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7"/>
  </p:notesMasterIdLst>
  <p:sldIdLst>
    <p:sldId id="256" r:id="rId2"/>
    <p:sldId id="308" r:id="rId3"/>
    <p:sldId id="25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59" r:id="rId19"/>
    <p:sldId id="323" r:id="rId20"/>
    <p:sldId id="324" r:id="rId21"/>
    <p:sldId id="325" r:id="rId22"/>
    <p:sldId id="326" r:id="rId23"/>
    <p:sldId id="328" r:id="rId24"/>
    <p:sldId id="329" r:id="rId25"/>
    <p:sldId id="330" r:id="rId26"/>
    <p:sldId id="331" r:id="rId27"/>
    <p:sldId id="332" r:id="rId28"/>
    <p:sldId id="333" r:id="rId29"/>
    <p:sldId id="334" r:id="rId30"/>
    <p:sldId id="353" r:id="rId31"/>
    <p:sldId id="335" r:id="rId32"/>
    <p:sldId id="336" r:id="rId33"/>
    <p:sldId id="337" r:id="rId34"/>
    <p:sldId id="338" r:id="rId35"/>
    <p:sldId id="354" r:id="rId36"/>
    <p:sldId id="342" r:id="rId37"/>
    <p:sldId id="339" r:id="rId38"/>
    <p:sldId id="340" r:id="rId39"/>
    <p:sldId id="355" r:id="rId40"/>
    <p:sldId id="356" r:id="rId41"/>
    <p:sldId id="357" r:id="rId42"/>
    <p:sldId id="358" r:id="rId43"/>
    <p:sldId id="341" r:id="rId44"/>
    <p:sldId id="343" r:id="rId45"/>
    <p:sldId id="304" r:id="rId46"/>
    <p:sldId id="344" r:id="rId47"/>
    <p:sldId id="345" r:id="rId48"/>
    <p:sldId id="346" r:id="rId49"/>
    <p:sldId id="347" r:id="rId50"/>
    <p:sldId id="348" r:id="rId51"/>
    <p:sldId id="349" r:id="rId52"/>
    <p:sldId id="350" r:id="rId53"/>
    <p:sldId id="351" r:id="rId54"/>
    <p:sldId id="352" r:id="rId55"/>
    <p:sldId id="283" r:id="rId56"/>
  </p:sldIdLst>
  <p:sldSz cx="9144000" cy="6858000" type="screen4x3"/>
  <p:notesSz cx="6858000" cy="9144000"/>
  <p:custDataLst>
    <p:tags r:id="rId58"/>
  </p:custDataLst>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94660"/>
  </p:normalViewPr>
  <p:slideViewPr>
    <p:cSldViewPr showGuides="1">
      <p:cViewPr varScale="1">
        <p:scale>
          <a:sx n="106" d="100"/>
          <a:sy n="106" d="100"/>
        </p:scale>
        <p:origin x="182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kumimoji="0"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0"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kumimoji="0"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0"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3F495A0-F224-4FA4-8541-2432F4A75907}"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40346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5C9DD0-5E40-41AF-AB93-608BFF9DD257}" type="slidenum">
              <a:rPr lang="en-US" altLang="zh-CN"/>
              <a:t>19</a:t>
            </a:fld>
            <a:endParaRPr lang="en-US" altLang="zh-CN"/>
          </a:p>
        </p:txBody>
      </p:sp>
      <p:sp>
        <p:nvSpPr>
          <p:cNvPr id="825346" name="Rectangle 2"/>
          <p:cNvSpPr>
            <a:spLocks noGrp="1" noRot="1" noChangeAspect="1" noChangeArrowheads="1" noTextEdit="1"/>
          </p:cNvSpPr>
          <p:nvPr>
            <p:ph type="sldImg"/>
          </p:nvPr>
        </p:nvSpPr>
        <p:spPr>
          <a:xfrm>
            <a:off x="992188" y="768350"/>
            <a:ext cx="5114925" cy="3836988"/>
          </a:xfrm>
        </p:spPr>
      </p:sp>
      <p:sp>
        <p:nvSpPr>
          <p:cNvPr id="825347" name="Rectangle 3"/>
          <p:cNvSpPr>
            <a:spLocks noGrp="1" noChangeArrowheads="1"/>
          </p:cNvSpPr>
          <p:nvPr>
            <p:ph type="body" idx="1"/>
          </p:nvPr>
        </p:nvSpPr>
        <p:spPr>
          <a:xfrm>
            <a:off x="946574" y="4861441"/>
            <a:ext cx="5206153" cy="4605576"/>
          </a:xfrm>
        </p:spPr>
        <p:txBody>
          <a:bodyPr/>
          <a:lstStyle/>
          <a:p>
            <a:endParaRPr lang="zh-CN" altLang="zh-CN"/>
          </a:p>
        </p:txBody>
      </p:sp>
    </p:spTree>
    <p:extLst>
      <p:ext uri="{BB962C8B-B14F-4D97-AF65-F5344CB8AC3E}">
        <p14:creationId xmlns:p14="http://schemas.microsoft.com/office/powerpoint/2010/main" val="1160877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2" descr="CWP-Background"/>
          <p:cNvPicPr>
            <a:picLocks noChangeAspect="1"/>
          </p:cNvPicPr>
          <p:nvPr/>
        </p:nvPicPr>
        <p:blipFill>
          <a:blip r:embed="rId2"/>
          <a:stretch>
            <a:fillRect/>
          </a:stretch>
        </p:blipFill>
        <p:spPr>
          <a:xfrm>
            <a:off x="3276600" y="2286000"/>
            <a:ext cx="2263775" cy="2160588"/>
          </a:xfrm>
          <a:prstGeom prst="rect">
            <a:avLst/>
          </a:prstGeom>
          <a:noFill/>
          <a:ln w="9525">
            <a:noFill/>
          </a:ln>
        </p:spPr>
      </p:pic>
      <p:sp>
        <p:nvSpPr>
          <p:cNvPr id="8195" name="Rectangle 3"/>
          <p:cNvSpPr>
            <a:spLocks noGrp="1" noChangeArrowheads="1"/>
          </p:cNvSpPr>
          <p:nvPr>
            <p:ph type="ctrTitle"/>
          </p:nvPr>
        </p:nvSpPr>
        <p:spPr>
          <a:xfrm>
            <a:off x="990600" y="1828800"/>
            <a:ext cx="7315200" cy="1143000"/>
          </a:xfrm>
        </p:spPr>
        <p:txBody>
          <a:bodyPr/>
          <a:lstStyle>
            <a:lvl1pPr algn="ctr">
              <a:defRPr/>
            </a:lvl1pPr>
          </a:lstStyle>
          <a:p>
            <a:r>
              <a:rPr lang="zh-CN" altLang="en-US"/>
              <a:t>单击此处编辑母版标题样式</a:t>
            </a:r>
          </a:p>
        </p:txBody>
      </p:sp>
      <p:sp>
        <p:nvSpPr>
          <p:cNvPr id="8196" name="Rectangle 4"/>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9" name="Rectangle 5"/>
          <p:cNvSpPr>
            <a:spLocks noGrp="1" noChangeArrowheads="1"/>
          </p:cNvSpPr>
          <p:nvPr>
            <p:ph type="ftr" sz="quarter" idx="3"/>
          </p:nvPr>
        </p:nvSpPr>
        <p:spPr bwMode="auto">
          <a:xfrm>
            <a:off x="3276600" y="6248400"/>
            <a:ext cx="35052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B2B2B2"/>
                </a:solidFill>
                <a:effectLst/>
                <a:uLnTx/>
                <a:uFillTx/>
                <a:latin typeface="Tahoma" panose="020B0604030504040204" pitchFamily="34" charset="0"/>
                <a:ea typeface="宋体" panose="02010600030101010101" pitchFamily="2" charset="-122"/>
                <a:cs typeface="+mn-cs"/>
              </a:rPr>
              <a:t>Software School of XiDian University</a:t>
            </a:r>
          </a:p>
        </p:txBody>
      </p:sp>
      <p:sp>
        <p:nvSpPr>
          <p:cNvPr id="10" name="Rectangle 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F8226F6-8D26-46D8-9E71-13A64362F0D4}"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B2B2B2"/>
                </a:solidFill>
                <a:effectLst/>
                <a:uLnTx/>
                <a:uFillTx/>
                <a:latin typeface="Tahoma" panose="020B0604030504040204" pitchFamily="34" charset="0"/>
                <a:ea typeface="宋体" panose="02010600030101010101" pitchFamily="2" charset="-122"/>
                <a:cs typeface="+mn-cs"/>
              </a:rPr>
              <a:t>Software School of XiDian University</a:t>
            </a: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E0BECFC-3E03-4DD3-8A68-222C52ADFBC6}"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152400"/>
            <a:ext cx="2057400" cy="5980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152400"/>
            <a:ext cx="6019800" cy="5980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B2B2B2"/>
                </a:solidFill>
                <a:effectLst/>
                <a:uLnTx/>
                <a:uFillTx/>
                <a:latin typeface="Tahoma" panose="020B0604030504040204" pitchFamily="34" charset="0"/>
                <a:ea typeface="宋体" panose="02010600030101010101" pitchFamily="2" charset="-122"/>
                <a:cs typeface="+mn-cs"/>
              </a:rPr>
              <a:t>Software School of XiDian University</a:t>
            </a: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E0BECFC-3E03-4DD3-8A68-222C52ADFBC6}"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0" y="152400"/>
            <a:ext cx="7183438" cy="906463"/>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1219200"/>
            <a:ext cx="4038600" cy="4913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4400" y="1219200"/>
            <a:ext cx="4038600" cy="49133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B2B2B2"/>
                </a:solidFill>
                <a:effectLst/>
                <a:uLnTx/>
                <a:uFillTx/>
                <a:latin typeface="Tahoma" panose="020B0604030504040204" pitchFamily="34" charset="0"/>
                <a:ea typeface="宋体" panose="02010600030101010101" pitchFamily="2" charset="-122"/>
                <a:cs typeface="+mn-cs"/>
              </a:rPr>
              <a:t>Software School of XiDian University</a:t>
            </a:r>
          </a:p>
        </p:txBody>
      </p:sp>
      <p:sp>
        <p:nvSpPr>
          <p:cNvPr id="6" name="灯片编号占位符 5"/>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E0BECFC-3E03-4DD3-8A68-222C52ADFBC6}"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11" name="标题 1"/>
          <p:cNvSpPr>
            <a:spLocks noGrp="1"/>
          </p:cNvSpPr>
          <p:nvPr>
            <p:ph type="title"/>
          </p:nvPr>
        </p:nvSpPr>
        <p:spPr>
          <a:xfrm>
            <a:off x="1601283" y="166529"/>
            <a:ext cx="6994687" cy="553998"/>
          </a:xfrm>
          <a:prstGeom prst="rect">
            <a:avLst/>
          </a:prstGeom>
          <a:solidFill>
            <a:schemeClr val="bg1"/>
          </a:solidFill>
          <a:ln>
            <a:noFill/>
          </a:ln>
        </p:spPr>
        <p:txBody>
          <a:bodyPr wrap="square">
            <a:spAutoFit/>
          </a:bodyPr>
          <a:lstStyle>
            <a:lvl1pPr marL="0" algn="l" hangingPunct="0">
              <a:defRPr sz="3000" b="1" baseline="0">
                <a:solidFill>
                  <a:srgbClr val="002060"/>
                </a:solidFill>
                <a:effectLst>
                  <a:outerShdw blurRad="50800" dist="38100" algn="l" rotWithShape="0">
                    <a:prstClr val="black">
                      <a:alpha val="40000"/>
                    </a:prstClr>
                  </a:outerShdw>
                </a:effectLst>
                <a:latin typeface="+mn-ea"/>
                <a:ea typeface="+mn-ea"/>
              </a:defRPr>
            </a:lvl1pPr>
          </a:lstStyle>
          <a:p>
            <a:r>
              <a:rPr lang="zh-CN" altLang="en-US" dirty="0"/>
              <a:t>单击此处编辑母版标题样式</a:t>
            </a:r>
          </a:p>
        </p:txBody>
      </p:sp>
      <p:sp>
        <p:nvSpPr>
          <p:cNvPr id="12" name="内容占位符 2"/>
          <p:cNvSpPr>
            <a:spLocks noGrp="1"/>
          </p:cNvSpPr>
          <p:nvPr>
            <p:ph idx="1"/>
          </p:nvPr>
        </p:nvSpPr>
        <p:spPr>
          <a:xfrm>
            <a:off x="404865" y="1125538"/>
            <a:ext cx="8191105" cy="5040312"/>
          </a:xfrm>
          <a:prstGeom prst="rect">
            <a:avLst/>
          </a:prstGeom>
        </p:spPr>
        <p:txBody>
          <a:bodyPr/>
          <a:lstStyle>
            <a:lvl1pPr marL="257209" indent="-257209">
              <a:buFont typeface="Wingdings" panose="05000000000000000000" pitchFamily="2" charset="2"/>
              <a:buChar char=""/>
              <a:defRPr b="1">
                <a:solidFill>
                  <a:srgbClr val="002060"/>
                </a:solidFill>
              </a:defRPr>
            </a:lvl1pPr>
            <a:lvl2pPr marL="557287" marR="0" indent="-214341" algn="l" defTabSz="685891" rtl="0" eaLnBrk="1" fontAlgn="auto" latinLnBrk="0" hangingPunct="1">
              <a:lnSpc>
                <a:spcPct val="100000"/>
              </a:lnSpc>
              <a:spcBef>
                <a:spcPct val="20000"/>
              </a:spcBef>
              <a:spcAft>
                <a:spcPts val="0"/>
              </a:spcAft>
              <a:buClrTx/>
              <a:buSzTx/>
              <a:buFont typeface="Wingdings" panose="05000000000000000000" pitchFamily="2" charset="2"/>
              <a:buChar char="ü"/>
              <a:defRPr>
                <a:solidFill>
                  <a:srgbClr val="002060"/>
                </a:solidFill>
              </a:defRPr>
            </a:lvl2pPr>
            <a:lvl3pPr marL="857364" indent="-171473">
              <a:buFont typeface="Wingdings" panose="05000000000000000000" pitchFamily="2" charset="2"/>
              <a:buChar char="p"/>
              <a:defRPr>
                <a:solidFill>
                  <a:srgbClr val="002060"/>
                </a:solidFill>
              </a:defRPr>
            </a:lvl3pPr>
            <a:lvl4pPr marL="1200310" indent="-171473">
              <a:buFont typeface="Wingdings" panose="05000000000000000000" pitchFamily="2" charset="2"/>
              <a:buChar char="n"/>
              <a:defRPr>
                <a:solidFill>
                  <a:srgbClr val="002060"/>
                </a:solidFill>
              </a:defRPr>
            </a:lvl4pPr>
            <a:lvl5pPr marL="1371783" indent="0">
              <a:buFont typeface="Wingdings" panose="05000000000000000000" pitchFamily="2" charset="2"/>
              <a:buNone/>
              <a:defRPr/>
            </a:lvl5pPr>
          </a:lstStyle>
          <a:p>
            <a:pPr lvl="0"/>
            <a:r>
              <a:rPr lang="zh-CN" altLang="en-US" dirty="0"/>
              <a:t>单击此处编辑母版文本样式</a:t>
            </a:r>
          </a:p>
          <a:p>
            <a:pPr lvl="1"/>
            <a:r>
              <a:rPr lang="zh-CN" altLang="en-US" dirty="0"/>
              <a:t>第二级单击此处编辑</a:t>
            </a:r>
          </a:p>
          <a:p>
            <a:pPr lvl="2"/>
            <a:r>
              <a:rPr lang="zh-CN" altLang="en-US" dirty="0"/>
              <a:t>第三级</a:t>
            </a:r>
          </a:p>
          <a:p>
            <a:pPr lvl="3"/>
            <a:r>
              <a:rPr lang="zh-CN" altLang="en-US" dirty="0"/>
              <a:t>第四级</a:t>
            </a:r>
          </a:p>
        </p:txBody>
      </p:sp>
      <p:cxnSp>
        <p:nvCxnSpPr>
          <p:cNvPr id="7" name="直接连接符 4">
            <a:extLst>
              <a:ext uri="{FF2B5EF4-FFF2-40B4-BE49-F238E27FC236}">
                <a16:creationId xmlns:a16="http://schemas.microsoft.com/office/drawing/2014/main" id="{38B5B030-B840-4A2F-A6AD-E2E7B77AC0FE}"/>
              </a:ext>
            </a:extLst>
          </p:cNvPr>
          <p:cNvCxnSpPr>
            <a:cxnSpLocks/>
          </p:cNvCxnSpPr>
          <p:nvPr userDrawn="1"/>
        </p:nvCxnSpPr>
        <p:spPr bwMode="auto">
          <a:xfrm>
            <a:off x="404865" y="800708"/>
            <a:ext cx="8299131" cy="0"/>
          </a:xfrm>
          <a:prstGeom prst="line">
            <a:avLst/>
          </a:prstGeom>
          <a:solidFill>
            <a:schemeClr val="accent1"/>
          </a:solidFill>
          <a:ln w="28575" cap="flat" cmpd="sng" algn="ctr">
            <a:solidFill>
              <a:srgbClr val="C00000"/>
            </a:solidFill>
            <a:prstDash val="solid"/>
            <a:round/>
            <a:headEnd type="none" w="med" len="med"/>
            <a:tailEnd type="none" w="med" len="med"/>
          </a:ln>
          <a:effectLst>
            <a:outerShdw blurRad="50800" dist="38100" dir="5400000" algn="t" rotWithShape="0">
              <a:prstClr val="black">
                <a:alpha val="40000"/>
              </a:prstClr>
            </a:outerShdw>
          </a:effectLst>
        </p:spPr>
      </p:cxnSp>
      <p:pic>
        <p:nvPicPr>
          <p:cNvPr id="10" name="图片 11">
            <a:extLst>
              <a:ext uri="{FF2B5EF4-FFF2-40B4-BE49-F238E27FC236}">
                <a16:creationId xmlns:a16="http://schemas.microsoft.com/office/drawing/2014/main" id="{973383D7-84ED-4793-9F52-7F31344DC0C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5925" y="133223"/>
            <a:ext cx="120268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9463839"/>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B2B2B2"/>
                </a:solidFill>
                <a:effectLst/>
                <a:uLnTx/>
                <a:uFillTx/>
                <a:latin typeface="Tahoma" panose="020B0604030504040204" pitchFamily="34" charset="0"/>
                <a:ea typeface="宋体" panose="02010600030101010101" pitchFamily="2" charset="-122"/>
                <a:cs typeface="+mn-cs"/>
              </a:rPr>
              <a:t>Software School of XiDian University</a:t>
            </a: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E0BECFC-3E03-4DD3-8A68-222C52ADFBC6}"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B2B2B2"/>
                </a:solidFill>
                <a:effectLst/>
                <a:uLnTx/>
                <a:uFillTx/>
                <a:latin typeface="Tahoma" panose="020B0604030504040204" pitchFamily="34" charset="0"/>
                <a:ea typeface="宋体" panose="02010600030101010101" pitchFamily="2" charset="-122"/>
                <a:cs typeface="+mn-cs"/>
              </a:rPr>
              <a:t>Software School of XiDian University</a:t>
            </a: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E0BECFC-3E03-4DD3-8A68-222C52ADFBC6}"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3400" y="1219200"/>
            <a:ext cx="4038600" cy="4913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4400" y="1219200"/>
            <a:ext cx="4038600" cy="49133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B2B2B2"/>
                </a:solidFill>
                <a:effectLst/>
                <a:uLnTx/>
                <a:uFillTx/>
                <a:latin typeface="Tahoma" panose="020B0604030504040204" pitchFamily="34" charset="0"/>
                <a:ea typeface="宋体" panose="02010600030101010101" pitchFamily="2" charset="-122"/>
                <a:cs typeface="+mn-cs"/>
              </a:rPr>
              <a:t>Software School of XiDian University</a:t>
            </a:r>
          </a:p>
        </p:txBody>
      </p:sp>
      <p:sp>
        <p:nvSpPr>
          <p:cNvPr id="6" name="灯片编号占位符 5"/>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E0BECFC-3E03-4DD3-8A68-222C52ADFBC6}"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6"/>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B2B2B2"/>
                </a:solidFill>
                <a:effectLst/>
                <a:uLnTx/>
                <a:uFillTx/>
                <a:latin typeface="Tahoma" panose="020B0604030504040204" pitchFamily="34" charset="0"/>
                <a:ea typeface="宋体" panose="02010600030101010101" pitchFamily="2" charset="-122"/>
                <a:cs typeface="+mn-cs"/>
              </a:rPr>
              <a:t>Software School of XiDian University</a:t>
            </a:r>
          </a:p>
        </p:txBody>
      </p:sp>
      <p:sp>
        <p:nvSpPr>
          <p:cNvPr id="8" name="灯片编号占位符 7"/>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E0BECFC-3E03-4DD3-8A68-222C52ADFBC6}"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页脚占位符 2"/>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B2B2B2"/>
                </a:solidFill>
                <a:effectLst/>
                <a:uLnTx/>
                <a:uFillTx/>
                <a:latin typeface="Tahoma" panose="020B0604030504040204" pitchFamily="34" charset="0"/>
                <a:ea typeface="宋体" panose="02010600030101010101" pitchFamily="2" charset="-122"/>
                <a:cs typeface="+mn-cs"/>
              </a:rPr>
              <a:t>Software School of XiDian University</a:t>
            </a:r>
          </a:p>
        </p:txBody>
      </p:sp>
      <p:sp>
        <p:nvSpPr>
          <p:cNvPr id="4" name="灯片编号占位符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E0BECFC-3E03-4DD3-8A68-222C52ADFBC6}"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B2B2B2"/>
                </a:solidFill>
                <a:effectLst/>
                <a:uLnTx/>
                <a:uFillTx/>
                <a:latin typeface="Tahoma" panose="020B0604030504040204" pitchFamily="34" charset="0"/>
                <a:ea typeface="宋体" panose="02010600030101010101" pitchFamily="2" charset="-122"/>
                <a:cs typeface="+mn-cs"/>
              </a:rPr>
              <a:t>Software School of XiDian University</a:t>
            </a:r>
          </a:p>
        </p:txBody>
      </p:sp>
      <p:sp>
        <p:nvSpPr>
          <p:cNvPr id="3" name="灯片编号占位符 2"/>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E0BECFC-3E03-4DD3-8A68-222C52ADFBC6}"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B2B2B2"/>
                </a:solidFill>
                <a:effectLst/>
                <a:uLnTx/>
                <a:uFillTx/>
                <a:latin typeface="Tahoma" panose="020B0604030504040204" pitchFamily="34" charset="0"/>
                <a:ea typeface="宋体" panose="02010600030101010101" pitchFamily="2" charset="-122"/>
                <a:cs typeface="+mn-cs"/>
              </a:rPr>
              <a:t>Software School of XiDian University</a:t>
            </a:r>
          </a:p>
        </p:txBody>
      </p:sp>
      <p:sp>
        <p:nvSpPr>
          <p:cNvPr id="6" name="灯片编号占位符 5"/>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E0BECFC-3E03-4DD3-8A68-222C52ADFBC6}"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000066"/>
              </a:buClr>
              <a:buSzPct val="80000"/>
              <a:buFont typeface="Wingdings" panose="05000000000000000000" pitchFamily="2" charset="2"/>
              <a:buNone/>
              <a:defRPr/>
            </a:pPr>
            <a:endParaRPr kumimoji="1" lang="zh-CN" altLang="en-US" sz="3200" b="1" i="0" u="none" strike="noStrike" kern="0" cap="none" spc="0" normalizeH="0" baseline="0" noProof="0">
              <a:ln>
                <a:noFill/>
              </a:ln>
              <a:solidFill>
                <a:srgbClr val="000066"/>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B2B2B2"/>
                </a:solidFill>
                <a:effectLst/>
                <a:uLnTx/>
                <a:uFillTx/>
                <a:latin typeface="Tahoma" panose="020B0604030504040204" pitchFamily="34" charset="0"/>
                <a:ea typeface="宋体" panose="02010600030101010101" pitchFamily="2" charset="-122"/>
                <a:cs typeface="+mn-cs"/>
              </a:rPr>
              <a:t>Software School of XiDian University</a:t>
            </a:r>
          </a:p>
        </p:txBody>
      </p:sp>
      <p:sp>
        <p:nvSpPr>
          <p:cNvPr id="6" name="灯片编号占位符 5"/>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E0BECFC-3E03-4DD3-8A68-222C52ADFBC6}"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gray">
          <a:xfrm>
            <a:off x="434975" y="10795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a:defRPr kumimoji="1" sz="2000">
                <a:solidFill>
                  <a:schemeClr val="tx1"/>
                </a:solidFill>
                <a:latin typeface="Tahoma" panose="020B0604030504040204" pitchFamily="34" charset="0"/>
                <a:ea typeface="宋体" panose="02010600030101010101" pitchFamily="2" charset="-122"/>
              </a:defRPr>
            </a:lvl1pPr>
            <a:lvl2pPr marL="742950" indent="-285750" algn="ctr">
              <a:defRPr kumimoji="1" sz="2000">
                <a:solidFill>
                  <a:schemeClr val="tx1"/>
                </a:solidFill>
                <a:latin typeface="Tahoma" panose="020B0604030504040204" pitchFamily="34" charset="0"/>
                <a:ea typeface="宋体" panose="02010600030101010101" pitchFamily="2" charset="-122"/>
              </a:defRPr>
            </a:lvl2pPr>
            <a:lvl3pPr marL="1143000" indent="-228600" algn="ctr">
              <a:defRPr kumimoji="1" sz="2000">
                <a:solidFill>
                  <a:schemeClr val="tx1"/>
                </a:solidFill>
                <a:latin typeface="Tahoma" panose="020B0604030504040204" pitchFamily="34" charset="0"/>
                <a:ea typeface="宋体" panose="02010600030101010101" pitchFamily="2" charset="-122"/>
              </a:defRPr>
            </a:lvl3pPr>
            <a:lvl4pPr marL="1600200" indent="-228600" algn="ctr">
              <a:defRPr kumimoji="1" sz="2000">
                <a:solidFill>
                  <a:schemeClr val="tx1"/>
                </a:solidFill>
                <a:latin typeface="Tahoma" panose="020B0604030504040204" pitchFamily="34" charset="0"/>
                <a:ea typeface="宋体" panose="02010600030101010101" pitchFamily="2" charset="-122"/>
              </a:defRPr>
            </a:lvl4pPr>
            <a:lvl5pPr marL="2057400" indent="-228600" algn="ctr">
              <a:defRPr kumimoji="1" sz="2000">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Grp="1"/>
          </p:cNvSpPr>
          <p:nvPr>
            <p:ph type="title"/>
          </p:nvPr>
        </p:nvSpPr>
        <p:spPr>
          <a:xfrm>
            <a:off x="1524000" y="152400"/>
            <a:ext cx="7183438" cy="906463"/>
          </a:xfrm>
          <a:prstGeom prst="rect">
            <a:avLst/>
          </a:prstGeom>
          <a:noFill/>
          <a:ln w="9525">
            <a:noFill/>
          </a:ln>
        </p:spPr>
        <p:txBody>
          <a:bodyPr anchor="b" anchorCtr="0"/>
          <a:lstStyle/>
          <a:p>
            <a:pPr lvl="0"/>
            <a:r>
              <a:rPr lang="zh-CN" altLang="en-US" dirty="0"/>
              <a:t>单击此处编辑母版标题样式</a:t>
            </a:r>
          </a:p>
        </p:txBody>
      </p:sp>
      <p:sp>
        <p:nvSpPr>
          <p:cNvPr id="1028" name="Rectangle 4"/>
          <p:cNvSpPr>
            <a:spLocks noGrp="1"/>
          </p:cNvSpPr>
          <p:nvPr>
            <p:ph type="body" idx="1"/>
          </p:nvPr>
        </p:nvSpPr>
        <p:spPr>
          <a:xfrm>
            <a:off x="533400" y="1219200"/>
            <a:ext cx="8229600" cy="491331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aphicFrame>
        <p:nvGraphicFramePr>
          <p:cNvPr id="1029" name="Object 5"/>
          <p:cNvGraphicFramePr>
            <a:graphicFrameLocks noChangeAspect="1"/>
          </p:cNvGraphicFramePr>
          <p:nvPr/>
        </p:nvGraphicFramePr>
        <p:xfrm>
          <a:off x="323850" y="188913"/>
          <a:ext cx="1047750" cy="857250"/>
        </p:xfrm>
        <a:graphic>
          <a:graphicData uri="http://schemas.openxmlformats.org/presentationml/2006/ole">
            <mc:AlternateContent xmlns:mc="http://schemas.openxmlformats.org/markup-compatibility/2006">
              <mc:Choice xmlns:v="urn:schemas-microsoft-com:vml" Requires="v">
                <p:oleObj spid="_x0000_s3107" r:id="rId16" imgW="1047750" imgH="857250" progId="Paint.Picture">
                  <p:embed/>
                </p:oleObj>
              </mc:Choice>
              <mc:Fallback>
                <p:oleObj r:id="rId16" imgW="1047750" imgH="857250" progId="Paint.Picture">
                  <p:embed/>
                  <p:pic>
                    <p:nvPicPr>
                      <p:cNvPr id="0" name="图片 3075"/>
                      <p:cNvPicPr/>
                      <p:nvPr/>
                    </p:nvPicPr>
                    <p:blipFill>
                      <a:blip r:embed="rId17"/>
                      <a:stretch>
                        <a:fillRect/>
                      </a:stretch>
                    </p:blipFill>
                    <p:spPr>
                      <a:xfrm>
                        <a:off x="323850" y="188913"/>
                        <a:ext cx="1047750" cy="857250"/>
                      </a:xfrm>
                      <a:prstGeom prst="rect">
                        <a:avLst/>
                      </a:prstGeom>
                      <a:noFill/>
                      <a:ln w="38100">
                        <a:noFill/>
                        <a:miter/>
                      </a:ln>
                    </p:spPr>
                  </p:pic>
                </p:oleObj>
              </mc:Fallback>
            </mc:AlternateContent>
          </a:graphicData>
        </a:graphic>
      </p:graphicFrame>
      <p:sp>
        <p:nvSpPr>
          <p:cNvPr id="7174" name="Rectangle 6"/>
          <p:cNvSpPr>
            <a:spLocks noGrp="1" noChangeArrowheads="1"/>
          </p:cNvSpPr>
          <p:nvPr>
            <p:ph type="ftr" sz="quarter" idx="3"/>
          </p:nvPr>
        </p:nvSpPr>
        <p:spPr bwMode="auto">
          <a:xfrm>
            <a:off x="2362200" y="6248400"/>
            <a:ext cx="4419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kumimoji="0" sz="1400" b="1">
                <a:solidFill>
                  <a:srgbClr val="B2B2B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400" b="1" i="0" u="none" strike="noStrike" kern="1200" cap="none" spc="0" normalizeH="0" baseline="0" noProof="0">
                <a:ln>
                  <a:noFill/>
                </a:ln>
                <a:solidFill>
                  <a:srgbClr val="B2B2B2"/>
                </a:solidFill>
                <a:effectLst/>
                <a:uLnTx/>
                <a:uFillTx/>
                <a:latin typeface="Tahoma" panose="020B0604030504040204" pitchFamily="34" charset="0"/>
                <a:ea typeface="宋体" panose="02010600030101010101" pitchFamily="2" charset="-122"/>
                <a:cs typeface="+mn-cs"/>
              </a:rPr>
              <a:t>Software School of XiDian University</a:t>
            </a:r>
          </a:p>
        </p:txBody>
      </p:sp>
      <p:sp>
        <p:nvSpPr>
          <p:cNvPr id="7175" name="Rectangle 7"/>
          <p:cNvSpPr>
            <a:spLocks noGrp="1" noChangeArrowheads="1"/>
          </p:cNvSpPr>
          <p:nvPr>
            <p:ph type="sldNum" sz="quarter" idx="4"/>
          </p:nvPr>
        </p:nvSpPr>
        <p:spPr bwMode="auto">
          <a:xfrm>
            <a:off x="6858000" y="6248400"/>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0" sz="1400">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E0BECFC-3E03-4DD3-8A68-222C52ADFBC6}"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000066"/>
        </a:buClr>
        <a:buSzPct val="80000"/>
        <a:buFont typeface="Wingdings" panose="05000000000000000000" pitchFamily="2" charset="2"/>
        <a:buChar char="n"/>
        <a:defRPr kumimoji="1" sz="2400" b="1">
          <a:solidFill>
            <a:srgbClr val="000066"/>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Ø"/>
        <a:defRPr kumimoji="1" sz="2000" b="1">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80000"/>
        <a:buFont typeface="Wingdings" panose="05000000000000000000" pitchFamily="2" charset="2"/>
        <a:buChar char="l"/>
        <a:defRPr kumimoji="1" b="1">
          <a:solidFill>
            <a:srgbClr val="006600"/>
          </a:solidFill>
          <a:latin typeface="+mn-lt"/>
          <a:ea typeface="+mn-ea"/>
        </a:defRPr>
      </a:lvl3pPr>
      <a:lvl4pPr marL="1600200" indent="-228600" algn="l" rtl="0" eaLnBrk="0" fontAlgn="base" hangingPunct="0">
        <a:spcBef>
          <a:spcPct val="20000"/>
        </a:spcBef>
        <a:spcAft>
          <a:spcPct val="0"/>
        </a:spcAft>
        <a:buClr>
          <a:schemeClr val="folHlink"/>
        </a:buClr>
        <a:buChar char="•"/>
        <a:defRPr kumimoji="1" b="1">
          <a:solidFill>
            <a:schemeClr val="tx1"/>
          </a:solidFill>
          <a:latin typeface="+mn-lt"/>
          <a:ea typeface="+mn-ea"/>
        </a:defRPr>
      </a:lvl4pPr>
      <a:lvl5pPr marL="2057400" indent="-228600" algn="l" rtl="0" eaLnBrk="0" fontAlgn="base" hangingPunct="0">
        <a:spcBef>
          <a:spcPct val="20000"/>
        </a:spcBef>
        <a:spcAft>
          <a:spcPct val="0"/>
        </a:spcAft>
        <a:buClr>
          <a:schemeClr val="folHlink"/>
        </a:buClr>
        <a:buChar char="•"/>
        <a:defRPr kumimoji="1" sz="1600" b="1">
          <a:solidFill>
            <a:schemeClr val="tx1"/>
          </a:solidFill>
          <a:latin typeface="+mn-lt"/>
          <a:ea typeface="+mn-ea"/>
        </a:defRPr>
      </a:lvl5pPr>
      <a:lvl6pPr marL="2514600" indent="-228600" algn="l" rtl="0" fontAlgn="base">
        <a:spcBef>
          <a:spcPct val="20000"/>
        </a:spcBef>
        <a:spcAft>
          <a:spcPct val="0"/>
        </a:spcAft>
        <a:buClr>
          <a:schemeClr val="folHlink"/>
        </a:buClr>
        <a:buChar char="•"/>
        <a:defRPr kumimoji="1" sz="1600" b="1">
          <a:solidFill>
            <a:schemeClr val="tx1"/>
          </a:solidFill>
          <a:latin typeface="+mn-lt"/>
          <a:ea typeface="+mn-ea"/>
        </a:defRPr>
      </a:lvl6pPr>
      <a:lvl7pPr marL="2971800" indent="-228600" algn="l" rtl="0" fontAlgn="base">
        <a:spcBef>
          <a:spcPct val="20000"/>
        </a:spcBef>
        <a:spcAft>
          <a:spcPct val="0"/>
        </a:spcAft>
        <a:buClr>
          <a:schemeClr val="folHlink"/>
        </a:buClr>
        <a:buChar char="•"/>
        <a:defRPr kumimoji="1" sz="1600" b="1">
          <a:solidFill>
            <a:schemeClr val="tx1"/>
          </a:solidFill>
          <a:latin typeface="+mn-lt"/>
          <a:ea typeface="+mn-ea"/>
        </a:defRPr>
      </a:lvl7pPr>
      <a:lvl8pPr marL="3429000" indent="-228600" algn="l" rtl="0" fontAlgn="base">
        <a:spcBef>
          <a:spcPct val="20000"/>
        </a:spcBef>
        <a:spcAft>
          <a:spcPct val="0"/>
        </a:spcAft>
        <a:buClr>
          <a:schemeClr val="folHlink"/>
        </a:buClr>
        <a:buChar char="•"/>
        <a:defRPr kumimoji="1" sz="1600" b="1">
          <a:solidFill>
            <a:schemeClr val="tx1"/>
          </a:solidFill>
          <a:latin typeface="+mn-lt"/>
          <a:ea typeface="+mn-ea"/>
        </a:defRPr>
      </a:lvl8pPr>
      <a:lvl9pPr marL="3886200" indent="-228600" algn="l" rtl="0" fontAlgn="base">
        <a:spcBef>
          <a:spcPct val="20000"/>
        </a:spcBef>
        <a:spcAft>
          <a:spcPct val="0"/>
        </a:spcAft>
        <a:buClr>
          <a:schemeClr val="folHlink"/>
        </a:buClr>
        <a:buChar char="•"/>
        <a:defRPr kumimoji="1" sz="16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7.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18.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19.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ctrTitle"/>
          </p:nvPr>
        </p:nvSpPr>
        <p:spPr>
          <a:ln/>
        </p:spPr>
        <p:txBody>
          <a:bodyPr vert="horz" wrap="square" lIns="91440" tIns="45720" rIns="91440" bIns="45720" anchor="b" anchorCtr="0"/>
          <a:lstStyle/>
          <a:p>
            <a:pPr eaLnBrk="1" hangingPunct="1">
              <a:buClrTx/>
              <a:buSzTx/>
              <a:buFontTx/>
            </a:pPr>
            <a:r>
              <a:rPr kumimoji="1" lang="zh-CN" altLang="en-US" dirty="0">
                <a:latin typeface="+mj-lt"/>
                <a:ea typeface="+mj-ea"/>
                <a:cs typeface="+mj-cs"/>
              </a:rPr>
              <a:t>软件工程概论复习课</a:t>
            </a:r>
            <a:endParaRPr kumimoji="1" lang="en-US" altLang="zh-CN" dirty="0">
              <a:latin typeface="+mj-lt"/>
              <a:ea typeface="+mj-ea"/>
              <a:cs typeface="+mj-cs"/>
            </a:endParaRPr>
          </a:p>
        </p:txBody>
      </p:sp>
      <p:sp>
        <p:nvSpPr>
          <p:cNvPr id="4099" name="Rectangle 3"/>
          <p:cNvSpPr>
            <a:spLocks noGrp="1"/>
          </p:cNvSpPr>
          <p:nvPr>
            <p:ph type="subTitle" idx="1"/>
          </p:nvPr>
        </p:nvSpPr>
        <p:spPr>
          <a:ln/>
        </p:spPr>
        <p:txBody>
          <a:bodyPr vert="horz" wrap="square" lIns="91440" tIns="45720" rIns="91440" bIns="45720" anchor="t" anchorCtr="0"/>
          <a:lstStyle/>
          <a:p>
            <a:pPr eaLnBrk="1" hangingPunct="1">
              <a:buClr>
                <a:srgbClr val="000066"/>
              </a:buClr>
              <a:buSzPct val="80000"/>
            </a:pPr>
            <a:r>
              <a:rPr kumimoji="1" lang="en-US" altLang="zh-CN" dirty="0">
                <a:solidFill>
                  <a:schemeClr val="tx1"/>
                </a:solidFill>
                <a:latin typeface="+mn-lt"/>
                <a:ea typeface="+mn-ea"/>
                <a:cs typeface="+mn-cs"/>
              </a:rPr>
              <a:t>2025</a:t>
            </a:r>
            <a:r>
              <a:rPr kumimoji="1" lang="zh-CN" altLang="en-US" dirty="0">
                <a:solidFill>
                  <a:schemeClr val="tx1"/>
                </a:solidFill>
                <a:latin typeface="+mn-lt"/>
                <a:ea typeface="+mn-ea"/>
                <a:cs typeface="+mn-cs"/>
              </a:rPr>
              <a:t>年春</a:t>
            </a:r>
            <a:endParaRPr kumimoji="1" lang="en-US" altLang="zh-CN" dirty="0">
              <a:solidFill>
                <a:schemeClr val="tx1"/>
              </a:solidFill>
              <a:latin typeface="+mn-lt"/>
              <a:ea typeface="+mn-ea"/>
              <a:cs typeface="+mn-cs"/>
            </a:endParaRPr>
          </a:p>
          <a:p>
            <a:pPr eaLnBrk="1" hangingPunct="1">
              <a:buClr>
                <a:srgbClr val="000066"/>
              </a:buClr>
              <a:buSzPct val="80000"/>
            </a:pPr>
            <a:r>
              <a:rPr lang="zh-CN" altLang="en-US" dirty="0">
                <a:solidFill>
                  <a:schemeClr val="tx1"/>
                </a:solidFill>
              </a:rPr>
              <a:t>宋娟</a:t>
            </a:r>
            <a:endParaRPr kumimoji="1" lang="en-US" altLang="zh-CN" dirty="0">
              <a:solidFill>
                <a:schemeClr val="tx1"/>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881750" y="3076246"/>
            <a:ext cx="2738135" cy="2322999"/>
          </a:xfrm>
          <a:prstGeom prst="rect">
            <a:avLst/>
          </a:prstGeom>
          <a:ln>
            <a:solidFill>
              <a:srgbClr val="FF0000"/>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122909" name="Rectangle 29"/>
          <p:cNvSpPr>
            <a:spLocks noGrp="1" noChangeArrowheads="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2.4 </a:t>
            </a:r>
            <a:r>
              <a:rPr lang="zh-CN" altLang="en-US" dirty="0">
                <a:latin typeface="Times New Roman" panose="02020603050405020304" pitchFamily="18" charset="0"/>
                <a:cs typeface="Times New Roman" panose="02020603050405020304" pitchFamily="18" charset="0"/>
              </a:rPr>
              <a:t>增量模型(</a:t>
            </a:r>
            <a:r>
              <a:rPr lang="en-US" altLang="zh-CN" dirty="0"/>
              <a:t>Incremental Model</a:t>
            </a:r>
            <a:r>
              <a:rPr lang="en-US" altLang="zh-CN" dirty="0">
                <a:latin typeface="Times New Roman" panose="02020603050405020304" pitchFamily="18" charset="0"/>
                <a:cs typeface="Times New Roman" panose="02020603050405020304" pitchFamily="18" charset="0"/>
              </a:rPr>
              <a:t>)</a:t>
            </a:r>
            <a:endParaRPr lang="zh-CN" altLang="en-US" dirty="0"/>
          </a:p>
        </p:txBody>
      </p:sp>
      <p:sp>
        <p:nvSpPr>
          <p:cNvPr id="24" name="矩形 23"/>
          <p:cNvSpPr/>
          <p:nvPr/>
        </p:nvSpPr>
        <p:spPr>
          <a:xfrm>
            <a:off x="1075182" y="1526860"/>
            <a:ext cx="1620391" cy="585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需求分析</a:t>
            </a:r>
          </a:p>
        </p:txBody>
      </p:sp>
      <p:sp>
        <p:nvSpPr>
          <p:cNvPr id="25" name="矩形 24"/>
          <p:cNvSpPr/>
          <p:nvPr/>
        </p:nvSpPr>
        <p:spPr>
          <a:xfrm>
            <a:off x="1067705" y="2344380"/>
            <a:ext cx="1620391" cy="585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概要设计</a:t>
            </a:r>
          </a:p>
        </p:txBody>
      </p:sp>
      <p:sp>
        <p:nvSpPr>
          <p:cNvPr id="26" name="矩形 25"/>
          <p:cNvSpPr/>
          <p:nvPr/>
        </p:nvSpPr>
        <p:spPr>
          <a:xfrm>
            <a:off x="1075181" y="3206617"/>
            <a:ext cx="1619054" cy="585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详细设计</a:t>
            </a:r>
          </a:p>
        </p:txBody>
      </p:sp>
      <p:sp>
        <p:nvSpPr>
          <p:cNvPr id="28" name="矩形 27"/>
          <p:cNvSpPr/>
          <p:nvPr/>
        </p:nvSpPr>
        <p:spPr>
          <a:xfrm>
            <a:off x="1474223" y="3966183"/>
            <a:ext cx="1620391" cy="585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编码实现</a:t>
            </a:r>
          </a:p>
        </p:txBody>
      </p:sp>
      <p:sp>
        <p:nvSpPr>
          <p:cNvPr id="42" name="矩形 41"/>
          <p:cNvSpPr/>
          <p:nvPr/>
        </p:nvSpPr>
        <p:spPr>
          <a:xfrm>
            <a:off x="1834395" y="4674040"/>
            <a:ext cx="1620391" cy="585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集成测试</a:t>
            </a:r>
          </a:p>
        </p:txBody>
      </p:sp>
      <p:sp>
        <p:nvSpPr>
          <p:cNvPr id="43" name="矩形 42"/>
          <p:cNvSpPr/>
          <p:nvPr/>
        </p:nvSpPr>
        <p:spPr>
          <a:xfrm>
            <a:off x="3234279" y="5476015"/>
            <a:ext cx="5788674" cy="4645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确认测试</a:t>
            </a:r>
          </a:p>
        </p:txBody>
      </p:sp>
      <p:cxnSp>
        <p:nvCxnSpPr>
          <p:cNvPr id="46" name="连接符: 曲线 45"/>
          <p:cNvCxnSpPr>
            <a:stCxn id="26" idx="3"/>
          </p:cNvCxnSpPr>
          <p:nvPr/>
        </p:nvCxnSpPr>
        <p:spPr>
          <a:xfrm>
            <a:off x="2694236" y="3499196"/>
            <a:ext cx="251053" cy="460957"/>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47" name="连接符: 曲线 46"/>
          <p:cNvCxnSpPr>
            <a:stCxn id="28" idx="3"/>
          </p:cNvCxnSpPr>
          <p:nvPr/>
        </p:nvCxnSpPr>
        <p:spPr>
          <a:xfrm>
            <a:off x="3094614" y="4258761"/>
            <a:ext cx="296077" cy="446538"/>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48" name="连接符: 曲线 47"/>
          <p:cNvCxnSpPr>
            <a:stCxn id="42" idx="3"/>
          </p:cNvCxnSpPr>
          <p:nvPr/>
        </p:nvCxnSpPr>
        <p:spPr>
          <a:xfrm>
            <a:off x="3454786" y="4966618"/>
            <a:ext cx="435880" cy="483237"/>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5497303" y="3044209"/>
            <a:ext cx="3204350" cy="2168847"/>
          </a:xfrm>
          <a:prstGeom prst="rect">
            <a:avLst/>
          </a:prstGeom>
          <a:ln>
            <a:solidFill>
              <a:srgbClr val="FF0000"/>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500"/>
          </a:p>
        </p:txBody>
      </p:sp>
      <p:sp>
        <p:nvSpPr>
          <p:cNvPr id="57" name="矩形 56"/>
          <p:cNvSpPr/>
          <p:nvPr/>
        </p:nvSpPr>
        <p:spPr>
          <a:xfrm>
            <a:off x="5697042" y="3100706"/>
            <a:ext cx="1620391" cy="585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详细设计</a:t>
            </a:r>
          </a:p>
        </p:txBody>
      </p:sp>
      <p:sp>
        <p:nvSpPr>
          <p:cNvPr id="58" name="矩形 57"/>
          <p:cNvSpPr/>
          <p:nvPr/>
        </p:nvSpPr>
        <p:spPr>
          <a:xfrm>
            <a:off x="6128616" y="3821244"/>
            <a:ext cx="1620391" cy="585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编码实现</a:t>
            </a:r>
          </a:p>
        </p:txBody>
      </p:sp>
      <p:sp>
        <p:nvSpPr>
          <p:cNvPr id="59" name="矩形 58"/>
          <p:cNvSpPr/>
          <p:nvPr/>
        </p:nvSpPr>
        <p:spPr>
          <a:xfrm>
            <a:off x="6766128" y="4522442"/>
            <a:ext cx="1620391" cy="585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集成测试</a:t>
            </a:r>
          </a:p>
        </p:txBody>
      </p:sp>
      <p:cxnSp>
        <p:nvCxnSpPr>
          <p:cNvPr id="60" name="连接符: 曲线 59"/>
          <p:cNvCxnSpPr>
            <a:stCxn id="57" idx="3"/>
          </p:cNvCxnSpPr>
          <p:nvPr/>
        </p:nvCxnSpPr>
        <p:spPr>
          <a:xfrm>
            <a:off x="7317433" y="3393284"/>
            <a:ext cx="297072" cy="416920"/>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61" name="连接符: 曲线 60"/>
          <p:cNvCxnSpPr>
            <a:stCxn id="58" idx="3"/>
          </p:cNvCxnSpPr>
          <p:nvPr/>
        </p:nvCxnSpPr>
        <p:spPr>
          <a:xfrm>
            <a:off x="7749007" y="4113823"/>
            <a:ext cx="324078" cy="416920"/>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62" name="连接符: 曲线 61"/>
          <p:cNvCxnSpPr>
            <a:stCxn id="59" idx="3"/>
          </p:cNvCxnSpPr>
          <p:nvPr/>
        </p:nvCxnSpPr>
        <p:spPr>
          <a:xfrm>
            <a:off x="8386519" y="4815021"/>
            <a:ext cx="209452" cy="634835"/>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66" name="AutoShape 72"/>
          <p:cNvSpPr>
            <a:spLocks noChangeArrowheads="1"/>
          </p:cNvSpPr>
          <p:nvPr/>
        </p:nvSpPr>
        <p:spPr bwMode="auto">
          <a:xfrm>
            <a:off x="3809335" y="2724881"/>
            <a:ext cx="1054418" cy="711426"/>
          </a:xfrm>
          <a:prstGeom prst="wedgeEllipseCallout">
            <a:avLst>
              <a:gd name="adj1" fmla="val -111300"/>
              <a:gd name="adj2" fmla="val 59388"/>
            </a:avLst>
          </a:prstGeom>
        </p:spPr>
        <p:style>
          <a:lnRef idx="2">
            <a:schemeClr val="dk1"/>
          </a:lnRef>
          <a:fillRef idx="1">
            <a:schemeClr val="lt1"/>
          </a:fillRef>
          <a:effectRef idx="0">
            <a:schemeClr val="dk1"/>
          </a:effectRef>
          <a:fontRef idx="minor">
            <a:schemeClr val="dk1"/>
          </a:fontRef>
        </p:style>
        <p:txBody>
          <a:bodyPr/>
          <a:lstStyle/>
          <a:p>
            <a:pPr algn="ctr"/>
            <a:r>
              <a:rPr kumimoji="1" lang="zh-CN" altLang="en-US" sz="1500">
                <a:solidFill>
                  <a:srgbClr val="C00000"/>
                </a:solidFill>
                <a:latin typeface="微软雅黑" panose="020B0503020204020204" charset="-122"/>
                <a:ea typeface="微软雅黑" panose="020B0503020204020204" charset="-122"/>
              </a:rPr>
              <a:t>增量1</a:t>
            </a:r>
          </a:p>
        </p:txBody>
      </p:sp>
      <p:sp>
        <p:nvSpPr>
          <p:cNvPr id="67" name="AutoShape 73"/>
          <p:cNvSpPr>
            <a:spLocks noChangeArrowheads="1"/>
          </p:cNvSpPr>
          <p:nvPr/>
        </p:nvSpPr>
        <p:spPr bwMode="auto">
          <a:xfrm>
            <a:off x="7613091" y="2509073"/>
            <a:ext cx="1219940" cy="564647"/>
          </a:xfrm>
          <a:prstGeom prst="wedgeEllipseCallout">
            <a:avLst>
              <a:gd name="adj1" fmla="val -25875"/>
              <a:gd name="adj2" fmla="val 126647"/>
            </a:avLst>
          </a:prstGeom>
        </p:spPr>
        <p:style>
          <a:lnRef idx="2">
            <a:schemeClr val="dk1"/>
          </a:lnRef>
          <a:fillRef idx="1">
            <a:schemeClr val="lt1"/>
          </a:fillRef>
          <a:effectRef idx="0">
            <a:schemeClr val="dk1"/>
          </a:effectRef>
          <a:fontRef idx="minor">
            <a:schemeClr val="dk1"/>
          </a:fontRef>
        </p:style>
        <p:txBody>
          <a:bodyPr/>
          <a:lstStyle/>
          <a:p>
            <a:pPr algn="ctr"/>
            <a:r>
              <a:rPr kumimoji="1" lang="zh-CN" altLang="en-US" sz="1500">
                <a:solidFill>
                  <a:srgbClr val="C00000"/>
                </a:solidFill>
                <a:latin typeface="微软雅黑" panose="020B0503020204020204" charset="-122"/>
                <a:ea typeface="微软雅黑" panose="020B0503020204020204" charset="-122"/>
                <a:cs typeface="微软雅黑" panose="020B0503020204020204" charset="-122"/>
              </a:rPr>
              <a:t>增量</a:t>
            </a:r>
            <a:r>
              <a:rPr kumimoji="1" lang="en-US" altLang="zh-CN" sz="1500">
                <a:solidFill>
                  <a:srgbClr val="C00000"/>
                </a:solidFill>
                <a:latin typeface="微软雅黑" panose="020B0503020204020204" charset="-122"/>
                <a:ea typeface="微软雅黑" panose="020B0503020204020204" charset="-122"/>
                <a:cs typeface="微软雅黑" panose="020B0503020204020204" charset="-122"/>
              </a:rPr>
              <a:t>n</a:t>
            </a:r>
          </a:p>
        </p:txBody>
      </p:sp>
      <p:cxnSp>
        <p:nvCxnSpPr>
          <p:cNvPr id="73" name="直接连接符 72"/>
          <p:cNvCxnSpPr/>
          <p:nvPr/>
        </p:nvCxnSpPr>
        <p:spPr>
          <a:xfrm>
            <a:off x="4387741" y="4153384"/>
            <a:ext cx="567137" cy="0"/>
          </a:xfrm>
          <a:prstGeom prst="line">
            <a:avLst/>
          </a:prstGeom>
          <a:ln w="34925">
            <a:prstDash val="sysDash"/>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3140656" y="1546654"/>
            <a:ext cx="5617355" cy="885649"/>
          </a:xfrm>
          <a:prstGeom prst="rect">
            <a:avLst/>
          </a:prstGeom>
          <a:solidFill>
            <a:schemeClr val="accent5">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lvl1pPr marL="342900" indent="-342900" algn="just">
              <a:buFont typeface="Wingdings" panose="05000000000000000000" pitchFamily="2" charset="2"/>
              <a:buChar char="Ø"/>
              <a:defRPr kumimoji="1" sz="3200">
                <a:latin typeface="+mj-lt"/>
              </a:defRPr>
            </a:lvl1pPr>
            <a:lvl2pPr marR="0" lvl="1" defTabSz="914400" latinLnBrk="0">
              <a:lnSpc>
                <a:spcPct val="100000"/>
              </a:lnSpc>
              <a:buClrTx/>
              <a:buSzTx/>
              <a:buFont typeface="Wingdings" panose="05000000000000000000" pitchFamily="2" charset="2"/>
              <a:buChar char="ü"/>
              <a:defRPr kumimoji="1" sz="2800"/>
            </a:lvl2pPr>
            <a:lvl3pPr marL="1143000" indent="-228600">
              <a:spcBef>
                <a:spcPct val="20000"/>
              </a:spcBef>
              <a:buFont typeface="Wingdings" panose="05000000000000000000" pitchFamily="2" charset="2"/>
              <a:buChar char="p"/>
              <a:defRPr kumimoji="1">
                <a:solidFill>
                  <a:srgbClr val="002060"/>
                </a:solidFill>
              </a:defRPr>
            </a:lvl3pPr>
            <a:lvl4pPr marL="1600200" indent="-228600">
              <a:spcBef>
                <a:spcPct val="20000"/>
              </a:spcBef>
              <a:buFont typeface="Wingdings" panose="05000000000000000000" pitchFamily="2" charset="2"/>
              <a:buChar char="n"/>
              <a:defRPr kumimoji="1" sz="2000">
                <a:solidFill>
                  <a:srgbClr val="002060"/>
                </a:solidFill>
              </a:defRPr>
            </a:lvl4pPr>
            <a:lvl5pPr marL="1828800" indent="0">
              <a:spcBef>
                <a:spcPct val="20000"/>
              </a:spcBef>
              <a:buFont typeface="Wingdings" panose="05000000000000000000" pitchFamily="2" charset="2"/>
              <a:buNone/>
              <a:defRPr kumimoji="1"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zh-CN" altLang="zh-CN" sz="2100" dirty="0"/>
              <a:t>渐进式</a:t>
            </a:r>
            <a:r>
              <a:rPr lang="zh-CN" altLang="en-US" sz="2100" dirty="0"/>
              <a:t>、增量式</a:t>
            </a:r>
            <a:r>
              <a:rPr lang="zh-CN" altLang="zh-CN" sz="2100" dirty="0"/>
              <a:t>地实现软件功能</a:t>
            </a:r>
            <a:endParaRPr lang="en-US" altLang="zh-CN" sz="2100" dirty="0">
              <a:sym typeface="+mn-ea"/>
            </a:endParaRPr>
          </a:p>
          <a:p>
            <a:r>
              <a:rPr lang="zh-CN" altLang="en-US" sz="2100" dirty="0">
                <a:sym typeface="+mn-ea"/>
              </a:rPr>
              <a:t>优点：渐进快速交付，并行开发，提高效率</a:t>
            </a:r>
          </a:p>
        </p:txBody>
      </p:sp>
      <p:cxnSp>
        <p:nvCxnSpPr>
          <p:cNvPr id="4" name="直接箭头连接符 3"/>
          <p:cNvCxnSpPr>
            <a:stCxn id="24" idx="2"/>
            <a:endCxn id="25" idx="0"/>
          </p:cNvCxnSpPr>
          <p:nvPr/>
        </p:nvCxnSpPr>
        <p:spPr>
          <a:xfrm flipH="1">
            <a:off x="1877900" y="2112017"/>
            <a:ext cx="7477" cy="23236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5" idx="2"/>
            <a:endCxn id="26" idx="0"/>
          </p:cNvCxnSpPr>
          <p:nvPr/>
        </p:nvCxnSpPr>
        <p:spPr>
          <a:xfrm>
            <a:off x="1877900" y="2929537"/>
            <a:ext cx="6808" cy="277080"/>
          </a:xfrm>
          <a:prstGeom prst="straightConnector1">
            <a:avLst/>
          </a:prstGeom>
          <a:ln w="6032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 name="连接符: 肘形 2"/>
          <p:cNvCxnSpPr>
            <a:stCxn id="25" idx="3"/>
            <a:endCxn id="56" idx="0"/>
          </p:cNvCxnSpPr>
          <p:nvPr/>
        </p:nvCxnSpPr>
        <p:spPr>
          <a:xfrm>
            <a:off x="2688096" y="2636958"/>
            <a:ext cx="4411382" cy="407251"/>
          </a:xfrm>
          <a:prstGeom prst="bentConnector2">
            <a:avLst/>
          </a:prstGeom>
          <a:ln w="60325">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59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迭代模型</a:t>
            </a:r>
            <a:r>
              <a:rPr lang="en-US" altLang="zh-CN" dirty="0"/>
              <a:t>(Iterative Model)</a:t>
            </a:r>
            <a:endParaRPr lang="zh-CN" altLang="en-US" dirty="0"/>
          </a:p>
        </p:txBody>
      </p:sp>
      <p:grpSp>
        <p:nvGrpSpPr>
          <p:cNvPr id="42" name="组合 41"/>
          <p:cNvGrpSpPr/>
          <p:nvPr/>
        </p:nvGrpSpPr>
        <p:grpSpPr>
          <a:xfrm>
            <a:off x="169938" y="1511538"/>
            <a:ext cx="3465966" cy="3834925"/>
            <a:chOff x="766614" y="1346758"/>
            <a:chExt cx="4620686" cy="5112568"/>
          </a:xfrm>
        </p:grpSpPr>
        <p:sp>
          <p:nvSpPr>
            <p:cNvPr id="19" name="矩形 18"/>
            <p:cNvSpPr/>
            <p:nvPr/>
          </p:nvSpPr>
          <p:spPr>
            <a:xfrm>
              <a:off x="766614" y="1346758"/>
              <a:ext cx="4620686" cy="5112568"/>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500"/>
            </a:p>
          </p:txBody>
        </p:sp>
        <p:sp>
          <p:nvSpPr>
            <p:cNvPr id="4" name="矩形 3"/>
            <p:cNvSpPr/>
            <p:nvPr/>
          </p:nvSpPr>
          <p:spPr>
            <a:xfrm>
              <a:off x="910630" y="1526778"/>
              <a:ext cx="1620180" cy="780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需求分析</a:t>
              </a:r>
            </a:p>
          </p:txBody>
        </p:sp>
        <p:sp>
          <p:nvSpPr>
            <p:cNvPr id="5" name="矩形 4"/>
            <p:cNvSpPr/>
            <p:nvPr/>
          </p:nvSpPr>
          <p:spPr>
            <a:xfrm>
              <a:off x="1486694" y="2559379"/>
              <a:ext cx="1620180" cy="780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概要设计</a:t>
              </a:r>
            </a:p>
          </p:txBody>
        </p:sp>
        <p:sp>
          <p:nvSpPr>
            <p:cNvPr id="6" name="矩形 5"/>
            <p:cNvSpPr/>
            <p:nvPr/>
          </p:nvSpPr>
          <p:spPr>
            <a:xfrm>
              <a:off x="2242778" y="3543002"/>
              <a:ext cx="1620180" cy="780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详细设计</a:t>
              </a:r>
            </a:p>
          </p:txBody>
        </p:sp>
        <p:sp>
          <p:nvSpPr>
            <p:cNvPr id="7" name="矩形 6"/>
            <p:cNvSpPr/>
            <p:nvPr/>
          </p:nvSpPr>
          <p:spPr>
            <a:xfrm>
              <a:off x="2854846" y="4513962"/>
              <a:ext cx="1620180" cy="780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编码实现</a:t>
              </a:r>
            </a:p>
          </p:txBody>
        </p:sp>
        <p:sp>
          <p:nvSpPr>
            <p:cNvPr id="8" name="矩形 7"/>
            <p:cNvSpPr/>
            <p:nvPr/>
          </p:nvSpPr>
          <p:spPr>
            <a:xfrm>
              <a:off x="3610930" y="5499198"/>
              <a:ext cx="1620180" cy="780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软件测试</a:t>
              </a:r>
            </a:p>
          </p:txBody>
        </p:sp>
        <p:cxnSp>
          <p:nvCxnSpPr>
            <p:cNvPr id="10" name="连接符: 曲线 9"/>
            <p:cNvCxnSpPr>
              <a:stCxn id="4" idx="3"/>
            </p:cNvCxnSpPr>
            <p:nvPr/>
          </p:nvCxnSpPr>
          <p:spPr>
            <a:xfrm>
              <a:off x="2530810" y="1916832"/>
              <a:ext cx="445489" cy="642547"/>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p:cNvCxnSpPr>
              <a:stCxn id="5" idx="3"/>
            </p:cNvCxnSpPr>
            <p:nvPr/>
          </p:nvCxnSpPr>
          <p:spPr>
            <a:xfrm>
              <a:off x="3106874" y="2949433"/>
              <a:ext cx="503349" cy="618654"/>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2" name="连接符: 曲线 11"/>
            <p:cNvCxnSpPr>
              <a:stCxn id="6" idx="3"/>
            </p:cNvCxnSpPr>
            <p:nvPr/>
          </p:nvCxnSpPr>
          <p:spPr>
            <a:xfrm>
              <a:off x="3862958" y="3933056"/>
              <a:ext cx="396044" cy="555821"/>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p:cNvCxnSpPr>
              <a:stCxn id="7" idx="3"/>
            </p:cNvCxnSpPr>
            <p:nvPr/>
          </p:nvCxnSpPr>
          <p:spPr>
            <a:xfrm>
              <a:off x="4475026" y="4904016"/>
              <a:ext cx="432048" cy="555821"/>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24" name="连接符: 曲线 23"/>
            <p:cNvCxnSpPr>
              <a:stCxn id="8" idx="1"/>
            </p:cNvCxnSpPr>
            <p:nvPr/>
          </p:nvCxnSpPr>
          <p:spPr>
            <a:xfrm rot="10800000">
              <a:off x="3102314" y="5229200"/>
              <a:ext cx="508616" cy="660052"/>
            </a:xfrm>
            <a:prstGeom prst="curvedConnector2">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5" name="连接符: 曲线 24"/>
            <p:cNvCxnSpPr>
              <a:stCxn id="7" idx="1"/>
            </p:cNvCxnSpPr>
            <p:nvPr/>
          </p:nvCxnSpPr>
          <p:spPr>
            <a:xfrm rot="10800000">
              <a:off x="2458802" y="4348196"/>
              <a:ext cx="396044" cy="555820"/>
            </a:xfrm>
            <a:prstGeom prst="curvedConnector2">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连接符: 曲线 25"/>
            <p:cNvCxnSpPr>
              <a:stCxn id="6" idx="1"/>
            </p:cNvCxnSpPr>
            <p:nvPr/>
          </p:nvCxnSpPr>
          <p:spPr>
            <a:xfrm rot="10800000">
              <a:off x="1739430" y="3314404"/>
              <a:ext cx="503348" cy="618653"/>
            </a:xfrm>
            <a:prstGeom prst="curvedConnector2">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连接符: 曲线 26"/>
            <p:cNvCxnSpPr>
              <a:stCxn id="5" idx="1"/>
            </p:cNvCxnSpPr>
            <p:nvPr/>
          </p:nvCxnSpPr>
          <p:spPr>
            <a:xfrm rot="10800000">
              <a:off x="1204784" y="2306887"/>
              <a:ext cx="281911" cy="642547"/>
            </a:xfrm>
            <a:prstGeom prst="curvedConnector2">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939582" y="1519903"/>
              <a:ext cx="1313793" cy="553925"/>
            </a:xfrm>
            <a:prstGeom prst="rect">
              <a:avLst/>
            </a:prstGeom>
            <a:noFill/>
          </p:spPr>
          <p:txBody>
            <a:bodyPr wrap="square" rtlCol="0">
              <a:spAutoFit/>
            </a:bodyPr>
            <a:lstStyle/>
            <a:p>
              <a:r>
                <a:rPr lang="zh-CN" altLang="en-US" sz="2100" dirty="0">
                  <a:solidFill>
                    <a:srgbClr val="C00000"/>
                  </a:solidFill>
                  <a:latin typeface="+mn-ea"/>
                  <a:ea typeface="+mn-ea"/>
                </a:rPr>
                <a:t>迭代</a:t>
              </a:r>
              <a:r>
                <a:rPr lang="en-US" altLang="zh-CN" sz="2100" dirty="0">
                  <a:solidFill>
                    <a:srgbClr val="C00000"/>
                  </a:solidFill>
                  <a:latin typeface="+mn-ea"/>
                  <a:ea typeface="+mn-ea"/>
                </a:rPr>
                <a:t>1</a:t>
              </a:r>
              <a:endParaRPr lang="zh-CN" altLang="en-US" sz="2100" dirty="0">
                <a:solidFill>
                  <a:srgbClr val="C00000"/>
                </a:solidFill>
                <a:latin typeface="+mn-ea"/>
                <a:ea typeface="+mn-ea"/>
              </a:endParaRPr>
            </a:p>
          </p:txBody>
        </p:sp>
      </p:grpSp>
      <p:cxnSp>
        <p:nvCxnSpPr>
          <p:cNvPr id="44" name="直接箭头连接符 43"/>
          <p:cNvCxnSpPr>
            <a:stCxn id="19" idx="3"/>
          </p:cNvCxnSpPr>
          <p:nvPr/>
        </p:nvCxnSpPr>
        <p:spPr>
          <a:xfrm flipV="1">
            <a:off x="3635904" y="2945726"/>
            <a:ext cx="406918" cy="483274"/>
          </a:xfrm>
          <a:prstGeom prst="straightConnector1">
            <a:avLst/>
          </a:prstGeom>
          <a:ln w="34925">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a:off x="4111897" y="1534051"/>
            <a:ext cx="3465966" cy="3834925"/>
            <a:chOff x="766614" y="1346758"/>
            <a:chExt cx="4620686" cy="5112568"/>
          </a:xfrm>
        </p:grpSpPr>
        <p:sp>
          <p:nvSpPr>
            <p:cNvPr id="47" name="矩形 46"/>
            <p:cNvSpPr/>
            <p:nvPr/>
          </p:nvSpPr>
          <p:spPr>
            <a:xfrm>
              <a:off x="766614" y="1346758"/>
              <a:ext cx="4620686" cy="5112568"/>
            </a:xfrm>
            <a:prstGeom prst="rect">
              <a:avLst/>
            </a:prstGeom>
            <a:ln>
              <a:solidFill>
                <a:schemeClr val="tx1"/>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500"/>
            </a:p>
          </p:txBody>
        </p:sp>
        <p:sp>
          <p:nvSpPr>
            <p:cNvPr id="48" name="矩形 47"/>
            <p:cNvSpPr/>
            <p:nvPr/>
          </p:nvSpPr>
          <p:spPr>
            <a:xfrm>
              <a:off x="910630" y="1526778"/>
              <a:ext cx="1620180" cy="780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需求分析</a:t>
              </a:r>
            </a:p>
          </p:txBody>
        </p:sp>
        <p:sp>
          <p:nvSpPr>
            <p:cNvPr id="49" name="矩形 48"/>
            <p:cNvSpPr/>
            <p:nvPr/>
          </p:nvSpPr>
          <p:spPr>
            <a:xfrm>
              <a:off x="1486694" y="2559379"/>
              <a:ext cx="1620180" cy="780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概要设计</a:t>
              </a:r>
            </a:p>
          </p:txBody>
        </p:sp>
        <p:sp>
          <p:nvSpPr>
            <p:cNvPr id="50" name="矩形 49"/>
            <p:cNvSpPr/>
            <p:nvPr/>
          </p:nvSpPr>
          <p:spPr>
            <a:xfrm>
              <a:off x="2242778" y="3543002"/>
              <a:ext cx="1620180" cy="780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详细设计</a:t>
              </a:r>
            </a:p>
          </p:txBody>
        </p:sp>
        <p:sp>
          <p:nvSpPr>
            <p:cNvPr id="51" name="矩形 50"/>
            <p:cNvSpPr/>
            <p:nvPr/>
          </p:nvSpPr>
          <p:spPr>
            <a:xfrm>
              <a:off x="2854846" y="4513962"/>
              <a:ext cx="1620180" cy="780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编码实现</a:t>
              </a:r>
            </a:p>
          </p:txBody>
        </p:sp>
        <p:sp>
          <p:nvSpPr>
            <p:cNvPr id="52" name="矩形 51"/>
            <p:cNvSpPr/>
            <p:nvPr/>
          </p:nvSpPr>
          <p:spPr>
            <a:xfrm>
              <a:off x="3610930" y="5499198"/>
              <a:ext cx="1620180" cy="7801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软件测试</a:t>
              </a:r>
            </a:p>
          </p:txBody>
        </p:sp>
        <p:cxnSp>
          <p:nvCxnSpPr>
            <p:cNvPr id="53" name="连接符: 曲线 52"/>
            <p:cNvCxnSpPr>
              <a:stCxn id="48" idx="3"/>
            </p:cNvCxnSpPr>
            <p:nvPr/>
          </p:nvCxnSpPr>
          <p:spPr>
            <a:xfrm>
              <a:off x="2530810" y="1916832"/>
              <a:ext cx="445489" cy="642547"/>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54" name="连接符: 曲线 53"/>
            <p:cNvCxnSpPr>
              <a:stCxn id="49" idx="3"/>
            </p:cNvCxnSpPr>
            <p:nvPr/>
          </p:nvCxnSpPr>
          <p:spPr>
            <a:xfrm>
              <a:off x="3106874" y="2949433"/>
              <a:ext cx="503349" cy="618654"/>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55" name="连接符: 曲线 54"/>
            <p:cNvCxnSpPr>
              <a:stCxn id="50" idx="3"/>
            </p:cNvCxnSpPr>
            <p:nvPr/>
          </p:nvCxnSpPr>
          <p:spPr>
            <a:xfrm>
              <a:off x="3862958" y="3933056"/>
              <a:ext cx="396044" cy="555821"/>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56" name="连接符: 曲线 55"/>
            <p:cNvCxnSpPr>
              <a:stCxn id="51" idx="3"/>
            </p:cNvCxnSpPr>
            <p:nvPr/>
          </p:nvCxnSpPr>
          <p:spPr>
            <a:xfrm>
              <a:off x="4475026" y="4904016"/>
              <a:ext cx="432048" cy="555821"/>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57" name="连接符: 曲线 56"/>
            <p:cNvCxnSpPr>
              <a:stCxn id="52" idx="1"/>
            </p:cNvCxnSpPr>
            <p:nvPr/>
          </p:nvCxnSpPr>
          <p:spPr>
            <a:xfrm rot="10800000">
              <a:off x="3102314" y="5229200"/>
              <a:ext cx="508616" cy="660052"/>
            </a:xfrm>
            <a:prstGeom prst="curvedConnector2">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8" name="连接符: 曲线 57"/>
            <p:cNvCxnSpPr>
              <a:stCxn id="51" idx="1"/>
            </p:cNvCxnSpPr>
            <p:nvPr/>
          </p:nvCxnSpPr>
          <p:spPr>
            <a:xfrm rot="10800000">
              <a:off x="2458802" y="4348196"/>
              <a:ext cx="396044" cy="555820"/>
            </a:xfrm>
            <a:prstGeom prst="curvedConnector2">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9" name="连接符: 曲线 58"/>
            <p:cNvCxnSpPr>
              <a:stCxn id="50" idx="1"/>
            </p:cNvCxnSpPr>
            <p:nvPr/>
          </p:nvCxnSpPr>
          <p:spPr>
            <a:xfrm rot="10800000">
              <a:off x="1739430" y="3314404"/>
              <a:ext cx="503348" cy="618653"/>
            </a:xfrm>
            <a:prstGeom prst="curvedConnector2">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0" name="连接符: 曲线 59"/>
            <p:cNvCxnSpPr>
              <a:stCxn id="49" idx="1"/>
            </p:cNvCxnSpPr>
            <p:nvPr/>
          </p:nvCxnSpPr>
          <p:spPr>
            <a:xfrm rot="10800000">
              <a:off x="1204784" y="2306887"/>
              <a:ext cx="281911" cy="642547"/>
            </a:xfrm>
            <a:prstGeom prst="curvedConnector2">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sp>
          <p:nvSpPr>
            <p:cNvPr id="61" name="文本框 60"/>
            <p:cNvSpPr txBox="1"/>
            <p:nvPr/>
          </p:nvSpPr>
          <p:spPr>
            <a:xfrm>
              <a:off x="3939582" y="1519903"/>
              <a:ext cx="1313793" cy="553925"/>
            </a:xfrm>
            <a:prstGeom prst="rect">
              <a:avLst/>
            </a:prstGeom>
            <a:noFill/>
          </p:spPr>
          <p:txBody>
            <a:bodyPr wrap="square" rtlCol="0">
              <a:spAutoFit/>
            </a:bodyPr>
            <a:lstStyle/>
            <a:p>
              <a:r>
                <a:rPr lang="zh-CN" altLang="en-US" sz="2100" dirty="0">
                  <a:solidFill>
                    <a:srgbClr val="C00000"/>
                  </a:solidFill>
                  <a:latin typeface="+mn-ea"/>
                  <a:ea typeface="+mn-ea"/>
                </a:rPr>
                <a:t>迭代</a:t>
              </a:r>
              <a:r>
                <a:rPr lang="en-US" altLang="zh-CN" sz="2100" dirty="0">
                  <a:solidFill>
                    <a:srgbClr val="C00000"/>
                  </a:solidFill>
                  <a:latin typeface="+mn-ea"/>
                  <a:ea typeface="+mn-ea"/>
                </a:rPr>
                <a:t>2</a:t>
              </a:r>
              <a:endParaRPr lang="zh-CN" altLang="en-US" sz="2100" dirty="0">
                <a:solidFill>
                  <a:srgbClr val="C00000"/>
                </a:solidFill>
                <a:latin typeface="+mn-ea"/>
                <a:ea typeface="+mn-ea"/>
              </a:endParaRPr>
            </a:p>
          </p:txBody>
        </p:sp>
      </p:grpSp>
      <p:cxnSp>
        <p:nvCxnSpPr>
          <p:cNvPr id="62" name="直接箭头连接符 61"/>
          <p:cNvCxnSpPr/>
          <p:nvPr/>
        </p:nvCxnSpPr>
        <p:spPr>
          <a:xfrm flipV="1">
            <a:off x="7577864" y="2787155"/>
            <a:ext cx="406918" cy="483274"/>
          </a:xfrm>
          <a:prstGeom prst="straightConnector1">
            <a:avLst/>
          </a:prstGeom>
          <a:ln w="34925">
            <a:prstDash val="dash"/>
            <a:tailEnd type="triangle"/>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8055207" y="1669083"/>
            <a:ext cx="985473" cy="415498"/>
          </a:xfrm>
          <a:prstGeom prst="rect">
            <a:avLst/>
          </a:prstGeom>
          <a:noFill/>
        </p:spPr>
        <p:txBody>
          <a:bodyPr wrap="square" rtlCol="0">
            <a:spAutoFit/>
          </a:bodyPr>
          <a:lstStyle/>
          <a:p>
            <a:r>
              <a:rPr lang="zh-CN" altLang="en-US" sz="2100" dirty="0">
                <a:solidFill>
                  <a:srgbClr val="C00000"/>
                </a:solidFill>
                <a:latin typeface="+mn-ea"/>
                <a:ea typeface="+mn-ea"/>
              </a:rPr>
              <a:t>迭代</a:t>
            </a:r>
            <a:r>
              <a:rPr lang="en-US" altLang="zh-CN" sz="2100" dirty="0">
                <a:solidFill>
                  <a:srgbClr val="C00000"/>
                </a:solidFill>
                <a:latin typeface="+mn-ea"/>
                <a:ea typeface="+mn-ea"/>
              </a:rPr>
              <a:t>n</a:t>
            </a:r>
            <a:endParaRPr lang="zh-CN" altLang="en-US" sz="2100" dirty="0">
              <a:solidFill>
                <a:srgbClr val="C00000"/>
              </a:solidFill>
              <a:latin typeface="+mn-ea"/>
              <a:ea typeface="+mn-ea"/>
            </a:endParaRPr>
          </a:p>
        </p:txBody>
      </p:sp>
      <p:sp>
        <p:nvSpPr>
          <p:cNvPr id="38" name="矩形 37"/>
          <p:cNvSpPr/>
          <p:nvPr/>
        </p:nvSpPr>
        <p:spPr>
          <a:xfrm>
            <a:off x="140418" y="5383902"/>
            <a:ext cx="8725618" cy="415498"/>
          </a:xfrm>
          <a:prstGeom prst="rect">
            <a:avLst/>
          </a:prstGeom>
        </p:spPr>
        <p:txBody>
          <a:bodyPr wrap="square">
            <a:spAutoFit/>
          </a:bodyPr>
          <a:lstStyle/>
          <a:p>
            <a:pPr algn="ctr"/>
            <a:r>
              <a:rPr lang="zh-CN" altLang="en-US" sz="2100" kern="100" dirty="0">
                <a:solidFill>
                  <a:srgbClr val="C00000"/>
                </a:solidFill>
                <a:latin typeface="微软雅黑" panose="020B0503020204020204" charset="-122"/>
                <a:ea typeface="微软雅黑" panose="020B0503020204020204" charset="-122"/>
                <a:cs typeface="Times New Roman" panose="02020603050405020304" pitchFamily="18" charset="0"/>
              </a:rPr>
              <a:t>每次迭代只针对部分需求，完成部分可确定的软件需求</a:t>
            </a:r>
            <a:endParaRPr lang="zh-CN" altLang="en-US" sz="2100" dirty="0">
              <a:solidFill>
                <a:srgbClr val="C0000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97221908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思考和讨论</a:t>
            </a:r>
          </a:p>
        </p:txBody>
      </p:sp>
      <p:sp>
        <p:nvSpPr>
          <p:cNvPr id="3" name="内容占位符 2"/>
          <p:cNvSpPr>
            <a:spLocks noGrp="1"/>
          </p:cNvSpPr>
          <p:nvPr>
            <p:ph idx="4294967295"/>
          </p:nvPr>
        </p:nvSpPr>
        <p:spPr>
          <a:xfrm>
            <a:off x="404865" y="1701179"/>
            <a:ext cx="8191106" cy="890619"/>
          </a:xfrm>
          <a:prstGeom prst="rect">
            <a:avLst/>
          </a:prstGeom>
        </p:spPr>
        <p:txBody>
          <a:bodyPr/>
          <a:lstStyle/>
          <a:p>
            <a:r>
              <a:rPr lang="zh-CN" altLang="en-US" dirty="0"/>
              <a:t>增量过程模型与迭代过程模型有何区别？</a:t>
            </a:r>
            <a:endParaRPr lang="en-US" altLang="zh-CN" dirty="0"/>
          </a:p>
        </p:txBody>
      </p:sp>
      <p:pic>
        <p:nvPicPr>
          <p:cNvPr id="4" name="图片 3"/>
          <p:cNvPicPr>
            <a:picLocks noChangeAspect="1"/>
          </p:cNvPicPr>
          <p:nvPr/>
        </p:nvPicPr>
        <p:blipFill>
          <a:blip r:embed="rId2"/>
          <a:stretch>
            <a:fillRect/>
          </a:stretch>
        </p:blipFill>
        <p:spPr>
          <a:xfrm>
            <a:off x="7974821" y="1525407"/>
            <a:ext cx="832301" cy="1109888"/>
          </a:xfrm>
          <a:prstGeom prst="rect">
            <a:avLst/>
          </a:prstGeom>
        </p:spPr>
      </p:pic>
      <p:pic>
        <p:nvPicPr>
          <p:cNvPr id="5" name="图片 4"/>
          <p:cNvPicPr>
            <a:picLocks noChangeAspect="1"/>
          </p:cNvPicPr>
          <p:nvPr/>
        </p:nvPicPr>
        <p:blipFill>
          <a:blip r:embed="rId3"/>
          <a:stretch>
            <a:fillRect/>
          </a:stretch>
        </p:blipFill>
        <p:spPr>
          <a:xfrm>
            <a:off x="4702246" y="2839134"/>
            <a:ext cx="4441755" cy="2174663"/>
          </a:xfrm>
          <a:prstGeom prst="rect">
            <a:avLst/>
          </a:prstGeom>
        </p:spPr>
      </p:pic>
      <p:pic>
        <p:nvPicPr>
          <p:cNvPr id="6" name="图片 5"/>
          <p:cNvPicPr>
            <a:picLocks noChangeAspect="1"/>
          </p:cNvPicPr>
          <p:nvPr/>
        </p:nvPicPr>
        <p:blipFill>
          <a:blip r:embed="rId4"/>
          <a:stretch>
            <a:fillRect/>
          </a:stretch>
        </p:blipFill>
        <p:spPr>
          <a:xfrm>
            <a:off x="193715" y="2780844"/>
            <a:ext cx="4069557" cy="2228676"/>
          </a:xfrm>
          <a:prstGeom prst="rect">
            <a:avLst/>
          </a:prstGeom>
        </p:spPr>
      </p:pic>
      <p:sp>
        <p:nvSpPr>
          <p:cNvPr id="7" name="文本框 6"/>
          <p:cNvSpPr txBox="1"/>
          <p:nvPr/>
        </p:nvSpPr>
        <p:spPr>
          <a:xfrm>
            <a:off x="1620555" y="5248735"/>
            <a:ext cx="1261884" cy="415498"/>
          </a:xfrm>
          <a:prstGeom prst="rect">
            <a:avLst/>
          </a:prstGeom>
          <a:noFill/>
        </p:spPr>
        <p:txBody>
          <a:bodyPr wrap="none" rtlCol="0">
            <a:spAutoFit/>
          </a:bodyPr>
          <a:lstStyle/>
          <a:p>
            <a:r>
              <a:rPr lang="zh-CN" altLang="en-US" sz="2100" dirty="0">
                <a:solidFill>
                  <a:srgbClr val="C00000"/>
                </a:solidFill>
                <a:latin typeface="+mn-ea"/>
                <a:ea typeface="+mn-ea"/>
              </a:rPr>
              <a:t>增量模型</a:t>
            </a:r>
          </a:p>
        </p:txBody>
      </p:sp>
      <p:sp>
        <p:nvSpPr>
          <p:cNvPr id="9" name="文本框 8"/>
          <p:cNvSpPr txBox="1"/>
          <p:nvPr/>
        </p:nvSpPr>
        <p:spPr>
          <a:xfrm>
            <a:off x="6435450" y="5261132"/>
            <a:ext cx="1215876" cy="738664"/>
          </a:xfrm>
          <a:prstGeom prst="rect">
            <a:avLst/>
          </a:prstGeom>
          <a:noFill/>
        </p:spPr>
        <p:txBody>
          <a:bodyPr wrap="square">
            <a:spAutoFit/>
          </a:bodyPr>
          <a:lstStyle/>
          <a:p>
            <a:r>
              <a:rPr lang="zh-CN" altLang="en-US" sz="2100" dirty="0">
                <a:solidFill>
                  <a:srgbClr val="C00000"/>
                </a:solidFill>
                <a:latin typeface="+mn-ea"/>
                <a:ea typeface="+mn-ea"/>
              </a:rPr>
              <a:t>迭代模型</a:t>
            </a:r>
          </a:p>
        </p:txBody>
      </p:sp>
      <p:sp>
        <p:nvSpPr>
          <p:cNvPr id="10" name="矩形 9"/>
          <p:cNvSpPr/>
          <p:nvPr/>
        </p:nvSpPr>
        <p:spPr>
          <a:xfrm>
            <a:off x="61912" y="2591798"/>
            <a:ext cx="4379844" cy="25650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11" name="矩形 10"/>
          <p:cNvSpPr/>
          <p:nvPr/>
        </p:nvSpPr>
        <p:spPr>
          <a:xfrm>
            <a:off x="4606226" y="2582044"/>
            <a:ext cx="4475864" cy="25650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12" name="文本框 11"/>
          <p:cNvSpPr txBox="1"/>
          <p:nvPr/>
        </p:nvSpPr>
        <p:spPr>
          <a:xfrm>
            <a:off x="1088159" y="3558237"/>
            <a:ext cx="729176" cy="323165"/>
          </a:xfrm>
          <a:prstGeom prst="rect">
            <a:avLst/>
          </a:prstGeom>
          <a:noFill/>
        </p:spPr>
        <p:txBody>
          <a:bodyPr wrap="square" rtlCol="0">
            <a:spAutoFit/>
          </a:bodyPr>
          <a:lstStyle/>
          <a:p>
            <a:r>
              <a:rPr lang="zh-CN" altLang="en-US" sz="1500" dirty="0">
                <a:solidFill>
                  <a:srgbClr val="C00000"/>
                </a:solidFill>
                <a:latin typeface="+mn-ea"/>
                <a:ea typeface="+mn-ea"/>
              </a:rPr>
              <a:t>增量</a:t>
            </a:r>
            <a:r>
              <a:rPr lang="en-US" altLang="zh-CN" sz="1500" dirty="0">
                <a:solidFill>
                  <a:srgbClr val="C00000"/>
                </a:solidFill>
                <a:latin typeface="+mn-ea"/>
                <a:ea typeface="+mn-ea"/>
              </a:rPr>
              <a:t>1</a:t>
            </a:r>
            <a:endParaRPr lang="zh-CN" altLang="en-US" sz="1500" dirty="0">
              <a:solidFill>
                <a:srgbClr val="C00000"/>
              </a:solidFill>
              <a:latin typeface="+mn-ea"/>
              <a:ea typeface="+mn-ea"/>
            </a:endParaRPr>
          </a:p>
        </p:txBody>
      </p:sp>
      <p:sp>
        <p:nvSpPr>
          <p:cNvPr id="13" name="文本框 12"/>
          <p:cNvSpPr txBox="1"/>
          <p:nvPr/>
        </p:nvSpPr>
        <p:spPr>
          <a:xfrm>
            <a:off x="3545734" y="3558237"/>
            <a:ext cx="729176" cy="323165"/>
          </a:xfrm>
          <a:prstGeom prst="rect">
            <a:avLst/>
          </a:prstGeom>
          <a:noFill/>
        </p:spPr>
        <p:txBody>
          <a:bodyPr wrap="square" rtlCol="0">
            <a:spAutoFit/>
          </a:bodyPr>
          <a:lstStyle/>
          <a:p>
            <a:r>
              <a:rPr lang="zh-CN" altLang="en-US" sz="1500" dirty="0">
                <a:solidFill>
                  <a:srgbClr val="C00000"/>
                </a:solidFill>
                <a:latin typeface="+mn-ea"/>
                <a:ea typeface="+mn-ea"/>
              </a:rPr>
              <a:t>增量</a:t>
            </a:r>
            <a:r>
              <a:rPr lang="en-US" altLang="zh-CN" sz="1500" dirty="0">
                <a:solidFill>
                  <a:srgbClr val="C00000"/>
                </a:solidFill>
                <a:latin typeface="+mn-ea"/>
                <a:ea typeface="+mn-ea"/>
              </a:rPr>
              <a:t>n</a:t>
            </a:r>
            <a:endParaRPr lang="zh-CN" altLang="en-US" sz="1500" dirty="0">
              <a:solidFill>
                <a:srgbClr val="C00000"/>
              </a:solidFill>
              <a:latin typeface="+mn-ea"/>
              <a:ea typeface="+mn-ea"/>
            </a:endParaRPr>
          </a:p>
        </p:txBody>
      </p:sp>
    </p:spTree>
    <p:extLst>
      <p:ext uri="{BB962C8B-B14F-4D97-AF65-F5344CB8AC3E}">
        <p14:creationId xmlns:p14="http://schemas.microsoft.com/office/powerpoint/2010/main" val="282980344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97189" y="1563276"/>
            <a:ext cx="4486526" cy="40985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500"/>
          </a:p>
        </p:txBody>
      </p:sp>
      <p:sp>
        <p:nvSpPr>
          <p:cNvPr id="123906" name="Rectangle 2"/>
          <p:cNvSpPr>
            <a:spLocks noGrp="1" noChangeArrowheads="1"/>
          </p:cNvSpPr>
          <p:nvPr>
            <p:ph type="title"/>
          </p:nvPr>
        </p:nvSpPr>
        <p:spPr/>
        <p:txBody>
          <a:bodyPr/>
          <a:lstStyle/>
          <a:p>
            <a:r>
              <a:rPr lang="en-US" altLang="zh-CN" dirty="0"/>
              <a:t>2.6 </a:t>
            </a:r>
            <a:r>
              <a:rPr lang="zh-CN" altLang="en-US" dirty="0"/>
              <a:t>原型模型</a:t>
            </a:r>
            <a:r>
              <a:rPr lang="en-US" altLang="zh-CN" dirty="0"/>
              <a:t>(Prototype Model)</a:t>
            </a:r>
          </a:p>
        </p:txBody>
      </p:sp>
      <p:sp>
        <p:nvSpPr>
          <p:cNvPr id="2" name="文本框 1"/>
          <p:cNvSpPr txBox="1"/>
          <p:nvPr/>
        </p:nvSpPr>
        <p:spPr>
          <a:xfrm>
            <a:off x="4806178" y="3537026"/>
            <a:ext cx="4273924" cy="2090686"/>
          </a:xfrm>
          <a:prstGeom prst="rect">
            <a:avLst/>
          </a:prstGeom>
          <a:solidFill>
            <a:schemeClr val="accent5">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342900" indent="-342900" algn="just">
              <a:buFont typeface="Wingdings" panose="05000000000000000000" pitchFamily="2" charset="2"/>
              <a:buChar char="Ø"/>
              <a:defRPr kumimoji="1" sz="2800">
                <a:latin typeface="+mj-lt"/>
              </a:defRPr>
            </a:lvl1pPr>
            <a:lvl2pPr marR="0" lvl="1" defTabSz="914400" latinLnBrk="0">
              <a:lnSpc>
                <a:spcPct val="100000"/>
              </a:lnSpc>
              <a:buClrTx/>
              <a:buSzTx/>
              <a:buFont typeface="Wingdings" panose="05000000000000000000" pitchFamily="2" charset="2"/>
              <a:buChar char="ü"/>
              <a:defRPr kumimoji="1" sz="2800"/>
            </a:lvl2pPr>
            <a:lvl3pPr marL="1143000" indent="-228600">
              <a:spcBef>
                <a:spcPct val="20000"/>
              </a:spcBef>
              <a:buFont typeface="Wingdings" panose="05000000000000000000" pitchFamily="2" charset="2"/>
              <a:buChar char="p"/>
              <a:defRPr kumimoji="1">
                <a:solidFill>
                  <a:srgbClr val="002060"/>
                </a:solidFill>
              </a:defRPr>
            </a:lvl3pPr>
            <a:lvl4pPr marL="1600200" indent="-228600">
              <a:spcBef>
                <a:spcPct val="20000"/>
              </a:spcBef>
              <a:buFont typeface="Wingdings" panose="05000000000000000000" pitchFamily="2" charset="2"/>
              <a:buChar char="n"/>
              <a:defRPr kumimoji="1" sz="2000">
                <a:solidFill>
                  <a:srgbClr val="002060"/>
                </a:solidFill>
              </a:defRPr>
            </a:lvl4pPr>
            <a:lvl5pPr marL="1828800" indent="0">
              <a:spcBef>
                <a:spcPct val="20000"/>
              </a:spcBef>
              <a:buFont typeface="Wingdings" panose="05000000000000000000" pitchFamily="2" charset="2"/>
              <a:buNone/>
              <a:defRPr kumimoji="1"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zh-CN" altLang="en-US" sz="2100" dirty="0"/>
              <a:t>特点</a:t>
            </a:r>
            <a:endParaRPr lang="en-US" altLang="zh-CN" sz="2100" dirty="0"/>
          </a:p>
          <a:p>
            <a:pPr lvl="1"/>
            <a:r>
              <a:rPr lang="zh-CN" altLang="zh-CN" sz="2100" dirty="0"/>
              <a:t>软件原型</a:t>
            </a:r>
            <a:r>
              <a:rPr lang="zh-CN" altLang="en-US" sz="2100" dirty="0"/>
              <a:t>作</a:t>
            </a:r>
            <a:r>
              <a:rPr lang="zh-CN" altLang="zh-CN" sz="2100" dirty="0"/>
              <a:t>为交流载体和媒介</a:t>
            </a:r>
            <a:endParaRPr lang="en-US" altLang="zh-CN" sz="2100" dirty="0"/>
          </a:p>
          <a:p>
            <a:pPr lvl="1"/>
            <a:r>
              <a:rPr lang="zh-CN" altLang="zh-CN" sz="2100" dirty="0"/>
              <a:t>支持用户参与到软件开发中</a:t>
            </a:r>
            <a:endParaRPr lang="en-US" altLang="zh-CN" sz="2100" dirty="0"/>
          </a:p>
          <a:p>
            <a:pPr lvl="1"/>
            <a:r>
              <a:rPr lang="zh-CN" altLang="zh-CN" sz="2100" dirty="0"/>
              <a:t>持续、渐进地导出用户要求</a:t>
            </a:r>
            <a:endParaRPr lang="en-US" altLang="zh-CN" sz="2100" dirty="0"/>
          </a:p>
          <a:p>
            <a:r>
              <a:rPr lang="zh-CN" altLang="zh-CN" sz="2100" dirty="0"/>
              <a:t>适合于需求难导出、不易确定且持续变动的软件</a:t>
            </a:r>
            <a:endParaRPr lang="zh-CN" altLang="en-US" sz="2100" dirty="0">
              <a:sym typeface="+mn-ea"/>
            </a:endParaRPr>
          </a:p>
        </p:txBody>
      </p:sp>
      <p:sp>
        <p:nvSpPr>
          <p:cNvPr id="3" name="椭圆 2"/>
          <p:cNvSpPr/>
          <p:nvPr/>
        </p:nvSpPr>
        <p:spPr>
          <a:xfrm>
            <a:off x="1207901" y="2735627"/>
            <a:ext cx="2106508" cy="191746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500"/>
          </a:p>
        </p:txBody>
      </p:sp>
      <p:sp>
        <p:nvSpPr>
          <p:cNvPr id="7" name="文本框 6"/>
          <p:cNvSpPr txBox="1"/>
          <p:nvPr/>
        </p:nvSpPr>
        <p:spPr>
          <a:xfrm>
            <a:off x="3314409" y="2924152"/>
            <a:ext cx="1053254" cy="323165"/>
          </a:xfrm>
          <a:prstGeom prst="rect">
            <a:avLst/>
          </a:prstGeom>
          <a:noFill/>
        </p:spPr>
        <p:txBody>
          <a:bodyPr wrap="square" rtlCol="0">
            <a:spAutoFit/>
          </a:bodyPr>
          <a:lstStyle/>
          <a:p>
            <a:r>
              <a:rPr lang="zh-CN" altLang="en-US" sz="1500" dirty="0">
                <a:latin typeface="微软雅黑" panose="020B0503020204020204" charset="-122"/>
                <a:ea typeface="微软雅黑" panose="020B0503020204020204" charset="-122"/>
              </a:rPr>
              <a:t>快速设计</a:t>
            </a:r>
          </a:p>
        </p:txBody>
      </p:sp>
      <p:sp>
        <p:nvSpPr>
          <p:cNvPr id="11" name="文本框 10"/>
          <p:cNvSpPr txBox="1"/>
          <p:nvPr/>
        </p:nvSpPr>
        <p:spPr>
          <a:xfrm>
            <a:off x="2351289" y="1922423"/>
            <a:ext cx="1053254" cy="553998"/>
          </a:xfrm>
          <a:prstGeom prst="rect">
            <a:avLst/>
          </a:prstGeom>
          <a:noFill/>
        </p:spPr>
        <p:txBody>
          <a:bodyPr wrap="square" rtlCol="0">
            <a:spAutoFit/>
          </a:bodyPr>
          <a:lstStyle/>
          <a:p>
            <a:pPr algn="ctr"/>
            <a:r>
              <a:rPr lang="zh-CN" altLang="en-US" sz="1500" dirty="0">
                <a:latin typeface="微软雅黑" panose="020B0503020204020204" charset="-122"/>
                <a:ea typeface="微软雅黑" panose="020B0503020204020204" charset="-122"/>
              </a:rPr>
              <a:t>采集和细化需求</a:t>
            </a:r>
          </a:p>
        </p:txBody>
      </p:sp>
      <p:sp>
        <p:nvSpPr>
          <p:cNvPr id="12" name="文本框 11"/>
          <p:cNvSpPr txBox="1"/>
          <p:nvPr/>
        </p:nvSpPr>
        <p:spPr>
          <a:xfrm>
            <a:off x="3351647" y="4018353"/>
            <a:ext cx="1053254" cy="323165"/>
          </a:xfrm>
          <a:prstGeom prst="rect">
            <a:avLst/>
          </a:prstGeom>
          <a:noFill/>
        </p:spPr>
        <p:txBody>
          <a:bodyPr wrap="square" rtlCol="0">
            <a:spAutoFit/>
          </a:bodyPr>
          <a:lstStyle/>
          <a:p>
            <a:r>
              <a:rPr lang="zh-CN" altLang="en-US" sz="1500" dirty="0">
                <a:latin typeface="微软雅黑" panose="020B0503020204020204" charset="-122"/>
                <a:ea typeface="微软雅黑" panose="020B0503020204020204" charset="-122"/>
              </a:rPr>
              <a:t>建造原型</a:t>
            </a:r>
          </a:p>
        </p:txBody>
      </p:sp>
      <p:sp>
        <p:nvSpPr>
          <p:cNvPr id="13" name="文本框 12"/>
          <p:cNvSpPr txBox="1"/>
          <p:nvPr/>
        </p:nvSpPr>
        <p:spPr>
          <a:xfrm>
            <a:off x="1941312" y="4800461"/>
            <a:ext cx="1053254" cy="553998"/>
          </a:xfrm>
          <a:prstGeom prst="rect">
            <a:avLst/>
          </a:prstGeom>
          <a:noFill/>
        </p:spPr>
        <p:txBody>
          <a:bodyPr wrap="square" rtlCol="0">
            <a:spAutoFit/>
          </a:bodyPr>
          <a:lstStyle/>
          <a:p>
            <a:r>
              <a:rPr lang="zh-CN" altLang="en-US" sz="1500" dirty="0">
                <a:latin typeface="微软雅黑" panose="020B0503020204020204" charset="-122"/>
                <a:ea typeface="微软雅黑" panose="020B0503020204020204" charset="-122"/>
              </a:rPr>
              <a:t>客户使用评价原型</a:t>
            </a:r>
          </a:p>
        </p:txBody>
      </p:sp>
      <p:sp>
        <p:nvSpPr>
          <p:cNvPr id="14" name="文本框 13"/>
          <p:cNvSpPr txBox="1"/>
          <p:nvPr/>
        </p:nvSpPr>
        <p:spPr>
          <a:xfrm>
            <a:off x="397705" y="4224844"/>
            <a:ext cx="1053254" cy="323165"/>
          </a:xfrm>
          <a:prstGeom prst="rect">
            <a:avLst/>
          </a:prstGeom>
          <a:noFill/>
        </p:spPr>
        <p:txBody>
          <a:bodyPr wrap="square" rtlCol="0">
            <a:spAutoFit/>
          </a:bodyPr>
          <a:lstStyle/>
          <a:p>
            <a:r>
              <a:rPr lang="zh-CN" altLang="en-US" sz="1500" dirty="0">
                <a:latin typeface="微软雅黑" panose="020B0503020204020204" charset="-122"/>
                <a:ea typeface="微软雅黑" panose="020B0503020204020204" charset="-122"/>
              </a:rPr>
              <a:t>获得反馈</a:t>
            </a:r>
          </a:p>
        </p:txBody>
      </p:sp>
      <p:sp>
        <p:nvSpPr>
          <p:cNvPr id="15" name="文本框 14"/>
          <p:cNvSpPr txBox="1"/>
          <p:nvPr/>
        </p:nvSpPr>
        <p:spPr>
          <a:xfrm>
            <a:off x="738431" y="2284041"/>
            <a:ext cx="1053254" cy="553998"/>
          </a:xfrm>
          <a:prstGeom prst="rect">
            <a:avLst/>
          </a:prstGeom>
          <a:noFill/>
        </p:spPr>
        <p:txBody>
          <a:bodyPr wrap="square" rtlCol="0">
            <a:spAutoFit/>
          </a:bodyPr>
          <a:lstStyle/>
          <a:p>
            <a:pPr algn="ctr"/>
            <a:r>
              <a:rPr lang="zh-CN" altLang="en-US" sz="1500" dirty="0">
                <a:solidFill>
                  <a:srgbClr val="C00000"/>
                </a:solidFill>
                <a:latin typeface="微软雅黑" panose="020B0503020204020204" charset="-122"/>
                <a:ea typeface="微软雅黑" panose="020B0503020204020204" charset="-122"/>
              </a:rPr>
              <a:t>开发软件系统</a:t>
            </a:r>
          </a:p>
        </p:txBody>
      </p:sp>
      <p:cxnSp>
        <p:nvCxnSpPr>
          <p:cNvPr id="10" name="直接连接符 9"/>
          <p:cNvCxnSpPr>
            <a:endCxn id="3" idx="0"/>
          </p:cNvCxnSpPr>
          <p:nvPr/>
        </p:nvCxnSpPr>
        <p:spPr>
          <a:xfrm>
            <a:off x="2018096" y="1563275"/>
            <a:ext cx="243059" cy="1172352"/>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9" name="直接连接符 18"/>
          <p:cNvCxnSpPr>
            <a:endCxn id="9" idx="7"/>
          </p:cNvCxnSpPr>
          <p:nvPr/>
        </p:nvCxnSpPr>
        <p:spPr>
          <a:xfrm flipV="1">
            <a:off x="2962055" y="2163494"/>
            <a:ext cx="964623" cy="796736"/>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3" idx="6"/>
            <a:endCxn id="9" idx="6"/>
          </p:cNvCxnSpPr>
          <p:nvPr/>
        </p:nvCxnSpPr>
        <p:spPr>
          <a:xfrm flipV="1">
            <a:off x="3314409" y="3612548"/>
            <a:ext cx="1269306" cy="81811"/>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3" idx="5"/>
          </p:cNvCxnSpPr>
          <p:nvPr/>
        </p:nvCxnSpPr>
        <p:spPr>
          <a:xfrm flipH="1" flipV="1">
            <a:off x="3005917" y="4372284"/>
            <a:ext cx="777961" cy="774859"/>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1153887" y="4480899"/>
            <a:ext cx="486245" cy="827085"/>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3" idx="2"/>
            <a:endCxn id="9" idx="2"/>
          </p:cNvCxnSpPr>
          <p:nvPr/>
        </p:nvCxnSpPr>
        <p:spPr>
          <a:xfrm flipH="1" flipV="1">
            <a:off x="97189" y="3612548"/>
            <a:ext cx="1110712" cy="81811"/>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23905" name="直接连接符 123904"/>
          <p:cNvCxnSpPr/>
          <p:nvPr/>
        </p:nvCxnSpPr>
        <p:spPr>
          <a:xfrm flipV="1">
            <a:off x="1170663" y="2936351"/>
            <a:ext cx="1791392" cy="7580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909" name="直接连接符 123908"/>
          <p:cNvCxnSpPr/>
          <p:nvPr/>
        </p:nvCxnSpPr>
        <p:spPr>
          <a:xfrm flipV="1">
            <a:off x="1640132" y="3725469"/>
            <a:ext cx="1674277" cy="755430"/>
          </a:xfrm>
          <a:prstGeom prst="line">
            <a:avLst/>
          </a:prstGeom>
        </p:spPr>
        <p:style>
          <a:lnRef idx="1">
            <a:schemeClr val="accent1"/>
          </a:lnRef>
          <a:fillRef idx="0">
            <a:schemeClr val="accent1"/>
          </a:fillRef>
          <a:effectRef idx="0">
            <a:schemeClr val="accent1"/>
          </a:effectRef>
          <a:fontRef idx="minor">
            <a:schemeClr val="tx1"/>
          </a:fontRef>
        </p:style>
      </p:cxnSp>
      <p:sp>
        <p:nvSpPr>
          <p:cNvPr id="123913" name="箭头: 右 123912"/>
          <p:cNvSpPr/>
          <p:nvPr/>
        </p:nvSpPr>
        <p:spPr>
          <a:xfrm rot="19997118">
            <a:off x="1698499" y="3433621"/>
            <a:ext cx="1204807" cy="579439"/>
          </a:xfrm>
          <a:prstGeom prst="rightArrow">
            <a:avLst/>
          </a:prstGeom>
          <a:ln>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500"/>
          </a:p>
        </p:txBody>
      </p:sp>
      <p:sp>
        <p:nvSpPr>
          <p:cNvPr id="4" name="文本框 3"/>
          <p:cNvSpPr txBox="1"/>
          <p:nvPr/>
        </p:nvSpPr>
        <p:spPr>
          <a:xfrm>
            <a:off x="4710598" y="1644052"/>
            <a:ext cx="4273925" cy="1061829"/>
          </a:xfrm>
          <a:prstGeom prst="rect">
            <a:avLst/>
          </a:prstGeom>
          <a:noFill/>
        </p:spPr>
        <p:txBody>
          <a:bodyPr wrap="square" rtlCol="0">
            <a:spAutoFit/>
          </a:bodyPr>
          <a:lstStyle/>
          <a:p>
            <a:pPr marL="342946" indent="-342946">
              <a:buFont typeface="Wingdings" panose="05000000000000000000" pitchFamily="2" charset="2"/>
              <a:buChar char="p"/>
            </a:pPr>
            <a:r>
              <a:rPr lang="zh-CN" altLang="en-US" sz="2100" dirty="0">
                <a:solidFill>
                  <a:srgbClr val="C00000"/>
                </a:solidFill>
                <a:latin typeface="+mn-ea"/>
                <a:ea typeface="+mn-ea"/>
              </a:rPr>
              <a:t>何为软件原型？</a:t>
            </a:r>
            <a:endParaRPr lang="en-US" altLang="zh-CN" sz="2100" dirty="0">
              <a:solidFill>
                <a:srgbClr val="C00000"/>
              </a:solidFill>
              <a:latin typeface="+mn-ea"/>
              <a:ea typeface="+mn-ea"/>
            </a:endParaRPr>
          </a:p>
          <a:p>
            <a:pPr marL="599202" lvl="1" indent="-257209">
              <a:buFont typeface="Wingdings" panose="05000000000000000000" pitchFamily="2" charset="2"/>
              <a:buChar char="ü"/>
            </a:pPr>
            <a:r>
              <a:rPr lang="zh-CN" altLang="en-US" sz="2100" dirty="0">
                <a:latin typeface="+mn-ea"/>
                <a:ea typeface="+mn-ea"/>
              </a:rPr>
              <a:t>用户界面</a:t>
            </a:r>
            <a:endParaRPr lang="en-US" altLang="zh-CN" sz="2100" dirty="0">
              <a:latin typeface="+mn-ea"/>
              <a:ea typeface="+mn-ea"/>
            </a:endParaRPr>
          </a:p>
          <a:p>
            <a:pPr marL="599202" lvl="1" indent="-257209">
              <a:buFont typeface="Wingdings" panose="05000000000000000000" pitchFamily="2" charset="2"/>
              <a:buChar char="ü"/>
            </a:pPr>
            <a:r>
              <a:rPr lang="zh-CN" altLang="en-US" sz="2100" dirty="0">
                <a:latin typeface="+mn-ea"/>
                <a:ea typeface="+mn-ea"/>
              </a:rPr>
              <a:t>执行流程</a:t>
            </a:r>
          </a:p>
        </p:txBody>
      </p:sp>
      <p:pic>
        <p:nvPicPr>
          <p:cNvPr id="6" name="图片 5" descr="房间的摆设布局&#10;&#10;低可信度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5905" y="1731759"/>
            <a:ext cx="1954004" cy="1461595"/>
          </a:xfrm>
          <a:prstGeom prst="rect">
            <a:avLst/>
          </a:prstGeom>
        </p:spPr>
      </p:pic>
      <p:sp>
        <p:nvSpPr>
          <p:cNvPr id="5" name="箭头: 下 4"/>
          <p:cNvSpPr/>
          <p:nvPr/>
        </p:nvSpPr>
        <p:spPr>
          <a:xfrm rot="2463473">
            <a:off x="3062001" y="1394330"/>
            <a:ext cx="636309" cy="67485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500"/>
          </a:p>
        </p:txBody>
      </p:sp>
      <p:sp>
        <p:nvSpPr>
          <p:cNvPr id="8" name="箭头: 上 7"/>
          <p:cNvSpPr/>
          <p:nvPr/>
        </p:nvSpPr>
        <p:spPr>
          <a:xfrm rot="269639">
            <a:off x="356292" y="3273863"/>
            <a:ext cx="750092" cy="6352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16" name="文本框 15"/>
          <p:cNvSpPr txBox="1"/>
          <p:nvPr/>
        </p:nvSpPr>
        <p:spPr>
          <a:xfrm>
            <a:off x="5068563" y="2714940"/>
            <a:ext cx="1406154" cy="553998"/>
          </a:xfrm>
          <a:prstGeom prst="rect">
            <a:avLst/>
          </a:prstGeom>
          <a:noFill/>
        </p:spPr>
        <p:txBody>
          <a:bodyPr wrap="none" rtlCol="0">
            <a:spAutoFit/>
          </a:bodyPr>
          <a:lstStyle/>
          <a:p>
            <a:pPr marL="257209" indent="-257209">
              <a:buFont typeface="Wingdings" panose="05000000000000000000" pitchFamily="2" charset="2"/>
              <a:buChar char="ü"/>
            </a:pPr>
            <a:r>
              <a:rPr lang="zh-CN" altLang="en-US" sz="1500" dirty="0"/>
              <a:t>抛弃型原型</a:t>
            </a:r>
            <a:endParaRPr lang="en-US" altLang="zh-CN" sz="1500" dirty="0"/>
          </a:p>
          <a:p>
            <a:pPr marL="257209" indent="-257209">
              <a:buFont typeface="Wingdings" panose="05000000000000000000" pitchFamily="2" charset="2"/>
              <a:buChar char="ü"/>
            </a:pPr>
            <a:r>
              <a:rPr lang="zh-CN" altLang="en-US" sz="1500" dirty="0"/>
              <a:t>开发型原型</a:t>
            </a:r>
          </a:p>
        </p:txBody>
      </p:sp>
    </p:spTree>
    <p:extLst>
      <p:ext uri="{BB962C8B-B14F-4D97-AF65-F5344CB8AC3E}">
        <p14:creationId xmlns:p14="http://schemas.microsoft.com/office/powerpoint/2010/main" val="939041731"/>
      </p:ext>
    </p:extLst>
  </p:cSld>
  <p:clrMapOvr>
    <a:masterClrMapping/>
  </p:clrMapOvr>
  <p:transition advTm="3776"/>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7" name="Rectangle 5"/>
          <p:cNvSpPr>
            <a:spLocks noGrp="1" noChangeArrowheads="1"/>
          </p:cNvSpPr>
          <p:nvPr>
            <p:ph type="title"/>
          </p:nvPr>
        </p:nvSpPr>
        <p:spPr/>
        <p:txBody>
          <a:bodyPr/>
          <a:lstStyle/>
          <a:p>
            <a:r>
              <a:rPr lang="en-US" altLang="zh-CN" dirty="0"/>
              <a:t>2.7 </a:t>
            </a:r>
            <a:r>
              <a:rPr lang="zh-CN" altLang="en-US" dirty="0"/>
              <a:t>螺旋模型</a:t>
            </a:r>
            <a:r>
              <a:rPr lang="en-US" altLang="zh-CN" dirty="0"/>
              <a:t>(Spiral Model)</a:t>
            </a:r>
          </a:p>
        </p:txBody>
      </p:sp>
      <p:grpSp>
        <p:nvGrpSpPr>
          <p:cNvPr id="2" name="组合 1"/>
          <p:cNvGrpSpPr/>
          <p:nvPr/>
        </p:nvGrpSpPr>
        <p:grpSpPr>
          <a:xfrm>
            <a:off x="143107" y="1502615"/>
            <a:ext cx="4726140" cy="4221939"/>
            <a:chOff x="4211638" y="1628775"/>
            <a:chExt cx="4752975" cy="4313238"/>
          </a:xfrm>
        </p:grpSpPr>
        <p:pic>
          <p:nvPicPr>
            <p:cNvPr id="1259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575" y="1628775"/>
              <a:ext cx="4745038"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638" y="3644900"/>
              <a:ext cx="47450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文本框 2"/>
          <p:cNvSpPr txBox="1"/>
          <p:nvPr/>
        </p:nvSpPr>
        <p:spPr>
          <a:xfrm>
            <a:off x="5139137" y="2971800"/>
            <a:ext cx="3888939" cy="2752754"/>
          </a:xfrm>
          <a:prstGeom prst="rect">
            <a:avLst/>
          </a:prstGeom>
          <a:solidFill>
            <a:schemeClr val="accent5">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en-US"/>
            </a:defPPr>
            <a:lvl1pPr marL="342900" indent="-342900" algn="just">
              <a:buFont typeface="Wingdings" panose="05000000000000000000" pitchFamily="2" charset="2"/>
              <a:buChar char="Ø"/>
              <a:defRPr kumimoji="1" sz="2800">
                <a:latin typeface="+mj-lt"/>
              </a:defRPr>
            </a:lvl1pPr>
            <a:lvl2pPr marR="0" lvl="1" defTabSz="914400" latinLnBrk="0">
              <a:lnSpc>
                <a:spcPct val="100000"/>
              </a:lnSpc>
              <a:buClrTx/>
              <a:buSzTx/>
              <a:buFont typeface="Wingdings" panose="05000000000000000000" pitchFamily="2" charset="2"/>
              <a:buChar char="ü"/>
              <a:defRPr kumimoji="1" sz="2800"/>
            </a:lvl2pPr>
            <a:lvl3pPr marL="1143000" indent="-228600">
              <a:spcBef>
                <a:spcPct val="20000"/>
              </a:spcBef>
              <a:buFont typeface="Wingdings" panose="05000000000000000000" pitchFamily="2" charset="2"/>
              <a:buChar char="p"/>
              <a:defRPr kumimoji="1">
                <a:solidFill>
                  <a:srgbClr val="002060"/>
                </a:solidFill>
              </a:defRPr>
            </a:lvl3pPr>
            <a:lvl4pPr marL="1600200" indent="-228600">
              <a:spcBef>
                <a:spcPct val="20000"/>
              </a:spcBef>
              <a:buFont typeface="Wingdings" panose="05000000000000000000" pitchFamily="2" charset="2"/>
              <a:buChar char="n"/>
              <a:defRPr kumimoji="1" sz="2000">
                <a:solidFill>
                  <a:srgbClr val="002060"/>
                </a:solidFill>
              </a:defRPr>
            </a:lvl4pPr>
            <a:lvl5pPr marL="1828800" indent="0">
              <a:spcBef>
                <a:spcPct val="20000"/>
              </a:spcBef>
              <a:buFont typeface="Wingdings" panose="05000000000000000000" pitchFamily="2" charset="2"/>
              <a:buNone/>
              <a:defRPr kumimoji="1"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r>
              <a:rPr lang="zh-CN" altLang="en-US" sz="2100" dirty="0">
                <a:sym typeface="+mn-ea"/>
              </a:rPr>
              <a:t>集成迭代模型和原型模型</a:t>
            </a:r>
          </a:p>
          <a:p>
            <a:r>
              <a:rPr lang="zh-CN" altLang="en-US" sz="2100" dirty="0">
                <a:sym typeface="+mn-ea"/>
              </a:rPr>
              <a:t>引入风险分析，</a:t>
            </a:r>
            <a:r>
              <a:rPr lang="zh-CN" altLang="zh-CN" sz="2100" dirty="0"/>
              <a:t>风险驱动的过程模型</a:t>
            </a:r>
            <a:endParaRPr lang="zh-CN" altLang="en-US" sz="2100" dirty="0">
              <a:sym typeface="+mn-ea"/>
            </a:endParaRPr>
          </a:p>
          <a:p>
            <a:r>
              <a:rPr lang="zh-CN" altLang="en-US" sz="2100" dirty="0">
                <a:sym typeface="+mn-ea"/>
              </a:rPr>
              <a:t>每个迭代四个阶段，若干活动</a:t>
            </a:r>
            <a:endParaRPr lang="en-US" altLang="zh-CN" sz="2100" dirty="0">
              <a:sym typeface="+mn-ea"/>
            </a:endParaRPr>
          </a:p>
          <a:p>
            <a:r>
              <a:rPr lang="zh-CN" altLang="zh-CN" sz="2100" dirty="0"/>
              <a:t>适合于需求不明确、开发风险高、开发过程中需求变更大的软件项目</a:t>
            </a:r>
            <a:endParaRPr lang="en-US" altLang="zh-CN" sz="2100" dirty="0"/>
          </a:p>
          <a:p>
            <a:r>
              <a:rPr lang="zh-CN" altLang="en-US" sz="2100" dirty="0">
                <a:sym typeface="+mn-ea"/>
              </a:rPr>
              <a:t>不足：管理复杂</a:t>
            </a:r>
          </a:p>
        </p:txBody>
      </p:sp>
      <p:sp>
        <p:nvSpPr>
          <p:cNvPr id="8" name="文本框 7"/>
          <p:cNvSpPr txBox="1"/>
          <p:nvPr/>
        </p:nvSpPr>
        <p:spPr>
          <a:xfrm>
            <a:off x="5139137" y="1683845"/>
            <a:ext cx="3888939" cy="877163"/>
          </a:xfrm>
          <a:prstGeom prst="rect">
            <a:avLst/>
          </a:prstGeom>
          <a:noFill/>
        </p:spPr>
        <p:txBody>
          <a:bodyPr wrap="square">
            <a:spAutoFit/>
          </a:bodyPr>
          <a:lstStyle/>
          <a:p>
            <a:pPr marL="342946" indent="-342946">
              <a:buFont typeface="Wingdings" panose="05000000000000000000" pitchFamily="2" charset="2"/>
              <a:buChar char="p"/>
            </a:pPr>
            <a:r>
              <a:rPr lang="zh-CN" altLang="en-US" sz="2100" dirty="0">
                <a:solidFill>
                  <a:srgbClr val="C00000"/>
                </a:solidFill>
                <a:latin typeface="+mn-ea"/>
                <a:ea typeface="+mn-ea"/>
              </a:rPr>
              <a:t>软件风险</a:t>
            </a:r>
          </a:p>
          <a:p>
            <a:pPr marL="599202" lvl="1" indent="-257209">
              <a:buFont typeface="Wingdings" panose="05000000000000000000" pitchFamily="2" charset="2"/>
              <a:buChar char="ü"/>
            </a:pPr>
            <a:r>
              <a:rPr lang="zh-CN" altLang="en-US" sz="1500" dirty="0">
                <a:solidFill>
                  <a:srgbClr val="C00000"/>
                </a:solidFill>
                <a:latin typeface="+mn-ea"/>
                <a:ea typeface="+mn-ea"/>
              </a:rPr>
              <a:t>使软件开发受到影响和损失、甚至导致失败的、可能会发生的</a:t>
            </a:r>
            <a:r>
              <a:rPr lang="zh-CN" altLang="en-US" sz="1500" b="1" dirty="0">
                <a:solidFill>
                  <a:srgbClr val="C00000"/>
                </a:solidFill>
                <a:latin typeface="+mn-ea"/>
                <a:ea typeface="+mn-ea"/>
              </a:rPr>
              <a:t>事件</a:t>
            </a:r>
          </a:p>
        </p:txBody>
      </p:sp>
      <p:sp>
        <p:nvSpPr>
          <p:cNvPr id="5" name="矩形 4"/>
          <p:cNvSpPr/>
          <p:nvPr/>
        </p:nvSpPr>
        <p:spPr>
          <a:xfrm>
            <a:off x="61912" y="1394365"/>
            <a:ext cx="4888179" cy="43301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Tree>
    <p:extLst>
      <p:ext uri="{BB962C8B-B14F-4D97-AF65-F5344CB8AC3E}">
        <p14:creationId xmlns:p14="http://schemas.microsoft.com/office/powerpoint/2010/main" val="30074500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不同软件过程模型的特点</a:t>
            </a:r>
          </a:p>
        </p:txBody>
      </p:sp>
      <p:graphicFrame>
        <p:nvGraphicFramePr>
          <p:cNvPr id="4" name="表格 3"/>
          <p:cNvGraphicFramePr>
            <a:graphicFrameLocks noGrp="1"/>
          </p:cNvGraphicFramePr>
          <p:nvPr/>
        </p:nvGraphicFramePr>
        <p:xfrm>
          <a:off x="83878" y="1646570"/>
          <a:ext cx="8976244" cy="3930141"/>
        </p:xfrm>
        <a:graphic>
          <a:graphicData uri="http://schemas.openxmlformats.org/drawingml/2006/table">
            <a:tbl>
              <a:tblPr firstRow="1" firstCol="1" bandRow="1">
                <a:tableStyleId>{7DF18680-E054-41AD-8BC1-D1AEF772440D}</a:tableStyleId>
              </a:tblPr>
              <a:tblGrid>
                <a:gridCol w="1204262">
                  <a:extLst>
                    <a:ext uri="{9D8B030D-6E8A-4147-A177-3AD203B41FA5}">
                      <a16:colId xmlns:a16="http://schemas.microsoft.com/office/drawing/2014/main" val="20000"/>
                    </a:ext>
                  </a:extLst>
                </a:gridCol>
                <a:gridCol w="2011433">
                  <a:extLst>
                    <a:ext uri="{9D8B030D-6E8A-4147-A177-3AD203B41FA5}">
                      <a16:colId xmlns:a16="http://schemas.microsoft.com/office/drawing/2014/main" val="20001"/>
                    </a:ext>
                  </a:extLst>
                </a:gridCol>
                <a:gridCol w="2147569">
                  <a:extLst>
                    <a:ext uri="{9D8B030D-6E8A-4147-A177-3AD203B41FA5}">
                      <a16:colId xmlns:a16="http://schemas.microsoft.com/office/drawing/2014/main" val="20002"/>
                    </a:ext>
                  </a:extLst>
                </a:gridCol>
                <a:gridCol w="2454162">
                  <a:extLst>
                    <a:ext uri="{9D8B030D-6E8A-4147-A177-3AD203B41FA5}">
                      <a16:colId xmlns:a16="http://schemas.microsoft.com/office/drawing/2014/main" val="20003"/>
                    </a:ext>
                  </a:extLst>
                </a:gridCol>
                <a:gridCol w="1158818">
                  <a:extLst>
                    <a:ext uri="{9D8B030D-6E8A-4147-A177-3AD203B41FA5}">
                      <a16:colId xmlns:a16="http://schemas.microsoft.com/office/drawing/2014/main" val="20004"/>
                    </a:ext>
                  </a:extLst>
                </a:gridCol>
              </a:tblGrid>
              <a:tr h="405098">
                <a:tc>
                  <a:txBody>
                    <a:bodyPr/>
                    <a:lstStyle/>
                    <a:p>
                      <a:pPr algn="just"/>
                      <a:r>
                        <a:rPr lang="zh-CN" sz="1700" kern="100">
                          <a:effectLst/>
                        </a:rPr>
                        <a:t>模型名称</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dirty="0">
                          <a:effectLst/>
                        </a:rPr>
                        <a:t>指导思想</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a:effectLst/>
                        </a:rPr>
                        <a:t>关注点</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a:effectLst/>
                        </a:rPr>
                        <a:t>适合软件</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a:effectLst/>
                        </a:rPr>
                        <a:t>管理难度</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extLst>
                  <a:ext uri="{0D108BD9-81ED-4DB2-BD59-A6C34878D82A}">
                    <a16:rowId xmlns:a16="http://schemas.microsoft.com/office/drawing/2014/main" val="10000"/>
                  </a:ext>
                </a:extLst>
              </a:tr>
              <a:tr h="502985">
                <a:tc>
                  <a:txBody>
                    <a:bodyPr/>
                    <a:lstStyle/>
                    <a:p>
                      <a:pPr algn="just"/>
                      <a:r>
                        <a:rPr lang="zh-CN" sz="1700" kern="100">
                          <a:effectLst/>
                        </a:rPr>
                        <a:t>瀑布模型</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dirty="0">
                          <a:effectLst/>
                        </a:rPr>
                        <a:t>提供系统性指导</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dirty="0">
                          <a:effectLst/>
                        </a:rPr>
                        <a:t>与软件生命周期相一致</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dirty="0">
                          <a:effectLst/>
                        </a:rPr>
                        <a:t>需求变动不大、较为明确、可预先定义的应用</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a:effectLst/>
                        </a:rPr>
                        <a:t>易</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extLst>
                  <a:ext uri="{0D108BD9-81ED-4DB2-BD59-A6C34878D82A}">
                    <a16:rowId xmlns:a16="http://schemas.microsoft.com/office/drawing/2014/main" val="10001"/>
                  </a:ext>
                </a:extLst>
              </a:tr>
              <a:tr h="575410">
                <a:tc>
                  <a:txBody>
                    <a:bodyPr/>
                    <a:lstStyle/>
                    <a:p>
                      <a:pPr algn="just"/>
                      <a:r>
                        <a:rPr lang="zh-CN" sz="1700" kern="100">
                          <a:effectLst/>
                        </a:rPr>
                        <a:t>原型模型</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dirty="0">
                          <a:effectLst/>
                        </a:rPr>
                        <a:t>以原型为媒介指导用户的需求导出和评价</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dirty="0">
                          <a:effectLst/>
                        </a:rPr>
                        <a:t>需求获取、导出和确认</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a:effectLst/>
                        </a:rPr>
                        <a:t>理解需求难以表述清楚、不易导出和获取的应用</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a:effectLst/>
                        </a:rPr>
                        <a:t>易</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extLst>
                  <a:ext uri="{0D108BD9-81ED-4DB2-BD59-A6C34878D82A}">
                    <a16:rowId xmlns:a16="http://schemas.microsoft.com/office/drawing/2014/main" val="10002"/>
                  </a:ext>
                </a:extLst>
              </a:tr>
              <a:tr h="675163">
                <a:tc>
                  <a:txBody>
                    <a:bodyPr/>
                    <a:lstStyle/>
                    <a:p>
                      <a:pPr algn="just"/>
                      <a:r>
                        <a:rPr lang="zh-CN" sz="1700" kern="100">
                          <a:effectLst/>
                        </a:rPr>
                        <a:t>增量模型</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dirty="0">
                          <a:effectLst/>
                        </a:rPr>
                        <a:t>快速交付和并行开发</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dirty="0">
                          <a:effectLst/>
                        </a:rPr>
                        <a:t>软件详细设计、编码和测试的增量式完成</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a:effectLst/>
                        </a:rPr>
                        <a:t>需求变动不大、较为明确、可预先定义的应用</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a:effectLst/>
                        </a:rPr>
                        <a:t>易</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extLst>
                  <a:ext uri="{0D108BD9-81ED-4DB2-BD59-A6C34878D82A}">
                    <a16:rowId xmlns:a16="http://schemas.microsoft.com/office/drawing/2014/main" val="10003"/>
                  </a:ext>
                </a:extLst>
              </a:tr>
              <a:tr h="754478">
                <a:tc>
                  <a:txBody>
                    <a:bodyPr/>
                    <a:lstStyle/>
                    <a:p>
                      <a:pPr algn="just"/>
                      <a:r>
                        <a:rPr lang="zh-CN" sz="1700" kern="100">
                          <a:effectLst/>
                        </a:rPr>
                        <a:t>迭代模型</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dirty="0">
                          <a:effectLst/>
                        </a:rPr>
                        <a:t>多次迭代，每次仅针对部分明确软件需求</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dirty="0">
                          <a:effectLst/>
                        </a:rPr>
                        <a:t>分多次迭代来开发软件，每次仅关注部分需求</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a:effectLst/>
                        </a:rPr>
                        <a:t>需求变动大、难以一次性说清楚的应用</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a:effectLst/>
                        </a:rPr>
                        <a:t>中等</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extLst>
                  <a:ext uri="{0D108BD9-81ED-4DB2-BD59-A6C34878D82A}">
                    <a16:rowId xmlns:a16="http://schemas.microsoft.com/office/drawing/2014/main" val="10004"/>
                  </a:ext>
                </a:extLst>
              </a:tr>
              <a:tr h="754478">
                <a:tc>
                  <a:txBody>
                    <a:bodyPr/>
                    <a:lstStyle/>
                    <a:p>
                      <a:pPr algn="just"/>
                      <a:r>
                        <a:rPr lang="zh-CN" sz="1700" kern="100">
                          <a:effectLst/>
                        </a:rPr>
                        <a:t>螺旋模型</a:t>
                      </a:r>
                      <a:endParaRPr lang="zh-CN" sz="17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dirty="0">
                          <a:effectLst/>
                        </a:rPr>
                        <a:t>集成迭代模型和原型模型，引入风险分析</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dirty="0">
                          <a:effectLst/>
                        </a:rPr>
                        <a:t>软件计划制定和实施，软件风险管理，基于原型的迭代式开发</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dirty="0">
                          <a:effectLst/>
                        </a:rPr>
                        <a:t>开发风险大，需求难以确定的应用</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tc>
                  <a:txBody>
                    <a:bodyPr/>
                    <a:lstStyle/>
                    <a:p>
                      <a:pPr algn="just"/>
                      <a:r>
                        <a:rPr lang="zh-CN" sz="1700" kern="100" dirty="0">
                          <a:effectLst/>
                        </a:rPr>
                        <a:t>难</a:t>
                      </a:r>
                      <a:endParaRPr lang="zh-CN" sz="17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237327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4"/>
          <p:cNvSpPr>
            <a:spLocks noGrp="1" noChangeArrowheads="1"/>
          </p:cNvSpPr>
          <p:nvPr>
            <p:ph type="title"/>
          </p:nvPr>
        </p:nvSpPr>
        <p:spPr>
          <a:xfrm>
            <a:off x="412997" y="840367"/>
            <a:ext cx="8182974" cy="553998"/>
          </a:xfrm>
        </p:spPr>
        <p:txBody>
          <a:bodyPr/>
          <a:lstStyle/>
          <a:p>
            <a:r>
              <a:rPr lang="zh-CN" altLang="en-US" dirty="0"/>
              <a:t>何为软件需求</a:t>
            </a:r>
            <a:endParaRPr lang="en-US" altLang="zh-CN" dirty="0"/>
          </a:p>
        </p:txBody>
      </p:sp>
      <p:sp>
        <p:nvSpPr>
          <p:cNvPr id="107525" name="Rectangle 5"/>
          <p:cNvSpPr>
            <a:spLocks noGrp="1" noChangeArrowheads="1"/>
          </p:cNvSpPr>
          <p:nvPr>
            <p:ph idx="1"/>
          </p:nvPr>
        </p:nvSpPr>
        <p:spPr>
          <a:xfrm>
            <a:off x="404865" y="1701179"/>
            <a:ext cx="8191106" cy="3780726"/>
          </a:xfrm>
        </p:spPr>
        <p:txBody>
          <a:bodyPr/>
          <a:lstStyle/>
          <a:p>
            <a:r>
              <a:rPr lang="zh-CN" altLang="zh-CN" dirty="0"/>
              <a:t>从软件本身的角度，</a:t>
            </a:r>
            <a:r>
              <a:rPr lang="zh-CN" altLang="zh-CN" dirty="0">
                <a:solidFill>
                  <a:srgbClr val="C00000"/>
                </a:solidFill>
              </a:rPr>
              <a:t>软件需求</a:t>
            </a:r>
            <a:r>
              <a:rPr lang="zh-CN" altLang="zh-CN" dirty="0"/>
              <a:t>是指软件用于解决现实世界问题时所表现出的</a:t>
            </a:r>
            <a:r>
              <a:rPr lang="zh-CN" altLang="zh-CN" dirty="0">
                <a:solidFill>
                  <a:srgbClr val="C00000"/>
                </a:solidFill>
              </a:rPr>
              <a:t>功能和性能等</a:t>
            </a:r>
            <a:r>
              <a:rPr lang="zh-CN" altLang="en-US" dirty="0">
                <a:solidFill>
                  <a:srgbClr val="C00000"/>
                </a:solidFill>
              </a:rPr>
              <a:t>方面的</a:t>
            </a:r>
            <a:r>
              <a:rPr lang="zh-CN" altLang="zh-CN" dirty="0">
                <a:solidFill>
                  <a:srgbClr val="C00000"/>
                </a:solidFill>
              </a:rPr>
              <a:t>要求</a:t>
            </a:r>
            <a:endParaRPr lang="en-US" altLang="zh-CN" dirty="0">
              <a:solidFill>
                <a:srgbClr val="C00000"/>
              </a:solidFill>
            </a:endParaRPr>
          </a:p>
          <a:p>
            <a:endParaRPr lang="en-US" altLang="zh-CN" dirty="0">
              <a:solidFill>
                <a:srgbClr val="C00000"/>
              </a:solidFill>
            </a:endParaRPr>
          </a:p>
          <a:p>
            <a:r>
              <a:rPr lang="zh-CN" altLang="zh-CN" dirty="0"/>
              <a:t>从软件利益相关方的角度，软件需求是指软件系统的</a:t>
            </a:r>
            <a:r>
              <a:rPr lang="zh-CN" altLang="zh-CN" dirty="0">
                <a:solidFill>
                  <a:srgbClr val="C00000"/>
                </a:solidFill>
              </a:rPr>
              <a:t>利益相关方</a:t>
            </a:r>
            <a:r>
              <a:rPr lang="zh-CN" altLang="zh-CN" dirty="0"/>
              <a:t>对软件系统的</a:t>
            </a:r>
            <a:r>
              <a:rPr lang="zh-CN" altLang="zh-CN" dirty="0">
                <a:solidFill>
                  <a:srgbClr val="C00000"/>
                </a:solidFill>
              </a:rPr>
              <a:t>功能和质量</a:t>
            </a:r>
            <a:r>
              <a:rPr lang="zh-CN" altLang="zh-CN" dirty="0"/>
              <a:t>，以及软件运行环境、交付进度等方面提出的</a:t>
            </a:r>
            <a:r>
              <a:rPr lang="zh-CN" altLang="zh-CN" dirty="0">
                <a:solidFill>
                  <a:srgbClr val="C00000"/>
                </a:solidFill>
              </a:rPr>
              <a:t>期望和要求</a:t>
            </a:r>
            <a:endParaRPr lang="en-US" altLang="zh-CN" dirty="0">
              <a:solidFill>
                <a:srgbClr val="C00000"/>
              </a:solidFill>
            </a:endParaRPr>
          </a:p>
          <a:p>
            <a:endParaRPr lang="en-US" altLang="zh-CN" dirty="0">
              <a:solidFill>
                <a:srgbClr val="C00000"/>
              </a:solidFill>
            </a:endParaRPr>
          </a:p>
          <a:p>
            <a:r>
              <a:rPr lang="zh-CN" altLang="zh-CN" dirty="0"/>
              <a:t>软件需求刻画了软件系统能做什么（</a:t>
            </a:r>
            <a:r>
              <a:rPr lang="en-US" altLang="zh-CN" dirty="0">
                <a:solidFill>
                  <a:srgbClr val="C00000"/>
                </a:solidFill>
              </a:rPr>
              <a:t>What</a:t>
            </a:r>
            <a:r>
              <a:rPr lang="en-US" altLang="zh-CN" dirty="0"/>
              <a:t> to do</a:t>
            </a:r>
            <a:r>
              <a:rPr lang="zh-CN" altLang="zh-CN" dirty="0"/>
              <a:t>），应表现出怎样的</a:t>
            </a:r>
            <a:r>
              <a:rPr lang="zh-CN" altLang="zh-CN" dirty="0">
                <a:solidFill>
                  <a:srgbClr val="C00000"/>
                </a:solidFill>
              </a:rPr>
              <a:t>行为</a:t>
            </a:r>
            <a:r>
              <a:rPr lang="zh-CN" altLang="zh-CN" dirty="0"/>
              <a:t>，需满足哪些方面的</a:t>
            </a:r>
            <a:r>
              <a:rPr lang="zh-CN" altLang="zh-CN" dirty="0">
                <a:solidFill>
                  <a:srgbClr val="C00000"/>
                </a:solidFill>
              </a:rPr>
              <a:t>条件和约束</a:t>
            </a:r>
            <a:r>
              <a:rPr lang="zh-CN" altLang="zh-CN" dirty="0"/>
              <a:t>等要求</a:t>
            </a:r>
            <a:endParaRPr lang="en-US" altLang="zh-CN" dirty="0"/>
          </a:p>
        </p:txBody>
      </p:sp>
      <p:sp>
        <p:nvSpPr>
          <p:cNvPr id="2" name="矩形 1"/>
          <p:cNvSpPr/>
          <p:nvPr/>
        </p:nvSpPr>
        <p:spPr>
          <a:xfrm>
            <a:off x="1524000" y="333498"/>
            <a:ext cx="5287601" cy="461665"/>
          </a:xfrm>
          <a:prstGeom prst="rect">
            <a:avLst/>
          </a:prstGeom>
        </p:spPr>
        <p:txBody>
          <a:bodyPr wrap="none">
            <a:spAutoFit/>
          </a:bodyPr>
          <a:lstStyle/>
          <a:p>
            <a:r>
              <a:rPr lang="zh-CN" altLang="en-US" sz="2400" dirty="0">
                <a:solidFill>
                  <a:srgbClr val="FF0000"/>
                </a:solidFill>
              </a:rPr>
              <a:t>软件需求</a:t>
            </a:r>
            <a:r>
              <a:rPr lang="en-US" altLang="zh-CN" sz="2400" dirty="0">
                <a:solidFill>
                  <a:srgbClr val="FF0000"/>
                </a:solidFill>
              </a:rPr>
              <a:t>(Software Requirement)</a:t>
            </a:r>
            <a:r>
              <a:rPr lang="zh-CN" altLang="en-US" sz="2400" dirty="0">
                <a:solidFill>
                  <a:srgbClr val="FF0000"/>
                </a:solidFill>
              </a:rPr>
              <a:t>分析</a:t>
            </a:r>
          </a:p>
        </p:txBody>
      </p:sp>
    </p:spTree>
    <p:extLst>
      <p:ext uri="{BB962C8B-B14F-4D97-AF65-F5344CB8AC3E}">
        <p14:creationId xmlns:p14="http://schemas.microsoft.com/office/powerpoint/2010/main" val="378317353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软件需求的类别</a:t>
            </a:r>
            <a:endParaRPr lang="zh-CN" altLang="en-US" dirty="0"/>
          </a:p>
        </p:txBody>
      </p:sp>
      <p:sp>
        <p:nvSpPr>
          <p:cNvPr id="2" name="内容占位符 1"/>
          <p:cNvSpPr>
            <a:spLocks noGrp="1"/>
          </p:cNvSpPr>
          <p:nvPr>
            <p:ph idx="1"/>
          </p:nvPr>
        </p:nvSpPr>
        <p:spPr>
          <a:xfrm>
            <a:off x="404865" y="1066800"/>
            <a:ext cx="8191105" cy="5099050"/>
          </a:xfrm>
        </p:spPr>
        <p:txBody>
          <a:bodyPr>
            <a:normAutofit fontScale="97500"/>
          </a:bodyPr>
          <a:lstStyle/>
          <a:p>
            <a:r>
              <a:rPr lang="zh-CN" altLang="en-US" dirty="0"/>
              <a:t>软件功能性需求</a:t>
            </a:r>
            <a:r>
              <a:rPr lang="en-US" altLang="zh-CN" dirty="0"/>
              <a:t>(Functional)</a:t>
            </a:r>
          </a:p>
          <a:p>
            <a:pPr lvl="1"/>
            <a:r>
              <a:rPr lang="zh-CN" altLang="en-US" dirty="0"/>
              <a:t>功能需求描述了软件能做什么、具有什么功能、可提供什么样的服务</a:t>
            </a:r>
            <a:endParaRPr lang="en-US" altLang="zh-CN" dirty="0"/>
          </a:p>
          <a:p>
            <a:pPr lvl="1"/>
            <a:r>
              <a:rPr lang="zh-CN" altLang="en-US" dirty="0"/>
              <a:t>功能需求大多来自软件用户、客户以及开发者群体</a:t>
            </a:r>
          </a:p>
          <a:p>
            <a:r>
              <a:rPr lang="zh-CN" altLang="en-US" dirty="0"/>
              <a:t>软件质量方面的需求</a:t>
            </a:r>
            <a:r>
              <a:rPr lang="en-US" altLang="zh-CN" dirty="0"/>
              <a:t>(Quality)</a:t>
            </a:r>
          </a:p>
          <a:p>
            <a:pPr lvl="1"/>
            <a:r>
              <a:rPr lang="zh-CN" altLang="zh-CN" b="1" dirty="0">
                <a:solidFill>
                  <a:srgbClr val="C00000"/>
                </a:solidFill>
              </a:rPr>
              <a:t>外部质量属性</a:t>
            </a:r>
            <a:r>
              <a:rPr lang="zh-CN" altLang="zh-CN" dirty="0"/>
              <a:t>，</a:t>
            </a:r>
            <a:r>
              <a:rPr lang="zh-CN" altLang="en-US" dirty="0"/>
              <a:t>外部可展现的，用户、客户等会非常关心，</a:t>
            </a:r>
            <a:r>
              <a:rPr lang="zh-CN" altLang="zh-CN" dirty="0"/>
              <a:t>如运行性能、可靠性、易用性</a:t>
            </a:r>
            <a:r>
              <a:rPr lang="zh-CN" altLang="en-US" dirty="0"/>
              <a:t>等</a:t>
            </a:r>
            <a:endParaRPr lang="en-US" altLang="zh-CN" dirty="0"/>
          </a:p>
          <a:p>
            <a:pPr lvl="1"/>
            <a:r>
              <a:rPr lang="zh-CN" altLang="zh-CN" b="1" dirty="0">
                <a:solidFill>
                  <a:srgbClr val="C00000"/>
                </a:solidFill>
              </a:rPr>
              <a:t>内部质量属性</a:t>
            </a:r>
            <a:r>
              <a:rPr lang="zh-CN" altLang="zh-CN" dirty="0"/>
              <a:t>，</a:t>
            </a:r>
            <a:r>
              <a:rPr lang="zh-CN" altLang="en-US" dirty="0"/>
              <a:t>隐藏在内部的，软件开发工程师会非常关心，</a:t>
            </a:r>
            <a:r>
              <a:rPr lang="zh-CN" altLang="zh-CN" dirty="0"/>
              <a:t>如可扩展性、可维护性、可理解性</a:t>
            </a:r>
            <a:endParaRPr lang="en-US" altLang="zh-CN" dirty="0"/>
          </a:p>
          <a:p>
            <a:pPr lvl="1"/>
            <a:endParaRPr lang="zh-CN" altLang="en-US" dirty="0"/>
          </a:p>
          <a:p>
            <a:r>
              <a:rPr lang="zh-CN" altLang="en-US" dirty="0"/>
              <a:t>软件开发约束性需求</a:t>
            </a:r>
            <a:r>
              <a:rPr lang="en-US" altLang="zh-CN" dirty="0"/>
              <a:t>(Constraint)</a:t>
            </a:r>
          </a:p>
          <a:p>
            <a:pPr lvl="1"/>
            <a:r>
              <a:rPr lang="zh-CN" altLang="zh-CN" dirty="0"/>
              <a:t>开发成本、交付进度、技术选型、遵循标准等方面提出的要求</a:t>
            </a:r>
            <a:endParaRPr lang="en-US" altLang="zh-CN" dirty="0"/>
          </a:p>
        </p:txBody>
      </p:sp>
    </p:spTree>
    <p:extLst>
      <p:ext uri="{BB962C8B-B14F-4D97-AF65-F5344CB8AC3E}">
        <p14:creationId xmlns:p14="http://schemas.microsoft.com/office/powerpoint/2010/main" val="10611086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997" y="840367"/>
            <a:ext cx="8182974" cy="553998"/>
          </a:xfrm>
        </p:spPr>
        <p:txBody>
          <a:bodyPr/>
          <a:lstStyle/>
          <a:p>
            <a:r>
              <a:rPr lang="en-US" altLang="zh-CN" dirty="0"/>
              <a:t>3.2 </a:t>
            </a:r>
            <a:r>
              <a:rPr lang="zh-CN" altLang="zh-CN" dirty="0"/>
              <a:t>软件需求缺陷</a:t>
            </a:r>
            <a:endParaRPr lang="zh-CN" altLang="en-US" dirty="0"/>
          </a:p>
        </p:txBody>
      </p:sp>
      <p:sp>
        <p:nvSpPr>
          <p:cNvPr id="3" name="内容占位符 2"/>
          <p:cNvSpPr>
            <a:spLocks noGrp="1"/>
          </p:cNvSpPr>
          <p:nvPr>
            <p:ph idx="1"/>
          </p:nvPr>
        </p:nvSpPr>
        <p:spPr>
          <a:xfrm>
            <a:off x="404865" y="1701179"/>
            <a:ext cx="8191106" cy="3780726"/>
          </a:xfrm>
        </p:spPr>
        <p:txBody>
          <a:bodyPr/>
          <a:lstStyle/>
          <a:p>
            <a:r>
              <a:rPr lang="zh-CN" altLang="zh-CN" dirty="0">
                <a:solidFill>
                  <a:srgbClr val="C00000"/>
                </a:solidFill>
              </a:rPr>
              <a:t>需求缺失</a:t>
            </a:r>
            <a:r>
              <a:rPr lang="zh-CN" altLang="zh-CN" dirty="0"/>
              <a:t>，即漏掉了一些重要的软件需求</a:t>
            </a:r>
            <a:endParaRPr lang="en-US" altLang="zh-CN" dirty="0"/>
          </a:p>
          <a:p>
            <a:r>
              <a:rPr lang="zh-CN" altLang="zh-CN" dirty="0"/>
              <a:t>需求描述</a:t>
            </a:r>
            <a:r>
              <a:rPr lang="zh-CN" altLang="zh-CN" dirty="0">
                <a:solidFill>
                  <a:srgbClr val="C00000"/>
                </a:solidFill>
              </a:rPr>
              <a:t>不正确</a:t>
            </a:r>
            <a:r>
              <a:rPr lang="zh-CN" altLang="zh-CN" dirty="0"/>
              <a:t>，对软件需求的理解存在偏差</a:t>
            </a:r>
            <a:endParaRPr lang="en-US" altLang="zh-CN" dirty="0"/>
          </a:p>
          <a:p>
            <a:r>
              <a:rPr lang="zh-CN" altLang="zh-CN" dirty="0"/>
              <a:t>需求描述</a:t>
            </a:r>
            <a:r>
              <a:rPr lang="zh-CN" altLang="zh-CN" dirty="0">
                <a:solidFill>
                  <a:srgbClr val="C00000"/>
                </a:solidFill>
              </a:rPr>
              <a:t>不准确</a:t>
            </a:r>
            <a:r>
              <a:rPr lang="zh-CN" altLang="zh-CN" dirty="0"/>
              <a:t>，软件需求的表述与用户的要求不一致</a:t>
            </a:r>
            <a:endParaRPr lang="en-US" altLang="zh-CN" dirty="0"/>
          </a:p>
          <a:p>
            <a:r>
              <a:rPr lang="zh-CN" altLang="zh-CN" dirty="0"/>
              <a:t>软件需求</a:t>
            </a:r>
            <a:r>
              <a:rPr lang="zh-CN" altLang="zh-CN" dirty="0">
                <a:solidFill>
                  <a:srgbClr val="C00000"/>
                </a:solidFill>
              </a:rPr>
              <a:t>有冲突</a:t>
            </a:r>
            <a:r>
              <a:rPr lang="zh-CN" altLang="zh-CN" dirty="0"/>
              <a:t>、不一致</a:t>
            </a:r>
            <a:endParaRPr lang="en-US" altLang="zh-CN" dirty="0"/>
          </a:p>
          <a:p>
            <a:r>
              <a:rPr lang="zh-CN" altLang="zh-CN" dirty="0"/>
              <a:t>软件需求</a:t>
            </a:r>
            <a:r>
              <a:rPr lang="zh-CN" altLang="zh-CN" dirty="0">
                <a:solidFill>
                  <a:srgbClr val="C00000"/>
                </a:solidFill>
              </a:rPr>
              <a:t>不可行</a:t>
            </a:r>
            <a:r>
              <a:rPr lang="zh-CN" altLang="zh-CN" dirty="0"/>
              <a:t>，存在可行性问题</a:t>
            </a:r>
            <a:endParaRPr lang="en-US" altLang="zh-CN" dirty="0"/>
          </a:p>
          <a:p>
            <a:r>
              <a:rPr lang="zh-CN" altLang="zh-CN" dirty="0"/>
              <a:t>软件需求</a:t>
            </a:r>
            <a:r>
              <a:rPr lang="zh-CN" altLang="zh-CN" dirty="0">
                <a:solidFill>
                  <a:srgbClr val="C00000"/>
                </a:solidFill>
              </a:rPr>
              <a:t>不详尽</a:t>
            </a:r>
            <a:r>
              <a:rPr lang="zh-CN" altLang="en-US" dirty="0"/>
              <a:t>，没有提供足够详细的信息</a:t>
            </a:r>
          </a:p>
        </p:txBody>
      </p:sp>
    </p:spTree>
    <p:extLst>
      <p:ext uri="{BB962C8B-B14F-4D97-AF65-F5344CB8AC3E}">
        <p14:creationId xmlns:p14="http://schemas.microsoft.com/office/powerpoint/2010/main" val="40000642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a:xfrm>
            <a:off x="412997" y="840367"/>
            <a:ext cx="8182974" cy="553998"/>
          </a:xfrm>
        </p:spPr>
        <p:txBody>
          <a:bodyPr/>
          <a:lstStyle/>
          <a:p>
            <a:r>
              <a:rPr lang="zh-CN" altLang="en-US" dirty="0"/>
              <a:t>支持需求建模和分析的</a:t>
            </a:r>
            <a:r>
              <a:rPr lang="en-US" altLang="zh-CN" dirty="0"/>
              <a:t>UML</a:t>
            </a:r>
            <a:r>
              <a:rPr lang="zh-CN" altLang="en-US" dirty="0"/>
              <a:t>图</a:t>
            </a:r>
          </a:p>
        </p:txBody>
      </p:sp>
      <p:graphicFrame>
        <p:nvGraphicFramePr>
          <p:cNvPr id="7" name="表格 6"/>
          <p:cNvGraphicFramePr/>
          <p:nvPr>
            <p:extLst>
              <p:ext uri="{D42A27DB-BD31-4B8C-83A1-F6EECF244321}">
                <p14:modId xmlns:p14="http://schemas.microsoft.com/office/powerpoint/2010/main" val="3850021530"/>
              </p:ext>
            </p:extLst>
          </p:nvPr>
        </p:nvGraphicFramePr>
        <p:xfrm>
          <a:off x="467010" y="1565634"/>
          <a:ext cx="8128961" cy="4180579"/>
        </p:xfrm>
        <a:graphic>
          <a:graphicData uri="http://schemas.openxmlformats.org/drawingml/2006/table">
            <a:tbl>
              <a:tblPr firstRow="1" bandRow="1">
                <a:tableStyleId>{5940675A-B579-460E-94D1-54222C63F5DA}</a:tableStyleId>
              </a:tblPr>
              <a:tblGrid>
                <a:gridCol w="800316">
                  <a:extLst>
                    <a:ext uri="{9D8B030D-6E8A-4147-A177-3AD203B41FA5}">
                      <a16:colId xmlns:a16="http://schemas.microsoft.com/office/drawing/2014/main" val="20000"/>
                    </a:ext>
                  </a:extLst>
                </a:gridCol>
                <a:gridCol w="3601107">
                  <a:extLst>
                    <a:ext uri="{9D8B030D-6E8A-4147-A177-3AD203B41FA5}">
                      <a16:colId xmlns:a16="http://schemas.microsoft.com/office/drawing/2014/main" val="20001"/>
                    </a:ext>
                  </a:extLst>
                </a:gridCol>
                <a:gridCol w="3727538">
                  <a:extLst>
                    <a:ext uri="{9D8B030D-6E8A-4147-A177-3AD203B41FA5}">
                      <a16:colId xmlns:a16="http://schemas.microsoft.com/office/drawing/2014/main" val="20002"/>
                    </a:ext>
                  </a:extLst>
                </a:gridCol>
              </a:tblGrid>
              <a:tr h="388669">
                <a:tc>
                  <a:txBody>
                    <a:bodyPr/>
                    <a:lstStyle/>
                    <a:p>
                      <a:pPr indent="0">
                        <a:buNone/>
                      </a:pPr>
                      <a:r>
                        <a:rPr lang="en-US" sz="2100" b="1" dirty="0" err="1">
                          <a:solidFill>
                            <a:schemeClr val="tx1"/>
                          </a:solidFill>
                          <a:latin typeface="Times New Roman" panose="02020603050405020304" pitchFamily="18" charset="0"/>
                          <a:ea typeface="微软雅黑" panose="020B0503020204020204" charset="-122"/>
                          <a:cs typeface="宋体" panose="02010600030101010101" pitchFamily="2" charset="-122"/>
                        </a:rPr>
                        <a:t>视点</a:t>
                      </a:r>
                      <a:endParaRPr lang="en-US" altLang="en-US" sz="2100" b="1" dirty="0">
                        <a:solidFill>
                          <a:schemeClr val="tx1"/>
                        </a:solidFill>
                        <a:latin typeface="Times New Roman" panose="02020603050405020304" pitchFamily="18" charset="0"/>
                        <a:ea typeface="微软雅黑" panose="020B0503020204020204" charset="-122"/>
                        <a:cs typeface="宋体" panose="02010600030101010101" pitchFamily="2" charset="-122"/>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100" b="1">
                          <a:solidFill>
                            <a:schemeClr val="tx1"/>
                          </a:solidFill>
                          <a:latin typeface="Times New Roman" panose="02020603050405020304" pitchFamily="18" charset="0"/>
                          <a:ea typeface="微软雅黑" panose="020B0503020204020204" charset="-122"/>
                          <a:cs typeface="Times New Roman" panose="02020603050405020304" pitchFamily="18" charset="0"/>
                        </a:rPr>
                        <a:t>图（diagram）</a:t>
                      </a:r>
                      <a:endParaRPr lang="en-US" altLang="en-US" sz="2100" b="1">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1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说明</a:t>
                      </a: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42943">
                <a:tc rowSpan="4">
                  <a:txBody>
                    <a:bodyPr/>
                    <a:lstStyle/>
                    <a:p>
                      <a:pPr indent="0">
                        <a:buNone/>
                      </a:pPr>
                      <a:endParaRPr lang="en-US" sz="18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endParaRPr lang="en-US" sz="18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sz="1800" b="1" dirty="0" err="1">
                          <a:solidFill>
                            <a:srgbClr val="C00000"/>
                          </a:solidFill>
                          <a:latin typeface="Times New Roman" panose="02020603050405020304" pitchFamily="18" charset="0"/>
                          <a:ea typeface="微软雅黑" panose="020B0503020204020204" charset="-122"/>
                          <a:cs typeface="宋体" panose="02010600030101010101" pitchFamily="2" charset="-122"/>
                        </a:rPr>
                        <a:t>结构</a:t>
                      </a:r>
                      <a:endParaRPr lang="en-US" sz="1800" b="1" dirty="0">
                        <a:solidFill>
                          <a:srgbClr val="C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altLang="zh-CN" sz="1800" b="1" dirty="0">
                          <a:solidFill>
                            <a:srgbClr val="000000"/>
                          </a:solidFill>
                          <a:latin typeface="Times New Roman" panose="02020603050405020304" pitchFamily="18" charset="0"/>
                          <a:ea typeface="微软雅黑" panose="020B0503020204020204" charset="-122"/>
                        </a:rPr>
                        <a:t> </a:t>
                      </a:r>
                    </a:p>
                    <a:p>
                      <a:pPr indent="0">
                        <a:buNone/>
                      </a:pPr>
                      <a:r>
                        <a:rPr lang="en-US" altLang="zh-CN" sz="1800" b="1" dirty="0">
                          <a:solidFill>
                            <a:srgbClr val="000000"/>
                          </a:solidFill>
                          <a:latin typeface="Times New Roman" panose="02020603050405020304" pitchFamily="18" charset="0"/>
                          <a:ea typeface="微软雅黑" panose="020B0503020204020204" charset="-122"/>
                        </a:rPr>
                        <a:t> </a:t>
                      </a: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800" b="0">
                          <a:latin typeface="Times New Roman" panose="02020603050405020304" pitchFamily="18" charset="0"/>
                          <a:ea typeface="微软雅黑" panose="020B0503020204020204" charset="-122"/>
                          <a:cs typeface="Times New Roman" panose="02020603050405020304" pitchFamily="18" charset="0"/>
                        </a:rPr>
                        <a:t>包图（package diagram）</a:t>
                      </a:r>
                      <a:endParaRPr lang="en-US" altLang="en-US" sz="1800" b="0">
                        <a:latin typeface="Times New Roman" panose="02020603050405020304" pitchFamily="18" charset="0"/>
                        <a:ea typeface="微软雅黑" panose="020B0503020204020204" charset="-122"/>
                        <a:cs typeface="Times New Roman" panose="02020603050405020304" pitchFamily="18" charset="0"/>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800">
                          <a:latin typeface="Times New Roman" panose="02020603050405020304" pitchFamily="18" charset="0"/>
                          <a:ea typeface="微软雅黑" panose="020B0503020204020204" charset="-122"/>
                          <a:cs typeface="Times New Roman" panose="02020603050405020304" pitchFamily="18" charset="0"/>
                          <a:sym typeface="+mn-ea"/>
                        </a:rPr>
                        <a:t>从</a:t>
                      </a:r>
                      <a:r>
                        <a:rPr lang="zh-CN" altLang="en-US" sz="1800">
                          <a:latin typeface="Times New Roman" panose="02020603050405020304" pitchFamily="18" charset="0"/>
                          <a:ea typeface="微软雅黑" panose="020B0503020204020204" charset="-122"/>
                          <a:cs typeface="Times New Roman" panose="02020603050405020304" pitchFamily="18" charset="0"/>
                          <a:sym typeface="+mn-ea"/>
                        </a:rPr>
                        <a:t>包</a:t>
                      </a:r>
                      <a:r>
                        <a:rPr lang="en-US" altLang="en-US" sz="1800">
                          <a:latin typeface="Times New Roman" panose="02020603050405020304" pitchFamily="18" charset="0"/>
                          <a:ea typeface="微软雅黑" panose="020B0503020204020204" charset="-122"/>
                          <a:cs typeface="Times New Roman" panose="02020603050405020304" pitchFamily="18" charset="0"/>
                          <a:sym typeface="+mn-ea"/>
                        </a:rPr>
                        <a:t>层面</a:t>
                      </a:r>
                      <a:r>
                        <a:rPr lang="zh-CN" altLang="en-US" sz="1800">
                          <a:latin typeface="Times New Roman" panose="02020603050405020304" pitchFamily="18" charset="0"/>
                          <a:ea typeface="微软雅黑" panose="020B0503020204020204" charset="-122"/>
                          <a:cs typeface="Times New Roman" panose="02020603050405020304" pitchFamily="18" charset="0"/>
                          <a:sym typeface="+mn-ea"/>
                        </a:rPr>
                        <a:t>描述</a:t>
                      </a:r>
                      <a:r>
                        <a:rPr lang="en-US" altLang="en-US" sz="1800">
                          <a:latin typeface="Times New Roman" panose="02020603050405020304" pitchFamily="18" charset="0"/>
                          <a:ea typeface="微软雅黑" panose="020B0503020204020204" charset="-122"/>
                          <a:cs typeface="Times New Roman" panose="02020603050405020304" pitchFamily="18" charset="0"/>
                          <a:sym typeface="+mn-ea"/>
                        </a:rPr>
                        <a:t>系统的静态结构</a:t>
                      </a:r>
                      <a:endParaRPr lang="en-US" altLang="en-US" sz="1800" b="0">
                        <a:latin typeface="Times New Roman" panose="02020603050405020304" pitchFamily="18" charset="0"/>
                        <a:ea typeface="微软雅黑" panose="020B0503020204020204" charset="-122"/>
                        <a:cs typeface="Times New Roman" panose="02020603050405020304" pitchFamily="18" charset="0"/>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42943">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8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类图（class</a:t>
                      </a:r>
                      <a:r>
                        <a:rPr 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 diagram）</a:t>
                      </a:r>
                      <a:r>
                        <a:rPr lang="zh-CN" alt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从</a:t>
                      </a:r>
                      <a:r>
                        <a:rPr lang="zh-CN" alt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类</a:t>
                      </a:r>
                      <a:r>
                        <a:rPr lang="en-US" altLang="en-US" sz="18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层面</a:t>
                      </a:r>
                      <a:r>
                        <a:rPr lang="zh-CN" alt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描述</a:t>
                      </a:r>
                      <a:r>
                        <a:rPr lang="en-US" altLang="en-US" sz="18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系统的静态结构</a:t>
                      </a:r>
                      <a:endParaRPr lang="en-US" alt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42943">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800" b="1">
                          <a:solidFill>
                            <a:srgbClr val="C00000"/>
                          </a:solidFill>
                          <a:latin typeface="Times New Roman" panose="02020603050405020304" pitchFamily="18" charset="0"/>
                          <a:ea typeface="微软雅黑" panose="020B0503020204020204" charset="-122"/>
                          <a:cs typeface="Times New Roman" panose="02020603050405020304" pitchFamily="18" charset="0"/>
                        </a:rPr>
                        <a:t>对象图（object diagram）</a:t>
                      </a:r>
                      <a:endParaRPr lang="en-US" altLang="en-US" sz="1800" b="1">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从</a:t>
                      </a:r>
                      <a:r>
                        <a:rPr lang="zh-CN" alt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对象</a:t>
                      </a:r>
                      <a:r>
                        <a:rPr lang="en-US" altLang="en-US" sz="18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层面</a:t>
                      </a:r>
                      <a:r>
                        <a:rPr lang="zh-CN" alt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描述</a:t>
                      </a:r>
                      <a:r>
                        <a:rPr lang="en-US" altLang="en-US" sz="18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系统的静态结构</a:t>
                      </a:r>
                      <a:endParaRPr lang="en-US" alt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11537">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800" b="0">
                          <a:latin typeface="Times New Roman" panose="02020603050405020304" pitchFamily="18" charset="0"/>
                          <a:ea typeface="微软雅黑" panose="020B0503020204020204" charset="-122"/>
                          <a:cs typeface="Times New Roman" panose="02020603050405020304" pitchFamily="18" charset="0"/>
                        </a:rPr>
                        <a:t>构件图(component diagram)</a:t>
                      </a:r>
                      <a:endParaRPr lang="en-US" altLang="en-US" sz="1800" b="0">
                        <a:latin typeface="Times New Roman" panose="02020603050405020304" pitchFamily="18" charset="0"/>
                        <a:ea typeface="微软雅黑" panose="020B0503020204020204" charset="-122"/>
                        <a:cs typeface="Times New Roman" panose="02020603050405020304" pitchFamily="18" charset="0"/>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800" b="0">
                          <a:latin typeface="Times New Roman" panose="02020603050405020304" pitchFamily="18" charset="0"/>
                          <a:ea typeface="微软雅黑" panose="020B0503020204020204" charset="-122"/>
                          <a:cs typeface="Times New Roman" panose="02020603050405020304" pitchFamily="18" charset="0"/>
                        </a:rPr>
                        <a:t>描述系统中构件及</a:t>
                      </a:r>
                      <a:r>
                        <a:rPr lang="zh-CN" altLang="en-US" sz="1800" b="0">
                          <a:latin typeface="Times New Roman" panose="02020603050405020304" pitchFamily="18" charset="0"/>
                          <a:ea typeface="微软雅黑" panose="020B0503020204020204" charset="-122"/>
                          <a:cs typeface="Times New Roman" panose="02020603050405020304" pitchFamily="18" charset="0"/>
                        </a:rPr>
                        <a:t>其</a:t>
                      </a:r>
                      <a:r>
                        <a:rPr lang="en-US" altLang="en-US" sz="1800" b="0">
                          <a:latin typeface="Times New Roman" panose="02020603050405020304" pitchFamily="18" charset="0"/>
                          <a:ea typeface="微软雅黑" panose="020B0503020204020204" charset="-122"/>
                          <a:cs typeface="Times New Roman" panose="02020603050405020304" pitchFamily="18" charset="0"/>
                        </a:rPr>
                        <a:t>依赖关系</a:t>
                      </a: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42943">
                <a:tc rowSpan="4">
                  <a:txBody>
                    <a:bodyPr/>
                    <a:lstStyle/>
                    <a:p>
                      <a:pPr indent="0">
                        <a:buNone/>
                      </a:pPr>
                      <a:endParaRPr lang="en-US" sz="18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endParaRPr lang="en-US" sz="18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sz="1800" b="1" dirty="0" err="1">
                          <a:solidFill>
                            <a:srgbClr val="C00000"/>
                          </a:solidFill>
                          <a:latin typeface="Times New Roman" panose="02020603050405020304" pitchFamily="18" charset="0"/>
                          <a:ea typeface="微软雅黑" panose="020B0503020204020204" charset="-122"/>
                          <a:cs typeface="宋体" panose="02010600030101010101" pitchFamily="2" charset="-122"/>
                        </a:rPr>
                        <a:t>行为</a:t>
                      </a:r>
                      <a:endParaRPr lang="en-US" sz="1800" b="1" dirty="0">
                        <a:solidFill>
                          <a:srgbClr val="C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altLang="zh-CN" sz="1800" b="1" dirty="0">
                          <a:solidFill>
                            <a:srgbClr val="000000"/>
                          </a:solidFill>
                          <a:latin typeface="Times New Roman" panose="02020603050405020304" pitchFamily="18" charset="0"/>
                          <a:ea typeface="微软雅黑" panose="020B0503020204020204" charset="-122"/>
                        </a:rPr>
                        <a:t> </a:t>
                      </a: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800" b="1">
                          <a:solidFill>
                            <a:srgbClr val="C00000"/>
                          </a:solidFill>
                          <a:latin typeface="Times New Roman" panose="02020603050405020304" pitchFamily="18" charset="0"/>
                          <a:ea typeface="微软雅黑" panose="020B0503020204020204" charset="-122"/>
                          <a:cs typeface="Times New Roman" panose="02020603050405020304" pitchFamily="18" charset="0"/>
                        </a:rPr>
                        <a:t>状态图(statechart diagram )</a:t>
                      </a:r>
                      <a:endParaRPr lang="en-US" altLang="en-US" sz="1800" b="1">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描述状态的变迁</a:t>
                      </a: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42943">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800" b="0">
                          <a:latin typeface="Times New Roman" panose="02020603050405020304" pitchFamily="18" charset="0"/>
                          <a:ea typeface="微软雅黑" panose="020B0503020204020204" charset="-122"/>
                          <a:cs typeface="Times New Roman" panose="02020603050405020304" pitchFamily="18" charset="0"/>
                        </a:rPr>
                        <a:t>活动图(activity diagram)</a:t>
                      </a:r>
                      <a:endParaRPr lang="en-US" altLang="en-US" sz="1800" b="0">
                        <a:latin typeface="Times New Roman" panose="02020603050405020304" pitchFamily="18" charset="0"/>
                        <a:ea typeface="微软雅黑" panose="020B0503020204020204" charset="-122"/>
                        <a:cs typeface="Times New Roman" panose="02020603050405020304" pitchFamily="18" charset="0"/>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1800" b="0" dirty="0">
                          <a:latin typeface="Times New Roman" panose="02020603050405020304" pitchFamily="18" charset="0"/>
                          <a:ea typeface="微软雅黑" panose="020B0503020204020204" charset="-122"/>
                          <a:cs typeface="Times New Roman" panose="02020603050405020304" pitchFamily="18" charset="0"/>
                        </a:rPr>
                        <a:t>描述系统活动的实施</a:t>
                      </a: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62473">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8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通信图</a:t>
                      </a:r>
                      <a:r>
                        <a:rPr 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(communication diagram)</a:t>
                      </a:r>
                      <a:endParaRPr lang="en-US" alt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800" b="1">
                          <a:solidFill>
                            <a:srgbClr val="C00000"/>
                          </a:solidFill>
                          <a:latin typeface="Times New Roman" panose="02020603050405020304" pitchFamily="18" charset="0"/>
                          <a:ea typeface="微软雅黑" panose="020B0503020204020204" charset="-122"/>
                          <a:cs typeface="Times New Roman" panose="02020603050405020304" pitchFamily="18" charset="0"/>
                          <a:sym typeface="+mn-ea"/>
                        </a:rPr>
                        <a:t>描述对象间</a:t>
                      </a:r>
                      <a:r>
                        <a:rPr lang="zh-CN" altLang="en-US" sz="1800" b="1">
                          <a:solidFill>
                            <a:srgbClr val="C00000"/>
                          </a:solidFill>
                          <a:latin typeface="Times New Roman" panose="02020603050405020304" pitchFamily="18" charset="0"/>
                          <a:ea typeface="微软雅黑" panose="020B0503020204020204" charset="-122"/>
                          <a:cs typeface="Times New Roman" panose="02020603050405020304" pitchFamily="18" charset="0"/>
                          <a:sym typeface="+mn-ea"/>
                        </a:rPr>
                        <a:t>的</a:t>
                      </a:r>
                      <a:r>
                        <a:rPr lang="en-US" altLang="en-US" sz="1800" b="1">
                          <a:solidFill>
                            <a:srgbClr val="C00000"/>
                          </a:solidFill>
                          <a:latin typeface="Times New Roman" panose="02020603050405020304" pitchFamily="18" charset="0"/>
                          <a:ea typeface="微软雅黑" panose="020B0503020204020204" charset="-122"/>
                          <a:cs typeface="Times New Roman" panose="02020603050405020304" pitchFamily="18" charset="0"/>
                          <a:sym typeface="+mn-ea"/>
                        </a:rPr>
                        <a:t>消息传递与协作</a:t>
                      </a:r>
                      <a:endParaRPr lang="en-US" altLang="en-US" sz="1800" b="1">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42943">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8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顺序图</a:t>
                      </a:r>
                      <a:r>
                        <a:rPr 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(sequence diagram)</a:t>
                      </a:r>
                      <a:r>
                        <a:rPr lang="zh-CN" alt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8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描述对象间</a:t>
                      </a:r>
                      <a:r>
                        <a:rPr lang="zh-CN" alt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的</a:t>
                      </a:r>
                      <a:r>
                        <a:rPr lang="en-US" altLang="en-US" sz="18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消息传递与协作</a:t>
                      </a:r>
                      <a:endParaRPr lang="en-US" alt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617299">
                <a:tc>
                  <a:txBody>
                    <a:bodyPr/>
                    <a:lstStyle/>
                    <a:p>
                      <a:pPr indent="0">
                        <a:buNone/>
                      </a:pPr>
                      <a:r>
                        <a:rPr lang="en-US" sz="1800" b="1" dirty="0" err="1">
                          <a:solidFill>
                            <a:srgbClr val="000000"/>
                          </a:solidFill>
                          <a:latin typeface="Times New Roman" panose="02020603050405020304" pitchFamily="18" charset="0"/>
                          <a:ea typeface="微软雅黑" panose="020B0503020204020204" charset="-122"/>
                          <a:cs typeface="宋体" panose="02010600030101010101" pitchFamily="2" charset="-122"/>
                        </a:rPr>
                        <a:t>部署</a:t>
                      </a:r>
                      <a:endParaRPr lang="en-US" altLang="en-US" sz="18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800" b="0">
                          <a:solidFill>
                            <a:srgbClr val="000000"/>
                          </a:solidFill>
                          <a:latin typeface="Times New Roman" panose="02020603050405020304" pitchFamily="18" charset="0"/>
                          <a:ea typeface="微软雅黑" panose="020B0503020204020204" charset="-122"/>
                          <a:cs typeface="Times New Roman" panose="02020603050405020304" pitchFamily="18" charset="0"/>
                        </a:rPr>
                        <a:t>部署图（deployment </a:t>
                      </a:r>
                      <a:r>
                        <a:rPr lang="en-US" sz="1800" b="0">
                          <a:latin typeface="Times New Roman" panose="02020603050405020304" pitchFamily="18" charset="0"/>
                          <a:ea typeface="微软雅黑" panose="020B0503020204020204" charset="-122"/>
                          <a:cs typeface="Times New Roman" panose="02020603050405020304" pitchFamily="18" charset="0"/>
                        </a:rPr>
                        <a:t>diagram</a:t>
                      </a:r>
                      <a:r>
                        <a:rPr lang="en-US" sz="1800" b="0">
                          <a:solidFill>
                            <a:srgbClr val="0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1800" b="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800" b="0" dirty="0" err="1">
                          <a:solidFill>
                            <a:srgbClr val="000000"/>
                          </a:solidFill>
                          <a:latin typeface="Times New Roman" panose="02020603050405020304" pitchFamily="18" charset="0"/>
                          <a:ea typeface="微软雅黑" panose="020B0503020204020204" charset="-122"/>
                          <a:cs typeface="Times New Roman" panose="02020603050405020304" pitchFamily="18" charset="0"/>
                        </a:rPr>
                        <a:t>描述系统中工件在物理运行环境中的</a:t>
                      </a:r>
                      <a:r>
                        <a:rPr lang="zh-CN" altLang="en-US" sz="1800" b="0" dirty="0">
                          <a:solidFill>
                            <a:srgbClr val="000000"/>
                          </a:solidFill>
                          <a:latin typeface="Times New Roman" panose="02020603050405020304" pitchFamily="18" charset="0"/>
                          <a:ea typeface="微软雅黑" panose="020B0503020204020204" charset="-122"/>
                          <a:cs typeface="Times New Roman" panose="02020603050405020304" pitchFamily="18" charset="0"/>
                        </a:rPr>
                        <a:t>部署</a:t>
                      </a:r>
                      <a:r>
                        <a:rPr lang="en-US" altLang="en-US" sz="1800" b="0" dirty="0" err="1">
                          <a:solidFill>
                            <a:srgbClr val="000000"/>
                          </a:solidFill>
                          <a:latin typeface="Times New Roman" panose="02020603050405020304" pitchFamily="18" charset="0"/>
                          <a:ea typeface="微软雅黑" panose="020B0503020204020204" charset="-122"/>
                          <a:cs typeface="Times New Roman" panose="02020603050405020304" pitchFamily="18" charset="0"/>
                        </a:rPr>
                        <a:t>情况</a:t>
                      </a:r>
                      <a:endParaRPr lang="en-US" altLang="en-US" sz="1800" b="0" dirty="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342943">
                <a:tc>
                  <a:txBody>
                    <a:bodyPr/>
                    <a:lstStyle/>
                    <a:p>
                      <a:pPr indent="0">
                        <a:buNone/>
                      </a:pPr>
                      <a:r>
                        <a:rPr lang="en-US" sz="1800" b="1" dirty="0" err="1">
                          <a:solidFill>
                            <a:srgbClr val="C00000"/>
                          </a:solidFill>
                          <a:latin typeface="Times New Roman" panose="02020603050405020304" pitchFamily="18" charset="0"/>
                          <a:ea typeface="微软雅黑" panose="020B0503020204020204" charset="-122"/>
                          <a:cs typeface="宋体" panose="02010600030101010101" pitchFamily="2" charset="-122"/>
                        </a:rPr>
                        <a:t>用例</a:t>
                      </a:r>
                      <a:endParaRPr lang="en-US" altLang="en-US" sz="1800" b="1" dirty="0">
                        <a:solidFill>
                          <a:srgbClr val="C00000"/>
                        </a:solidFill>
                        <a:latin typeface="Times New Roman" panose="02020603050405020304" pitchFamily="18" charset="0"/>
                        <a:ea typeface="微软雅黑" panose="020B0503020204020204" charset="-122"/>
                        <a:cs typeface="宋体" panose="02010600030101010101" pitchFamily="2" charset="-122"/>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18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用例图（use</a:t>
                      </a:r>
                      <a:r>
                        <a:rPr 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 case diagram）</a:t>
                      </a:r>
                      <a:r>
                        <a:rPr lang="zh-CN" alt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18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sym typeface="+mn-ea"/>
                        </a:rPr>
                        <a:t>从外部用户角度描述系统功能</a:t>
                      </a:r>
                      <a:endParaRPr lang="en-US" altLang="en-US" sz="18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68588" marR="68588" marT="34294" marB="342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7720612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txBox="1">
            <a:spLocks noGrp="1"/>
          </p:cNvSpPr>
          <p:nvPr>
            <p:ph type="sldNum" sz="quarter" idx="11"/>
          </p:nvPr>
        </p:nvSpPr>
        <p:spPr>
          <a:ln/>
        </p:spPr>
        <p:txBody>
          <a:bodyPr anchor="b" anchorCtr="0"/>
          <a:lstStyle/>
          <a:p>
            <a:pPr marL="0" indent="0" algn="r" eaLnBrk="1" hangingPunct="1">
              <a:spcBef>
                <a:spcPct val="0"/>
              </a:spcBef>
              <a:buClrTx/>
              <a:buSzTx/>
              <a:buFontTx/>
              <a:buNone/>
            </a:pPr>
            <a:fld id="{9A0DB2DC-4C9A-4742-B13C-FB6460FD3503}" type="slidenum">
              <a:rPr lang="en-US" altLang="zh-CN" sz="1400" b="0" dirty="0">
                <a:solidFill>
                  <a:schemeClr val="bg2"/>
                </a:solidFill>
                <a:latin typeface="Tahoma" panose="020B0604030504040204" pitchFamily="34" charset="0"/>
              </a:rPr>
              <a:t>2</a:t>
            </a:fld>
            <a:endParaRPr lang="en-US" altLang="zh-CN" sz="1400" b="0" dirty="0">
              <a:solidFill>
                <a:schemeClr val="bg2"/>
              </a:solidFill>
              <a:latin typeface="Tahoma" panose="020B0604030504040204" pitchFamily="34" charset="0"/>
            </a:endParaRPr>
          </a:p>
        </p:txBody>
      </p:sp>
      <p:sp>
        <p:nvSpPr>
          <p:cNvPr id="26627" name="Rectangle 2"/>
          <p:cNvSpPr>
            <a:spLocks noGrp="1"/>
          </p:cNvSpPr>
          <p:nvPr>
            <p:ph type="title"/>
          </p:nvPr>
        </p:nvSpPr>
        <p:spPr>
          <a:ln/>
        </p:spPr>
        <p:txBody>
          <a:bodyPr vert="horz" wrap="square" lIns="91440" tIns="45720" rIns="91440" bIns="45720" anchor="b" anchorCtr="0"/>
          <a:lstStyle/>
          <a:p>
            <a:pPr eaLnBrk="1" hangingPunct="1"/>
            <a:r>
              <a:rPr lang="zh-CN" altLang="en-US" sz="3200" dirty="0"/>
              <a:t>关于考试</a:t>
            </a:r>
            <a:endParaRPr lang="en-US" altLang="zh-CN" sz="3200" dirty="0"/>
          </a:p>
        </p:txBody>
      </p:sp>
      <p:sp>
        <p:nvSpPr>
          <p:cNvPr id="26628" name="Rectangle 3"/>
          <p:cNvSpPr>
            <a:spLocks noGrp="1"/>
          </p:cNvSpPr>
          <p:nvPr>
            <p:ph idx="1"/>
          </p:nvPr>
        </p:nvSpPr>
        <p:spPr>
          <a:xfrm>
            <a:off x="533400" y="1219200"/>
            <a:ext cx="8229600" cy="5410200"/>
          </a:xfrm>
          <a:ln/>
        </p:spPr>
        <p:txBody>
          <a:bodyPr vert="horz" wrap="square" lIns="91440" tIns="45720" rIns="91440" bIns="45720" anchor="t" anchorCtr="0"/>
          <a:lstStyle/>
          <a:p>
            <a:pPr marL="514350" indent="-514350" eaLnBrk="1" hangingPunct="1">
              <a:buFont typeface="Wingdings" panose="05000000000000000000" pitchFamily="2" charset="2"/>
              <a:buAutoNum type="romanUcPeriod"/>
            </a:pPr>
            <a:r>
              <a:rPr lang="zh-CN" altLang="en-US" dirty="0"/>
              <a:t>简答题（</a:t>
            </a:r>
            <a:r>
              <a:rPr lang="en-US" altLang="zh-CN" dirty="0"/>
              <a:t>5*8</a:t>
            </a:r>
            <a:r>
              <a:rPr lang="zh-CN" altLang="en-US" dirty="0"/>
              <a:t>分</a:t>
            </a:r>
            <a:r>
              <a:rPr lang="en-US" altLang="zh-CN" dirty="0"/>
              <a:t>=40</a:t>
            </a:r>
            <a:r>
              <a:rPr lang="zh-CN" altLang="en-US" dirty="0"/>
              <a:t>分）</a:t>
            </a:r>
            <a:endParaRPr lang="en-US" altLang="zh-CN" dirty="0"/>
          </a:p>
          <a:p>
            <a:pPr marL="514350" indent="-514350" eaLnBrk="1" hangingPunct="1">
              <a:buFont typeface="Wingdings" panose="05000000000000000000" pitchFamily="2" charset="2"/>
              <a:buAutoNum type="romanUcPeriod"/>
            </a:pPr>
            <a:r>
              <a:rPr lang="zh-CN" altLang="en-US" dirty="0"/>
              <a:t>分析题（</a:t>
            </a:r>
            <a:r>
              <a:rPr lang="en-US" altLang="zh-CN" dirty="0"/>
              <a:t>3*20</a:t>
            </a:r>
            <a:r>
              <a:rPr lang="zh-CN" altLang="en-US" dirty="0"/>
              <a:t>分</a:t>
            </a:r>
            <a:r>
              <a:rPr lang="en-US" altLang="zh-CN" dirty="0"/>
              <a:t>=60</a:t>
            </a:r>
            <a:r>
              <a:rPr lang="zh-CN" altLang="en-US" dirty="0"/>
              <a:t>分）</a:t>
            </a:r>
            <a:endParaRPr lang="en-US" altLang="zh-CN" dirty="0"/>
          </a:p>
          <a:p>
            <a:pPr marL="514350" indent="-514350" eaLnBrk="1" hangingPunct="1">
              <a:buFont typeface="Wingdings" panose="05000000000000000000" pitchFamily="2" charset="2"/>
              <a:buAutoNum type="romanUcPeriod"/>
            </a:pPr>
            <a:r>
              <a:rPr lang="zh-CN" altLang="en-US" dirty="0"/>
              <a:t>平时成绩 </a:t>
            </a:r>
            <a:r>
              <a:rPr lang="en-US" altLang="zh-CN" dirty="0"/>
              <a:t>30% </a:t>
            </a:r>
            <a:r>
              <a:rPr lang="zh-CN" altLang="en-US" dirty="0"/>
              <a:t>考勤和大作业</a:t>
            </a:r>
            <a:endParaRPr lang="en-US" altLang="zh-CN" dirty="0"/>
          </a:p>
          <a:p>
            <a:pPr marL="514350" indent="-514350" eaLnBrk="1" hangingPunct="1">
              <a:buFont typeface="Wingdings" panose="05000000000000000000" pitchFamily="2" charset="2"/>
              <a:buAutoNum type="romanUcPeriod"/>
            </a:pPr>
            <a:r>
              <a:rPr lang="zh-CN" altLang="en-US" dirty="0"/>
              <a:t>考试成绩</a:t>
            </a:r>
            <a:r>
              <a:rPr lang="en-US" altLang="zh-CN" dirty="0"/>
              <a:t>70%</a:t>
            </a:r>
          </a:p>
          <a:p>
            <a:pPr marL="514350" indent="-514350" eaLnBrk="1" hangingPunct="1">
              <a:buFont typeface="Wingdings" panose="05000000000000000000" pitchFamily="2" charset="2"/>
              <a:buAutoNum type="romanUcPeriod"/>
            </a:pPr>
            <a:endParaRPr lang="en-US" altLang="zh-CN" dirty="0"/>
          </a:p>
        </p:txBody>
      </p:sp>
    </p:spTree>
    <p:extLst>
      <p:ext uri="{BB962C8B-B14F-4D97-AF65-F5344CB8AC3E}">
        <p14:creationId xmlns:p14="http://schemas.microsoft.com/office/powerpoint/2010/main" val="3031418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示例：初步软件需求</a:t>
            </a:r>
          </a:p>
        </p:txBody>
      </p:sp>
      <p:pic>
        <p:nvPicPr>
          <p:cNvPr id="4" name="图片 3"/>
          <p:cNvPicPr>
            <a:picLocks noChangeAspect="1"/>
          </p:cNvPicPr>
          <p:nvPr/>
        </p:nvPicPr>
        <p:blipFill>
          <a:blip r:embed="rId2"/>
          <a:stretch>
            <a:fillRect/>
          </a:stretch>
        </p:blipFill>
        <p:spPr>
          <a:xfrm>
            <a:off x="467010" y="1511537"/>
            <a:ext cx="5760235" cy="4202566"/>
          </a:xfrm>
          <a:prstGeom prst="rect">
            <a:avLst/>
          </a:prstGeom>
        </p:spPr>
      </p:pic>
    </p:spTree>
    <p:extLst>
      <p:ext uri="{BB962C8B-B14F-4D97-AF65-F5344CB8AC3E}">
        <p14:creationId xmlns:p14="http://schemas.microsoft.com/office/powerpoint/2010/main" val="253734683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a:t>顺序图</a:t>
            </a:r>
            <a:endParaRPr lang="zh-CN" altLang="en-US" dirty="0"/>
          </a:p>
        </p:txBody>
      </p:sp>
      <p:sp>
        <p:nvSpPr>
          <p:cNvPr id="2" name="内容占位符 1"/>
          <p:cNvSpPr>
            <a:spLocks noGrp="1"/>
          </p:cNvSpPr>
          <p:nvPr>
            <p:ph idx="1"/>
          </p:nvPr>
        </p:nvSpPr>
        <p:spPr/>
        <p:txBody>
          <a:bodyPr/>
          <a:lstStyle/>
          <a:p>
            <a:r>
              <a:rPr lang="zh-CN" altLang="zh-CN" dirty="0"/>
              <a:t>描述对象间的</a:t>
            </a:r>
            <a:r>
              <a:rPr lang="zh-CN" altLang="zh-CN" dirty="0">
                <a:solidFill>
                  <a:srgbClr val="C00000"/>
                </a:solidFill>
              </a:rPr>
              <a:t>消息交互序列</a:t>
            </a:r>
            <a:endParaRPr lang="zh-CN" altLang="zh-CN" dirty="0"/>
          </a:p>
          <a:p>
            <a:pPr lvl="1"/>
            <a:r>
              <a:rPr lang="zh-CN" altLang="zh-CN" b="1" dirty="0">
                <a:solidFill>
                  <a:srgbClr val="C00000"/>
                </a:solidFill>
              </a:rPr>
              <a:t>纵向</a:t>
            </a:r>
            <a:r>
              <a:rPr lang="zh-CN" altLang="zh-CN" dirty="0"/>
              <a:t>：时间轴，</a:t>
            </a:r>
            <a:r>
              <a:rPr lang="zh-CN" altLang="en-US" dirty="0">
                <a:solidFill>
                  <a:srgbClr val="C00000"/>
                </a:solidFill>
              </a:rPr>
              <a:t>对象</a:t>
            </a:r>
            <a:r>
              <a:rPr lang="zh-CN" altLang="en-US" dirty="0"/>
              <a:t>及其</a:t>
            </a:r>
            <a:r>
              <a:rPr lang="zh-CN" altLang="zh-CN" dirty="0">
                <a:solidFill>
                  <a:srgbClr val="C00000"/>
                </a:solidFill>
              </a:rPr>
              <a:t>生命线</a:t>
            </a:r>
            <a:r>
              <a:rPr lang="en-US" altLang="zh-CN" dirty="0"/>
              <a:t>(</a:t>
            </a:r>
            <a:r>
              <a:rPr lang="zh-CN" altLang="en-US" dirty="0"/>
              <a:t>虚线</a:t>
            </a:r>
            <a:r>
              <a:rPr lang="en-US" altLang="zh-CN" dirty="0"/>
              <a:t>)</a:t>
            </a:r>
            <a:r>
              <a:rPr lang="zh-CN" altLang="zh-CN" dirty="0"/>
              <a:t>，</a:t>
            </a:r>
            <a:r>
              <a:rPr lang="zh-CN" altLang="zh-CN" dirty="0">
                <a:solidFill>
                  <a:srgbClr val="C00000"/>
                </a:solidFill>
              </a:rPr>
              <a:t>活跃期</a:t>
            </a:r>
            <a:r>
              <a:rPr lang="en-US" altLang="zh-CN" dirty="0"/>
              <a:t>(</a:t>
            </a:r>
            <a:r>
              <a:rPr lang="zh-CN" altLang="en-US" dirty="0"/>
              <a:t>长条矩形</a:t>
            </a:r>
            <a:r>
              <a:rPr lang="en-US" altLang="zh-CN" dirty="0"/>
              <a:t>)</a:t>
            </a:r>
          </a:p>
          <a:p>
            <a:pPr lvl="1"/>
            <a:r>
              <a:rPr lang="zh-CN" altLang="zh-CN" b="1" dirty="0">
                <a:solidFill>
                  <a:srgbClr val="C00000"/>
                </a:solidFill>
              </a:rPr>
              <a:t>横向</a:t>
            </a:r>
            <a:r>
              <a:rPr lang="zh-CN" altLang="zh-CN" dirty="0"/>
              <a:t>：对象</a:t>
            </a:r>
            <a:r>
              <a:rPr lang="zh-CN" altLang="en-US" dirty="0"/>
              <a:t>间的消息传递</a:t>
            </a:r>
          </a:p>
        </p:txBody>
      </p:sp>
      <p:sp>
        <p:nvSpPr>
          <p:cNvPr id="6" name="Rectangle 2"/>
          <p:cNvSpPr>
            <a:spLocks noChangeArrowheads="1"/>
          </p:cNvSpPr>
          <p:nvPr/>
        </p:nvSpPr>
        <p:spPr bwMode="auto">
          <a:xfrm>
            <a:off x="1142555" y="706871"/>
            <a:ext cx="138582" cy="30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9" tIns="34294" rIns="68589" bIns="34294" numCol="1" anchor="ctr" anchorCtr="0" compatLnSpc="1">
            <a:spAutoFit/>
          </a:bodyPr>
          <a:lstStyle/>
          <a:p>
            <a:endParaRPr lang="zh-CN" altLang="en-US" sz="1500"/>
          </a:p>
        </p:txBody>
      </p:sp>
      <p:pic>
        <p:nvPicPr>
          <p:cNvPr id="9" name="图片 8"/>
          <p:cNvPicPr>
            <a:picLocks noChangeAspect="1"/>
          </p:cNvPicPr>
          <p:nvPr/>
        </p:nvPicPr>
        <p:blipFill>
          <a:blip r:embed="rId2"/>
          <a:stretch>
            <a:fillRect/>
          </a:stretch>
        </p:blipFill>
        <p:spPr>
          <a:xfrm>
            <a:off x="899114" y="2942883"/>
            <a:ext cx="5698375" cy="2962677"/>
          </a:xfrm>
          <a:prstGeom prst="rect">
            <a:avLst/>
          </a:prstGeom>
        </p:spPr>
      </p:pic>
    </p:spTree>
    <p:extLst>
      <p:ext uri="{BB962C8B-B14F-4D97-AF65-F5344CB8AC3E}">
        <p14:creationId xmlns:p14="http://schemas.microsoft.com/office/powerpoint/2010/main" val="295157086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示例：类图</a:t>
            </a:r>
          </a:p>
        </p:txBody>
      </p:sp>
      <p:sp>
        <p:nvSpPr>
          <p:cNvPr id="6" name="Rectangle 2"/>
          <p:cNvSpPr>
            <a:spLocks noChangeArrowheads="1"/>
          </p:cNvSpPr>
          <p:nvPr/>
        </p:nvSpPr>
        <p:spPr bwMode="auto">
          <a:xfrm>
            <a:off x="1142555" y="706871"/>
            <a:ext cx="138582" cy="30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9" tIns="34294" rIns="68589" bIns="34294" numCol="1" anchor="ctr" anchorCtr="0" compatLnSpc="1">
            <a:spAutoFit/>
          </a:bodyPr>
          <a:lstStyle/>
          <a:p>
            <a:endParaRPr lang="zh-CN" altLang="en-US" sz="1500"/>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743" y="1394365"/>
            <a:ext cx="6158041" cy="4249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86383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zh-CN" altLang="en-US" dirty="0"/>
              <a:t>概要设计</a:t>
            </a:r>
          </a:p>
        </p:txBody>
      </p:sp>
      <p:sp>
        <p:nvSpPr>
          <p:cNvPr id="115715" name="Rectangle 3"/>
          <p:cNvSpPr>
            <a:spLocks noGrp="1" noChangeArrowheads="1"/>
          </p:cNvSpPr>
          <p:nvPr>
            <p:ph idx="1"/>
          </p:nvPr>
        </p:nvSpPr>
        <p:spPr/>
        <p:txBody>
          <a:bodyPr/>
          <a:lstStyle/>
          <a:p>
            <a:pPr marL="385814" indent="-385814">
              <a:buFont typeface="+mj-ea"/>
              <a:buAutoNum type="circleNumDbPlain"/>
            </a:pPr>
            <a:r>
              <a:rPr lang="en-US" altLang="zh-CN" dirty="0"/>
              <a:t>2.2 </a:t>
            </a:r>
            <a:r>
              <a:rPr lang="zh-CN" altLang="en-US" dirty="0"/>
              <a:t>软件设计基本原则</a:t>
            </a:r>
            <a:endParaRPr lang="en-US" altLang="zh-CN" dirty="0"/>
          </a:p>
          <a:p>
            <a:pPr marL="685892" lvl="1" indent="-385814">
              <a:buFont typeface="+mj-ea"/>
              <a:buAutoNum type="circleNumDbPlain"/>
            </a:pPr>
            <a:r>
              <a:rPr lang="zh-CN" altLang="en-US" dirty="0"/>
              <a:t>抽象与逐步求精</a:t>
            </a:r>
          </a:p>
          <a:p>
            <a:pPr marL="685892" lvl="1" indent="-385814">
              <a:buFont typeface="+mj-ea"/>
              <a:buAutoNum type="circleNumDbPlain"/>
            </a:pPr>
            <a:r>
              <a:rPr lang="zh-CN" altLang="en-US" dirty="0"/>
              <a:t>模块化，高内聚度、低耦合度</a:t>
            </a:r>
          </a:p>
          <a:p>
            <a:pPr marL="685892" lvl="1" indent="-385814">
              <a:buFont typeface="+mj-ea"/>
              <a:buAutoNum type="circleNumDbPlain"/>
            </a:pPr>
            <a:r>
              <a:rPr lang="zh-CN" altLang="en-US" dirty="0"/>
              <a:t>信息隐藏</a:t>
            </a:r>
            <a:endParaRPr lang="en-US" altLang="zh-CN" dirty="0"/>
          </a:p>
          <a:p>
            <a:pPr marL="685892" lvl="1" indent="-385814">
              <a:buFont typeface="+mj-ea"/>
              <a:buAutoNum type="circleNumDbPlain"/>
            </a:pPr>
            <a:r>
              <a:rPr lang="zh-CN" altLang="en-US" dirty="0"/>
              <a:t>多视点和关注点分离</a:t>
            </a:r>
            <a:endParaRPr lang="en-US" altLang="zh-CN" dirty="0"/>
          </a:p>
          <a:p>
            <a:pPr marL="685892" lvl="1" indent="-385814">
              <a:buFont typeface="+mj-ea"/>
              <a:buAutoNum type="circleNumDbPlain"/>
            </a:pPr>
            <a:r>
              <a:rPr lang="zh-CN" altLang="zh-CN" dirty="0"/>
              <a:t>软件重用</a:t>
            </a:r>
            <a:endParaRPr lang="en-US" altLang="zh-CN" dirty="0"/>
          </a:p>
          <a:p>
            <a:pPr marL="685892" lvl="1" indent="-385814">
              <a:buFont typeface="+mj-ea"/>
              <a:buAutoNum type="circleNumDbPlain"/>
            </a:pPr>
            <a:r>
              <a:rPr lang="zh-CN" altLang="zh-CN" dirty="0"/>
              <a:t>迭代设计</a:t>
            </a:r>
            <a:endParaRPr lang="en-US" altLang="zh-CN" dirty="0"/>
          </a:p>
          <a:p>
            <a:pPr marL="685892" lvl="1" indent="-385814">
              <a:buFont typeface="+mj-ea"/>
              <a:buAutoNum type="circleNumDbPlain"/>
            </a:pPr>
            <a:r>
              <a:rPr lang="zh-CN" altLang="zh-CN" dirty="0"/>
              <a:t>可追踪性</a:t>
            </a:r>
            <a:endParaRPr lang="en-US" altLang="zh-CN" dirty="0"/>
          </a:p>
          <a:p>
            <a:pPr marL="300078" lvl="1" indent="0">
              <a:buNone/>
            </a:pPr>
            <a:endParaRPr lang="zh-CN" altLang="en-US" dirty="0"/>
          </a:p>
          <a:p>
            <a:r>
              <a:rPr lang="zh-CN" altLang="en-US" dirty="0"/>
              <a:t>软件模块化设计的两个基本原则：</a:t>
            </a:r>
            <a:endParaRPr lang="en-US" altLang="zh-CN" dirty="0"/>
          </a:p>
          <a:p>
            <a:pPr lvl="1"/>
            <a:r>
              <a:rPr lang="zh-CN" altLang="en-US" dirty="0"/>
              <a:t>高内聚。定义：模块内部的功能应高度相关，专注于完成单一职责或一类紧密相关的任务。目的：增强模块的独立性和可维护性，使模块内部结构清晰、易于理解和测试。</a:t>
            </a:r>
            <a:endParaRPr lang="en-US" altLang="zh-CN" dirty="0"/>
          </a:p>
          <a:p>
            <a:pPr lvl="1"/>
            <a:r>
              <a:rPr lang="zh-CN" altLang="en-US" dirty="0"/>
              <a:t>低耦合。定义：模块之间应尽可能减少相互依赖，通信方式应通过清晰、有限的接口进行。目的：提高系统的灵活性和可扩展性，当一个模块发生变化时，不会影响到其他模块。</a:t>
            </a:r>
          </a:p>
        </p:txBody>
      </p:sp>
    </p:spTree>
    <p:extLst>
      <p:ext uri="{BB962C8B-B14F-4D97-AF65-F5344CB8AC3E}">
        <p14:creationId xmlns:p14="http://schemas.microsoft.com/office/powerpoint/2010/main" val="332259351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zh-CN" altLang="en-US" dirty="0"/>
              <a:t>高内聚度原则</a:t>
            </a:r>
          </a:p>
        </p:txBody>
      </p:sp>
      <p:sp>
        <p:nvSpPr>
          <p:cNvPr id="129027" name="Rectangle 3"/>
          <p:cNvSpPr>
            <a:spLocks noGrp="1" noChangeArrowheads="1"/>
          </p:cNvSpPr>
          <p:nvPr>
            <p:ph idx="1"/>
          </p:nvPr>
        </p:nvSpPr>
        <p:spPr/>
        <p:txBody>
          <a:bodyPr>
            <a:normAutofit/>
          </a:bodyPr>
          <a:lstStyle/>
          <a:p>
            <a:r>
              <a:rPr lang="zh-CN" altLang="en-US" dirty="0"/>
              <a:t>何为模块的内聚度</a:t>
            </a:r>
            <a:r>
              <a:rPr lang="en-US" altLang="zh-CN" dirty="0"/>
              <a:t>?</a:t>
            </a:r>
          </a:p>
          <a:p>
            <a:pPr lvl="1"/>
            <a:r>
              <a:rPr lang="zh-CN" altLang="en-US" dirty="0"/>
              <a:t>指该模块内各成分间彼此结合的紧密程度，越高越好，高内聚</a:t>
            </a:r>
          </a:p>
          <a:p>
            <a:r>
              <a:rPr lang="zh-CN" altLang="en-US" dirty="0"/>
              <a:t>内聚度分类</a:t>
            </a:r>
          </a:p>
          <a:p>
            <a:pPr lvl="1"/>
            <a:r>
              <a:rPr lang="zh-CN" altLang="en-US" b="1" dirty="0">
                <a:solidFill>
                  <a:srgbClr val="C00000"/>
                </a:solidFill>
              </a:rPr>
              <a:t>偶然性内聚</a:t>
            </a:r>
            <a:r>
              <a:rPr lang="en-US" altLang="zh-CN" dirty="0"/>
              <a:t>: </a:t>
            </a:r>
            <a:r>
              <a:rPr lang="zh-CN" altLang="en-US" dirty="0"/>
              <a:t>模块内各成分为完成一组功能而结合在一起，关系松散</a:t>
            </a:r>
          </a:p>
          <a:p>
            <a:pPr lvl="1"/>
            <a:r>
              <a:rPr lang="zh-CN" altLang="en-US" dirty="0"/>
              <a:t>逻辑性内聚</a:t>
            </a:r>
            <a:r>
              <a:rPr lang="en-US" altLang="zh-CN" dirty="0"/>
              <a:t>: </a:t>
            </a:r>
            <a:r>
              <a:rPr lang="zh-CN" altLang="en-US" dirty="0"/>
              <a:t>模块完成的诸任务逻辑上相关</a:t>
            </a:r>
          </a:p>
          <a:p>
            <a:pPr lvl="1"/>
            <a:r>
              <a:rPr lang="zh-CN" altLang="en-US" dirty="0"/>
              <a:t>时间性内聚</a:t>
            </a:r>
            <a:r>
              <a:rPr lang="en-US" altLang="zh-CN" dirty="0"/>
              <a:t>: </a:t>
            </a:r>
            <a:r>
              <a:rPr lang="zh-CN" altLang="en-US" dirty="0"/>
              <a:t>模块内诸任务必须在同一时间段内执行</a:t>
            </a:r>
          </a:p>
          <a:p>
            <a:pPr lvl="1"/>
            <a:r>
              <a:rPr lang="zh-CN" altLang="en-US" dirty="0"/>
              <a:t>过程性内聚</a:t>
            </a:r>
            <a:r>
              <a:rPr lang="en-US" altLang="zh-CN" dirty="0"/>
              <a:t>: </a:t>
            </a:r>
            <a:r>
              <a:rPr lang="zh-CN" altLang="en-US" dirty="0"/>
              <a:t>模块内各成分相关且必须按特定次序执行</a:t>
            </a:r>
          </a:p>
          <a:p>
            <a:pPr lvl="1"/>
            <a:r>
              <a:rPr lang="zh-CN" altLang="en-US" dirty="0"/>
              <a:t>通讯性内聚</a:t>
            </a:r>
            <a:r>
              <a:rPr lang="en-US" altLang="zh-CN" dirty="0"/>
              <a:t>: </a:t>
            </a:r>
            <a:r>
              <a:rPr lang="zh-CN" altLang="en-US" dirty="0"/>
              <a:t>模块内各成分对数据结构的同一区域操作</a:t>
            </a:r>
          </a:p>
          <a:p>
            <a:pPr lvl="1"/>
            <a:r>
              <a:rPr lang="zh-CN" altLang="en-US" dirty="0"/>
              <a:t>顺序性内聚</a:t>
            </a:r>
            <a:r>
              <a:rPr lang="en-US" altLang="zh-CN" dirty="0"/>
              <a:t>: </a:t>
            </a:r>
            <a:r>
              <a:rPr lang="zh-CN" altLang="en-US" dirty="0"/>
              <a:t>模块内各成分与同一功能相关且顺序执行</a:t>
            </a:r>
          </a:p>
          <a:p>
            <a:pPr lvl="1"/>
            <a:r>
              <a:rPr lang="zh-CN" altLang="en-US" b="1" dirty="0">
                <a:solidFill>
                  <a:srgbClr val="C00000"/>
                </a:solidFill>
              </a:rPr>
              <a:t>功能性内聚</a:t>
            </a:r>
            <a:r>
              <a:rPr lang="en-US" altLang="zh-CN" b="1" dirty="0">
                <a:solidFill>
                  <a:srgbClr val="C00000"/>
                </a:solidFill>
              </a:rPr>
              <a:t>: </a:t>
            </a:r>
            <a:r>
              <a:rPr lang="zh-CN" altLang="en-US" dirty="0"/>
              <a:t>模块内各成分是一整体，完成单个功能</a:t>
            </a:r>
          </a:p>
        </p:txBody>
      </p:sp>
    </p:spTree>
    <p:extLst>
      <p:ext uri="{BB962C8B-B14F-4D97-AF65-F5344CB8AC3E}">
        <p14:creationId xmlns:p14="http://schemas.microsoft.com/office/powerpoint/2010/main" val="18247232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zh-CN" altLang="en-US" dirty="0"/>
              <a:t>低耦合度原则</a:t>
            </a:r>
          </a:p>
        </p:txBody>
      </p:sp>
      <p:sp>
        <p:nvSpPr>
          <p:cNvPr id="130051" name="Rectangle 3"/>
          <p:cNvSpPr>
            <a:spLocks noGrp="1" noChangeArrowheads="1"/>
          </p:cNvSpPr>
          <p:nvPr>
            <p:ph idx="1"/>
          </p:nvPr>
        </p:nvSpPr>
        <p:spPr>
          <a:xfrm>
            <a:off x="404865" y="1701178"/>
            <a:ext cx="8191106" cy="3942356"/>
          </a:xfrm>
        </p:spPr>
        <p:txBody>
          <a:bodyPr>
            <a:normAutofit fontScale="92500" lnSpcReduction="10000"/>
          </a:bodyPr>
          <a:lstStyle/>
          <a:p>
            <a:r>
              <a:rPr lang="zh-CN" altLang="en-US" dirty="0"/>
              <a:t>何为模块间的耦合度</a:t>
            </a:r>
            <a:r>
              <a:rPr lang="en-US" altLang="zh-CN" dirty="0"/>
              <a:t>?</a:t>
            </a:r>
          </a:p>
          <a:p>
            <a:pPr lvl="1"/>
            <a:r>
              <a:rPr lang="zh-CN" altLang="en-US" dirty="0"/>
              <a:t>模块间的相关程度，越低越好，低耦合</a:t>
            </a:r>
          </a:p>
          <a:p>
            <a:r>
              <a:rPr lang="zh-CN" altLang="en-US" dirty="0"/>
              <a:t>耦合度分类</a:t>
            </a:r>
          </a:p>
          <a:p>
            <a:pPr lvl="1"/>
            <a:r>
              <a:rPr lang="zh-CN" altLang="en-US" sz="2325" dirty="0">
                <a:solidFill>
                  <a:srgbClr val="C00000"/>
                </a:solidFill>
              </a:rPr>
              <a:t>非直接耦合</a:t>
            </a:r>
            <a:r>
              <a:rPr lang="en-US" altLang="zh-CN" dirty="0"/>
              <a:t>: </a:t>
            </a:r>
            <a:r>
              <a:rPr lang="zh-CN" altLang="en-US" dirty="0"/>
              <a:t>二个模块都不依赖对方而独立存在</a:t>
            </a:r>
          </a:p>
          <a:p>
            <a:pPr lvl="1"/>
            <a:r>
              <a:rPr lang="zh-CN" altLang="en-US" dirty="0"/>
              <a:t>数据耦合</a:t>
            </a:r>
            <a:r>
              <a:rPr lang="en-US" altLang="zh-CN" dirty="0"/>
              <a:t>: </a:t>
            </a:r>
            <a:r>
              <a:rPr lang="zh-CN" altLang="en-US" dirty="0"/>
              <a:t>二个模块通过参数交换信息且仅限于数据</a:t>
            </a:r>
          </a:p>
          <a:p>
            <a:pPr lvl="1"/>
            <a:r>
              <a:rPr lang="zh-CN" altLang="en-US" dirty="0"/>
              <a:t>控制耦合</a:t>
            </a:r>
            <a:r>
              <a:rPr lang="en-US" altLang="zh-CN" dirty="0"/>
              <a:t>: </a:t>
            </a:r>
            <a:r>
              <a:rPr lang="zh-CN" altLang="en-US" dirty="0"/>
              <a:t>二个模块通过参数交换信息包含控制信息</a:t>
            </a:r>
          </a:p>
          <a:p>
            <a:pPr lvl="1"/>
            <a:r>
              <a:rPr lang="zh-CN" altLang="en-US" dirty="0"/>
              <a:t>特征耦合</a:t>
            </a:r>
            <a:r>
              <a:rPr lang="en-US" altLang="zh-CN" dirty="0"/>
              <a:t>: </a:t>
            </a:r>
            <a:r>
              <a:rPr lang="zh-CN" altLang="en-US" dirty="0"/>
              <a:t>介于数据耦合和控制耦合之间</a:t>
            </a:r>
          </a:p>
          <a:p>
            <a:pPr lvl="1"/>
            <a:r>
              <a:rPr lang="zh-CN" altLang="en-US" dirty="0"/>
              <a:t>外部耦合</a:t>
            </a:r>
            <a:r>
              <a:rPr lang="en-US" altLang="zh-CN" dirty="0"/>
              <a:t>: </a:t>
            </a:r>
            <a:r>
              <a:rPr lang="zh-CN" altLang="en-US" dirty="0"/>
              <a:t>二个模块与同一外部环境相关联</a:t>
            </a:r>
            <a:r>
              <a:rPr lang="en-US" altLang="zh-CN" dirty="0"/>
              <a:t>(</a:t>
            </a:r>
            <a:r>
              <a:rPr lang="zh-CN" altLang="en-US" dirty="0"/>
              <a:t>文件等</a:t>
            </a:r>
            <a:r>
              <a:rPr lang="en-US" altLang="zh-CN" dirty="0"/>
              <a:t>)</a:t>
            </a:r>
          </a:p>
          <a:p>
            <a:pPr lvl="1"/>
            <a:r>
              <a:rPr lang="zh-CN" altLang="en-US" dirty="0"/>
              <a:t>公共耦合</a:t>
            </a:r>
            <a:r>
              <a:rPr lang="en-US" altLang="zh-CN" dirty="0"/>
              <a:t>: </a:t>
            </a:r>
            <a:r>
              <a:rPr lang="zh-CN" altLang="en-US" dirty="0"/>
              <a:t>模块间通过全局数据环境相互作用</a:t>
            </a:r>
          </a:p>
          <a:p>
            <a:pPr lvl="1"/>
            <a:r>
              <a:rPr lang="zh-CN" altLang="en-US" sz="2325" dirty="0">
                <a:solidFill>
                  <a:srgbClr val="C00000"/>
                </a:solidFill>
              </a:rPr>
              <a:t>内容耦合</a:t>
            </a:r>
            <a:r>
              <a:rPr lang="en-US" altLang="zh-CN" dirty="0"/>
              <a:t>: </a:t>
            </a:r>
            <a:r>
              <a:rPr lang="zh-CN" altLang="en-US" dirty="0"/>
              <a:t>一个模块使用另一模块内的数据和控制信息，或者直接转移到另一模块内执行</a:t>
            </a:r>
          </a:p>
        </p:txBody>
      </p:sp>
    </p:spTree>
    <p:extLst>
      <p:ext uri="{BB962C8B-B14F-4D97-AF65-F5344CB8AC3E}">
        <p14:creationId xmlns:p14="http://schemas.microsoft.com/office/powerpoint/2010/main" val="100863545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常用软件</a:t>
            </a:r>
            <a:r>
              <a:rPr lang="zh-CN" altLang="zh-CN" dirty="0"/>
              <a:t>体系结构</a:t>
            </a:r>
            <a:r>
              <a:rPr lang="zh-CN" altLang="en-US" dirty="0"/>
              <a:t>风格</a:t>
            </a:r>
          </a:p>
        </p:txBody>
      </p:sp>
      <p:sp>
        <p:nvSpPr>
          <p:cNvPr id="2" name="内容占位符 1"/>
          <p:cNvSpPr>
            <a:spLocks noGrp="1"/>
          </p:cNvSpPr>
          <p:nvPr>
            <p:ph idx="1"/>
          </p:nvPr>
        </p:nvSpPr>
        <p:spPr/>
        <p:txBody>
          <a:bodyPr/>
          <a:lstStyle/>
          <a:p>
            <a:r>
              <a:rPr lang="zh-CN" altLang="zh-CN" dirty="0"/>
              <a:t>分层</a:t>
            </a:r>
            <a:r>
              <a:rPr lang="zh-CN" altLang="en-US" dirty="0"/>
              <a:t>风格</a:t>
            </a:r>
            <a:endParaRPr lang="en-US" altLang="zh-CN" dirty="0"/>
          </a:p>
          <a:p>
            <a:r>
              <a:rPr lang="zh-CN" altLang="zh-CN" dirty="0"/>
              <a:t>管道与过滤器</a:t>
            </a:r>
            <a:r>
              <a:rPr lang="zh-CN" altLang="en-US" dirty="0"/>
              <a:t>风格</a:t>
            </a:r>
            <a:endParaRPr lang="en-US" altLang="zh-CN" dirty="0"/>
          </a:p>
          <a:p>
            <a:r>
              <a:rPr lang="zh-CN" altLang="en-US" dirty="0"/>
              <a:t>黑板风格</a:t>
            </a:r>
            <a:endParaRPr lang="en-US" altLang="zh-CN" dirty="0"/>
          </a:p>
          <a:p>
            <a:r>
              <a:rPr lang="en-US" altLang="zh-CN" dirty="0"/>
              <a:t>MVC</a:t>
            </a:r>
            <a:r>
              <a:rPr lang="zh-CN" altLang="en-US" dirty="0"/>
              <a:t>风格</a:t>
            </a:r>
            <a:endParaRPr lang="en-US" altLang="zh-CN" dirty="0"/>
          </a:p>
          <a:p>
            <a:r>
              <a:rPr lang="en-US" altLang="zh-CN" dirty="0"/>
              <a:t>SOA</a:t>
            </a:r>
            <a:r>
              <a:rPr lang="zh-CN" altLang="en-US" dirty="0"/>
              <a:t>风格</a:t>
            </a:r>
            <a:endParaRPr lang="en-US" altLang="zh-CN" dirty="0"/>
          </a:p>
          <a:p>
            <a:r>
              <a:rPr lang="zh-CN" altLang="en-US" dirty="0"/>
              <a:t>总线风格</a:t>
            </a:r>
            <a:endParaRPr lang="en-US" altLang="zh-CN" dirty="0"/>
          </a:p>
          <a:p>
            <a:r>
              <a:rPr lang="en-US" altLang="zh-CN" dirty="0"/>
              <a:t>……</a:t>
            </a:r>
            <a:endParaRPr lang="zh-CN" altLang="en-US" dirty="0"/>
          </a:p>
        </p:txBody>
      </p:sp>
      <p:pic>
        <p:nvPicPr>
          <p:cNvPr id="11" name="图片 10"/>
          <p:cNvPicPr>
            <a:picLocks noChangeAspect="1"/>
          </p:cNvPicPr>
          <p:nvPr/>
        </p:nvPicPr>
        <p:blipFill>
          <a:blip r:embed="rId2"/>
          <a:stretch>
            <a:fillRect/>
          </a:stretch>
        </p:blipFill>
        <p:spPr>
          <a:xfrm>
            <a:off x="4917473" y="1862622"/>
            <a:ext cx="2248674" cy="2248674"/>
          </a:xfrm>
          <a:prstGeom prst="rect">
            <a:avLst/>
          </a:prstGeom>
        </p:spPr>
      </p:pic>
      <p:pic>
        <p:nvPicPr>
          <p:cNvPr id="12" name="图片 11"/>
          <p:cNvPicPr>
            <a:picLocks noChangeAspect="1"/>
          </p:cNvPicPr>
          <p:nvPr/>
        </p:nvPicPr>
        <p:blipFill>
          <a:blip r:embed="rId3"/>
          <a:stretch>
            <a:fillRect/>
          </a:stretch>
        </p:blipFill>
        <p:spPr>
          <a:xfrm>
            <a:off x="7166147" y="1810825"/>
            <a:ext cx="1826009" cy="2295554"/>
          </a:xfrm>
          <a:prstGeom prst="rect">
            <a:avLst/>
          </a:prstGeom>
        </p:spPr>
      </p:pic>
    </p:spTree>
    <p:extLst>
      <p:ext uri="{BB962C8B-B14F-4D97-AF65-F5344CB8AC3E}">
        <p14:creationId xmlns:p14="http://schemas.microsoft.com/office/powerpoint/2010/main" val="317336480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示例：分层体系结构风格</a:t>
            </a:r>
          </a:p>
        </p:txBody>
      </p:sp>
      <p:graphicFrame>
        <p:nvGraphicFramePr>
          <p:cNvPr id="6" name="对象 5"/>
          <p:cNvGraphicFramePr>
            <a:graphicFrameLocks noChangeAspect="1"/>
          </p:cNvGraphicFramePr>
          <p:nvPr/>
        </p:nvGraphicFramePr>
        <p:xfrm>
          <a:off x="1520264" y="1472310"/>
          <a:ext cx="5773416" cy="4225238"/>
        </p:xfrm>
        <a:graphic>
          <a:graphicData uri="http://schemas.openxmlformats.org/presentationml/2006/ole">
            <mc:AlternateContent xmlns:mc="http://schemas.openxmlformats.org/markup-compatibility/2006">
              <mc:Choice xmlns:v="urn:schemas-microsoft-com:vml" Requires="v">
                <p:oleObj spid="_x0000_s6157" name="Visio" r:id="rId3" imgW="5654675" imgH="4140835" progId="Visio.Drawing.11">
                  <p:embed/>
                </p:oleObj>
              </mc:Choice>
              <mc:Fallback>
                <p:oleObj name="Visio" r:id="rId3" imgW="5654675" imgH="414083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0264" y="1472310"/>
                        <a:ext cx="5773416" cy="4225238"/>
                      </a:xfrm>
                      <a:prstGeom prst="rect">
                        <a:avLst/>
                      </a:prstGeom>
                      <a:noFill/>
                    </p:spPr>
                  </p:pic>
                </p:oleObj>
              </mc:Fallback>
            </mc:AlternateContent>
          </a:graphicData>
        </a:graphic>
      </p:graphicFrame>
      <p:sp>
        <p:nvSpPr>
          <p:cNvPr id="2" name="文本框 1"/>
          <p:cNvSpPr txBox="1"/>
          <p:nvPr/>
        </p:nvSpPr>
        <p:spPr>
          <a:xfrm>
            <a:off x="7455719" y="5064693"/>
            <a:ext cx="843180" cy="415498"/>
          </a:xfrm>
          <a:prstGeom prst="rect">
            <a:avLst/>
          </a:prstGeom>
          <a:noFill/>
        </p:spPr>
        <p:txBody>
          <a:bodyPr wrap="square" rtlCol="0">
            <a:spAutoFit/>
          </a:bodyPr>
          <a:lstStyle/>
          <a:p>
            <a:r>
              <a:rPr lang="zh-CN" altLang="en-US" sz="2100" dirty="0">
                <a:solidFill>
                  <a:srgbClr val="C00000"/>
                </a:solidFill>
                <a:latin typeface="微软雅黑" panose="020B0503020204020204" charset="-122"/>
                <a:ea typeface="微软雅黑" panose="020B0503020204020204" charset="-122"/>
              </a:rPr>
              <a:t>服务</a:t>
            </a:r>
          </a:p>
        </p:txBody>
      </p:sp>
      <p:sp>
        <p:nvSpPr>
          <p:cNvPr id="7" name="文本框 6"/>
          <p:cNvSpPr txBox="1"/>
          <p:nvPr/>
        </p:nvSpPr>
        <p:spPr>
          <a:xfrm>
            <a:off x="7455719" y="3082706"/>
            <a:ext cx="843180" cy="415498"/>
          </a:xfrm>
          <a:prstGeom prst="rect">
            <a:avLst/>
          </a:prstGeom>
          <a:noFill/>
        </p:spPr>
        <p:txBody>
          <a:bodyPr wrap="square" rtlCol="0">
            <a:spAutoFit/>
          </a:bodyPr>
          <a:lstStyle/>
          <a:p>
            <a:r>
              <a:rPr lang="zh-CN" altLang="en-US" sz="2100" dirty="0">
                <a:solidFill>
                  <a:srgbClr val="C00000"/>
                </a:solidFill>
                <a:latin typeface="微软雅黑" panose="020B0503020204020204" charset="-122"/>
                <a:ea typeface="微软雅黑" panose="020B0503020204020204" charset="-122"/>
              </a:rPr>
              <a:t>业务</a:t>
            </a:r>
          </a:p>
        </p:txBody>
      </p:sp>
      <p:sp>
        <p:nvSpPr>
          <p:cNvPr id="8" name="文本框 7"/>
          <p:cNvSpPr txBox="1"/>
          <p:nvPr/>
        </p:nvSpPr>
        <p:spPr>
          <a:xfrm>
            <a:off x="7434691" y="1793307"/>
            <a:ext cx="864209" cy="415498"/>
          </a:xfrm>
          <a:prstGeom prst="rect">
            <a:avLst/>
          </a:prstGeom>
          <a:noFill/>
        </p:spPr>
        <p:txBody>
          <a:bodyPr wrap="square" rtlCol="0">
            <a:spAutoFit/>
          </a:bodyPr>
          <a:lstStyle/>
          <a:p>
            <a:r>
              <a:rPr lang="zh-CN" altLang="en-US" sz="2100" dirty="0">
                <a:solidFill>
                  <a:srgbClr val="C00000"/>
                </a:solidFill>
                <a:latin typeface="微软雅黑" panose="020B0503020204020204" charset="-122"/>
                <a:ea typeface="微软雅黑" panose="020B0503020204020204" charset="-122"/>
              </a:rPr>
              <a:t>界面</a:t>
            </a:r>
          </a:p>
        </p:txBody>
      </p:sp>
      <p:sp>
        <p:nvSpPr>
          <p:cNvPr id="9" name="文本框 8"/>
          <p:cNvSpPr txBox="1"/>
          <p:nvPr/>
        </p:nvSpPr>
        <p:spPr>
          <a:xfrm>
            <a:off x="61912" y="3942124"/>
            <a:ext cx="2673264" cy="738664"/>
          </a:xfrm>
          <a:prstGeom prst="rect">
            <a:avLst/>
          </a:prstGeom>
          <a:noFill/>
        </p:spPr>
        <p:txBody>
          <a:bodyPr wrap="square" rtlCol="0">
            <a:spAutoFit/>
          </a:bodyPr>
          <a:lstStyle/>
          <a:p>
            <a:pPr algn="ctr"/>
            <a:r>
              <a:rPr lang="zh-CN" altLang="en-US" sz="2100" dirty="0">
                <a:solidFill>
                  <a:srgbClr val="C00000"/>
                </a:solidFill>
                <a:latin typeface="微软雅黑" panose="020B0503020204020204" charset="-122"/>
                <a:ea typeface="微软雅黑" panose="020B0503020204020204" charset="-122"/>
              </a:rPr>
              <a:t>合理地设计抽象层次和组织软构件是关键</a:t>
            </a:r>
          </a:p>
        </p:txBody>
      </p:sp>
      <p:sp>
        <p:nvSpPr>
          <p:cNvPr id="10" name="文本框 9"/>
          <p:cNvSpPr txBox="1"/>
          <p:nvPr/>
        </p:nvSpPr>
        <p:spPr>
          <a:xfrm>
            <a:off x="3788811" y="2402752"/>
            <a:ext cx="1566378" cy="415498"/>
          </a:xfrm>
          <a:prstGeom prst="rect">
            <a:avLst/>
          </a:prstGeom>
          <a:noFill/>
        </p:spPr>
        <p:txBody>
          <a:bodyPr wrap="square" rtlCol="0">
            <a:spAutoFit/>
          </a:bodyPr>
          <a:lstStyle/>
          <a:p>
            <a:pPr algn="ctr"/>
            <a:r>
              <a:rPr lang="zh-CN" altLang="en-US" sz="2100" dirty="0">
                <a:solidFill>
                  <a:srgbClr val="C00000"/>
                </a:solidFill>
                <a:latin typeface="微软雅黑" panose="020B0503020204020204" charset="-122"/>
                <a:ea typeface="微软雅黑" panose="020B0503020204020204" charset="-122"/>
              </a:rPr>
              <a:t>交互和约束</a:t>
            </a:r>
          </a:p>
        </p:txBody>
      </p:sp>
    </p:spTree>
    <p:extLst>
      <p:ext uri="{BB962C8B-B14F-4D97-AF65-F5344CB8AC3E}">
        <p14:creationId xmlns:p14="http://schemas.microsoft.com/office/powerpoint/2010/main" val="403309601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effectLst/>
              </a:rPr>
              <a:t>1.5.2 </a:t>
            </a:r>
            <a:r>
              <a:rPr lang="zh-CN" altLang="zh-CN" dirty="0">
                <a:effectLst/>
              </a:rPr>
              <a:t>管道与过滤器</a:t>
            </a:r>
            <a:r>
              <a:rPr lang="zh-CN" altLang="en-US" dirty="0"/>
              <a:t>风格</a:t>
            </a:r>
          </a:p>
        </p:txBody>
      </p:sp>
      <p:sp>
        <p:nvSpPr>
          <p:cNvPr id="2" name="内容占位符 1"/>
          <p:cNvSpPr>
            <a:spLocks noGrp="1"/>
          </p:cNvSpPr>
          <p:nvPr>
            <p:ph idx="1"/>
          </p:nvPr>
        </p:nvSpPr>
        <p:spPr/>
        <p:txBody>
          <a:bodyPr>
            <a:normAutofit/>
          </a:bodyPr>
          <a:lstStyle/>
          <a:p>
            <a:r>
              <a:rPr lang="zh-CN" altLang="en-US" dirty="0"/>
              <a:t>构件</a:t>
            </a:r>
            <a:endParaRPr lang="en-US" altLang="zh-CN" dirty="0"/>
          </a:p>
          <a:p>
            <a:pPr lvl="1"/>
            <a:r>
              <a:rPr lang="zh-CN" altLang="zh-CN" dirty="0"/>
              <a:t>将软件功能实现为一系列处理步骤，每个步骤封装在一个</a:t>
            </a:r>
            <a:r>
              <a:rPr lang="zh-CN" altLang="zh-CN" b="1" dirty="0">
                <a:solidFill>
                  <a:srgbClr val="C00000"/>
                </a:solidFill>
              </a:rPr>
              <a:t>过滤器构件</a:t>
            </a:r>
            <a:r>
              <a:rPr lang="zh-CN" altLang="zh-CN" dirty="0"/>
              <a:t>中</a:t>
            </a:r>
            <a:endParaRPr lang="en-US" altLang="zh-CN" dirty="0"/>
          </a:p>
          <a:p>
            <a:r>
              <a:rPr lang="zh-CN" altLang="en-US" dirty="0"/>
              <a:t>连接子</a:t>
            </a:r>
            <a:endParaRPr lang="en-US" altLang="zh-CN" dirty="0"/>
          </a:p>
          <a:p>
            <a:pPr lvl="1"/>
            <a:r>
              <a:rPr lang="zh-CN" altLang="zh-CN" dirty="0"/>
              <a:t>相邻过滤器间以</a:t>
            </a:r>
            <a:r>
              <a:rPr lang="zh-CN" altLang="zh-CN" b="1" dirty="0">
                <a:solidFill>
                  <a:srgbClr val="C00000"/>
                </a:solidFill>
              </a:rPr>
              <a:t>管道</a:t>
            </a:r>
            <a:r>
              <a:rPr lang="zh-CN" altLang="zh-CN" dirty="0"/>
              <a:t>连接，一个过滤器的输出数据借助管道流向后续过滤器，作为其输入</a:t>
            </a:r>
            <a:r>
              <a:rPr lang="zh-CN" altLang="en-US" dirty="0"/>
              <a:t>数据</a:t>
            </a:r>
            <a:endParaRPr lang="en-US" altLang="zh-CN" dirty="0"/>
          </a:p>
          <a:p>
            <a:r>
              <a:rPr lang="zh-CN" altLang="en-US" dirty="0"/>
              <a:t>数据</a:t>
            </a:r>
            <a:endParaRPr lang="en-US" altLang="zh-CN" dirty="0"/>
          </a:p>
          <a:p>
            <a:pPr lvl="1"/>
            <a:r>
              <a:rPr lang="zh-CN" altLang="zh-CN" dirty="0"/>
              <a:t>软件系统的输入由</a:t>
            </a:r>
            <a:r>
              <a:rPr lang="zh-CN" altLang="zh-CN" b="1" dirty="0">
                <a:solidFill>
                  <a:srgbClr val="C00000"/>
                </a:solidFill>
              </a:rPr>
              <a:t>数据源</a:t>
            </a:r>
            <a:r>
              <a:rPr lang="zh-CN" altLang="zh-CN" dirty="0"/>
              <a:t>（</a:t>
            </a:r>
            <a:r>
              <a:rPr lang="en-US" altLang="zh-CN" dirty="0"/>
              <a:t>data source</a:t>
            </a:r>
            <a:r>
              <a:rPr lang="zh-CN" altLang="zh-CN" dirty="0"/>
              <a:t>）提供</a:t>
            </a:r>
            <a:endParaRPr lang="en-US" altLang="zh-CN" dirty="0"/>
          </a:p>
          <a:p>
            <a:pPr lvl="1"/>
            <a:r>
              <a:rPr lang="zh-CN" altLang="zh-CN" dirty="0"/>
              <a:t>软件最终输出由源自某个过滤器的管道流向</a:t>
            </a:r>
            <a:r>
              <a:rPr lang="zh-CN" altLang="zh-CN" b="1" dirty="0">
                <a:solidFill>
                  <a:srgbClr val="C00000"/>
                </a:solidFill>
              </a:rPr>
              <a:t>数据汇</a:t>
            </a:r>
            <a:r>
              <a:rPr lang="zh-CN" altLang="zh-CN" dirty="0"/>
              <a:t>（</a:t>
            </a:r>
            <a:r>
              <a:rPr lang="en-US" altLang="zh-CN" dirty="0"/>
              <a:t>data sink</a:t>
            </a:r>
            <a:r>
              <a:rPr lang="zh-CN" altLang="zh-CN" dirty="0"/>
              <a:t>）</a:t>
            </a:r>
            <a:endParaRPr lang="en-US" altLang="zh-CN" dirty="0"/>
          </a:p>
          <a:p>
            <a:pPr lvl="1"/>
            <a:r>
              <a:rPr lang="zh-CN" altLang="zh-CN" dirty="0"/>
              <a:t>典型数据源和数据汇包括数据库、文件、其他软件系统、物理设备等</a:t>
            </a:r>
            <a:endParaRPr lang="zh-CN" altLang="en-US" dirty="0"/>
          </a:p>
        </p:txBody>
      </p:sp>
    </p:spTree>
    <p:extLst>
      <p:ext uri="{BB962C8B-B14F-4D97-AF65-F5344CB8AC3E}">
        <p14:creationId xmlns:p14="http://schemas.microsoft.com/office/powerpoint/2010/main" val="112265090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管道与过滤器模式</a:t>
            </a:r>
            <a:r>
              <a:rPr lang="zh-CN" altLang="en-US" dirty="0">
                <a:effectLst/>
              </a:rPr>
              <a:t>的示例</a:t>
            </a:r>
            <a:endParaRPr lang="zh-CN" altLang="en-US" dirty="0"/>
          </a:p>
        </p:txBody>
      </p:sp>
      <p:sp>
        <p:nvSpPr>
          <p:cNvPr id="6" name="Rectangle 2"/>
          <p:cNvSpPr>
            <a:spLocks noChangeArrowheads="1"/>
          </p:cNvSpPr>
          <p:nvPr/>
        </p:nvSpPr>
        <p:spPr bwMode="auto">
          <a:xfrm>
            <a:off x="1485499" y="1933745"/>
            <a:ext cx="138582" cy="30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9" tIns="34294" rIns="68589" bIns="34294" numCol="1" anchor="ctr" anchorCtr="0" compatLnSpc="1">
            <a:spAutoFit/>
          </a:bodyPr>
          <a:lstStyle/>
          <a:p>
            <a:endParaRPr lang="zh-CN" altLang="en-US" sz="1500"/>
          </a:p>
        </p:txBody>
      </p:sp>
      <p:sp>
        <p:nvSpPr>
          <p:cNvPr id="8" name="Rectangle 10"/>
          <p:cNvSpPr>
            <a:spLocks noChangeArrowheads="1"/>
          </p:cNvSpPr>
          <p:nvPr/>
        </p:nvSpPr>
        <p:spPr bwMode="auto">
          <a:xfrm>
            <a:off x="1485499" y="1820605"/>
            <a:ext cx="138582" cy="30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9" tIns="34294" rIns="68589" bIns="34294" numCol="1" anchor="ctr" anchorCtr="0" compatLnSpc="1">
            <a:spAutoFit/>
          </a:bodyPr>
          <a:lstStyle/>
          <a:p>
            <a:endParaRPr lang="zh-CN" altLang="en-US" sz="1500"/>
          </a:p>
        </p:txBody>
      </p:sp>
      <p:graphicFrame>
        <p:nvGraphicFramePr>
          <p:cNvPr id="9" name="对象 8"/>
          <p:cNvGraphicFramePr>
            <a:graphicFrameLocks noChangeAspect="1"/>
          </p:cNvGraphicFramePr>
          <p:nvPr/>
        </p:nvGraphicFramePr>
        <p:xfrm>
          <a:off x="617828" y="1511537"/>
          <a:ext cx="7908344" cy="4131997"/>
        </p:xfrm>
        <a:graphic>
          <a:graphicData uri="http://schemas.openxmlformats.org/presentationml/2006/ole">
            <mc:AlternateContent xmlns:mc="http://schemas.openxmlformats.org/markup-compatibility/2006">
              <mc:Choice xmlns:v="urn:schemas-microsoft-com:vml" Requires="v">
                <p:oleObj spid="_x0000_s7181" name="Visio" r:id="rId3" imgW="6670675" imgH="3483610" progId="Visio.Drawing.11">
                  <p:embed/>
                </p:oleObj>
              </mc:Choice>
              <mc:Fallback>
                <p:oleObj name="Visio" r:id="rId3" imgW="6670675" imgH="3483610" progId="Visio.Drawing.11">
                  <p:embed/>
                  <p:pic>
                    <p:nvPicPr>
                      <p:cNvPr id="0" name=""/>
                      <p:cNvPicPr>
                        <a:picLocks noChangeAspect="1" noChangeArrowheads="1"/>
                      </p:cNvPicPr>
                      <p:nvPr/>
                    </p:nvPicPr>
                    <p:blipFill>
                      <a:blip r:embed="rId4"/>
                      <a:srcRect/>
                      <a:stretch>
                        <a:fillRect/>
                      </a:stretch>
                    </p:blipFill>
                    <p:spPr bwMode="auto">
                      <a:xfrm>
                        <a:off x="617828" y="1511537"/>
                        <a:ext cx="7908344" cy="4131997"/>
                      </a:xfrm>
                      <a:prstGeom prst="rect">
                        <a:avLst/>
                      </a:prstGeom>
                      <a:noFill/>
                    </p:spPr>
                  </p:pic>
                </p:oleObj>
              </mc:Fallback>
            </mc:AlternateContent>
          </a:graphicData>
        </a:graphic>
      </p:graphicFrame>
    </p:spTree>
    <p:extLst>
      <p:ext uri="{BB962C8B-B14F-4D97-AF65-F5344CB8AC3E}">
        <p14:creationId xmlns:p14="http://schemas.microsoft.com/office/powerpoint/2010/main" val="29284885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txBox="1">
            <a:spLocks noGrp="1"/>
          </p:cNvSpPr>
          <p:nvPr>
            <p:ph type="sldNum" sz="quarter" idx="11"/>
          </p:nvPr>
        </p:nvSpPr>
        <p:spPr>
          <a:ln/>
        </p:spPr>
        <p:txBody>
          <a:bodyPr anchor="b" anchorCtr="0"/>
          <a:lstStyle/>
          <a:p>
            <a:pPr marL="0" indent="0" algn="r" eaLnBrk="1" hangingPunct="1">
              <a:spcBef>
                <a:spcPct val="0"/>
              </a:spcBef>
              <a:buClrTx/>
              <a:buSzTx/>
              <a:buFontTx/>
              <a:buNone/>
            </a:pPr>
            <a:fld id="{9A0DB2DC-4C9A-4742-B13C-FB6460FD3503}" type="slidenum">
              <a:rPr lang="en-US" altLang="zh-CN" sz="1400" b="0" dirty="0">
                <a:solidFill>
                  <a:schemeClr val="bg2"/>
                </a:solidFill>
                <a:latin typeface="Tahoma" panose="020B0604030504040204" pitchFamily="34" charset="0"/>
              </a:rPr>
              <a:t>3</a:t>
            </a:fld>
            <a:endParaRPr lang="en-US" altLang="zh-CN" sz="1400" b="0" dirty="0">
              <a:solidFill>
                <a:schemeClr val="bg2"/>
              </a:solidFill>
              <a:latin typeface="Tahoma" panose="020B0604030504040204" pitchFamily="34" charset="0"/>
            </a:endParaRPr>
          </a:p>
        </p:txBody>
      </p:sp>
      <p:sp>
        <p:nvSpPr>
          <p:cNvPr id="5123" name="Rectangle 2"/>
          <p:cNvSpPr>
            <a:spLocks noGrp="1"/>
          </p:cNvSpPr>
          <p:nvPr>
            <p:ph type="title"/>
          </p:nvPr>
        </p:nvSpPr>
        <p:spPr>
          <a:ln/>
        </p:spPr>
        <p:txBody>
          <a:bodyPr vert="horz" wrap="square" lIns="91440" tIns="45720" rIns="91440" bIns="45720" anchor="b" anchorCtr="0"/>
          <a:lstStyle/>
          <a:p>
            <a:pPr eaLnBrk="1" hangingPunct="1"/>
            <a:r>
              <a:rPr lang="zh-CN" altLang="en-US" dirty="0"/>
              <a:t>何为软件工程</a:t>
            </a:r>
            <a:endParaRPr lang="en-US" altLang="zh-CN" dirty="0"/>
          </a:p>
        </p:txBody>
      </p:sp>
      <p:sp>
        <p:nvSpPr>
          <p:cNvPr id="5124" name="Rectangle 3"/>
          <p:cNvSpPr>
            <a:spLocks noGrp="1"/>
          </p:cNvSpPr>
          <p:nvPr>
            <p:ph idx="1"/>
          </p:nvPr>
        </p:nvSpPr>
        <p:spPr>
          <a:xfrm>
            <a:off x="533400" y="1219200"/>
            <a:ext cx="8229600" cy="5105400"/>
          </a:xfrm>
          <a:ln/>
        </p:spPr>
        <p:txBody>
          <a:bodyPr vert="horz" wrap="square" lIns="91440" tIns="45720" rIns="91440" bIns="45720" anchor="t" anchorCtr="0"/>
          <a:lstStyle/>
          <a:p>
            <a:pPr eaLnBrk="1" hangingPunct="1"/>
            <a:r>
              <a:rPr lang="zh-CN" altLang="en-US" dirty="0"/>
              <a:t>何为软件工程</a:t>
            </a:r>
            <a:endParaRPr lang="en-US" altLang="zh-CN" dirty="0"/>
          </a:p>
          <a:p>
            <a:pPr lvl="1" eaLnBrk="1" hangingPunct="1"/>
            <a:r>
              <a:rPr lang="zh-CN" altLang="en-US" dirty="0"/>
              <a:t>软件危机</a:t>
            </a:r>
            <a:endParaRPr lang="en-US" altLang="zh-CN" dirty="0"/>
          </a:p>
          <a:p>
            <a:pPr lvl="1" eaLnBrk="1" hangingPunct="1"/>
            <a:r>
              <a:rPr lang="zh-CN" altLang="en-US" dirty="0"/>
              <a:t>软件危机是指落后的软件生产方式无法满足迅速增长的计算机软件需求，从而导致软件开发与维护过程中出现一系列严重问题的现象</a:t>
            </a:r>
            <a:endParaRPr lang="en-US" altLang="zh-CN" dirty="0"/>
          </a:p>
          <a:p>
            <a:pPr lvl="1"/>
            <a:r>
              <a:rPr lang="zh-CN" altLang="en-US" dirty="0"/>
              <a:t>将</a:t>
            </a:r>
            <a:r>
              <a:rPr lang="zh-CN" altLang="en-US" dirty="0">
                <a:solidFill>
                  <a:srgbClr val="C00000"/>
                </a:solidFill>
              </a:rPr>
              <a:t>系统的</a:t>
            </a:r>
            <a:r>
              <a:rPr lang="zh-CN" altLang="en-US" dirty="0"/>
              <a:t>、</a:t>
            </a:r>
            <a:r>
              <a:rPr lang="zh-CN" altLang="en-US" dirty="0">
                <a:solidFill>
                  <a:srgbClr val="C00000"/>
                </a:solidFill>
              </a:rPr>
              <a:t>规范的</a:t>
            </a:r>
            <a:r>
              <a:rPr lang="zh-CN" altLang="en-US" dirty="0"/>
              <a:t>、</a:t>
            </a:r>
            <a:r>
              <a:rPr lang="zh-CN" altLang="en-US" dirty="0">
                <a:solidFill>
                  <a:srgbClr val="C00000"/>
                </a:solidFill>
              </a:rPr>
              <a:t>可量化</a:t>
            </a:r>
            <a:r>
              <a:rPr lang="zh-CN" altLang="en-US" dirty="0"/>
              <a:t>的方法应用于软件的开发、运行和维护的过程；以及上述方法的研究 </a:t>
            </a:r>
            <a:r>
              <a:rPr lang="en-US" altLang="zh-CN" dirty="0"/>
              <a:t>--</a:t>
            </a:r>
            <a:r>
              <a:rPr lang="zh-CN" altLang="en-US" dirty="0"/>
              <a:t>  </a:t>
            </a:r>
            <a:r>
              <a:rPr lang="en-US" altLang="zh-CN" b="0" dirty="0"/>
              <a:t>[</a:t>
            </a:r>
            <a:r>
              <a:rPr lang="en-US" altLang="zh-CN" b="0" i="1" dirty="0"/>
              <a:t>IEEE 93</a:t>
            </a:r>
            <a:r>
              <a:rPr lang="en-US" altLang="zh-CN" b="0" dirty="0"/>
              <a:t>]</a:t>
            </a:r>
          </a:p>
          <a:p>
            <a:pPr eaLnBrk="1" hangingPunct="1"/>
            <a:r>
              <a:rPr lang="zh-CN" altLang="en-US" dirty="0"/>
              <a:t>软件工程的三要素</a:t>
            </a:r>
            <a:endParaRPr lang="en-US" altLang="zh-CN" dirty="0"/>
          </a:p>
        </p:txBody>
      </p:sp>
      <p:graphicFrame>
        <p:nvGraphicFramePr>
          <p:cNvPr id="8" name="对象 7"/>
          <p:cNvGraphicFramePr>
            <a:graphicFrameLocks noChangeAspect="1"/>
          </p:cNvGraphicFramePr>
          <p:nvPr>
            <p:extLst>
              <p:ext uri="{D42A27DB-BD31-4B8C-83A1-F6EECF244321}">
                <p14:modId xmlns:p14="http://schemas.microsoft.com/office/powerpoint/2010/main" val="127071881"/>
              </p:ext>
            </p:extLst>
          </p:nvPr>
        </p:nvGraphicFramePr>
        <p:xfrm>
          <a:off x="2019300" y="3217224"/>
          <a:ext cx="5257800" cy="3297876"/>
        </p:xfrm>
        <a:graphic>
          <a:graphicData uri="http://schemas.openxmlformats.org/presentationml/2006/ole">
            <mc:AlternateContent xmlns:mc="http://schemas.openxmlformats.org/markup-compatibility/2006">
              <mc:Choice xmlns:v="urn:schemas-microsoft-com:vml" Requires="v">
                <p:oleObj spid="_x0000_s5135" name="Visio" r:id="rId3" imgW="3783965" imgH="2372995" progId="Visio.Drawing.15">
                  <p:embed/>
                </p:oleObj>
              </mc:Choice>
              <mc:Fallback>
                <p:oleObj name="Visio" r:id="rId3" imgW="3783965" imgH="2372995" progId="Visio.Drawing.15">
                  <p:embed/>
                  <p:pic>
                    <p:nvPicPr>
                      <p:cNvPr id="0" name=""/>
                      <p:cNvPicPr>
                        <a:picLocks noChangeAspect="1" noChangeArrowheads="1"/>
                      </p:cNvPicPr>
                      <p:nvPr/>
                    </p:nvPicPr>
                    <p:blipFill>
                      <a:blip r:embed="rId4"/>
                      <a:srcRect/>
                      <a:stretch>
                        <a:fillRect/>
                      </a:stretch>
                    </p:blipFill>
                    <p:spPr bwMode="auto">
                      <a:xfrm>
                        <a:off x="2019300" y="3217224"/>
                        <a:ext cx="5257800" cy="3297876"/>
                      </a:xfrm>
                      <a:prstGeom prst="rect">
                        <a:avLst/>
                      </a:prstGeom>
                      <a:noFill/>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zh-CN" altLang="zh-CN" dirty="0">
                <a:effectLst/>
              </a:rPr>
              <a:t>管道与过滤器</a:t>
            </a:r>
            <a:r>
              <a:rPr lang="zh-CN" altLang="en-US" dirty="0">
                <a:effectLst/>
              </a:rPr>
              <a:t>风格</a:t>
            </a:r>
            <a:endParaRPr lang="zh-CN" altLang="en-US" dirty="0"/>
          </a:p>
        </p:txBody>
      </p:sp>
      <p:grpSp>
        <p:nvGrpSpPr>
          <p:cNvPr id="6" name="画布 2"/>
          <p:cNvGrpSpPr/>
          <p:nvPr/>
        </p:nvGrpSpPr>
        <p:grpSpPr>
          <a:xfrm>
            <a:off x="872107" y="2213707"/>
            <a:ext cx="7507812" cy="1620391"/>
            <a:chOff x="0" y="0"/>
            <a:chExt cx="5274310" cy="704850"/>
          </a:xfrm>
        </p:grpSpPr>
        <p:sp>
          <p:nvSpPr>
            <p:cNvPr id="7" name="矩形 6"/>
            <p:cNvSpPr/>
            <p:nvPr/>
          </p:nvSpPr>
          <p:spPr>
            <a:xfrm>
              <a:off x="0" y="0"/>
              <a:ext cx="5274310" cy="704850"/>
            </a:xfrm>
            <a:prstGeom prst="rect">
              <a:avLst/>
            </a:prstGeom>
            <a:solidFill>
              <a:prstClr val="white"/>
            </a:solidFill>
          </p:spPr>
        </p:sp>
        <p:sp>
          <p:nvSpPr>
            <p:cNvPr id="8" name="矩形 7"/>
            <p:cNvSpPr/>
            <p:nvPr/>
          </p:nvSpPr>
          <p:spPr>
            <a:xfrm>
              <a:off x="460377" y="3659"/>
              <a:ext cx="600328" cy="53035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68589" tIns="34294" rIns="68589" bIns="34294" numCol="1" spcCol="0" rtlCol="0" fromWordArt="0" anchor="ctr" anchorCtr="0" forceAA="0" compatLnSpc="1">
              <a:noAutofit/>
            </a:bodyPr>
            <a:lstStyle/>
            <a:p>
              <a:pPr algn="ctr">
                <a:lnSpc>
                  <a:spcPts val="2250"/>
                </a:lnSpc>
              </a:pPr>
              <a:r>
                <a:rPr lang="zh-CN" altLang="en-US" sz="1500" kern="100">
                  <a:latin typeface="+mn-ea"/>
                  <a:cs typeface="Times New Roman" panose="02020603050405020304" pitchFamily="18" charset="0"/>
                </a:rPr>
                <a:t>词法</a:t>
              </a:r>
            </a:p>
            <a:p>
              <a:pPr algn="ctr">
                <a:lnSpc>
                  <a:spcPts val="2250"/>
                </a:lnSpc>
              </a:pPr>
              <a:r>
                <a:rPr lang="zh-CN" altLang="en-US" sz="1500" kern="100">
                  <a:latin typeface="+mn-ea"/>
                  <a:cs typeface="Times New Roman" panose="02020603050405020304" pitchFamily="18" charset="0"/>
                </a:rPr>
                <a:t>分析</a:t>
              </a:r>
            </a:p>
          </p:txBody>
        </p:sp>
        <p:sp>
          <p:nvSpPr>
            <p:cNvPr id="9" name="矩形 8"/>
            <p:cNvSpPr/>
            <p:nvPr/>
          </p:nvSpPr>
          <p:spPr>
            <a:xfrm>
              <a:off x="1571067" y="3659"/>
              <a:ext cx="758824" cy="53035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68589" tIns="34294" rIns="68589" bIns="34294" numCol="1" spcCol="0" rtlCol="0" fromWordArt="0" anchor="ctr" anchorCtr="0" forceAA="0" compatLnSpc="1">
              <a:noAutofit/>
            </a:bodyPr>
            <a:lstStyle/>
            <a:p>
              <a:pPr algn="ctr">
                <a:lnSpc>
                  <a:spcPts val="2250"/>
                </a:lnSpc>
              </a:pPr>
              <a:r>
                <a:rPr lang="zh-CN" altLang="en-US" sz="1500" kern="100">
                  <a:latin typeface="+mn-ea"/>
                  <a:cs typeface="Times New Roman" panose="02020603050405020304" pitchFamily="18" charset="0"/>
                </a:rPr>
                <a:t>语法</a:t>
              </a:r>
            </a:p>
            <a:p>
              <a:pPr algn="ctr">
                <a:lnSpc>
                  <a:spcPts val="2250"/>
                </a:lnSpc>
              </a:pPr>
              <a:r>
                <a:rPr lang="zh-CN" altLang="en-US" sz="1500" kern="100">
                  <a:latin typeface="+mn-ea"/>
                  <a:cs typeface="Times New Roman" panose="02020603050405020304" pitchFamily="18" charset="0"/>
                </a:rPr>
                <a:t>分析</a:t>
              </a:r>
            </a:p>
          </p:txBody>
        </p:sp>
        <p:sp>
          <p:nvSpPr>
            <p:cNvPr id="10" name="矩形 9"/>
            <p:cNvSpPr/>
            <p:nvPr/>
          </p:nvSpPr>
          <p:spPr>
            <a:xfrm>
              <a:off x="2945766" y="3659"/>
              <a:ext cx="653312" cy="530351"/>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68589" tIns="34294" rIns="68589" bIns="34294" numCol="1" spcCol="0" rtlCol="0" fromWordArt="0" anchor="ctr" anchorCtr="0" forceAA="0" compatLnSpc="1">
              <a:noAutofit/>
            </a:bodyPr>
            <a:lstStyle/>
            <a:p>
              <a:pPr algn="ctr">
                <a:lnSpc>
                  <a:spcPts val="2250"/>
                </a:lnSpc>
              </a:pPr>
              <a:r>
                <a:rPr lang="zh-CN" altLang="en-US" sz="1500" kern="100">
                  <a:latin typeface="+mn-ea"/>
                  <a:cs typeface="Times New Roman" panose="02020603050405020304" pitchFamily="18" charset="0"/>
                </a:rPr>
                <a:t>生成中间码</a:t>
              </a:r>
            </a:p>
          </p:txBody>
        </p:sp>
        <p:sp>
          <p:nvSpPr>
            <p:cNvPr id="11" name="矩形 10"/>
            <p:cNvSpPr/>
            <p:nvPr/>
          </p:nvSpPr>
          <p:spPr>
            <a:xfrm>
              <a:off x="4087201" y="3659"/>
              <a:ext cx="683681" cy="530352"/>
            </a:xfrm>
            <a:prstGeom prst="rect">
              <a:avLst/>
            </a:prstGeom>
          </p:spPr>
          <p:style>
            <a:lnRef idx="2">
              <a:schemeClr val="dk1"/>
            </a:lnRef>
            <a:fillRef idx="1">
              <a:schemeClr val="lt1"/>
            </a:fillRef>
            <a:effectRef idx="0">
              <a:schemeClr val="dk1"/>
            </a:effectRef>
            <a:fontRef idx="minor">
              <a:schemeClr val="dk1"/>
            </a:fontRef>
          </p:style>
          <p:txBody>
            <a:bodyPr rot="0" spcFirstLastPara="0" vert="horz" wrap="square" lIns="68589" tIns="34294" rIns="68589" bIns="34294" numCol="1" spcCol="0" rtlCol="0" fromWordArt="0" anchor="ctr" anchorCtr="0" forceAA="0" compatLnSpc="1">
              <a:noAutofit/>
            </a:bodyPr>
            <a:lstStyle/>
            <a:p>
              <a:pPr algn="ctr">
                <a:lnSpc>
                  <a:spcPts val="2250"/>
                </a:lnSpc>
              </a:pPr>
              <a:r>
                <a:rPr lang="zh-CN" altLang="en-US" sz="1500" kern="100">
                  <a:latin typeface="+mn-ea"/>
                  <a:cs typeface="Times New Roman" panose="02020603050405020304" pitchFamily="18" charset="0"/>
                </a:rPr>
                <a:t>代码</a:t>
              </a:r>
            </a:p>
            <a:p>
              <a:pPr algn="ctr">
                <a:lnSpc>
                  <a:spcPts val="2250"/>
                </a:lnSpc>
              </a:pPr>
              <a:r>
                <a:rPr lang="zh-CN" altLang="en-US" sz="1500" kern="100">
                  <a:latin typeface="+mn-ea"/>
                  <a:cs typeface="Times New Roman" panose="02020603050405020304" pitchFamily="18" charset="0"/>
                </a:rPr>
                <a:t>优化</a:t>
              </a:r>
            </a:p>
          </p:txBody>
        </p:sp>
        <p:cxnSp>
          <p:nvCxnSpPr>
            <p:cNvPr id="12" name="直接箭头连接符 11"/>
            <p:cNvCxnSpPr>
              <a:endCxn id="8" idx="1"/>
            </p:cNvCxnSpPr>
            <p:nvPr/>
          </p:nvCxnSpPr>
          <p:spPr>
            <a:xfrm flipV="1">
              <a:off x="36576" y="268835"/>
              <a:ext cx="42380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46"/>
            <p:cNvSpPr txBox="1"/>
            <p:nvPr/>
          </p:nvSpPr>
          <p:spPr>
            <a:xfrm>
              <a:off x="0" y="306387"/>
              <a:ext cx="460376" cy="398463"/>
            </a:xfrm>
            <a:prstGeom prst="rect">
              <a:avLst/>
            </a:prstGeom>
            <a:noFill/>
            <a:ln w="6350">
              <a:noFill/>
            </a:ln>
          </p:spPr>
          <p:txBody>
            <a:bodyPr rot="0" spcFirstLastPara="0" vert="horz" wrap="square" lIns="68589" tIns="34294" rIns="68589" bIns="34294" numCol="1" spcCol="0" rtlCol="0" fromWordArt="0" anchor="t" anchorCtr="0" forceAA="0" compatLnSpc="1">
              <a:noAutofit/>
            </a:bodyPr>
            <a:lstStyle/>
            <a:p>
              <a:pPr algn="ctr">
                <a:lnSpc>
                  <a:spcPts val="2250"/>
                </a:lnSpc>
              </a:pPr>
              <a:r>
                <a:rPr lang="zh-CN" altLang="en-US" sz="1500" kern="100">
                  <a:solidFill>
                    <a:srgbClr val="C00000"/>
                  </a:solidFill>
                  <a:latin typeface="+mn-ea"/>
                  <a:ea typeface="+mn-ea"/>
                  <a:cs typeface="Times New Roman" panose="02020603050405020304" pitchFamily="18" charset="0"/>
                </a:rPr>
                <a:t>源代</a:t>
              </a:r>
            </a:p>
            <a:p>
              <a:pPr algn="ctr">
                <a:lnSpc>
                  <a:spcPts val="2250"/>
                </a:lnSpc>
              </a:pPr>
              <a:r>
                <a:rPr lang="zh-CN" altLang="en-US" sz="1500" kern="100">
                  <a:solidFill>
                    <a:srgbClr val="C00000"/>
                  </a:solidFill>
                  <a:latin typeface="+mn-ea"/>
                  <a:ea typeface="+mn-ea"/>
                  <a:cs typeface="Times New Roman" panose="02020603050405020304" pitchFamily="18" charset="0"/>
                </a:rPr>
                <a:t>码</a:t>
              </a:r>
            </a:p>
          </p:txBody>
        </p:sp>
        <p:cxnSp>
          <p:nvCxnSpPr>
            <p:cNvPr id="14" name="直接箭头连接符 13"/>
            <p:cNvCxnSpPr>
              <a:stCxn id="8" idx="3"/>
              <a:endCxn id="9" idx="1"/>
            </p:cNvCxnSpPr>
            <p:nvPr/>
          </p:nvCxnSpPr>
          <p:spPr>
            <a:xfrm>
              <a:off x="1060705" y="268835"/>
              <a:ext cx="51036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9" idx="3"/>
              <a:endCxn id="10" idx="1"/>
            </p:cNvCxnSpPr>
            <p:nvPr/>
          </p:nvCxnSpPr>
          <p:spPr>
            <a:xfrm>
              <a:off x="2329891" y="268835"/>
              <a:ext cx="61587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11" idx="1"/>
            </p:cNvCxnSpPr>
            <p:nvPr/>
          </p:nvCxnSpPr>
          <p:spPr>
            <a:xfrm flipV="1">
              <a:off x="3599078" y="268835"/>
              <a:ext cx="488123" cy="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1" idx="3"/>
            </p:cNvCxnSpPr>
            <p:nvPr/>
          </p:nvCxnSpPr>
          <p:spPr>
            <a:xfrm>
              <a:off x="4770882" y="268835"/>
              <a:ext cx="395021" cy="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46"/>
            <p:cNvSpPr txBox="1"/>
            <p:nvPr/>
          </p:nvSpPr>
          <p:spPr>
            <a:xfrm>
              <a:off x="1009497" y="287950"/>
              <a:ext cx="592532" cy="416900"/>
            </a:xfrm>
            <a:prstGeom prst="rect">
              <a:avLst/>
            </a:prstGeom>
            <a:noFill/>
            <a:ln w="6350">
              <a:noFill/>
            </a:ln>
          </p:spPr>
          <p:txBody>
            <a:bodyPr rot="0" spcFirstLastPara="0" vert="horz" wrap="square" lIns="68589" tIns="34294" rIns="68589" bIns="34294" numCol="1" spcCol="0" rtlCol="0" fromWordArt="0" anchor="t" anchorCtr="0" forceAA="0" compatLnSpc="1">
              <a:noAutofit/>
            </a:bodyPr>
            <a:lstStyle/>
            <a:p>
              <a:pPr algn="ctr">
                <a:lnSpc>
                  <a:spcPts val="2250"/>
                </a:lnSpc>
              </a:pPr>
              <a:r>
                <a:rPr lang="zh-CN" altLang="en-US" sz="1500" kern="100">
                  <a:solidFill>
                    <a:srgbClr val="C00000"/>
                  </a:solidFill>
                  <a:latin typeface="+mn-ea"/>
                  <a:ea typeface="+mn-ea"/>
                  <a:cs typeface="Times New Roman" panose="02020603050405020304" pitchFamily="18" charset="0"/>
                </a:rPr>
                <a:t>词法分析结果</a:t>
              </a:r>
            </a:p>
          </p:txBody>
        </p:sp>
        <p:sp>
          <p:nvSpPr>
            <p:cNvPr id="19" name="文本框 46"/>
            <p:cNvSpPr txBox="1"/>
            <p:nvPr/>
          </p:nvSpPr>
          <p:spPr>
            <a:xfrm>
              <a:off x="2329891" y="282291"/>
              <a:ext cx="593030" cy="416900"/>
            </a:xfrm>
            <a:prstGeom prst="rect">
              <a:avLst/>
            </a:prstGeom>
            <a:noFill/>
            <a:ln w="6350">
              <a:noFill/>
            </a:ln>
          </p:spPr>
          <p:txBody>
            <a:bodyPr rot="0" spcFirstLastPara="0" vert="horz" wrap="square" lIns="68589" tIns="34294" rIns="68589" bIns="34294" numCol="1" spcCol="0" rtlCol="0" fromWordArt="0" anchor="t" anchorCtr="0" forceAA="0" compatLnSpc="1">
              <a:noAutofit/>
            </a:bodyPr>
            <a:lstStyle/>
            <a:p>
              <a:pPr algn="ctr">
                <a:lnSpc>
                  <a:spcPts val="2250"/>
                </a:lnSpc>
              </a:pPr>
              <a:r>
                <a:rPr lang="zh-CN" altLang="en-US" sz="1500" kern="100">
                  <a:solidFill>
                    <a:srgbClr val="C00000"/>
                  </a:solidFill>
                  <a:latin typeface="+mn-ea"/>
                  <a:ea typeface="+mn-ea"/>
                  <a:cs typeface="Times New Roman" panose="02020603050405020304" pitchFamily="18" charset="0"/>
                </a:rPr>
                <a:t>语法分析结果</a:t>
              </a:r>
            </a:p>
          </p:txBody>
        </p:sp>
        <p:sp>
          <p:nvSpPr>
            <p:cNvPr id="20" name="文本框 46"/>
            <p:cNvSpPr txBox="1"/>
            <p:nvPr/>
          </p:nvSpPr>
          <p:spPr>
            <a:xfrm>
              <a:off x="3545170" y="287950"/>
              <a:ext cx="459151" cy="416900"/>
            </a:xfrm>
            <a:prstGeom prst="rect">
              <a:avLst/>
            </a:prstGeom>
            <a:noFill/>
            <a:ln w="6350">
              <a:noFill/>
            </a:ln>
          </p:spPr>
          <p:txBody>
            <a:bodyPr rot="0" spcFirstLastPara="0" vert="horz" wrap="square" lIns="68589" tIns="34294" rIns="68589" bIns="34294" numCol="1" spcCol="0" rtlCol="0" fromWordArt="0" anchor="t" anchorCtr="0" forceAA="0" compatLnSpc="1">
              <a:noAutofit/>
            </a:bodyPr>
            <a:lstStyle/>
            <a:p>
              <a:pPr algn="ctr">
                <a:lnSpc>
                  <a:spcPts val="2250"/>
                </a:lnSpc>
              </a:pPr>
              <a:r>
                <a:rPr lang="zh-CN" altLang="en-US" sz="1500" kern="100">
                  <a:solidFill>
                    <a:srgbClr val="C00000"/>
                  </a:solidFill>
                  <a:latin typeface="+mn-ea"/>
                  <a:ea typeface="+mn-ea"/>
                  <a:cs typeface="Times New Roman" panose="02020603050405020304" pitchFamily="18" charset="0"/>
                </a:rPr>
                <a:t>中间</a:t>
              </a:r>
            </a:p>
            <a:p>
              <a:pPr algn="ctr">
                <a:lnSpc>
                  <a:spcPts val="2250"/>
                </a:lnSpc>
              </a:pPr>
              <a:r>
                <a:rPr lang="zh-CN" altLang="en-US" sz="1500" kern="100">
                  <a:solidFill>
                    <a:srgbClr val="C00000"/>
                  </a:solidFill>
                  <a:latin typeface="+mn-ea"/>
                  <a:ea typeface="+mn-ea"/>
                  <a:cs typeface="Times New Roman" panose="02020603050405020304" pitchFamily="18" charset="0"/>
                </a:rPr>
                <a:t>码</a:t>
              </a:r>
            </a:p>
          </p:txBody>
        </p:sp>
        <p:sp>
          <p:nvSpPr>
            <p:cNvPr id="21" name="文本框 46"/>
            <p:cNvSpPr txBox="1"/>
            <p:nvPr/>
          </p:nvSpPr>
          <p:spPr>
            <a:xfrm>
              <a:off x="4619625" y="274955"/>
              <a:ext cx="654685" cy="429895"/>
            </a:xfrm>
            <a:prstGeom prst="rect">
              <a:avLst/>
            </a:prstGeom>
            <a:noFill/>
            <a:ln w="6350">
              <a:noFill/>
            </a:ln>
          </p:spPr>
          <p:txBody>
            <a:bodyPr rot="0" spcFirstLastPara="0" vert="horz" wrap="square" lIns="68589" tIns="34294" rIns="68589" bIns="34294" numCol="1" spcCol="0" rtlCol="0" fromWordArt="0" anchor="t" anchorCtr="0" forceAA="0" compatLnSpc="1">
              <a:noAutofit/>
            </a:bodyPr>
            <a:lstStyle/>
            <a:p>
              <a:pPr algn="ctr">
                <a:lnSpc>
                  <a:spcPts val="2250"/>
                </a:lnSpc>
              </a:pPr>
              <a:r>
                <a:rPr lang="zh-CN" altLang="en-US" sz="1500" kern="100" dirty="0">
                  <a:solidFill>
                    <a:srgbClr val="C00000"/>
                  </a:solidFill>
                  <a:latin typeface="+mn-ea"/>
                  <a:ea typeface="+mn-ea"/>
                  <a:cs typeface="Times New Roman" panose="02020603050405020304" pitchFamily="18" charset="0"/>
                </a:rPr>
                <a:t>可执行代码</a:t>
              </a:r>
            </a:p>
          </p:txBody>
        </p:sp>
      </p:grpSp>
      <p:sp>
        <p:nvSpPr>
          <p:cNvPr id="23" name="文本框 22"/>
          <p:cNvSpPr txBox="1"/>
          <p:nvPr/>
        </p:nvSpPr>
        <p:spPr>
          <a:xfrm>
            <a:off x="1954713" y="4247483"/>
            <a:ext cx="5823083" cy="415498"/>
          </a:xfrm>
          <a:prstGeom prst="rect">
            <a:avLst/>
          </a:prstGeom>
          <a:noFill/>
        </p:spPr>
        <p:txBody>
          <a:bodyPr wrap="square">
            <a:spAutoFit/>
          </a:bodyPr>
          <a:lstStyle/>
          <a:p>
            <a:r>
              <a:rPr lang="zh-CN" altLang="zh-CN" sz="2100" dirty="0">
                <a:solidFill>
                  <a:srgbClr val="C00000"/>
                </a:solidFill>
                <a:latin typeface="+mn-ea"/>
                <a:ea typeface="+mn-ea"/>
                <a:cs typeface="Times New Roman" panose="02020603050405020304" pitchFamily="18" charset="0"/>
              </a:rPr>
              <a:t>编译器采用的就是一个典型的管道</a:t>
            </a:r>
            <a:r>
              <a:rPr lang="en-US" altLang="zh-CN" sz="2100" dirty="0">
                <a:solidFill>
                  <a:srgbClr val="C00000"/>
                </a:solidFill>
                <a:latin typeface="+mn-ea"/>
                <a:ea typeface="+mn-ea"/>
                <a:cs typeface="Times New Roman" panose="02020603050405020304" pitchFamily="18" charset="0"/>
              </a:rPr>
              <a:t>/</a:t>
            </a:r>
            <a:r>
              <a:rPr lang="zh-CN" altLang="zh-CN" sz="2100" dirty="0">
                <a:solidFill>
                  <a:srgbClr val="C00000"/>
                </a:solidFill>
                <a:latin typeface="+mn-ea"/>
                <a:ea typeface="+mn-ea"/>
                <a:cs typeface="Times New Roman" panose="02020603050405020304" pitchFamily="18" charset="0"/>
              </a:rPr>
              <a:t>过滤器风格</a:t>
            </a:r>
            <a:endParaRPr lang="zh-CN" altLang="en-US" sz="2100" dirty="0">
              <a:solidFill>
                <a:srgbClr val="C00000"/>
              </a:solidFill>
              <a:latin typeface="+mn-ea"/>
              <a:ea typeface="+mn-ea"/>
            </a:endParaRPr>
          </a:p>
        </p:txBody>
      </p:sp>
    </p:spTree>
    <p:extLst>
      <p:ext uri="{BB962C8B-B14F-4D97-AF65-F5344CB8AC3E}">
        <p14:creationId xmlns:p14="http://schemas.microsoft.com/office/powerpoint/2010/main" val="361668260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1.5.3 </a:t>
            </a:r>
            <a:r>
              <a:rPr lang="zh-CN" altLang="zh-CN" dirty="0"/>
              <a:t>黑板</a:t>
            </a:r>
            <a:r>
              <a:rPr lang="zh-CN" altLang="en-US" dirty="0"/>
              <a:t>风格</a:t>
            </a:r>
          </a:p>
        </p:txBody>
      </p:sp>
      <p:sp>
        <p:nvSpPr>
          <p:cNvPr id="2" name="内容占位符 1"/>
          <p:cNvSpPr>
            <a:spLocks noGrp="1"/>
          </p:cNvSpPr>
          <p:nvPr>
            <p:ph idx="1"/>
          </p:nvPr>
        </p:nvSpPr>
        <p:spPr/>
        <p:txBody>
          <a:bodyPr/>
          <a:lstStyle/>
          <a:p>
            <a:r>
              <a:rPr lang="zh-CN" altLang="zh-CN" dirty="0"/>
              <a:t>将软件系统划分为黑板、知识源和控制器三类构件</a:t>
            </a:r>
            <a:endParaRPr lang="en-US" altLang="zh-CN" dirty="0"/>
          </a:p>
          <a:p>
            <a:pPr lvl="1"/>
            <a:r>
              <a:rPr lang="zh-CN" altLang="zh-CN" b="1" dirty="0">
                <a:solidFill>
                  <a:srgbClr val="C00000"/>
                </a:solidFill>
              </a:rPr>
              <a:t>黑板</a:t>
            </a:r>
            <a:r>
              <a:rPr lang="zh-CN" altLang="en-US" dirty="0"/>
              <a:t>：</a:t>
            </a:r>
            <a:r>
              <a:rPr lang="zh-CN" altLang="zh-CN" dirty="0"/>
              <a:t>负责保存问题求解过程中的状态数据，并提供这些数据的读写服务</a:t>
            </a:r>
            <a:endParaRPr lang="en-US" altLang="zh-CN" dirty="0"/>
          </a:p>
          <a:p>
            <a:pPr lvl="1"/>
            <a:r>
              <a:rPr lang="zh-CN" altLang="zh-CN" b="1" dirty="0">
                <a:solidFill>
                  <a:srgbClr val="C00000"/>
                </a:solidFill>
              </a:rPr>
              <a:t>知识源</a:t>
            </a:r>
            <a:r>
              <a:rPr lang="zh-CN" altLang="en-US" dirty="0"/>
              <a:t>：</a:t>
            </a:r>
            <a:r>
              <a:rPr lang="zh-CN" altLang="zh-CN" dirty="0"/>
              <a:t>负责根据黑板中存储的问题求解状态评价其自身的可应用性，进行部分问题求解工作，并将此工作的结果数据写入黑板</a:t>
            </a:r>
            <a:endParaRPr lang="en-US" altLang="zh-CN" dirty="0"/>
          </a:p>
          <a:p>
            <a:pPr lvl="1"/>
            <a:r>
              <a:rPr lang="zh-CN" altLang="zh-CN" b="1" dirty="0">
                <a:solidFill>
                  <a:srgbClr val="C00000"/>
                </a:solidFill>
              </a:rPr>
              <a:t>控制器</a:t>
            </a:r>
            <a:r>
              <a:rPr lang="zh-CN" altLang="en-US" dirty="0"/>
              <a:t>：</a:t>
            </a:r>
            <a:r>
              <a:rPr lang="zh-CN" altLang="zh-CN" dirty="0"/>
              <a:t>负责监视黑板中不断更新的状态数据，安排（多个）知识源的活动。</a:t>
            </a:r>
            <a:endParaRPr lang="zh-CN" altLang="en-US" dirty="0"/>
          </a:p>
        </p:txBody>
      </p:sp>
    </p:spTree>
    <p:extLst>
      <p:ext uri="{BB962C8B-B14F-4D97-AF65-F5344CB8AC3E}">
        <p14:creationId xmlns:p14="http://schemas.microsoft.com/office/powerpoint/2010/main" val="159578379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dirty="0">
                <a:effectLst/>
              </a:rPr>
              <a:t>黑板</a:t>
            </a:r>
            <a:r>
              <a:rPr lang="zh-CN" altLang="en-US" dirty="0"/>
              <a:t>风格</a:t>
            </a:r>
            <a:r>
              <a:rPr lang="zh-CN" altLang="en-US" dirty="0">
                <a:effectLst/>
              </a:rPr>
              <a:t>示意图</a:t>
            </a:r>
            <a:endParaRPr lang="zh-CN" altLang="en-US" dirty="0"/>
          </a:p>
        </p:txBody>
      </p:sp>
      <p:sp>
        <p:nvSpPr>
          <p:cNvPr id="6" name="Rectangle 2"/>
          <p:cNvSpPr>
            <a:spLocks noChangeArrowheads="1"/>
          </p:cNvSpPr>
          <p:nvPr/>
        </p:nvSpPr>
        <p:spPr bwMode="auto">
          <a:xfrm>
            <a:off x="1709310" y="1945777"/>
            <a:ext cx="7331605" cy="30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9" tIns="34294" rIns="68589" bIns="34294" numCol="1" anchor="ctr" anchorCtr="0" compatLnSpc="1">
            <a:spAutoFit/>
          </a:bodyPr>
          <a:lstStyle/>
          <a:p>
            <a:endParaRPr lang="zh-CN" altLang="en-US" sz="1500"/>
          </a:p>
        </p:txBody>
      </p:sp>
      <p:graphicFrame>
        <p:nvGraphicFramePr>
          <p:cNvPr id="7" name="对象 6"/>
          <p:cNvGraphicFramePr>
            <a:graphicFrameLocks noChangeAspect="1"/>
          </p:cNvGraphicFramePr>
          <p:nvPr/>
        </p:nvGraphicFramePr>
        <p:xfrm>
          <a:off x="412997" y="1781603"/>
          <a:ext cx="7291759" cy="3780359"/>
        </p:xfrm>
        <a:graphic>
          <a:graphicData uri="http://schemas.openxmlformats.org/presentationml/2006/ole">
            <mc:AlternateContent xmlns:mc="http://schemas.openxmlformats.org/markup-compatibility/2006">
              <mc:Choice xmlns:v="urn:schemas-microsoft-com:vml" Requires="v">
                <p:oleObj spid="_x0000_s8205" name="Visio" r:id="rId3" imgW="4250055" imgH="2194560" progId="Visio.Drawing.11">
                  <p:embed/>
                </p:oleObj>
              </mc:Choice>
              <mc:Fallback>
                <p:oleObj name="Visio" r:id="rId3" imgW="4250055" imgH="2194560" progId="Visio.Drawing.11">
                  <p:embed/>
                  <p:pic>
                    <p:nvPicPr>
                      <p:cNvPr id="0" name=""/>
                      <p:cNvPicPr>
                        <a:picLocks noChangeAspect="1" noChangeArrowheads="1"/>
                      </p:cNvPicPr>
                      <p:nvPr/>
                    </p:nvPicPr>
                    <p:blipFill>
                      <a:blip r:embed="rId4"/>
                      <a:srcRect/>
                      <a:stretch>
                        <a:fillRect/>
                      </a:stretch>
                    </p:blipFill>
                    <p:spPr bwMode="auto">
                      <a:xfrm>
                        <a:off x="412997" y="1781603"/>
                        <a:ext cx="7291759" cy="3780359"/>
                      </a:xfrm>
                      <a:prstGeom prst="rect">
                        <a:avLst/>
                      </a:prstGeom>
                      <a:noFill/>
                    </p:spPr>
                  </p:pic>
                </p:oleObj>
              </mc:Fallback>
            </mc:AlternateContent>
          </a:graphicData>
        </a:graphic>
      </p:graphicFrame>
    </p:spTree>
    <p:extLst>
      <p:ext uri="{BB962C8B-B14F-4D97-AF65-F5344CB8AC3E}">
        <p14:creationId xmlns:p14="http://schemas.microsoft.com/office/powerpoint/2010/main" val="319813214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1.5.4 MVC</a:t>
            </a:r>
            <a:r>
              <a:rPr lang="zh-CN" altLang="en-US" dirty="0"/>
              <a:t>风格</a:t>
            </a:r>
          </a:p>
        </p:txBody>
      </p:sp>
      <p:sp>
        <p:nvSpPr>
          <p:cNvPr id="9" name="内容占位符 8"/>
          <p:cNvSpPr>
            <a:spLocks noGrp="1"/>
          </p:cNvSpPr>
          <p:nvPr>
            <p:ph idx="1"/>
          </p:nvPr>
        </p:nvSpPr>
        <p:spPr>
          <a:xfrm>
            <a:off x="412996" y="1673577"/>
            <a:ext cx="8191106" cy="3780726"/>
          </a:xfrm>
        </p:spPr>
        <p:txBody>
          <a:bodyPr/>
          <a:lstStyle/>
          <a:p>
            <a:r>
              <a:rPr lang="zh-CN" altLang="zh-CN" dirty="0"/>
              <a:t>模型构件</a:t>
            </a:r>
            <a:endParaRPr lang="en-US" altLang="zh-CN" dirty="0"/>
          </a:p>
          <a:p>
            <a:pPr lvl="1"/>
            <a:r>
              <a:rPr lang="zh-CN" altLang="zh-CN" dirty="0"/>
              <a:t>负责存储业务数据并提供</a:t>
            </a:r>
            <a:r>
              <a:rPr lang="zh-CN" altLang="zh-CN" b="1" dirty="0">
                <a:solidFill>
                  <a:srgbClr val="C00000"/>
                </a:solidFill>
              </a:rPr>
              <a:t>业务逻辑处理功能</a:t>
            </a:r>
            <a:endParaRPr lang="en-US" altLang="zh-CN" b="1" dirty="0">
              <a:solidFill>
                <a:srgbClr val="C00000"/>
              </a:solidFill>
            </a:endParaRPr>
          </a:p>
          <a:p>
            <a:pPr lvl="1"/>
            <a:endParaRPr lang="en-US" altLang="zh-CN" b="1" dirty="0">
              <a:solidFill>
                <a:srgbClr val="C00000"/>
              </a:solidFill>
            </a:endParaRPr>
          </a:p>
          <a:p>
            <a:r>
              <a:rPr lang="zh-CN" altLang="zh-CN" dirty="0"/>
              <a:t>视图构件</a:t>
            </a:r>
            <a:endParaRPr lang="en-US" altLang="zh-CN" dirty="0"/>
          </a:p>
          <a:p>
            <a:pPr lvl="1"/>
            <a:r>
              <a:rPr lang="zh-CN" altLang="zh-CN" dirty="0"/>
              <a:t>负责向用户</a:t>
            </a:r>
            <a:r>
              <a:rPr lang="zh-CN" altLang="zh-CN" b="1" dirty="0">
                <a:solidFill>
                  <a:srgbClr val="C00000"/>
                </a:solidFill>
              </a:rPr>
              <a:t>呈现</a:t>
            </a:r>
            <a:r>
              <a:rPr lang="zh-CN" altLang="zh-CN" dirty="0"/>
              <a:t>模型中的</a:t>
            </a:r>
            <a:r>
              <a:rPr lang="zh-CN" altLang="zh-CN" b="1" dirty="0">
                <a:solidFill>
                  <a:srgbClr val="C00000"/>
                </a:solidFill>
              </a:rPr>
              <a:t>数据</a:t>
            </a:r>
            <a:endParaRPr lang="en-US" altLang="zh-CN" dirty="0"/>
          </a:p>
          <a:p>
            <a:pPr lvl="1"/>
            <a:endParaRPr lang="en-US" altLang="zh-CN" dirty="0"/>
          </a:p>
          <a:p>
            <a:r>
              <a:rPr lang="zh-CN" altLang="zh-CN" dirty="0"/>
              <a:t>控制器</a:t>
            </a:r>
            <a:endParaRPr lang="en-US" altLang="zh-CN" dirty="0"/>
          </a:p>
          <a:p>
            <a:pPr lvl="1"/>
            <a:r>
              <a:rPr lang="zh-CN" altLang="zh-CN" dirty="0"/>
              <a:t>在接获模型的业务逻辑处理结果后</a:t>
            </a:r>
            <a:r>
              <a:rPr lang="zh-CN" altLang="en-US" dirty="0"/>
              <a:t>，</a:t>
            </a:r>
            <a:r>
              <a:rPr lang="zh-CN" altLang="zh-CN" dirty="0"/>
              <a:t>负责</a:t>
            </a:r>
            <a:r>
              <a:rPr lang="zh-CN" altLang="zh-CN" b="1" dirty="0">
                <a:solidFill>
                  <a:srgbClr val="C00000"/>
                </a:solidFill>
              </a:rPr>
              <a:t>选择适当的视图</a:t>
            </a:r>
            <a:r>
              <a:rPr lang="zh-CN" altLang="zh-CN" dirty="0"/>
              <a:t>作为软件系统对用户的界面动作的响应</a:t>
            </a:r>
            <a:endParaRPr lang="zh-CN" altLang="en-US" dirty="0"/>
          </a:p>
        </p:txBody>
      </p:sp>
    </p:spTree>
    <p:extLst>
      <p:ext uri="{BB962C8B-B14F-4D97-AF65-F5344CB8AC3E}">
        <p14:creationId xmlns:p14="http://schemas.microsoft.com/office/powerpoint/2010/main" val="93410716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MVC</a:t>
            </a:r>
            <a:r>
              <a:rPr lang="zh-CN" altLang="en-US" dirty="0"/>
              <a:t>体系结构示意图</a:t>
            </a:r>
          </a:p>
        </p:txBody>
      </p:sp>
      <p:sp>
        <p:nvSpPr>
          <p:cNvPr id="6" name="Rectangle 2"/>
          <p:cNvSpPr>
            <a:spLocks noChangeArrowheads="1"/>
          </p:cNvSpPr>
          <p:nvPr/>
        </p:nvSpPr>
        <p:spPr bwMode="auto">
          <a:xfrm>
            <a:off x="1142555" y="706871"/>
            <a:ext cx="138582" cy="30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9" tIns="34294" rIns="68589" bIns="34294" numCol="1" anchor="ctr" anchorCtr="0" compatLnSpc="1">
            <a:spAutoFit/>
          </a:bodyPr>
          <a:lstStyle/>
          <a:p>
            <a:endParaRPr lang="zh-CN" altLang="en-US" sz="1500"/>
          </a:p>
        </p:txBody>
      </p:sp>
      <p:graphicFrame>
        <p:nvGraphicFramePr>
          <p:cNvPr id="7" name="对象 6"/>
          <p:cNvGraphicFramePr>
            <a:graphicFrameLocks noChangeAspect="1"/>
          </p:cNvGraphicFramePr>
          <p:nvPr/>
        </p:nvGraphicFramePr>
        <p:xfrm>
          <a:off x="683062" y="1486354"/>
          <a:ext cx="7345772" cy="4311519"/>
        </p:xfrm>
        <a:graphic>
          <a:graphicData uri="http://schemas.openxmlformats.org/presentationml/2006/ole">
            <mc:AlternateContent xmlns:mc="http://schemas.openxmlformats.org/markup-compatibility/2006">
              <mc:Choice xmlns:v="urn:schemas-microsoft-com:vml" Requires="v">
                <p:oleObj spid="_x0000_s9229" name="Visio" r:id="rId3" imgW="6762750" imgH="3971925" progId="Visio.Drawing.11">
                  <p:embed/>
                </p:oleObj>
              </mc:Choice>
              <mc:Fallback>
                <p:oleObj name="Visio" r:id="rId3" imgW="6762750" imgH="397192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062" y="1486354"/>
                        <a:ext cx="7345772" cy="4311519"/>
                      </a:xfrm>
                      <a:prstGeom prst="rect">
                        <a:avLst/>
                      </a:prstGeom>
                      <a:noFill/>
                    </p:spPr>
                  </p:pic>
                </p:oleObj>
              </mc:Fallback>
            </mc:AlternateContent>
          </a:graphicData>
        </a:graphic>
      </p:graphicFrame>
    </p:spTree>
    <p:extLst>
      <p:ext uri="{BB962C8B-B14F-4D97-AF65-F5344CB8AC3E}">
        <p14:creationId xmlns:p14="http://schemas.microsoft.com/office/powerpoint/2010/main" val="43922803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不同体系结构风格适合的应用</a:t>
            </a:r>
          </a:p>
        </p:txBody>
      </p:sp>
      <p:graphicFrame>
        <p:nvGraphicFramePr>
          <p:cNvPr id="4" name="表格 3"/>
          <p:cNvGraphicFramePr>
            <a:graphicFrameLocks noGrp="1"/>
          </p:cNvGraphicFramePr>
          <p:nvPr/>
        </p:nvGraphicFramePr>
        <p:xfrm>
          <a:off x="318474" y="1592557"/>
          <a:ext cx="8372020" cy="3836779"/>
        </p:xfrm>
        <a:graphic>
          <a:graphicData uri="http://schemas.openxmlformats.org/drawingml/2006/table">
            <a:tbl>
              <a:tblPr firstRow="1" firstCol="1" bandRow="1">
                <a:tableStyleId>{5940675A-B579-460E-94D1-54222C63F5DA}</a:tableStyleId>
              </a:tblPr>
              <a:tblGrid>
                <a:gridCol w="1971476">
                  <a:extLst>
                    <a:ext uri="{9D8B030D-6E8A-4147-A177-3AD203B41FA5}">
                      <a16:colId xmlns:a16="http://schemas.microsoft.com/office/drawing/2014/main" val="20000"/>
                    </a:ext>
                  </a:extLst>
                </a:gridCol>
                <a:gridCol w="3267788">
                  <a:extLst>
                    <a:ext uri="{9D8B030D-6E8A-4147-A177-3AD203B41FA5}">
                      <a16:colId xmlns:a16="http://schemas.microsoft.com/office/drawing/2014/main" val="20001"/>
                    </a:ext>
                  </a:extLst>
                </a:gridCol>
                <a:gridCol w="3132756">
                  <a:extLst>
                    <a:ext uri="{9D8B030D-6E8A-4147-A177-3AD203B41FA5}">
                      <a16:colId xmlns:a16="http://schemas.microsoft.com/office/drawing/2014/main" val="20002"/>
                    </a:ext>
                  </a:extLst>
                </a:gridCol>
              </a:tblGrid>
              <a:tr h="274356">
                <a:tc>
                  <a:txBody>
                    <a:bodyPr/>
                    <a:lstStyle/>
                    <a:p>
                      <a:pPr algn="just"/>
                      <a:r>
                        <a:rPr lang="zh-CN" sz="1800" b="1" kern="100" dirty="0">
                          <a:effectLst/>
                        </a:rPr>
                        <a:t>类别</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tc>
                <a:tc>
                  <a:txBody>
                    <a:bodyPr/>
                    <a:lstStyle/>
                    <a:p>
                      <a:pPr algn="just"/>
                      <a:r>
                        <a:rPr lang="zh-CN" sz="1800" b="1" kern="100" dirty="0">
                          <a:effectLst/>
                        </a:rPr>
                        <a:t>特点</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tc>
                <a:tc>
                  <a:txBody>
                    <a:bodyPr/>
                    <a:lstStyle/>
                    <a:p>
                      <a:pPr algn="just"/>
                      <a:r>
                        <a:rPr lang="zh-CN" sz="1800" b="1" kern="100" dirty="0">
                          <a:effectLst/>
                        </a:rPr>
                        <a:t>典型应用</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tc>
                <a:extLst>
                  <a:ext uri="{0D108BD9-81ED-4DB2-BD59-A6C34878D82A}">
                    <a16:rowId xmlns:a16="http://schemas.microsoft.com/office/drawing/2014/main" val="10000"/>
                  </a:ext>
                </a:extLst>
              </a:tr>
              <a:tr h="638763">
                <a:tc>
                  <a:txBody>
                    <a:bodyPr/>
                    <a:lstStyle/>
                    <a:p>
                      <a:pPr algn="just"/>
                      <a:r>
                        <a:rPr lang="zh-CN" sz="1800" b="1" kern="100" dirty="0">
                          <a:effectLst/>
                        </a:rPr>
                        <a:t>管道</a:t>
                      </a:r>
                      <a:r>
                        <a:rPr lang="en-US" sz="1800" b="1" kern="100" dirty="0">
                          <a:effectLst/>
                        </a:rPr>
                        <a:t>/</a:t>
                      </a:r>
                      <a:r>
                        <a:rPr lang="zh-CN" sz="1800" b="1" kern="100" dirty="0">
                          <a:effectLst/>
                        </a:rPr>
                        <a:t>过滤器风格</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tc>
                <a:tc>
                  <a:txBody>
                    <a:bodyPr/>
                    <a:lstStyle/>
                    <a:p>
                      <a:pPr algn="just"/>
                      <a:r>
                        <a:rPr lang="zh-CN" sz="1800" kern="100">
                          <a:effectLst/>
                        </a:rPr>
                        <a:t>数据驱动的分级处理，处理流程可灵活重组，过滤器可重用</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tc>
                <a:tc>
                  <a:txBody>
                    <a:bodyPr/>
                    <a:lstStyle/>
                    <a:p>
                      <a:pPr algn="just"/>
                      <a:r>
                        <a:rPr lang="zh-CN" sz="1800" kern="100" dirty="0">
                          <a:solidFill>
                            <a:srgbClr val="C00000"/>
                          </a:solidFill>
                          <a:effectLst/>
                          <a:latin typeface="+mn-ea"/>
                          <a:ea typeface="+mn-ea"/>
                        </a:rPr>
                        <a:t>数据驱动的事务处理软件，如编译器、</a:t>
                      </a:r>
                      <a:r>
                        <a:rPr lang="en-US" sz="1800" kern="100" dirty="0">
                          <a:solidFill>
                            <a:srgbClr val="C00000"/>
                          </a:solidFill>
                          <a:effectLst/>
                          <a:latin typeface="+mn-ea"/>
                          <a:ea typeface="+mn-ea"/>
                        </a:rPr>
                        <a:t>Web</a:t>
                      </a:r>
                      <a:r>
                        <a:rPr lang="zh-CN" sz="1800" kern="100" dirty="0">
                          <a:solidFill>
                            <a:srgbClr val="C00000"/>
                          </a:solidFill>
                          <a:effectLst/>
                          <a:latin typeface="+mn-ea"/>
                          <a:ea typeface="+mn-ea"/>
                        </a:rPr>
                        <a:t>服务请求等</a:t>
                      </a:r>
                      <a:endParaRPr lang="zh-CN" sz="1800" kern="100" dirty="0">
                        <a:solidFill>
                          <a:srgbClr val="C00000"/>
                        </a:solidFill>
                        <a:effectLst/>
                        <a:latin typeface="+mn-ea"/>
                        <a:ea typeface="+mn-ea"/>
                        <a:cs typeface="Times New Roman" panose="02020603050405020304" pitchFamily="18" charset="0"/>
                      </a:endParaRPr>
                    </a:p>
                  </a:txBody>
                  <a:tcPr marL="51442" marR="51442" marT="0" marB="0"/>
                </a:tc>
                <a:extLst>
                  <a:ext uri="{0D108BD9-81ED-4DB2-BD59-A6C34878D82A}">
                    <a16:rowId xmlns:a16="http://schemas.microsoft.com/office/drawing/2014/main" val="10001"/>
                  </a:ext>
                </a:extLst>
              </a:tr>
              <a:tr h="638763">
                <a:tc>
                  <a:txBody>
                    <a:bodyPr/>
                    <a:lstStyle/>
                    <a:p>
                      <a:pPr algn="just"/>
                      <a:r>
                        <a:rPr lang="zh-CN" sz="1800" b="1" kern="100" dirty="0">
                          <a:effectLst/>
                        </a:rPr>
                        <a:t>层次风格</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tc>
                <a:tc>
                  <a:txBody>
                    <a:bodyPr/>
                    <a:lstStyle/>
                    <a:p>
                      <a:pPr algn="just"/>
                      <a:r>
                        <a:rPr lang="zh-CN" sz="1800" kern="100" dirty="0">
                          <a:effectLst/>
                        </a:rPr>
                        <a:t>分层抽象、层次间耦合度低、层次的功能可重用和可替换</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tc>
                <a:tc>
                  <a:txBody>
                    <a:bodyPr/>
                    <a:lstStyle/>
                    <a:p>
                      <a:pPr algn="just"/>
                      <a:r>
                        <a:rPr lang="zh-CN" sz="1800" kern="100" dirty="0">
                          <a:solidFill>
                            <a:srgbClr val="C00000"/>
                          </a:solidFill>
                          <a:effectLst/>
                          <a:latin typeface="+mn-ea"/>
                          <a:ea typeface="+mn-ea"/>
                        </a:rPr>
                        <a:t>绝大部分的应用软件</a:t>
                      </a:r>
                      <a:endParaRPr lang="zh-CN" sz="1800" kern="100" dirty="0">
                        <a:solidFill>
                          <a:srgbClr val="C00000"/>
                        </a:solidFill>
                        <a:effectLst/>
                        <a:latin typeface="+mn-ea"/>
                        <a:ea typeface="+mn-ea"/>
                        <a:cs typeface="Times New Roman" panose="02020603050405020304" pitchFamily="18" charset="0"/>
                      </a:endParaRPr>
                    </a:p>
                  </a:txBody>
                  <a:tcPr marL="51442" marR="51442" marT="0" marB="0"/>
                </a:tc>
                <a:extLst>
                  <a:ext uri="{0D108BD9-81ED-4DB2-BD59-A6C34878D82A}">
                    <a16:rowId xmlns:a16="http://schemas.microsoft.com/office/drawing/2014/main" val="10002"/>
                  </a:ext>
                </a:extLst>
              </a:tr>
              <a:tr h="823067">
                <a:tc>
                  <a:txBody>
                    <a:bodyPr/>
                    <a:lstStyle/>
                    <a:p>
                      <a:pPr algn="just"/>
                      <a:r>
                        <a:rPr lang="en-US" sz="1800" b="1" kern="100" dirty="0">
                          <a:effectLst/>
                        </a:rPr>
                        <a:t>MVC</a:t>
                      </a:r>
                      <a:r>
                        <a:rPr lang="zh-CN" sz="1800" b="1" kern="100" dirty="0">
                          <a:effectLst/>
                        </a:rPr>
                        <a:t>风格</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tc>
                <a:tc>
                  <a:txBody>
                    <a:bodyPr/>
                    <a:lstStyle/>
                    <a:p>
                      <a:pPr algn="just"/>
                      <a:r>
                        <a:rPr lang="zh-CN" sz="1800" kern="100">
                          <a:effectLst/>
                        </a:rPr>
                        <a:t>模型、处理和显示的职责明确，构件间的关系局部化，各个软构件可重用</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tc>
                <a:tc>
                  <a:txBody>
                    <a:bodyPr/>
                    <a:lstStyle/>
                    <a:p>
                      <a:pPr algn="just"/>
                      <a:r>
                        <a:rPr lang="zh-CN" sz="1800" kern="100" dirty="0">
                          <a:solidFill>
                            <a:srgbClr val="C00000"/>
                          </a:solidFill>
                          <a:effectLst/>
                          <a:latin typeface="+mn-ea"/>
                          <a:ea typeface="+mn-ea"/>
                        </a:rPr>
                        <a:t>单机软件系统，</a:t>
                      </a:r>
                      <a:r>
                        <a:rPr lang="en-US" sz="1800" kern="100" dirty="0">
                          <a:solidFill>
                            <a:srgbClr val="C00000"/>
                          </a:solidFill>
                          <a:effectLst/>
                          <a:latin typeface="+mn-ea"/>
                          <a:ea typeface="+mn-ea"/>
                        </a:rPr>
                        <a:t>Web</a:t>
                      </a:r>
                      <a:r>
                        <a:rPr lang="zh-CN" sz="1800" kern="100" dirty="0">
                          <a:solidFill>
                            <a:srgbClr val="C00000"/>
                          </a:solidFill>
                          <a:effectLst/>
                          <a:latin typeface="+mn-ea"/>
                          <a:ea typeface="+mn-ea"/>
                        </a:rPr>
                        <a:t>应用软件系统</a:t>
                      </a:r>
                      <a:endParaRPr lang="zh-CN" sz="1800" kern="100" dirty="0">
                        <a:solidFill>
                          <a:srgbClr val="C00000"/>
                        </a:solidFill>
                        <a:effectLst/>
                        <a:latin typeface="+mn-ea"/>
                        <a:ea typeface="+mn-ea"/>
                        <a:cs typeface="Times New Roman" panose="02020603050405020304" pitchFamily="18" charset="0"/>
                      </a:endParaRPr>
                    </a:p>
                  </a:txBody>
                  <a:tcPr marL="51442" marR="51442" marT="0" marB="0"/>
                </a:tc>
                <a:extLst>
                  <a:ext uri="{0D108BD9-81ED-4DB2-BD59-A6C34878D82A}">
                    <a16:rowId xmlns:a16="http://schemas.microsoft.com/office/drawing/2014/main" val="10003"/>
                  </a:ext>
                </a:extLst>
              </a:tr>
              <a:tr h="823067">
                <a:tc>
                  <a:txBody>
                    <a:bodyPr/>
                    <a:lstStyle/>
                    <a:p>
                      <a:pPr algn="just"/>
                      <a:r>
                        <a:rPr lang="en-US" sz="1800" b="1" kern="100" dirty="0">
                          <a:effectLst/>
                        </a:rPr>
                        <a:t>SOA</a:t>
                      </a:r>
                      <a:r>
                        <a:rPr lang="zh-CN" sz="1800" b="1" kern="100" dirty="0">
                          <a:effectLst/>
                        </a:rPr>
                        <a:t>风格</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tc>
                <a:tc>
                  <a:txBody>
                    <a:bodyPr/>
                    <a:lstStyle/>
                    <a:p>
                      <a:pPr algn="just"/>
                      <a:r>
                        <a:rPr lang="zh-CN" sz="1800" kern="100">
                          <a:effectLst/>
                        </a:rPr>
                        <a:t>以服务作为基本的构件，支持异构构件之间的互操作，服务的灵活重用和组装</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tc>
                <a:tc>
                  <a:txBody>
                    <a:bodyPr/>
                    <a:lstStyle/>
                    <a:p>
                      <a:pPr algn="just"/>
                      <a:r>
                        <a:rPr lang="zh-CN" sz="1800" kern="100" dirty="0">
                          <a:solidFill>
                            <a:srgbClr val="C00000"/>
                          </a:solidFill>
                          <a:effectLst/>
                          <a:latin typeface="+mn-ea"/>
                          <a:ea typeface="+mn-ea"/>
                        </a:rPr>
                        <a:t>部署和运行在云平台上的软件系统</a:t>
                      </a:r>
                      <a:endParaRPr lang="zh-CN" sz="1800" kern="100" dirty="0">
                        <a:solidFill>
                          <a:srgbClr val="C00000"/>
                        </a:solidFill>
                        <a:effectLst/>
                        <a:latin typeface="+mn-ea"/>
                        <a:ea typeface="+mn-ea"/>
                        <a:cs typeface="Times New Roman" panose="02020603050405020304" pitchFamily="18" charset="0"/>
                      </a:endParaRPr>
                    </a:p>
                  </a:txBody>
                  <a:tcPr marL="51442" marR="51442" marT="0" marB="0"/>
                </a:tc>
                <a:extLst>
                  <a:ext uri="{0D108BD9-81ED-4DB2-BD59-A6C34878D82A}">
                    <a16:rowId xmlns:a16="http://schemas.microsoft.com/office/drawing/2014/main" val="10004"/>
                  </a:ext>
                </a:extLst>
              </a:tr>
              <a:tr h="638763">
                <a:tc>
                  <a:txBody>
                    <a:bodyPr/>
                    <a:lstStyle/>
                    <a:p>
                      <a:pPr algn="just"/>
                      <a:r>
                        <a:rPr lang="zh-CN" sz="1800" b="1" kern="100" dirty="0">
                          <a:effectLst/>
                        </a:rPr>
                        <a:t>消息总线风格</a:t>
                      </a:r>
                      <a:endParaRPr 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tc>
                <a:tc>
                  <a:txBody>
                    <a:bodyPr/>
                    <a:lstStyle/>
                    <a:p>
                      <a:pPr algn="just"/>
                      <a:r>
                        <a:rPr lang="zh-CN" sz="1800" kern="100">
                          <a:effectLst/>
                        </a:rPr>
                        <a:t>提供统一的消息总线，支持异构构件之间的消息传递和处理</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51442" marR="51442" marT="0" marB="0"/>
                </a:tc>
                <a:tc>
                  <a:txBody>
                    <a:bodyPr/>
                    <a:lstStyle/>
                    <a:p>
                      <a:pPr algn="just"/>
                      <a:r>
                        <a:rPr lang="zh-CN" sz="1800" kern="100" dirty="0">
                          <a:solidFill>
                            <a:srgbClr val="C00000"/>
                          </a:solidFill>
                          <a:effectLst/>
                          <a:latin typeface="+mn-ea"/>
                          <a:ea typeface="+mn-ea"/>
                        </a:rPr>
                        <a:t>异构构件之间消息通信密集型的软件系统</a:t>
                      </a:r>
                      <a:endParaRPr lang="zh-CN" sz="1800" kern="100" dirty="0">
                        <a:solidFill>
                          <a:srgbClr val="C00000"/>
                        </a:solidFill>
                        <a:effectLst/>
                        <a:latin typeface="+mn-ea"/>
                        <a:ea typeface="+mn-ea"/>
                        <a:cs typeface="Times New Roman" panose="02020603050405020304" pitchFamily="18" charset="0"/>
                      </a:endParaRPr>
                    </a:p>
                  </a:txBody>
                  <a:tcPr marL="51442" marR="51442"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5270487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zh-CN" altLang="en-US" dirty="0"/>
              <a:t>软件测试</a:t>
            </a:r>
          </a:p>
        </p:txBody>
      </p:sp>
      <p:sp>
        <p:nvSpPr>
          <p:cNvPr id="139267" name="Rectangle 3"/>
          <p:cNvSpPr>
            <a:spLocks noGrp="1" noChangeArrowheads="1"/>
          </p:cNvSpPr>
          <p:nvPr>
            <p:ph idx="1"/>
          </p:nvPr>
        </p:nvSpPr>
        <p:spPr/>
        <p:txBody>
          <a:bodyPr/>
          <a:lstStyle/>
          <a:p>
            <a:r>
              <a:rPr lang="zh-CN" altLang="en-US" dirty="0"/>
              <a:t>测试、调试和排错</a:t>
            </a:r>
            <a:endParaRPr lang="en-US" altLang="zh-CN" dirty="0"/>
          </a:p>
          <a:p>
            <a:r>
              <a:rPr lang="zh-CN" altLang="en-US" dirty="0"/>
              <a:t>目的</a:t>
            </a:r>
            <a:endParaRPr lang="zh-CN" altLang="en-US" dirty="0">
              <a:sym typeface="Wingdings" panose="05000000000000000000" pitchFamily="2" charset="2"/>
            </a:endParaRPr>
          </a:p>
          <a:p>
            <a:pPr lvl="1"/>
            <a:r>
              <a:rPr lang="zh-CN" altLang="en-US" dirty="0">
                <a:sym typeface="Wingdings" panose="05000000000000000000" pitchFamily="2" charset="2"/>
              </a:rPr>
              <a:t>测试发现缺陷</a:t>
            </a:r>
            <a:endParaRPr lang="en-US" altLang="zh-CN" dirty="0">
              <a:sym typeface="Wingdings" panose="05000000000000000000" pitchFamily="2" charset="2"/>
            </a:endParaRPr>
          </a:p>
          <a:p>
            <a:pPr lvl="1"/>
            <a:r>
              <a:rPr lang="zh-CN" altLang="en-US" dirty="0">
                <a:sym typeface="Wingdings" panose="05000000000000000000" pitchFamily="2" charset="2"/>
              </a:rPr>
              <a:t>调试定位缺陷</a:t>
            </a:r>
            <a:endParaRPr lang="en-US" altLang="zh-CN" dirty="0">
              <a:sym typeface="Wingdings" panose="05000000000000000000" pitchFamily="2" charset="2"/>
            </a:endParaRPr>
          </a:p>
          <a:p>
            <a:pPr lvl="1"/>
            <a:r>
              <a:rPr lang="zh-CN" altLang="en-US" dirty="0">
                <a:sym typeface="Wingdings" panose="05000000000000000000" pitchFamily="2" charset="2"/>
              </a:rPr>
              <a:t>排错纠正错误</a:t>
            </a:r>
            <a:endParaRPr lang="en-US" altLang="zh-CN" dirty="0">
              <a:sym typeface="Wingdings" panose="05000000000000000000" pitchFamily="2" charset="2"/>
            </a:endParaRPr>
          </a:p>
          <a:p>
            <a:pPr lvl="1"/>
            <a:endParaRPr lang="zh-CN" altLang="en-US" dirty="0"/>
          </a:p>
          <a:p>
            <a:r>
              <a:rPr lang="zh-CN" altLang="en-US" dirty="0"/>
              <a:t>独立性不同</a:t>
            </a:r>
          </a:p>
          <a:p>
            <a:pPr lvl="1"/>
            <a:r>
              <a:rPr lang="zh-CN" altLang="en-US" dirty="0"/>
              <a:t>测试由独立的测试小组进行</a:t>
            </a:r>
            <a:endParaRPr lang="en-US" altLang="zh-CN" dirty="0"/>
          </a:p>
          <a:p>
            <a:pPr lvl="1"/>
            <a:r>
              <a:rPr lang="zh-CN" altLang="en-US" dirty="0"/>
              <a:t>调试和排错由开发人员完成</a:t>
            </a:r>
          </a:p>
          <a:p>
            <a:endParaRPr lang="zh-CN" altLang="en-US" dirty="0"/>
          </a:p>
        </p:txBody>
      </p:sp>
    </p:spTree>
    <p:extLst>
      <p:ext uri="{BB962C8B-B14F-4D97-AF65-F5344CB8AC3E}">
        <p14:creationId xmlns:p14="http://schemas.microsoft.com/office/powerpoint/2010/main" val="173337288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dirty="0"/>
              <a:t>2.4.1 </a:t>
            </a:r>
            <a:r>
              <a:rPr lang="zh-CN" altLang="en-US" dirty="0"/>
              <a:t>单元测试</a:t>
            </a:r>
          </a:p>
        </p:txBody>
      </p:sp>
      <p:sp>
        <p:nvSpPr>
          <p:cNvPr id="130051" name="Rectangle 3"/>
          <p:cNvSpPr>
            <a:spLocks noGrp="1" noChangeArrowheads="1"/>
          </p:cNvSpPr>
          <p:nvPr>
            <p:ph idx="1"/>
          </p:nvPr>
        </p:nvSpPr>
        <p:spPr/>
        <p:txBody>
          <a:bodyPr>
            <a:normAutofit/>
          </a:bodyPr>
          <a:lstStyle/>
          <a:p>
            <a:r>
              <a:rPr lang="zh-CN" altLang="en-US" dirty="0"/>
              <a:t>测试对象</a:t>
            </a:r>
            <a:endParaRPr lang="en-US" altLang="zh-CN" dirty="0"/>
          </a:p>
          <a:p>
            <a:pPr lvl="1"/>
            <a:r>
              <a:rPr lang="zh-CN" altLang="en-US" dirty="0"/>
              <a:t>对软件基本模块单元进行测试</a:t>
            </a:r>
            <a:endParaRPr lang="en-US" altLang="zh-CN" dirty="0"/>
          </a:p>
          <a:p>
            <a:pPr lvl="1"/>
            <a:r>
              <a:rPr lang="zh-CN" altLang="en-US" dirty="0"/>
              <a:t>过程、函数、方法、类</a:t>
            </a:r>
            <a:endParaRPr lang="en-US" altLang="zh-CN" dirty="0"/>
          </a:p>
          <a:p>
            <a:r>
              <a:rPr lang="zh-CN" altLang="en-US" dirty="0"/>
              <a:t>测试方法</a:t>
            </a:r>
            <a:endParaRPr lang="en-US" altLang="zh-CN" dirty="0"/>
          </a:p>
          <a:p>
            <a:pPr lvl="1"/>
            <a:r>
              <a:rPr lang="zh-CN" altLang="en-US" dirty="0"/>
              <a:t>大多采用白盒测试技术</a:t>
            </a:r>
            <a:endParaRPr lang="en-US" altLang="zh-CN" dirty="0"/>
          </a:p>
          <a:p>
            <a:r>
              <a:rPr lang="zh-CN" altLang="en-US" dirty="0"/>
              <a:t>测试的内容</a:t>
            </a:r>
          </a:p>
          <a:p>
            <a:pPr lvl="1"/>
            <a:r>
              <a:rPr lang="zh-CN" altLang="en-US" dirty="0"/>
              <a:t>模块接口测试</a:t>
            </a:r>
          </a:p>
          <a:p>
            <a:pPr lvl="1"/>
            <a:r>
              <a:rPr lang="zh-CN" altLang="en-US" dirty="0"/>
              <a:t>模块局部数据结构测试</a:t>
            </a:r>
          </a:p>
          <a:p>
            <a:pPr lvl="1"/>
            <a:r>
              <a:rPr lang="zh-CN" altLang="en-US" dirty="0"/>
              <a:t>模块独立执行路径测试</a:t>
            </a:r>
          </a:p>
          <a:p>
            <a:pPr lvl="1"/>
            <a:r>
              <a:rPr lang="zh-CN" altLang="en-US" dirty="0"/>
              <a:t>模块错误处理通道测试</a:t>
            </a:r>
          </a:p>
          <a:p>
            <a:pPr lvl="1"/>
            <a:r>
              <a:rPr lang="zh-CN" altLang="en-US" dirty="0"/>
              <a:t>模块边界条件测试</a:t>
            </a:r>
          </a:p>
          <a:p>
            <a:endParaRPr lang="zh-CN" altLang="en-US" dirty="0"/>
          </a:p>
        </p:txBody>
      </p:sp>
      <p:pic>
        <p:nvPicPr>
          <p:cNvPr id="2" name="图片 1"/>
          <p:cNvPicPr>
            <a:picLocks noChangeAspect="1"/>
          </p:cNvPicPr>
          <p:nvPr/>
        </p:nvPicPr>
        <p:blipFill>
          <a:blip r:embed="rId2"/>
          <a:stretch>
            <a:fillRect/>
          </a:stretch>
        </p:blipFill>
        <p:spPr>
          <a:xfrm>
            <a:off x="4497624" y="2321733"/>
            <a:ext cx="4302912" cy="2370017"/>
          </a:xfrm>
          <a:prstGeom prst="rect">
            <a:avLst/>
          </a:prstGeom>
        </p:spPr>
      </p:pic>
      <p:sp>
        <p:nvSpPr>
          <p:cNvPr id="3" name="矩形 2"/>
          <p:cNvSpPr/>
          <p:nvPr/>
        </p:nvSpPr>
        <p:spPr>
          <a:xfrm>
            <a:off x="4274928" y="3780085"/>
            <a:ext cx="4645121" cy="97223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8" name="文本框 7"/>
          <p:cNvSpPr txBox="1"/>
          <p:nvPr/>
        </p:nvSpPr>
        <p:spPr>
          <a:xfrm>
            <a:off x="1" y="5613481"/>
            <a:ext cx="9144000" cy="392466"/>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100" dirty="0"/>
              <a:t>在详细设计阶段就可以设计单元测试用例及计划</a:t>
            </a:r>
          </a:p>
        </p:txBody>
      </p:sp>
    </p:spTree>
    <p:extLst>
      <p:ext uri="{BB962C8B-B14F-4D97-AF65-F5344CB8AC3E}">
        <p14:creationId xmlns:p14="http://schemas.microsoft.com/office/powerpoint/2010/main" val="180627636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p:cNvSpPr>
            <a:spLocks noGrp="1" noChangeArrowheads="1"/>
          </p:cNvSpPr>
          <p:nvPr>
            <p:ph type="title"/>
          </p:nvPr>
        </p:nvSpPr>
        <p:spPr/>
        <p:txBody>
          <a:bodyPr/>
          <a:lstStyle/>
          <a:p>
            <a:r>
              <a:rPr lang="en-US" altLang="zh-CN" dirty="0"/>
              <a:t>2.4.2 </a:t>
            </a:r>
            <a:r>
              <a:rPr lang="zh-CN" altLang="en-US" dirty="0"/>
              <a:t>集成测试</a:t>
            </a:r>
          </a:p>
        </p:txBody>
      </p:sp>
      <p:sp>
        <p:nvSpPr>
          <p:cNvPr id="132101" name="Rectangle 5"/>
          <p:cNvSpPr>
            <a:spLocks noGrp="1" noChangeArrowheads="1"/>
          </p:cNvSpPr>
          <p:nvPr>
            <p:ph idx="1"/>
          </p:nvPr>
        </p:nvSpPr>
        <p:spPr/>
        <p:txBody>
          <a:bodyPr>
            <a:normAutofit/>
          </a:bodyPr>
          <a:lstStyle/>
          <a:p>
            <a:r>
              <a:rPr lang="zh-CN" altLang="en-US" dirty="0"/>
              <a:t>测试对象</a:t>
            </a:r>
            <a:endParaRPr lang="en-US" altLang="zh-CN" dirty="0"/>
          </a:p>
          <a:p>
            <a:pPr lvl="1"/>
            <a:r>
              <a:rPr lang="zh-CN" altLang="en-US" dirty="0"/>
              <a:t>对软件模块之间的接口进行测试</a:t>
            </a:r>
            <a:endParaRPr lang="en-US" altLang="zh-CN" dirty="0"/>
          </a:p>
          <a:p>
            <a:pPr lvl="1"/>
            <a:r>
              <a:rPr lang="zh-CN" altLang="en-US" dirty="0"/>
              <a:t>过程调用、函数调用、消息传递、远程过程调用</a:t>
            </a:r>
            <a:endParaRPr lang="en-US" altLang="zh-CN" dirty="0"/>
          </a:p>
          <a:p>
            <a:r>
              <a:rPr lang="zh-CN" altLang="en-US" dirty="0"/>
              <a:t>测试技术</a:t>
            </a:r>
            <a:endParaRPr lang="en-US" altLang="zh-CN" dirty="0"/>
          </a:p>
          <a:p>
            <a:pPr lvl="1"/>
            <a:r>
              <a:rPr lang="zh-CN" altLang="en-US" dirty="0"/>
              <a:t>采用黑盒测试技术</a:t>
            </a:r>
            <a:endParaRPr lang="en-US" altLang="zh-CN" dirty="0"/>
          </a:p>
          <a:p>
            <a:r>
              <a:rPr lang="zh-CN" altLang="en-US" dirty="0"/>
              <a:t>集成测试的内容</a:t>
            </a:r>
            <a:endParaRPr lang="en-US" altLang="zh-CN" dirty="0"/>
          </a:p>
          <a:p>
            <a:pPr lvl="1"/>
            <a:r>
              <a:rPr lang="zh-CN" altLang="en-US" dirty="0"/>
              <a:t>过程调用</a:t>
            </a:r>
            <a:endParaRPr lang="en-US" altLang="zh-CN" dirty="0"/>
          </a:p>
          <a:p>
            <a:pPr lvl="1"/>
            <a:r>
              <a:rPr lang="zh-CN" altLang="en-US" dirty="0"/>
              <a:t>函数调用</a:t>
            </a:r>
            <a:endParaRPr lang="en-US" altLang="zh-CN" dirty="0"/>
          </a:p>
          <a:p>
            <a:pPr lvl="1"/>
            <a:r>
              <a:rPr lang="zh-CN" altLang="en-US" dirty="0"/>
              <a:t>消息传递</a:t>
            </a:r>
            <a:endParaRPr lang="en-US" altLang="zh-CN" dirty="0"/>
          </a:p>
          <a:p>
            <a:pPr lvl="1"/>
            <a:r>
              <a:rPr lang="zh-CN" altLang="en-US" dirty="0"/>
              <a:t>远程过程调用</a:t>
            </a:r>
            <a:endParaRPr lang="en-US" altLang="zh-CN" dirty="0"/>
          </a:p>
          <a:p>
            <a:pPr lvl="1"/>
            <a:r>
              <a:rPr lang="zh-CN" altLang="en-US" dirty="0"/>
              <a:t>网络消息</a:t>
            </a:r>
            <a:endParaRPr lang="en-US" altLang="zh-CN" dirty="0"/>
          </a:p>
          <a:p>
            <a:endParaRPr lang="zh-CN" altLang="en-US" dirty="0"/>
          </a:p>
        </p:txBody>
      </p:sp>
      <p:pic>
        <p:nvPicPr>
          <p:cNvPr id="7" name="图片 6"/>
          <p:cNvPicPr>
            <a:picLocks noChangeAspect="1"/>
          </p:cNvPicPr>
          <p:nvPr/>
        </p:nvPicPr>
        <p:blipFill>
          <a:blip r:embed="rId2"/>
          <a:stretch>
            <a:fillRect/>
          </a:stretch>
        </p:blipFill>
        <p:spPr>
          <a:xfrm>
            <a:off x="4436224" y="3111888"/>
            <a:ext cx="4302912" cy="2370017"/>
          </a:xfrm>
          <a:prstGeom prst="rect">
            <a:avLst/>
          </a:prstGeom>
        </p:spPr>
      </p:pic>
      <p:sp>
        <p:nvSpPr>
          <p:cNvPr id="8" name="矩形 7"/>
          <p:cNvSpPr/>
          <p:nvPr/>
        </p:nvSpPr>
        <p:spPr>
          <a:xfrm flipV="1">
            <a:off x="4213527" y="4050150"/>
            <a:ext cx="4645121" cy="52009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Tree>
    <p:extLst>
      <p:ext uri="{BB962C8B-B14F-4D97-AF65-F5344CB8AC3E}">
        <p14:creationId xmlns:p14="http://schemas.microsoft.com/office/powerpoint/2010/main" val="136022077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p:cNvSpPr>
            <a:spLocks noGrp="1" noChangeArrowheads="1"/>
          </p:cNvSpPr>
          <p:nvPr>
            <p:ph type="title"/>
          </p:nvPr>
        </p:nvSpPr>
        <p:spPr/>
        <p:txBody>
          <a:bodyPr/>
          <a:lstStyle/>
          <a:p>
            <a:r>
              <a:rPr lang="zh-CN" altLang="en-US" dirty="0"/>
              <a:t>集成测试方法</a:t>
            </a:r>
          </a:p>
        </p:txBody>
      </p:sp>
      <p:sp>
        <p:nvSpPr>
          <p:cNvPr id="8" name="内容占位符 7"/>
          <p:cNvSpPr>
            <a:spLocks noGrp="1"/>
          </p:cNvSpPr>
          <p:nvPr>
            <p:ph idx="1"/>
          </p:nvPr>
        </p:nvSpPr>
        <p:spPr/>
        <p:txBody>
          <a:bodyPr/>
          <a:lstStyle/>
          <a:p>
            <a:r>
              <a:rPr lang="zh-CN" altLang="en-US" dirty="0"/>
              <a:t>自顶向下集成</a:t>
            </a:r>
          </a:p>
          <a:p>
            <a:pPr lvl="1"/>
            <a:r>
              <a:rPr lang="zh-CN" altLang="en-US" dirty="0"/>
              <a:t>深度优先或者广度优先的策略把各个模块进行组装和测试</a:t>
            </a:r>
            <a:endParaRPr lang="en-US" altLang="zh-CN" dirty="0"/>
          </a:p>
          <a:p>
            <a:r>
              <a:rPr lang="zh-CN" altLang="en-US" dirty="0"/>
              <a:t>自底向上集成</a:t>
            </a:r>
          </a:p>
          <a:p>
            <a:pPr lvl="1"/>
            <a:r>
              <a:rPr lang="zh-CN" altLang="en-US" dirty="0"/>
              <a:t>自底向上进行组装和测试</a:t>
            </a:r>
          </a:p>
        </p:txBody>
      </p:sp>
      <p:sp>
        <p:nvSpPr>
          <p:cNvPr id="9" name="矩形 8"/>
          <p:cNvSpPr/>
          <p:nvPr/>
        </p:nvSpPr>
        <p:spPr>
          <a:xfrm>
            <a:off x="3680785" y="3429000"/>
            <a:ext cx="756182" cy="37809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r>
              <a:rPr lang="en-US" altLang="zh-CN" sz="1500" dirty="0">
                <a:solidFill>
                  <a:schemeClr val="tx1"/>
                </a:solidFill>
                <a:latin typeface="Times New Roman" panose="02020603050405020304" pitchFamily="18" charset="0"/>
                <a:cs typeface="Times New Roman" panose="02020603050405020304" pitchFamily="18" charset="0"/>
              </a:rPr>
              <a:t>M1</a:t>
            </a:r>
            <a:endParaRPr lang="zh-CN" altLang="en-US" sz="1500" dirty="0">
              <a:solidFill>
                <a:schemeClr val="tx1"/>
              </a:solidFill>
              <a:latin typeface="Times New Roman" panose="02020603050405020304" pitchFamily="18" charset="0"/>
              <a:cs typeface="Times New Roman" panose="02020603050405020304" pitchFamily="18" charset="0"/>
            </a:endParaRPr>
          </a:p>
        </p:txBody>
      </p:sp>
      <p:sp>
        <p:nvSpPr>
          <p:cNvPr id="12" name="矩形 11"/>
          <p:cNvSpPr/>
          <p:nvPr/>
        </p:nvSpPr>
        <p:spPr>
          <a:xfrm>
            <a:off x="2164406" y="4239194"/>
            <a:ext cx="756182" cy="37809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r>
              <a:rPr lang="en-US" altLang="zh-CN" sz="1500" dirty="0">
                <a:solidFill>
                  <a:schemeClr val="tx1"/>
                </a:solidFill>
                <a:latin typeface="Times New Roman" panose="02020603050405020304" pitchFamily="18" charset="0"/>
                <a:cs typeface="Times New Roman" panose="02020603050405020304" pitchFamily="18" charset="0"/>
              </a:rPr>
              <a:t>M2</a:t>
            </a:r>
            <a:endParaRPr lang="zh-CN" altLang="en-US" sz="1500" dirty="0">
              <a:solidFill>
                <a:schemeClr val="tx1"/>
              </a:solidFill>
              <a:latin typeface="Times New Roman" panose="02020603050405020304" pitchFamily="18" charset="0"/>
              <a:cs typeface="Times New Roman" panose="02020603050405020304" pitchFamily="18" charset="0"/>
            </a:endParaRPr>
          </a:p>
        </p:txBody>
      </p:sp>
      <p:sp>
        <p:nvSpPr>
          <p:cNvPr id="13" name="矩形 12"/>
          <p:cNvSpPr/>
          <p:nvPr/>
        </p:nvSpPr>
        <p:spPr>
          <a:xfrm>
            <a:off x="3680785" y="4239196"/>
            <a:ext cx="756182" cy="37809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r>
              <a:rPr lang="en-US" altLang="zh-CN" sz="1500" dirty="0">
                <a:solidFill>
                  <a:schemeClr val="tx1"/>
                </a:solidFill>
                <a:latin typeface="Times New Roman" panose="02020603050405020304" pitchFamily="18" charset="0"/>
                <a:cs typeface="Times New Roman" panose="02020603050405020304" pitchFamily="18" charset="0"/>
              </a:rPr>
              <a:t>M3</a:t>
            </a:r>
            <a:endParaRPr lang="zh-CN" altLang="en-US" sz="1500" dirty="0">
              <a:solidFill>
                <a:schemeClr val="tx1"/>
              </a:solidFill>
              <a:latin typeface="Times New Roman" panose="02020603050405020304" pitchFamily="18" charset="0"/>
              <a:cs typeface="Times New Roman" panose="02020603050405020304" pitchFamily="18" charset="0"/>
            </a:endParaRPr>
          </a:p>
        </p:txBody>
      </p:sp>
      <p:sp>
        <p:nvSpPr>
          <p:cNvPr id="14" name="矩形 13"/>
          <p:cNvSpPr/>
          <p:nvPr/>
        </p:nvSpPr>
        <p:spPr>
          <a:xfrm>
            <a:off x="5409202" y="4239193"/>
            <a:ext cx="756182" cy="37809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r>
              <a:rPr lang="en-US" altLang="zh-CN" sz="1500" dirty="0">
                <a:solidFill>
                  <a:schemeClr val="tx1"/>
                </a:solidFill>
                <a:latin typeface="Times New Roman" panose="02020603050405020304" pitchFamily="18" charset="0"/>
                <a:cs typeface="Times New Roman" panose="02020603050405020304" pitchFamily="18" charset="0"/>
              </a:rPr>
              <a:t>M4</a:t>
            </a:r>
            <a:endParaRPr lang="zh-CN" altLang="en-US" sz="1500" dirty="0">
              <a:solidFill>
                <a:schemeClr val="tx1"/>
              </a:solidFill>
              <a:latin typeface="Times New Roman" panose="02020603050405020304" pitchFamily="18" charset="0"/>
              <a:cs typeface="Times New Roman" panose="02020603050405020304" pitchFamily="18" charset="0"/>
            </a:endParaRPr>
          </a:p>
        </p:txBody>
      </p:sp>
      <p:sp>
        <p:nvSpPr>
          <p:cNvPr id="15" name="矩形 14"/>
          <p:cNvSpPr/>
          <p:nvPr/>
        </p:nvSpPr>
        <p:spPr>
          <a:xfrm>
            <a:off x="1585718" y="5158425"/>
            <a:ext cx="756182" cy="37809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r>
              <a:rPr lang="en-US" altLang="zh-CN" sz="1500" dirty="0">
                <a:solidFill>
                  <a:schemeClr val="tx1"/>
                </a:solidFill>
                <a:latin typeface="Times New Roman" panose="02020603050405020304" pitchFamily="18" charset="0"/>
                <a:cs typeface="Times New Roman" panose="02020603050405020304" pitchFamily="18" charset="0"/>
              </a:rPr>
              <a:t>M5</a:t>
            </a:r>
            <a:endParaRPr lang="zh-CN" altLang="en-US" sz="1500" dirty="0">
              <a:solidFill>
                <a:schemeClr val="tx1"/>
              </a:solidFill>
              <a:latin typeface="Times New Roman" panose="02020603050405020304" pitchFamily="18" charset="0"/>
              <a:cs typeface="Times New Roman" panose="02020603050405020304" pitchFamily="18" charset="0"/>
            </a:endParaRPr>
          </a:p>
        </p:txBody>
      </p:sp>
      <p:sp>
        <p:nvSpPr>
          <p:cNvPr id="16" name="矩形 15"/>
          <p:cNvSpPr/>
          <p:nvPr/>
        </p:nvSpPr>
        <p:spPr>
          <a:xfrm>
            <a:off x="2746998" y="5158425"/>
            <a:ext cx="756182" cy="37809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r>
              <a:rPr lang="en-US" altLang="zh-CN" sz="1500" dirty="0">
                <a:solidFill>
                  <a:schemeClr val="tx1"/>
                </a:solidFill>
                <a:latin typeface="Times New Roman" panose="02020603050405020304" pitchFamily="18" charset="0"/>
                <a:cs typeface="Times New Roman" panose="02020603050405020304" pitchFamily="18" charset="0"/>
              </a:rPr>
              <a:t>M6</a:t>
            </a:r>
            <a:endParaRPr lang="zh-CN" altLang="en-US" sz="1500" dirty="0">
              <a:solidFill>
                <a:schemeClr val="tx1"/>
              </a:solidFill>
              <a:latin typeface="Times New Roman" panose="02020603050405020304" pitchFamily="18" charset="0"/>
              <a:cs typeface="Times New Roman" panose="02020603050405020304" pitchFamily="18" charset="0"/>
            </a:endParaRPr>
          </a:p>
        </p:txBody>
      </p:sp>
      <p:sp>
        <p:nvSpPr>
          <p:cNvPr id="17" name="矩形 16"/>
          <p:cNvSpPr/>
          <p:nvPr/>
        </p:nvSpPr>
        <p:spPr>
          <a:xfrm>
            <a:off x="3693799" y="5157417"/>
            <a:ext cx="756182" cy="37809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r>
              <a:rPr lang="en-US" altLang="zh-CN" sz="1500" dirty="0">
                <a:solidFill>
                  <a:schemeClr val="tx1"/>
                </a:solidFill>
                <a:latin typeface="Times New Roman" panose="02020603050405020304" pitchFamily="18" charset="0"/>
                <a:cs typeface="Times New Roman" panose="02020603050405020304" pitchFamily="18" charset="0"/>
              </a:rPr>
              <a:t>M7</a:t>
            </a:r>
            <a:endParaRPr lang="zh-CN" altLang="en-US" sz="1500" dirty="0">
              <a:solidFill>
                <a:schemeClr val="tx1"/>
              </a:solidFill>
              <a:latin typeface="Times New Roman" panose="02020603050405020304" pitchFamily="18" charset="0"/>
              <a:cs typeface="Times New Roman" panose="02020603050405020304" pitchFamily="18" charset="0"/>
            </a:endParaRPr>
          </a:p>
        </p:txBody>
      </p:sp>
      <p:sp>
        <p:nvSpPr>
          <p:cNvPr id="18" name="矩形 17"/>
          <p:cNvSpPr/>
          <p:nvPr/>
        </p:nvSpPr>
        <p:spPr>
          <a:xfrm>
            <a:off x="4653020" y="5157417"/>
            <a:ext cx="756182" cy="37809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r>
              <a:rPr lang="en-US" altLang="zh-CN" sz="1500" dirty="0">
                <a:solidFill>
                  <a:schemeClr val="tx1"/>
                </a:solidFill>
                <a:latin typeface="Times New Roman" panose="02020603050405020304" pitchFamily="18" charset="0"/>
                <a:cs typeface="Times New Roman" panose="02020603050405020304" pitchFamily="18" charset="0"/>
              </a:rPr>
              <a:t>M8</a:t>
            </a:r>
            <a:endParaRPr lang="zh-CN" altLang="en-US" sz="1500" dirty="0">
              <a:solidFill>
                <a:schemeClr val="tx1"/>
              </a:solidFill>
              <a:latin typeface="Times New Roman" panose="02020603050405020304" pitchFamily="18" charset="0"/>
              <a:cs typeface="Times New Roman" panose="02020603050405020304" pitchFamily="18" charset="0"/>
            </a:endParaRPr>
          </a:p>
        </p:txBody>
      </p:sp>
      <p:sp>
        <p:nvSpPr>
          <p:cNvPr id="19" name="矩形 18"/>
          <p:cNvSpPr/>
          <p:nvPr/>
        </p:nvSpPr>
        <p:spPr>
          <a:xfrm>
            <a:off x="5674803" y="5156833"/>
            <a:ext cx="756182" cy="37809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r>
              <a:rPr lang="en-US" altLang="zh-CN" sz="1500" dirty="0">
                <a:solidFill>
                  <a:schemeClr val="tx1"/>
                </a:solidFill>
                <a:latin typeface="Times New Roman" panose="02020603050405020304" pitchFamily="18" charset="0"/>
                <a:cs typeface="Times New Roman" panose="02020603050405020304" pitchFamily="18" charset="0"/>
              </a:rPr>
              <a:t>M9</a:t>
            </a:r>
            <a:endParaRPr lang="zh-CN" altLang="en-US" sz="1500" dirty="0">
              <a:solidFill>
                <a:schemeClr val="tx1"/>
              </a:solidFill>
              <a:latin typeface="Times New Roman" panose="02020603050405020304" pitchFamily="18" charset="0"/>
              <a:cs typeface="Times New Roman" panose="02020603050405020304" pitchFamily="18" charset="0"/>
            </a:endParaRPr>
          </a:p>
        </p:txBody>
      </p:sp>
      <p:sp>
        <p:nvSpPr>
          <p:cNvPr id="20" name="矩形 19"/>
          <p:cNvSpPr/>
          <p:nvPr/>
        </p:nvSpPr>
        <p:spPr>
          <a:xfrm>
            <a:off x="6813541" y="5151134"/>
            <a:ext cx="756182" cy="378091"/>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r>
              <a:rPr lang="en-US" altLang="zh-CN" sz="1500" dirty="0">
                <a:solidFill>
                  <a:schemeClr val="tx1"/>
                </a:solidFill>
                <a:latin typeface="Times New Roman" panose="02020603050405020304" pitchFamily="18" charset="0"/>
                <a:cs typeface="Times New Roman" panose="02020603050405020304" pitchFamily="18" charset="0"/>
              </a:rPr>
              <a:t>M10</a:t>
            </a:r>
            <a:endParaRPr lang="zh-CN" altLang="en-US" sz="1500" dirty="0">
              <a:solidFill>
                <a:schemeClr val="tx1"/>
              </a:solidFill>
              <a:latin typeface="Times New Roman" panose="02020603050405020304" pitchFamily="18" charset="0"/>
              <a:cs typeface="Times New Roman" panose="02020603050405020304" pitchFamily="18" charset="0"/>
            </a:endParaRPr>
          </a:p>
        </p:txBody>
      </p:sp>
      <p:cxnSp>
        <p:nvCxnSpPr>
          <p:cNvPr id="23" name="肘形连接符 22"/>
          <p:cNvCxnSpPr>
            <a:stCxn id="9" idx="2"/>
            <a:endCxn id="12" idx="0"/>
          </p:cNvCxnSpPr>
          <p:nvPr/>
        </p:nvCxnSpPr>
        <p:spPr>
          <a:xfrm rot="5400000">
            <a:off x="3084635" y="3264953"/>
            <a:ext cx="432103" cy="1516379"/>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9" idx="2"/>
            <a:endCxn id="14" idx="0"/>
          </p:cNvCxnSpPr>
          <p:nvPr/>
        </p:nvCxnSpPr>
        <p:spPr>
          <a:xfrm rot="16200000" flipH="1">
            <a:off x="4707034" y="3158933"/>
            <a:ext cx="432101" cy="1728417"/>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21" name="直接箭头连接符 133120"/>
          <p:cNvCxnSpPr>
            <a:stCxn id="9" idx="2"/>
            <a:endCxn id="13" idx="0"/>
          </p:cNvCxnSpPr>
          <p:nvPr/>
        </p:nvCxnSpPr>
        <p:spPr>
          <a:xfrm>
            <a:off x="4058876" y="3807091"/>
            <a:ext cx="0" cy="432104"/>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25" name="肘形连接符 133124"/>
          <p:cNvCxnSpPr>
            <a:stCxn id="12" idx="2"/>
            <a:endCxn id="16" idx="0"/>
          </p:cNvCxnSpPr>
          <p:nvPr/>
        </p:nvCxnSpPr>
        <p:spPr>
          <a:xfrm rot="16200000" flipH="1">
            <a:off x="2563223" y="4596559"/>
            <a:ext cx="541140" cy="582593"/>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32" name="肘形连接符 133131"/>
          <p:cNvCxnSpPr>
            <a:stCxn id="12" idx="2"/>
            <a:endCxn id="15" idx="0"/>
          </p:cNvCxnSpPr>
          <p:nvPr/>
        </p:nvCxnSpPr>
        <p:spPr>
          <a:xfrm rot="5400000">
            <a:off x="1982583" y="4598512"/>
            <a:ext cx="541140" cy="578688"/>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34" name="直接箭头连接符 133133"/>
          <p:cNvCxnSpPr>
            <a:stCxn id="13" idx="2"/>
            <a:endCxn id="17" idx="0"/>
          </p:cNvCxnSpPr>
          <p:nvPr/>
        </p:nvCxnSpPr>
        <p:spPr>
          <a:xfrm>
            <a:off x="4058877" y="4617287"/>
            <a:ext cx="13013" cy="54013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59" name="肘形连接符 133158"/>
          <p:cNvCxnSpPr>
            <a:stCxn id="14" idx="2"/>
            <a:endCxn id="20" idx="0"/>
          </p:cNvCxnSpPr>
          <p:nvPr/>
        </p:nvCxnSpPr>
        <p:spPr>
          <a:xfrm rot="16200000" flipH="1">
            <a:off x="6222538" y="4182039"/>
            <a:ext cx="533850" cy="1404339"/>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61" name="肘形连接符 133160"/>
          <p:cNvCxnSpPr>
            <a:stCxn id="14" idx="2"/>
          </p:cNvCxnSpPr>
          <p:nvPr/>
        </p:nvCxnSpPr>
        <p:spPr>
          <a:xfrm rot="16200000" flipH="1">
            <a:off x="5598539" y="4806038"/>
            <a:ext cx="539549" cy="162039"/>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3163" name="肘形连接符 133162"/>
          <p:cNvCxnSpPr>
            <a:stCxn id="14" idx="2"/>
            <a:endCxn id="18" idx="0"/>
          </p:cNvCxnSpPr>
          <p:nvPr/>
        </p:nvCxnSpPr>
        <p:spPr>
          <a:xfrm rot="5400000">
            <a:off x="5139136" y="4509259"/>
            <a:ext cx="540133" cy="756182"/>
          </a:xfrm>
          <a:prstGeom prst="bentConnector3">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1" y="5613481"/>
            <a:ext cx="9144000" cy="392466"/>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100" dirty="0"/>
              <a:t>在概要设计阶段就可以设计集成测试用例及计划</a:t>
            </a:r>
          </a:p>
        </p:txBody>
      </p:sp>
    </p:spTree>
    <p:extLst>
      <p:ext uri="{BB962C8B-B14F-4D97-AF65-F5344CB8AC3E}">
        <p14:creationId xmlns:p14="http://schemas.microsoft.com/office/powerpoint/2010/main" val="198443241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90049" y="304800"/>
            <a:ext cx="7102714" cy="553998"/>
          </a:xfrm>
        </p:spPr>
        <p:txBody>
          <a:bodyPr/>
          <a:lstStyle/>
          <a:p>
            <a:r>
              <a:rPr lang="en-US" altLang="zh-CN" dirty="0"/>
              <a:t>2.3.1 </a:t>
            </a:r>
            <a:r>
              <a:rPr lang="zh-CN" altLang="en-US" dirty="0"/>
              <a:t>过程</a:t>
            </a:r>
            <a:r>
              <a:rPr lang="en-US" altLang="zh-CN" dirty="0"/>
              <a:t>(Process)</a:t>
            </a:r>
            <a:endParaRPr lang="zh-CN" altLang="en-US" dirty="0"/>
          </a:p>
        </p:txBody>
      </p:sp>
      <p:sp>
        <p:nvSpPr>
          <p:cNvPr id="3" name="内容占位符 2"/>
          <p:cNvSpPr>
            <a:spLocks noGrp="1"/>
          </p:cNvSpPr>
          <p:nvPr>
            <p:ph idx="1"/>
          </p:nvPr>
        </p:nvSpPr>
        <p:spPr>
          <a:xfrm>
            <a:off x="404865" y="1701179"/>
            <a:ext cx="8191106" cy="3780726"/>
          </a:xfrm>
        </p:spPr>
        <p:txBody>
          <a:bodyPr/>
          <a:lstStyle/>
          <a:p>
            <a:r>
              <a:rPr lang="zh-CN" altLang="zh-CN" dirty="0"/>
              <a:t>从</a:t>
            </a:r>
            <a:r>
              <a:rPr lang="zh-CN" altLang="zh-CN" dirty="0">
                <a:solidFill>
                  <a:srgbClr val="C00000"/>
                </a:solidFill>
              </a:rPr>
              <a:t>管理</a:t>
            </a:r>
            <a:r>
              <a:rPr lang="zh-CN" altLang="zh-CN" dirty="0"/>
              <a:t>的视角，回答软件开发、运行和维护需要</a:t>
            </a:r>
            <a:r>
              <a:rPr lang="zh-CN" altLang="en-US" dirty="0"/>
              <a:t>开展</a:t>
            </a:r>
            <a:r>
              <a:rPr lang="zh-CN" altLang="zh-CN" dirty="0">
                <a:solidFill>
                  <a:srgbClr val="C00000"/>
                </a:solidFill>
              </a:rPr>
              <a:t>哪些</a:t>
            </a:r>
            <a:r>
              <a:rPr lang="zh-CN" altLang="en-US" dirty="0">
                <a:solidFill>
                  <a:srgbClr val="C00000"/>
                </a:solidFill>
              </a:rPr>
              <a:t>工作</a:t>
            </a:r>
            <a:r>
              <a:rPr lang="zh-CN" altLang="zh-CN" dirty="0">
                <a:solidFill>
                  <a:srgbClr val="C00000"/>
                </a:solidFill>
              </a:rPr>
              <a:t>、</a:t>
            </a:r>
            <a:r>
              <a:rPr lang="zh-CN" altLang="en-US" dirty="0">
                <a:solidFill>
                  <a:srgbClr val="C00000"/>
                </a:solidFill>
              </a:rPr>
              <a:t>按照什么样的步骤和次序</a:t>
            </a:r>
            <a:r>
              <a:rPr lang="zh-CN" altLang="en-US" dirty="0"/>
              <a:t>来开展工作</a:t>
            </a:r>
            <a:endParaRPr lang="en-US" altLang="zh-CN" dirty="0"/>
          </a:p>
          <a:p>
            <a:r>
              <a:rPr lang="zh-CN" altLang="zh-CN" dirty="0"/>
              <a:t>对软件开发过程所涉及的人、制品、质量、成本、计划等进行有效和可量化的管理</a:t>
            </a:r>
            <a:endParaRPr lang="en-US" altLang="zh-CN" dirty="0"/>
          </a:p>
          <a:p>
            <a:r>
              <a:rPr lang="zh-CN" altLang="en-US" dirty="0"/>
              <a:t>典型成果</a:t>
            </a:r>
            <a:endParaRPr lang="en-US" altLang="zh-CN" dirty="0"/>
          </a:p>
          <a:p>
            <a:pPr lvl="1"/>
            <a:r>
              <a:rPr lang="zh-CN" altLang="zh-CN" dirty="0"/>
              <a:t>过程模型，</a:t>
            </a:r>
            <a:r>
              <a:rPr lang="zh-CN" altLang="en-US" dirty="0"/>
              <a:t>如</a:t>
            </a:r>
            <a:r>
              <a:rPr lang="zh-CN" altLang="zh-CN" dirty="0"/>
              <a:t>瀑布模型、增量模型、原型模型、迭代模型、螺旋模型等等</a:t>
            </a:r>
            <a:endParaRPr lang="en-US" altLang="zh-CN" dirty="0"/>
          </a:p>
          <a:p>
            <a:pPr lvl="1"/>
            <a:r>
              <a:rPr lang="zh-CN" altLang="zh-CN" dirty="0"/>
              <a:t>方法，如敏捷开发方法、群体化开发方法、</a:t>
            </a:r>
            <a:r>
              <a:rPr lang="en-US" altLang="zh-CN" dirty="0"/>
              <a:t>DevOps</a:t>
            </a:r>
            <a:r>
              <a:rPr lang="zh-CN" altLang="zh-CN" dirty="0"/>
              <a:t>方法</a:t>
            </a:r>
            <a:endParaRPr lang="en-US" altLang="zh-CN" dirty="0"/>
          </a:p>
          <a:p>
            <a:pPr lvl="1"/>
            <a:r>
              <a:rPr lang="zh-CN" altLang="en-US" dirty="0"/>
              <a:t>管理，如配置管理、质量管理、团队组织等</a:t>
            </a:r>
          </a:p>
        </p:txBody>
      </p:sp>
    </p:spTree>
    <p:extLst>
      <p:ext uri="{BB962C8B-B14F-4D97-AF65-F5344CB8AC3E}">
        <p14:creationId xmlns:p14="http://schemas.microsoft.com/office/powerpoint/2010/main" val="264884549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a:t>自顶向下集成测试的过程</a:t>
            </a:r>
            <a:endParaRPr lang="zh-CN" altLang="en-US" dirty="0"/>
          </a:p>
        </p:txBody>
      </p:sp>
      <p:sp>
        <p:nvSpPr>
          <p:cNvPr id="2" name="内容占位符 1"/>
          <p:cNvSpPr>
            <a:spLocks noGrp="1"/>
          </p:cNvSpPr>
          <p:nvPr>
            <p:ph idx="1"/>
          </p:nvPr>
        </p:nvSpPr>
        <p:spPr/>
        <p:txBody>
          <a:bodyPr>
            <a:normAutofit/>
          </a:bodyPr>
          <a:lstStyle/>
          <a:p>
            <a:r>
              <a:rPr lang="zh-CN" altLang="zh-CN" dirty="0"/>
              <a:t>以</a:t>
            </a:r>
            <a:r>
              <a:rPr lang="zh-CN" altLang="zh-CN" dirty="0">
                <a:solidFill>
                  <a:srgbClr val="C00000"/>
                </a:solidFill>
              </a:rPr>
              <a:t>软件主控模块</a:t>
            </a:r>
            <a:r>
              <a:rPr lang="zh-CN" altLang="zh-CN" dirty="0"/>
              <a:t>作为测试驱动模块，把对主控模块进行单元测试时引入的所有</a:t>
            </a:r>
            <a:r>
              <a:rPr lang="zh-CN" altLang="zh-CN" dirty="0">
                <a:solidFill>
                  <a:srgbClr val="C00000"/>
                </a:solidFill>
              </a:rPr>
              <a:t>桩模块</a:t>
            </a:r>
            <a:r>
              <a:rPr lang="zh-CN" altLang="zh-CN" dirty="0"/>
              <a:t>用实际模块替代</a:t>
            </a:r>
          </a:p>
          <a:p>
            <a:r>
              <a:rPr lang="zh-CN" altLang="zh-CN" dirty="0"/>
              <a:t>依据集成策略</a:t>
            </a:r>
            <a:r>
              <a:rPr lang="en-US" altLang="zh-CN" dirty="0"/>
              <a:t>(</a:t>
            </a:r>
            <a:r>
              <a:rPr lang="zh-CN" altLang="zh-CN" dirty="0"/>
              <a:t>深度优先或广度优先</a:t>
            </a:r>
            <a:r>
              <a:rPr lang="en-US" altLang="zh-CN" dirty="0"/>
              <a:t>)</a:t>
            </a:r>
            <a:r>
              <a:rPr lang="zh-CN" altLang="zh-CN" dirty="0"/>
              <a:t>，每次只替代一个桩模块</a:t>
            </a:r>
          </a:p>
          <a:p>
            <a:pPr lvl="1"/>
            <a:r>
              <a:rPr lang="zh-CN" altLang="zh-CN" dirty="0"/>
              <a:t>每集成一个模块立即测试一遍</a:t>
            </a:r>
          </a:p>
          <a:p>
            <a:pPr lvl="1"/>
            <a:r>
              <a:rPr lang="zh-CN" altLang="zh-CN" dirty="0"/>
              <a:t>只有每组测试完成后，才着手替换下一个桩模块</a:t>
            </a:r>
          </a:p>
          <a:p>
            <a:r>
              <a:rPr lang="zh-CN" altLang="zh-CN" dirty="0"/>
              <a:t>为避免修改引入新错误，须不断进行回归测试（即全部或部分地重复已做过的测试）</a:t>
            </a:r>
          </a:p>
          <a:p>
            <a:r>
              <a:rPr lang="zh-CN" altLang="zh-CN" dirty="0"/>
              <a:t>从步骤（</a:t>
            </a:r>
            <a:r>
              <a:rPr lang="en-US" altLang="zh-CN" dirty="0"/>
              <a:t>2</a:t>
            </a:r>
            <a:r>
              <a:rPr lang="zh-CN" altLang="zh-CN" dirty="0"/>
              <a:t>）开始循环执行上述步骤，直至整个程序结构集成完毕</a:t>
            </a:r>
          </a:p>
          <a:p>
            <a:endParaRPr lang="zh-CN" altLang="en-US" dirty="0"/>
          </a:p>
        </p:txBody>
      </p:sp>
    </p:spTree>
    <p:extLst>
      <p:ext uri="{BB962C8B-B14F-4D97-AF65-F5344CB8AC3E}">
        <p14:creationId xmlns:p14="http://schemas.microsoft.com/office/powerpoint/2010/main" val="147676630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zh-CN"/>
              <a:t>自底向上集成测试的过程</a:t>
            </a:r>
            <a:endParaRPr lang="zh-CN" altLang="en-US" dirty="0"/>
          </a:p>
        </p:txBody>
      </p:sp>
      <p:sp>
        <p:nvSpPr>
          <p:cNvPr id="2" name="内容占位符 1"/>
          <p:cNvSpPr>
            <a:spLocks noGrp="1"/>
          </p:cNvSpPr>
          <p:nvPr>
            <p:ph idx="1"/>
          </p:nvPr>
        </p:nvSpPr>
        <p:spPr>
          <a:xfrm>
            <a:off x="403447" y="1538544"/>
            <a:ext cx="8191106" cy="4564101"/>
          </a:xfrm>
        </p:spPr>
        <p:txBody>
          <a:bodyPr/>
          <a:lstStyle/>
          <a:p>
            <a:r>
              <a:rPr lang="zh-CN" altLang="zh-CN" dirty="0"/>
              <a:t>把低层模块集成起来形成实现某个子功能的模块群</a:t>
            </a:r>
            <a:r>
              <a:rPr lang="en-US" altLang="zh-CN" dirty="0"/>
              <a:t>(cluster)</a:t>
            </a:r>
            <a:endParaRPr lang="zh-CN" altLang="zh-CN" dirty="0"/>
          </a:p>
          <a:p>
            <a:r>
              <a:rPr lang="zh-CN" altLang="zh-CN" dirty="0"/>
              <a:t>开发一个测试用驱动模块，控制测试数据的输入和测试结果的输出</a:t>
            </a:r>
          </a:p>
          <a:p>
            <a:pPr lvl="1"/>
            <a:r>
              <a:rPr lang="zh-CN" altLang="zh-CN" dirty="0"/>
              <a:t>对每个模块群进行测试</a:t>
            </a:r>
          </a:p>
          <a:p>
            <a:pPr lvl="1"/>
            <a:r>
              <a:rPr lang="zh-CN" altLang="zh-CN" dirty="0"/>
              <a:t>删除测试使用的驱动模块，用实际开发的高层模块代替并形成能完成更大功能的新模块群</a:t>
            </a:r>
          </a:p>
          <a:p>
            <a:r>
              <a:rPr lang="zh-CN" altLang="zh-CN" dirty="0"/>
              <a:t>从步骤（</a:t>
            </a:r>
            <a:r>
              <a:rPr lang="en-US" altLang="zh-CN" dirty="0"/>
              <a:t>1</a:t>
            </a:r>
            <a:r>
              <a:rPr lang="zh-CN" altLang="zh-CN" dirty="0"/>
              <a:t>）开始循环执行上述各步骤，直至整个程序集成完毕</a:t>
            </a:r>
            <a:endParaRPr lang="en-US" altLang="zh-CN" dirty="0"/>
          </a:p>
          <a:p>
            <a:pPr lvl="1"/>
            <a:r>
              <a:rPr lang="zh-CN" altLang="en-US" dirty="0">
                <a:ea typeface="宋体" panose="02010600030101010101" pitchFamily="2" charset="-122"/>
              </a:rPr>
              <a:t>首先测试底层，再测试顶层，主要故障的发现会推迟到后期，而顶层故障更多反映设计中的故障，应该再开发中尽快改正而不是等到后期</a:t>
            </a:r>
            <a:endParaRPr lang="en-US" altLang="zh-CN" dirty="0">
              <a:ea typeface="宋体" panose="02010600030101010101" pitchFamily="2" charset="-122"/>
            </a:endParaRPr>
          </a:p>
          <a:p>
            <a:endParaRPr lang="zh-CN" altLang="en-US" dirty="0"/>
          </a:p>
        </p:txBody>
      </p:sp>
    </p:spTree>
    <p:extLst>
      <p:ext uri="{BB962C8B-B14F-4D97-AF65-F5344CB8AC3E}">
        <p14:creationId xmlns:p14="http://schemas.microsoft.com/office/powerpoint/2010/main" val="2011741136"/>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228600" y="1128378"/>
            <a:ext cx="8001000" cy="3458103"/>
          </a:xfrm>
          <a:prstGeom prst="rect">
            <a:avLst/>
          </a:prstGeom>
        </p:spPr>
      </p:pic>
    </p:spTree>
    <p:extLst>
      <p:ext uri="{BB962C8B-B14F-4D97-AF65-F5344CB8AC3E}">
        <p14:creationId xmlns:p14="http://schemas.microsoft.com/office/powerpoint/2010/main" val="379137707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zh-CN" dirty="0"/>
              <a:t>2.4.3 </a:t>
            </a:r>
            <a:r>
              <a:rPr lang="zh-CN" altLang="en-US" dirty="0"/>
              <a:t>确认测试</a:t>
            </a:r>
          </a:p>
        </p:txBody>
      </p:sp>
      <p:sp>
        <p:nvSpPr>
          <p:cNvPr id="134147" name="Rectangle 3"/>
          <p:cNvSpPr>
            <a:spLocks noGrp="1" noChangeArrowheads="1"/>
          </p:cNvSpPr>
          <p:nvPr>
            <p:ph idx="1"/>
          </p:nvPr>
        </p:nvSpPr>
        <p:spPr/>
        <p:txBody>
          <a:bodyPr/>
          <a:lstStyle/>
          <a:p>
            <a:r>
              <a:rPr lang="zh-CN" altLang="en-US" dirty="0"/>
              <a:t>测试对象</a:t>
            </a:r>
            <a:endParaRPr lang="en-US" altLang="zh-CN" dirty="0"/>
          </a:p>
          <a:p>
            <a:pPr lvl="1"/>
            <a:r>
              <a:rPr lang="zh-CN" altLang="en-US" dirty="0"/>
              <a:t>对软件的功能和性能进行测试</a:t>
            </a:r>
          </a:p>
          <a:p>
            <a:pPr lvl="1"/>
            <a:r>
              <a:rPr lang="zh-CN" altLang="en-US" dirty="0"/>
              <a:t>判断目标软件系统是否满足用户需求</a:t>
            </a:r>
          </a:p>
          <a:p>
            <a:r>
              <a:rPr lang="zh-CN" altLang="en-US" dirty="0"/>
              <a:t>依据和标准</a:t>
            </a:r>
          </a:p>
          <a:p>
            <a:pPr lvl="1"/>
            <a:r>
              <a:rPr lang="zh-CN" altLang="en-US" dirty="0"/>
              <a:t>软件需求规格说明书</a:t>
            </a:r>
          </a:p>
          <a:p>
            <a:r>
              <a:rPr lang="zh-CN" altLang="en-US" dirty="0"/>
              <a:t>测试技术</a:t>
            </a:r>
            <a:endParaRPr lang="en-US" altLang="zh-CN" dirty="0"/>
          </a:p>
          <a:p>
            <a:pPr lvl="1"/>
            <a:r>
              <a:rPr lang="zh-CN" altLang="en-US" dirty="0"/>
              <a:t>采用黑盒测试技术</a:t>
            </a:r>
            <a:endParaRPr lang="en-US" altLang="zh-CN" dirty="0"/>
          </a:p>
        </p:txBody>
      </p:sp>
      <p:pic>
        <p:nvPicPr>
          <p:cNvPr id="7" name="图片 6"/>
          <p:cNvPicPr>
            <a:picLocks noChangeAspect="1"/>
          </p:cNvPicPr>
          <p:nvPr/>
        </p:nvPicPr>
        <p:blipFill>
          <a:blip r:embed="rId2"/>
          <a:stretch>
            <a:fillRect/>
          </a:stretch>
        </p:blipFill>
        <p:spPr>
          <a:xfrm>
            <a:off x="4490981" y="3055034"/>
            <a:ext cx="4302912" cy="2370017"/>
          </a:xfrm>
          <a:prstGeom prst="rect">
            <a:avLst/>
          </a:prstGeom>
        </p:spPr>
      </p:pic>
      <p:sp>
        <p:nvSpPr>
          <p:cNvPr id="8" name="矩形 7"/>
          <p:cNvSpPr/>
          <p:nvPr/>
        </p:nvSpPr>
        <p:spPr>
          <a:xfrm>
            <a:off x="4319876" y="3433315"/>
            <a:ext cx="4645121" cy="61683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10" name="文本框 9"/>
          <p:cNvSpPr txBox="1"/>
          <p:nvPr/>
        </p:nvSpPr>
        <p:spPr>
          <a:xfrm>
            <a:off x="1" y="5613481"/>
            <a:ext cx="9144000" cy="392466"/>
          </a:xfrm>
          <a:prstGeom prst="rect">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defPPr>
              <a:defRPr lang="en-US"/>
            </a:defPPr>
            <a:lvl1pPr algn="ctr">
              <a:defRPr sz="2800">
                <a:solidFill>
                  <a:schemeClr val="lt1"/>
                </a:solidFill>
                <a:latin typeface="微软雅黑" panose="020B0503020204020204" charset="-122"/>
                <a:ea typeface="微软雅黑" panose="020B050302020402020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100" dirty="0"/>
              <a:t>在需求分析阶段就可以设计确认测试用例及计划</a:t>
            </a:r>
          </a:p>
        </p:txBody>
      </p:sp>
    </p:spTree>
    <p:extLst>
      <p:ext uri="{BB962C8B-B14F-4D97-AF65-F5344CB8AC3E}">
        <p14:creationId xmlns:p14="http://schemas.microsoft.com/office/powerpoint/2010/main" val="277962038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title"/>
          </p:nvPr>
        </p:nvSpPr>
        <p:spPr/>
        <p:txBody>
          <a:bodyPr/>
          <a:lstStyle/>
          <a:p>
            <a:r>
              <a:rPr lang="zh-CN" altLang="en-US" dirty="0"/>
              <a:t>白盒测试用例设计的指导原则</a:t>
            </a:r>
          </a:p>
        </p:txBody>
      </p:sp>
      <p:sp>
        <p:nvSpPr>
          <p:cNvPr id="114692" name="Rectangle 4"/>
          <p:cNvSpPr>
            <a:spLocks noGrp="1" noChangeArrowheads="1"/>
          </p:cNvSpPr>
          <p:nvPr>
            <p:ph idx="1"/>
          </p:nvPr>
        </p:nvSpPr>
        <p:spPr/>
        <p:txBody>
          <a:bodyPr/>
          <a:lstStyle/>
          <a:p>
            <a:r>
              <a:rPr lang="zh-CN" altLang="en-US" dirty="0"/>
              <a:t>如何设计测试用例？</a:t>
            </a:r>
            <a:endParaRPr lang="en-US" altLang="zh-CN" dirty="0"/>
          </a:p>
          <a:p>
            <a:pPr lvl="1"/>
            <a:r>
              <a:rPr lang="zh-CN" altLang="en-US" dirty="0"/>
              <a:t>内部执行流程</a:t>
            </a:r>
            <a:endParaRPr lang="en-US" altLang="zh-CN" dirty="0"/>
          </a:p>
          <a:p>
            <a:pPr lvl="1"/>
            <a:r>
              <a:rPr lang="zh-CN" altLang="en-US" dirty="0"/>
              <a:t>生成测试数据</a:t>
            </a:r>
            <a:endParaRPr lang="en-US" altLang="zh-CN" dirty="0"/>
          </a:p>
          <a:p>
            <a:r>
              <a:rPr lang="zh-CN" altLang="en-US" dirty="0"/>
              <a:t>设计多少测试用例</a:t>
            </a:r>
            <a:r>
              <a:rPr lang="en-US" altLang="zh-CN" dirty="0"/>
              <a:t>? </a:t>
            </a:r>
          </a:p>
          <a:p>
            <a:pPr lvl="1"/>
            <a:r>
              <a:rPr lang="zh-CN" altLang="en-US" dirty="0"/>
              <a:t>遵循覆盖原则</a:t>
            </a:r>
            <a:endParaRPr lang="en-US" altLang="zh-CN" dirty="0"/>
          </a:p>
          <a:p>
            <a:r>
              <a:rPr lang="zh-CN" altLang="en-US" dirty="0"/>
              <a:t>测试用例覆盖准则</a:t>
            </a:r>
          </a:p>
          <a:p>
            <a:pPr lvl="1"/>
            <a:r>
              <a:rPr lang="zh-CN" altLang="en-US" dirty="0"/>
              <a:t>语句覆盖</a:t>
            </a:r>
          </a:p>
          <a:p>
            <a:pPr lvl="1"/>
            <a:r>
              <a:rPr lang="zh-CN" altLang="en-US" dirty="0"/>
              <a:t>分支覆盖（判定覆盖）</a:t>
            </a:r>
            <a:endParaRPr lang="en-US" altLang="zh-CN" dirty="0"/>
          </a:p>
          <a:p>
            <a:pPr lvl="1"/>
            <a:r>
              <a:rPr lang="zh-CN" altLang="en-US" dirty="0"/>
              <a:t>条件覆盖</a:t>
            </a:r>
          </a:p>
          <a:p>
            <a:pPr lvl="1"/>
            <a:r>
              <a:rPr lang="zh-CN" altLang="en-US" dirty="0"/>
              <a:t>路径覆盖</a:t>
            </a:r>
          </a:p>
          <a:p>
            <a:pPr lvl="1"/>
            <a:r>
              <a:rPr lang="zh-CN" altLang="en-US" dirty="0"/>
              <a:t>基本路径覆盖</a:t>
            </a:r>
          </a:p>
        </p:txBody>
      </p:sp>
      <p:sp>
        <p:nvSpPr>
          <p:cNvPr id="9" name="文本框 8"/>
          <p:cNvSpPr txBox="1"/>
          <p:nvPr/>
        </p:nvSpPr>
        <p:spPr>
          <a:xfrm>
            <a:off x="6935853" y="3029227"/>
            <a:ext cx="2112358" cy="1708160"/>
          </a:xfrm>
          <a:prstGeom prst="rect">
            <a:avLst/>
          </a:prstGeom>
          <a:noFill/>
        </p:spPr>
        <p:txBody>
          <a:bodyPr wrap="square" rtlCol="0">
            <a:spAutoFit/>
          </a:bodyPr>
          <a:lstStyle/>
          <a:p>
            <a:pPr marL="334848" lvl="1" indent="-334848" algn="just">
              <a:buFont typeface="Wingdings" panose="05000000000000000000" charset="0"/>
              <a:buChar char="ü"/>
            </a:pPr>
            <a:r>
              <a:rPr lang="zh-CN" altLang="en-US" sz="2100" dirty="0">
                <a:solidFill>
                  <a:srgbClr val="C00000"/>
                </a:solidFill>
                <a:latin typeface="微软雅黑" panose="020B0503020204020204" charset="-122"/>
                <a:ea typeface="微软雅黑" panose="020B0503020204020204" charset="-122"/>
              </a:rPr>
              <a:t>语句覆盖</a:t>
            </a:r>
          </a:p>
          <a:p>
            <a:pPr marL="334848" lvl="1" indent="-334848" algn="just">
              <a:buFont typeface="Wingdings" panose="05000000000000000000" charset="0"/>
              <a:buChar char="ü"/>
            </a:pPr>
            <a:r>
              <a:rPr lang="zh-CN" altLang="en-US" sz="2100" dirty="0">
                <a:solidFill>
                  <a:srgbClr val="C00000"/>
                </a:solidFill>
                <a:latin typeface="微软雅黑" panose="020B0503020204020204" charset="-122"/>
                <a:ea typeface="微软雅黑" panose="020B0503020204020204" charset="-122"/>
              </a:rPr>
              <a:t>分支覆盖</a:t>
            </a:r>
          </a:p>
          <a:p>
            <a:pPr marL="334848" lvl="1" indent="-334848" algn="just">
              <a:buFont typeface="Wingdings" panose="05000000000000000000" charset="0"/>
              <a:buChar char="ü"/>
            </a:pPr>
            <a:r>
              <a:rPr lang="zh-CN" altLang="en-US" sz="2100" dirty="0">
                <a:solidFill>
                  <a:srgbClr val="C00000"/>
                </a:solidFill>
                <a:latin typeface="微软雅黑" panose="020B0503020204020204" charset="-122"/>
                <a:ea typeface="微软雅黑" panose="020B0503020204020204" charset="-122"/>
              </a:rPr>
              <a:t>路径覆盖</a:t>
            </a:r>
          </a:p>
          <a:p>
            <a:pPr marL="334848" lvl="1" indent="-334848" algn="just">
              <a:buFont typeface="Wingdings" panose="05000000000000000000" charset="0"/>
              <a:buChar char="ü"/>
            </a:pPr>
            <a:r>
              <a:rPr lang="zh-CN" altLang="en-US" sz="2100" dirty="0">
                <a:solidFill>
                  <a:srgbClr val="C00000"/>
                </a:solidFill>
                <a:latin typeface="微软雅黑" panose="020B0503020204020204" charset="-122"/>
                <a:ea typeface="微软雅黑" panose="020B0503020204020204" charset="-122"/>
              </a:rPr>
              <a:t>基本路径覆盖</a:t>
            </a:r>
          </a:p>
        </p:txBody>
      </p:sp>
      <p:pic>
        <p:nvPicPr>
          <p:cNvPr id="4100" name="Picture 4" descr="https://img-blog.csdnimg.cn/20210625083447683.jpg#pic_ce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0785" y="1781603"/>
            <a:ext cx="2932987" cy="3780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6702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pic>
        <p:nvPicPr>
          <p:cNvPr id="5" name="图片 4"/>
          <p:cNvPicPr/>
          <p:nvPr/>
        </p:nvPicPr>
        <p:blipFill>
          <a:blip r:embed="rId2"/>
          <a:stretch>
            <a:fillRect/>
          </a:stretch>
        </p:blipFill>
        <p:spPr>
          <a:xfrm>
            <a:off x="3962400" y="1419225"/>
            <a:ext cx="5000625" cy="3609975"/>
          </a:xfrm>
          <a:prstGeom prst="rect">
            <a:avLst/>
          </a:prstGeom>
          <a:noFill/>
          <a:ln>
            <a:noFill/>
          </a:ln>
        </p:spPr>
      </p:pic>
      <p:sp>
        <p:nvSpPr>
          <p:cNvPr id="6" name="文本框 5"/>
          <p:cNvSpPr txBox="1"/>
          <p:nvPr/>
        </p:nvSpPr>
        <p:spPr>
          <a:xfrm>
            <a:off x="740635" y="2019300"/>
            <a:ext cx="1210588" cy="400110"/>
          </a:xfrm>
          <a:prstGeom prst="rect">
            <a:avLst/>
          </a:prstGeom>
          <a:noFill/>
        </p:spPr>
        <p:txBody>
          <a:bodyPr wrap="none" rtlCol="0">
            <a:spAutoFit/>
          </a:bodyPr>
          <a:lstStyle/>
          <a:p>
            <a:r>
              <a:rPr lang="zh-CN" altLang="en-US" dirty="0"/>
              <a:t>语句覆盖</a:t>
            </a:r>
          </a:p>
        </p:txBody>
      </p:sp>
      <p:sp>
        <p:nvSpPr>
          <p:cNvPr id="7" name="文本框 6"/>
          <p:cNvSpPr txBox="1"/>
          <p:nvPr/>
        </p:nvSpPr>
        <p:spPr>
          <a:xfrm>
            <a:off x="628851" y="3076560"/>
            <a:ext cx="1210588" cy="400110"/>
          </a:xfrm>
          <a:prstGeom prst="rect">
            <a:avLst/>
          </a:prstGeom>
          <a:noFill/>
        </p:spPr>
        <p:txBody>
          <a:bodyPr wrap="none" rtlCol="0">
            <a:spAutoFit/>
          </a:bodyPr>
          <a:lstStyle/>
          <a:p>
            <a:r>
              <a:rPr lang="zh-CN" altLang="en-US" dirty="0"/>
              <a:t>分支覆盖</a:t>
            </a:r>
          </a:p>
        </p:txBody>
      </p:sp>
      <p:sp>
        <p:nvSpPr>
          <p:cNvPr id="9" name="文本框 8"/>
          <p:cNvSpPr txBox="1"/>
          <p:nvPr/>
        </p:nvSpPr>
        <p:spPr>
          <a:xfrm>
            <a:off x="518970" y="4314645"/>
            <a:ext cx="4801314" cy="400110"/>
          </a:xfrm>
          <a:prstGeom prst="rect">
            <a:avLst/>
          </a:prstGeom>
          <a:noFill/>
        </p:spPr>
        <p:txBody>
          <a:bodyPr wrap="none" rtlCol="0">
            <a:spAutoFit/>
          </a:bodyPr>
          <a:lstStyle/>
          <a:p>
            <a:r>
              <a:rPr lang="zh-CN" altLang="en-US" dirty="0"/>
              <a:t>条件覆盖，每个条件的真和假都要覆盖到</a:t>
            </a:r>
          </a:p>
        </p:txBody>
      </p:sp>
      <p:sp>
        <p:nvSpPr>
          <p:cNvPr id="10" name="文本框 9"/>
          <p:cNvSpPr txBox="1"/>
          <p:nvPr/>
        </p:nvSpPr>
        <p:spPr>
          <a:xfrm>
            <a:off x="408870" y="5771942"/>
            <a:ext cx="1210588" cy="400110"/>
          </a:xfrm>
          <a:prstGeom prst="rect">
            <a:avLst/>
          </a:prstGeom>
          <a:noFill/>
        </p:spPr>
        <p:txBody>
          <a:bodyPr wrap="none" rtlCol="0">
            <a:spAutoFit/>
          </a:bodyPr>
          <a:lstStyle/>
          <a:p>
            <a:r>
              <a:rPr lang="zh-CN" altLang="en-US" dirty="0"/>
              <a:t>路径覆盖</a:t>
            </a:r>
          </a:p>
        </p:txBody>
      </p:sp>
      <p:sp>
        <p:nvSpPr>
          <p:cNvPr id="11" name="文本框 10"/>
          <p:cNvSpPr txBox="1"/>
          <p:nvPr/>
        </p:nvSpPr>
        <p:spPr>
          <a:xfrm>
            <a:off x="609600" y="1524000"/>
            <a:ext cx="3775393" cy="400110"/>
          </a:xfrm>
          <a:prstGeom prst="rect">
            <a:avLst/>
          </a:prstGeom>
          <a:noFill/>
        </p:spPr>
        <p:txBody>
          <a:bodyPr wrap="none" rtlCol="0">
            <a:spAutoFit/>
          </a:bodyPr>
          <a:lstStyle/>
          <a:p>
            <a:r>
              <a:rPr lang="zh-CN" altLang="en-US" dirty="0"/>
              <a:t>写出各种覆盖的路径和测试用例</a:t>
            </a:r>
          </a:p>
        </p:txBody>
      </p:sp>
      <p:sp>
        <p:nvSpPr>
          <p:cNvPr id="12" name="文本框 11"/>
          <p:cNvSpPr txBox="1"/>
          <p:nvPr/>
        </p:nvSpPr>
        <p:spPr>
          <a:xfrm>
            <a:off x="1014164" y="2327246"/>
            <a:ext cx="769634" cy="400110"/>
          </a:xfrm>
          <a:prstGeom prst="rect">
            <a:avLst/>
          </a:prstGeom>
          <a:noFill/>
        </p:spPr>
        <p:txBody>
          <a:bodyPr wrap="none" rtlCol="0">
            <a:spAutoFit/>
          </a:bodyPr>
          <a:lstStyle/>
          <a:p>
            <a:r>
              <a:rPr lang="en-US" altLang="zh-CN" dirty="0"/>
              <a:t>a-c-e</a:t>
            </a:r>
            <a:endParaRPr lang="zh-CN" altLang="en-US" dirty="0"/>
          </a:p>
        </p:txBody>
      </p:sp>
      <p:sp>
        <p:nvSpPr>
          <p:cNvPr id="13" name="文本框 12"/>
          <p:cNvSpPr txBox="1"/>
          <p:nvPr/>
        </p:nvSpPr>
        <p:spPr>
          <a:xfrm>
            <a:off x="628851" y="2674937"/>
            <a:ext cx="2127505" cy="400110"/>
          </a:xfrm>
          <a:prstGeom prst="rect">
            <a:avLst/>
          </a:prstGeom>
          <a:noFill/>
        </p:spPr>
        <p:txBody>
          <a:bodyPr wrap="none" rtlCol="0">
            <a:spAutoFit/>
          </a:bodyPr>
          <a:lstStyle/>
          <a:p>
            <a:r>
              <a:rPr lang="en-US" altLang="zh-CN" dirty="0"/>
              <a:t>A=2</a:t>
            </a:r>
            <a:r>
              <a:rPr lang="zh-CN" altLang="en-US" dirty="0"/>
              <a:t>，</a:t>
            </a:r>
            <a:r>
              <a:rPr lang="en-US" altLang="zh-CN" dirty="0"/>
              <a:t>B=0</a:t>
            </a:r>
            <a:r>
              <a:rPr lang="zh-CN" altLang="en-US" dirty="0"/>
              <a:t>，</a:t>
            </a:r>
            <a:r>
              <a:rPr lang="en-US" altLang="zh-CN" dirty="0"/>
              <a:t>X=2</a:t>
            </a:r>
            <a:endParaRPr lang="zh-CN" altLang="en-US" dirty="0"/>
          </a:p>
        </p:txBody>
      </p:sp>
      <p:sp>
        <p:nvSpPr>
          <p:cNvPr id="14" name="文本框 13"/>
          <p:cNvSpPr txBox="1"/>
          <p:nvPr/>
        </p:nvSpPr>
        <p:spPr>
          <a:xfrm>
            <a:off x="765929" y="3472632"/>
            <a:ext cx="3692999" cy="400110"/>
          </a:xfrm>
          <a:prstGeom prst="rect">
            <a:avLst/>
          </a:prstGeom>
          <a:noFill/>
        </p:spPr>
        <p:txBody>
          <a:bodyPr wrap="none" rtlCol="0">
            <a:spAutoFit/>
          </a:bodyPr>
          <a:lstStyle/>
          <a:p>
            <a:r>
              <a:rPr lang="en-US" altLang="zh-CN" dirty="0"/>
              <a:t>T1T2  a-c-e</a:t>
            </a:r>
            <a:r>
              <a:rPr lang="zh-CN" altLang="en-US" dirty="0"/>
              <a:t>，</a:t>
            </a:r>
            <a:r>
              <a:rPr lang="en-US" altLang="zh-CN" dirty="0"/>
              <a:t>A=2</a:t>
            </a:r>
            <a:r>
              <a:rPr lang="zh-CN" altLang="en-US" dirty="0"/>
              <a:t>，</a:t>
            </a:r>
            <a:r>
              <a:rPr lang="en-US" altLang="zh-CN" dirty="0"/>
              <a:t>B=0</a:t>
            </a:r>
            <a:r>
              <a:rPr lang="zh-CN" altLang="en-US" dirty="0"/>
              <a:t>，</a:t>
            </a:r>
            <a:r>
              <a:rPr lang="en-US" altLang="zh-CN" dirty="0"/>
              <a:t>X=2</a:t>
            </a:r>
            <a:endParaRPr lang="zh-CN" altLang="en-US" dirty="0"/>
          </a:p>
        </p:txBody>
      </p:sp>
      <p:sp>
        <p:nvSpPr>
          <p:cNvPr id="16" name="文本框 15"/>
          <p:cNvSpPr txBox="1"/>
          <p:nvPr/>
        </p:nvSpPr>
        <p:spPr>
          <a:xfrm>
            <a:off x="749996" y="3893638"/>
            <a:ext cx="3692036" cy="400110"/>
          </a:xfrm>
          <a:prstGeom prst="rect">
            <a:avLst/>
          </a:prstGeom>
          <a:noFill/>
        </p:spPr>
        <p:txBody>
          <a:bodyPr wrap="none" rtlCol="0">
            <a:spAutoFit/>
          </a:bodyPr>
          <a:lstStyle/>
          <a:p>
            <a:r>
              <a:rPr lang="en-US" altLang="zh-CN" dirty="0"/>
              <a:t>F1F2  a-b-d</a:t>
            </a:r>
            <a:r>
              <a:rPr lang="zh-CN" altLang="en-US" dirty="0"/>
              <a:t>，</a:t>
            </a:r>
            <a:r>
              <a:rPr lang="en-US" altLang="zh-CN" dirty="0"/>
              <a:t>A=0</a:t>
            </a:r>
            <a:r>
              <a:rPr lang="zh-CN" altLang="en-US" dirty="0"/>
              <a:t>，</a:t>
            </a:r>
            <a:r>
              <a:rPr lang="en-US" altLang="zh-CN" dirty="0"/>
              <a:t>B=2</a:t>
            </a:r>
            <a:r>
              <a:rPr lang="zh-CN" altLang="en-US" dirty="0"/>
              <a:t>，</a:t>
            </a:r>
            <a:r>
              <a:rPr lang="en-US" altLang="zh-CN" dirty="0"/>
              <a:t>X=1</a:t>
            </a:r>
            <a:endParaRPr lang="zh-CN" altLang="en-US" dirty="0"/>
          </a:p>
        </p:txBody>
      </p:sp>
      <p:sp>
        <p:nvSpPr>
          <p:cNvPr id="19" name="矩形 18"/>
          <p:cNvSpPr/>
          <p:nvPr/>
        </p:nvSpPr>
        <p:spPr>
          <a:xfrm>
            <a:off x="715770" y="6284301"/>
            <a:ext cx="4572000" cy="400110"/>
          </a:xfrm>
          <a:prstGeom prst="rect">
            <a:avLst/>
          </a:prstGeom>
        </p:spPr>
        <p:txBody>
          <a:bodyPr>
            <a:spAutoFit/>
          </a:bodyPr>
          <a:lstStyle/>
          <a:p>
            <a:pPr algn="just">
              <a:spcAft>
                <a:spcPts val="0"/>
              </a:spcAft>
            </a:pPr>
            <a:r>
              <a:rPr lang="en-US" altLang="zh-CN" kern="0" dirty="0">
                <a:latin typeface="Times New Roman" panose="02020603050405020304" pitchFamily="18" charset="0"/>
                <a:cs typeface="Times New Roman" panose="02020603050405020304" pitchFamily="18" charset="0"/>
              </a:rPr>
              <a:t>a-c-e</a:t>
            </a:r>
            <a:r>
              <a:rPr lang="zh-CN" altLang="en-US" kern="0" dirty="0">
                <a:latin typeface="Times New Roman" panose="02020603050405020304" pitchFamily="18" charset="0"/>
                <a:cs typeface="Times New Roman" panose="02020603050405020304" pitchFamily="18" charset="0"/>
              </a:rPr>
              <a:t>，</a:t>
            </a:r>
            <a:r>
              <a:rPr lang="en-US" altLang="zh-CN" kern="0" dirty="0">
                <a:latin typeface="Times New Roman" panose="02020603050405020304" pitchFamily="18" charset="0"/>
                <a:cs typeface="Times New Roman" panose="02020603050405020304" pitchFamily="18" charset="0"/>
              </a:rPr>
              <a:t> a-b-d</a:t>
            </a:r>
            <a:r>
              <a:rPr lang="zh-CN" altLang="en-US" kern="0" dirty="0">
                <a:latin typeface="Times New Roman" panose="02020603050405020304" pitchFamily="18" charset="0"/>
                <a:cs typeface="Times New Roman" panose="02020603050405020304" pitchFamily="18" charset="0"/>
              </a:rPr>
              <a:t>，</a:t>
            </a:r>
            <a:r>
              <a:rPr lang="en-US" altLang="zh-CN" kern="0" dirty="0">
                <a:latin typeface="Times New Roman" panose="02020603050405020304" pitchFamily="18" charset="0"/>
                <a:cs typeface="Times New Roman" panose="02020603050405020304" pitchFamily="18" charset="0"/>
              </a:rPr>
              <a:t>  a-b-e          a-c-d</a:t>
            </a:r>
            <a:endParaRPr lang="zh-CN" altLang="zh-CN" sz="1600" kern="100" dirty="0">
              <a:latin typeface="Calibri" panose="020F0502020204030204" pitchFamily="34" charset="0"/>
              <a:cs typeface="Times New Roman" panose="02020603050405020304" pitchFamily="18" charset="0"/>
            </a:endParaRPr>
          </a:p>
        </p:txBody>
      </p:sp>
      <p:sp>
        <p:nvSpPr>
          <p:cNvPr id="20" name="文本框 19"/>
          <p:cNvSpPr txBox="1"/>
          <p:nvPr/>
        </p:nvSpPr>
        <p:spPr>
          <a:xfrm>
            <a:off x="1951223" y="4653866"/>
            <a:ext cx="2103461" cy="1323439"/>
          </a:xfrm>
          <a:prstGeom prst="rect">
            <a:avLst/>
          </a:prstGeom>
          <a:noFill/>
        </p:spPr>
        <p:txBody>
          <a:bodyPr wrap="none" rtlCol="0">
            <a:spAutoFit/>
          </a:bodyPr>
          <a:lstStyle/>
          <a:p>
            <a:r>
              <a:rPr lang="en-US" altLang="zh-CN" dirty="0"/>
              <a:t>A&gt;1   T ;A&lt;=1 F</a:t>
            </a:r>
          </a:p>
          <a:p>
            <a:r>
              <a:rPr lang="en-US" altLang="zh-CN" dirty="0"/>
              <a:t>B=0   T;B!=0   F</a:t>
            </a:r>
          </a:p>
          <a:p>
            <a:r>
              <a:rPr lang="en-US" altLang="zh-CN" dirty="0"/>
              <a:t>A=2   T; A!=2 F</a:t>
            </a:r>
          </a:p>
          <a:p>
            <a:r>
              <a:rPr lang="en-US" altLang="zh-CN" dirty="0"/>
              <a:t>X&gt;1;  T;X&lt;=1 F</a:t>
            </a:r>
            <a:endParaRPr lang="zh-CN" altLang="en-US" dirty="0"/>
          </a:p>
        </p:txBody>
      </p:sp>
      <p:sp>
        <p:nvSpPr>
          <p:cNvPr id="21" name="文本框 20"/>
          <p:cNvSpPr txBox="1"/>
          <p:nvPr/>
        </p:nvSpPr>
        <p:spPr>
          <a:xfrm>
            <a:off x="4442032" y="5029200"/>
            <a:ext cx="3151184" cy="400110"/>
          </a:xfrm>
          <a:prstGeom prst="rect">
            <a:avLst/>
          </a:prstGeom>
          <a:noFill/>
        </p:spPr>
        <p:txBody>
          <a:bodyPr wrap="none" rtlCol="0">
            <a:spAutoFit/>
          </a:bodyPr>
          <a:lstStyle/>
          <a:p>
            <a:r>
              <a:rPr lang="zh-CN" altLang="en-US" dirty="0"/>
              <a:t>两个测试用例 </a:t>
            </a:r>
            <a:r>
              <a:rPr lang="en-US" altLang="zh-CN" dirty="0"/>
              <a:t>TTTT</a:t>
            </a:r>
            <a:r>
              <a:rPr lang="zh-CN" altLang="en-US" dirty="0"/>
              <a:t>；</a:t>
            </a:r>
            <a:r>
              <a:rPr lang="en-US" altLang="zh-CN" dirty="0"/>
              <a:t>FFFF</a:t>
            </a:r>
            <a:endParaRPr lang="zh-CN" altLang="en-US" dirty="0"/>
          </a:p>
        </p:txBody>
      </p:sp>
    </p:spTree>
    <p:extLst>
      <p:ext uri="{BB962C8B-B14F-4D97-AF65-F5344CB8AC3E}">
        <p14:creationId xmlns:p14="http://schemas.microsoft.com/office/powerpoint/2010/main" val="2533294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5301176" y="3888111"/>
            <a:ext cx="3618873" cy="1836443"/>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27" name="椭圆 26"/>
          <p:cNvSpPr/>
          <p:nvPr/>
        </p:nvSpPr>
        <p:spPr>
          <a:xfrm>
            <a:off x="5763766" y="4776260"/>
            <a:ext cx="1667223" cy="82206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26" name="椭圆 25"/>
          <p:cNvSpPr/>
          <p:nvPr/>
        </p:nvSpPr>
        <p:spPr>
          <a:xfrm>
            <a:off x="7305947" y="4188047"/>
            <a:ext cx="1398050" cy="1158416"/>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5" name="椭圆 4"/>
          <p:cNvSpPr/>
          <p:nvPr/>
        </p:nvSpPr>
        <p:spPr>
          <a:xfrm>
            <a:off x="6192391" y="3996137"/>
            <a:ext cx="999241" cy="756182"/>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124930" name="Rectangle 2"/>
          <p:cNvSpPr>
            <a:spLocks noGrp="1" noChangeArrowheads="1"/>
          </p:cNvSpPr>
          <p:nvPr>
            <p:ph type="title"/>
          </p:nvPr>
        </p:nvSpPr>
        <p:spPr/>
        <p:txBody>
          <a:bodyPr/>
          <a:lstStyle/>
          <a:p>
            <a:r>
              <a:rPr lang="zh-CN" altLang="en-US" dirty="0"/>
              <a:t>黑盒测试</a:t>
            </a:r>
            <a:r>
              <a:rPr lang="en-US" altLang="zh-CN" dirty="0"/>
              <a:t>-</a:t>
            </a:r>
            <a:r>
              <a:rPr lang="zh-CN" altLang="en-US" dirty="0"/>
              <a:t>等价分类法</a:t>
            </a:r>
            <a:endParaRPr lang="en-US" altLang="zh-CN" dirty="0"/>
          </a:p>
        </p:txBody>
      </p:sp>
      <p:sp>
        <p:nvSpPr>
          <p:cNvPr id="124931" name="Rectangle 3"/>
          <p:cNvSpPr>
            <a:spLocks noGrp="1" noChangeArrowheads="1"/>
          </p:cNvSpPr>
          <p:nvPr>
            <p:ph idx="1"/>
          </p:nvPr>
        </p:nvSpPr>
        <p:spPr/>
        <p:txBody>
          <a:bodyPr/>
          <a:lstStyle/>
          <a:p>
            <a:r>
              <a:rPr lang="zh-CN" altLang="en-US" dirty="0"/>
              <a:t>思想</a:t>
            </a:r>
          </a:p>
          <a:p>
            <a:pPr lvl="1"/>
            <a:r>
              <a:rPr lang="zh-CN" altLang="en-US" dirty="0"/>
              <a:t>把程序的输入数据集合按输入条件划分为若干个</a:t>
            </a:r>
            <a:r>
              <a:rPr lang="zh-CN" altLang="en-US" b="1" dirty="0">
                <a:solidFill>
                  <a:srgbClr val="C00000"/>
                </a:solidFill>
              </a:rPr>
              <a:t>等价类</a:t>
            </a:r>
            <a:endParaRPr lang="en-US" altLang="zh-CN" b="1" dirty="0">
              <a:solidFill>
                <a:srgbClr val="C00000"/>
              </a:solidFill>
            </a:endParaRPr>
          </a:p>
          <a:p>
            <a:pPr lvl="1"/>
            <a:r>
              <a:rPr lang="zh-CN" altLang="en-US" dirty="0"/>
              <a:t>每一个等价类对于输入条件而言为一组有效或无效的输入</a:t>
            </a:r>
            <a:endParaRPr lang="en-US" altLang="zh-CN" dirty="0"/>
          </a:p>
          <a:p>
            <a:pPr lvl="1"/>
            <a:r>
              <a:rPr lang="zh-CN" altLang="en-US" dirty="0"/>
              <a:t>为每一个等价类设计一个测试用例</a:t>
            </a:r>
          </a:p>
          <a:p>
            <a:r>
              <a:rPr lang="zh-CN" altLang="en-US" dirty="0"/>
              <a:t>优点</a:t>
            </a:r>
          </a:p>
          <a:p>
            <a:pPr lvl="1"/>
            <a:r>
              <a:rPr lang="zh-CN" altLang="en-US" dirty="0"/>
              <a:t>减少测试次数，不丢失发现错误的机会</a:t>
            </a:r>
          </a:p>
        </p:txBody>
      </p:sp>
      <p:sp>
        <p:nvSpPr>
          <p:cNvPr id="3" name="椭圆 2"/>
          <p:cNvSpPr/>
          <p:nvPr/>
        </p:nvSpPr>
        <p:spPr>
          <a:xfrm>
            <a:off x="6273411" y="4266202"/>
            <a:ext cx="162039" cy="162039"/>
          </a:xfrm>
          <a:prstGeom prst="ellipse">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8" name="椭圆 7"/>
          <p:cNvSpPr/>
          <p:nvPr/>
        </p:nvSpPr>
        <p:spPr>
          <a:xfrm>
            <a:off x="5841306" y="5025254"/>
            <a:ext cx="162039" cy="162039"/>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9" name="椭圆 8"/>
          <p:cNvSpPr/>
          <p:nvPr/>
        </p:nvSpPr>
        <p:spPr>
          <a:xfrm>
            <a:off x="6930897" y="4266202"/>
            <a:ext cx="162039" cy="162039"/>
          </a:xfrm>
          <a:prstGeom prst="ellipse">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10" name="椭圆 9"/>
          <p:cNvSpPr/>
          <p:nvPr/>
        </p:nvSpPr>
        <p:spPr>
          <a:xfrm>
            <a:off x="8379919" y="4528127"/>
            <a:ext cx="162039" cy="162039"/>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11" name="椭圆 10"/>
          <p:cNvSpPr/>
          <p:nvPr/>
        </p:nvSpPr>
        <p:spPr>
          <a:xfrm>
            <a:off x="7349969" y="4604448"/>
            <a:ext cx="162039" cy="162039"/>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12" name="椭圆 11"/>
          <p:cNvSpPr/>
          <p:nvPr/>
        </p:nvSpPr>
        <p:spPr>
          <a:xfrm>
            <a:off x="6609976" y="4952091"/>
            <a:ext cx="162039" cy="162039"/>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13" name="椭圆 12"/>
          <p:cNvSpPr/>
          <p:nvPr/>
        </p:nvSpPr>
        <p:spPr>
          <a:xfrm>
            <a:off x="7512008" y="4811115"/>
            <a:ext cx="162039" cy="162039"/>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14" name="椭圆 13"/>
          <p:cNvSpPr/>
          <p:nvPr/>
        </p:nvSpPr>
        <p:spPr>
          <a:xfrm>
            <a:off x="6773171" y="5147426"/>
            <a:ext cx="162039" cy="162039"/>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15" name="椭圆 14"/>
          <p:cNvSpPr/>
          <p:nvPr/>
        </p:nvSpPr>
        <p:spPr>
          <a:xfrm>
            <a:off x="7839789" y="5141179"/>
            <a:ext cx="162039" cy="162039"/>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16" name="椭圆 15"/>
          <p:cNvSpPr/>
          <p:nvPr/>
        </p:nvSpPr>
        <p:spPr>
          <a:xfrm>
            <a:off x="6192391" y="4918796"/>
            <a:ext cx="162039" cy="162039"/>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17" name="椭圆 16"/>
          <p:cNvSpPr/>
          <p:nvPr/>
        </p:nvSpPr>
        <p:spPr>
          <a:xfrm>
            <a:off x="6702267" y="4523429"/>
            <a:ext cx="162039" cy="162039"/>
          </a:xfrm>
          <a:prstGeom prst="ellipse">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18" name="椭圆 17"/>
          <p:cNvSpPr/>
          <p:nvPr/>
        </p:nvSpPr>
        <p:spPr>
          <a:xfrm>
            <a:off x="6616355" y="4070029"/>
            <a:ext cx="162039" cy="162039"/>
          </a:xfrm>
          <a:prstGeom prst="ellipse">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19" name="椭圆 18"/>
          <p:cNvSpPr/>
          <p:nvPr/>
        </p:nvSpPr>
        <p:spPr>
          <a:xfrm>
            <a:off x="6368590" y="5300385"/>
            <a:ext cx="162039" cy="162039"/>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20" name="椭圆 19"/>
          <p:cNvSpPr/>
          <p:nvPr/>
        </p:nvSpPr>
        <p:spPr>
          <a:xfrm>
            <a:off x="7745101" y="4276265"/>
            <a:ext cx="162039" cy="162039"/>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21" name="椭圆 20"/>
          <p:cNvSpPr/>
          <p:nvPr/>
        </p:nvSpPr>
        <p:spPr>
          <a:xfrm>
            <a:off x="6959300" y="4952091"/>
            <a:ext cx="162039" cy="162039"/>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22" name="椭圆 21"/>
          <p:cNvSpPr/>
          <p:nvPr/>
        </p:nvSpPr>
        <p:spPr>
          <a:xfrm>
            <a:off x="7839789" y="4609147"/>
            <a:ext cx="162039" cy="162039"/>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23" name="椭圆 22"/>
          <p:cNvSpPr/>
          <p:nvPr/>
        </p:nvSpPr>
        <p:spPr>
          <a:xfrm>
            <a:off x="7029593" y="5300385"/>
            <a:ext cx="162039" cy="162039"/>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24" name="椭圆 23"/>
          <p:cNvSpPr/>
          <p:nvPr/>
        </p:nvSpPr>
        <p:spPr>
          <a:xfrm>
            <a:off x="8109854" y="4837776"/>
            <a:ext cx="162039" cy="162039"/>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endParaRPr lang="zh-CN" altLang="en-US" sz="1500"/>
          </a:p>
        </p:txBody>
      </p:sp>
      <p:sp>
        <p:nvSpPr>
          <p:cNvPr id="28" name="矩形 27"/>
          <p:cNvSpPr/>
          <p:nvPr/>
        </p:nvSpPr>
        <p:spPr>
          <a:xfrm>
            <a:off x="3388381" y="4332082"/>
            <a:ext cx="1845228" cy="11201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r>
              <a:rPr lang="zh-CN" altLang="en-US" sz="2100" dirty="0">
                <a:solidFill>
                  <a:srgbClr val="C00000"/>
                </a:solidFill>
                <a:latin typeface="微软雅黑" panose="020B0503020204020204" charset="-122"/>
                <a:ea typeface="微软雅黑" panose="020B0503020204020204" charset="-122"/>
              </a:rPr>
              <a:t>每个等价类中的数据具有相同的测试特征</a:t>
            </a:r>
          </a:p>
        </p:txBody>
      </p:sp>
    </p:spTree>
    <p:extLst>
      <p:ext uri="{BB962C8B-B14F-4D97-AF65-F5344CB8AC3E}">
        <p14:creationId xmlns:p14="http://schemas.microsoft.com/office/powerpoint/2010/main" val="4038246812"/>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zh-CN" altLang="en-US" dirty="0"/>
              <a:t>等价分类法的基本原则</a:t>
            </a:r>
            <a:endParaRPr lang="en-US" altLang="zh-CN" dirty="0"/>
          </a:p>
        </p:txBody>
      </p:sp>
      <p:sp>
        <p:nvSpPr>
          <p:cNvPr id="125955" name="Rectangle 3"/>
          <p:cNvSpPr>
            <a:spLocks noGrp="1" noChangeArrowheads="1"/>
          </p:cNvSpPr>
          <p:nvPr>
            <p:ph idx="1"/>
          </p:nvPr>
        </p:nvSpPr>
        <p:spPr/>
        <p:txBody>
          <a:bodyPr>
            <a:normAutofit/>
          </a:bodyPr>
          <a:lstStyle/>
          <a:p>
            <a:r>
              <a:rPr lang="zh-CN" altLang="en-US" dirty="0"/>
              <a:t>输入条件为一范围</a:t>
            </a:r>
          </a:p>
          <a:p>
            <a:pPr lvl="1"/>
            <a:r>
              <a:rPr lang="zh-CN" altLang="en-US" dirty="0"/>
              <a:t>划分出三个等价类</a:t>
            </a:r>
            <a:endParaRPr lang="en-US" altLang="zh-CN" dirty="0"/>
          </a:p>
          <a:p>
            <a:pPr lvl="1"/>
            <a:r>
              <a:rPr lang="en-US" altLang="zh-CN" dirty="0"/>
              <a:t>(1) </a:t>
            </a:r>
            <a:r>
              <a:rPr lang="zh-CN" altLang="en-US" dirty="0"/>
              <a:t>有效等价类</a:t>
            </a:r>
            <a:r>
              <a:rPr lang="en-US" altLang="zh-CN" dirty="0"/>
              <a:t>(</a:t>
            </a:r>
            <a:r>
              <a:rPr lang="zh-CN" altLang="en-US" dirty="0"/>
              <a:t>在范围内</a:t>
            </a:r>
            <a:r>
              <a:rPr lang="en-US" altLang="zh-CN" dirty="0"/>
              <a:t>)</a:t>
            </a:r>
            <a:r>
              <a:rPr lang="zh-CN" altLang="en-US" dirty="0"/>
              <a:t>，</a:t>
            </a:r>
            <a:r>
              <a:rPr lang="en-US" altLang="zh-CN" dirty="0"/>
              <a:t>(2) </a:t>
            </a:r>
            <a:r>
              <a:rPr lang="zh-CN" altLang="en-US" dirty="0"/>
              <a:t>大于输入最大值，</a:t>
            </a:r>
            <a:r>
              <a:rPr lang="en-US" altLang="zh-CN" dirty="0"/>
              <a:t>(3)</a:t>
            </a:r>
            <a:r>
              <a:rPr lang="zh-CN" altLang="en-US" dirty="0"/>
              <a:t>小于输入最少值</a:t>
            </a:r>
          </a:p>
          <a:p>
            <a:r>
              <a:rPr lang="zh-CN" altLang="en-US" dirty="0"/>
              <a:t>输入条件为一值</a:t>
            </a:r>
          </a:p>
          <a:p>
            <a:pPr lvl="1"/>
            <a:r>
              <a:rPr lang="zh-CN" altLang="en-US" dirty="0"/>
              <a:t>划分为三个等价类</a:t>
            </a:r>
            <a:endParaRPr lang="en-US" altLang="zh-CN" dirty="0"/>
          </a:p>
          <a:p>
            <a:pPr lvl="1"/>
            <a:r>
              <a:rPr lang="en-US" altLang="zh-CN" dirty="0"/>
              <a:t>(</a:t>
            </a:r>
            <a:r>
              <a:rPr lang="en-US" altLang="zh-CN" dirty="0">
                <a:sym typeface="Wingdings" panose="05000000000000000000" pitchFamily="2" charset="2"/>
              </a:rPr>
              <a:t>1) </a:t>
            </a:r>
            <a:r>
              <a:rPr lang="zh-CN" altLang="en-US" dirty="0"/>
              <a:t>有效，</a:t>
            </a:r>
            <a:r>
              <a:rPr lang="en-US" altLang="zh-CN" dirty="0"/>
              <a:t>(2) </a:t>
            </a:r>
            <a:r>
              <a:rPr lang="zh-CN" altLang="en-US" dirty="0"/>
              <a:t>大于，</a:t>
            </a:r>
            <a:r>
              <a:rPr lang="en-US" altLang="zh-CN" dirty="0"/>
              <a:t>(3) </a:t>
            </a:r>
            <a:r>
              <a:rPr lang="zh-CN" altLang="en-US" dirty="0"/>
              <a:t>小于</a:t>
            </a:r>
          </a:p>
          <a:p>
            <a:r>
              <a:rPr lang="zh-CN" altLang="en-US" dirty="0"/>
              <a:t>输入条件为集合</a:t>
            </a:r>
          </a:p>
          <a:p>
            <a:pPr lvl="1"/>
            <a:r>
              <a:rPr lang="zh-CN" altLang="en-US" dirty="0"/>
              <a:t>划分二个等价类</a:t>
            </a:r>
            <a:endParaRPr lang="en-US" altLang="zh-CN" dirty="0"/>
          </a:p>
          <a:p>
            <a:pPr lvl="1"/>
            <a:r>
              <a:rPr lang="en-US" altLang="zh-CN" dirty="0"/>
              <a:t>(1) </a:t>
            </a:r>
            <a:r>
              <a:rPr lang="zh-CN" altLang="en-US" dirty="0"/>
              <a:t>有效</a:t>
            </a:r>
            <a:r>
              <a:rPr lang="en-US" altLang="zh-CN" dirty="0"/>
              <a:t>(</a:t>
            </a:r>
            <a:r>
              <a:rPr lang="zh-CN" altLang="en-US" dirty="0"/>
              <a:t>在集合内</a:t>
            </a:r>
            <a:r>
              <a:rPr lang="en-US" altLang="zh-CN" dirty="0"/>
              <a:t>)</a:t>
            </a:r>
            <a:r>
              <a:rPr lang="zh-CN" altLang="en-US" dirty="0"/>
              <a:t>，</a:t>
            </a:r>
            <a:r>
              <a:rPr lang="en-US" altLang="zh-CN" dirty="0"/>
              <a:t>(2) </a:t>
            </a:r>
            <a:r>
              <a:rPr lang="zh-CN" altLang="en-US" dirty="0"/>
              <a:t>无效</a:t>
            </a:r>
            <a:r>
              <a:rPr lang="en-US" altLang="zh-CN" dirty="0"/>
              <a:t>(</a:t>
            </a:r>
            <a:r>
              <a:rPr lang="zh-CN" altLang="en-US" dirty="0"/>
              <a:t>在集合外</a:t>
            </a:r>
            <a:r>
              <a:rPr lang="en-US" altLang="zh-CN" dirty="0"/>
              <a:t>)</a:t>
            </a:r>
          </a:p>
          <a:p>
            <a:r>
              <a:rPr lang="zh-CN" altLang="en-US" dirty="0"/>
              <a:t>输入条件为一个布尔量</a:t>
            </a:r>
          </a:p>
          <a:p>
            <a:pPr lvl="1"/>
            <a:r>
              <a:rPr lang="zh-CN" altLang="en-US" dirty="0"/>
              <a:t>划分二个等价类</a:t>
            </a:r>
            <a:endParaRPr lang="en-US" altLang="zh-CN" dirty="0"/>
          </a:p>
          <a:p>
            <a:pPr lvl="1"/>
            <a:r>
              <a:rPr lang="en-US" altLang="zh-CN" dirty="0"/>
              <a:t>(1) </a:t>
            </a:r>
            <a:r>
              <a:rPr lang="zh-CN" altLang="en-US" dirty="0"/>
              <a:t>有效</a:t>
            </a:r>
            <a:r>
              <a:rPr lang="en-US" altLang="zh-CN" dirty="0"/>
              <a:t>(</a:t>
            </a:r>
            <a:r>
              <a:rPr lang="zh-CN" altLang="en-US" dirty="0"/>
              <a:t>此布尔量</a:t>
            </a:r>
            <a:r>
              <a:rPr lang="en-US" altLang="zh-CN" dirty="0"/>
              <a:t>)</a:t>
            </a:r>
            <a:r>
              <a:rPr lang="zh-CN" altLang="en-US" dirty="0"/>
              <a:t>，</a:t>
            </a:r>
            <a:r>
              <a:rPr lang="en-US" altLang="zh-CN" dirty="0"/>
              <a:t>(2)</a:t>
            </a:r>
            <a:r>
              <a:rPr lang="zh-CN" altLang="en-US" dirty="0"/>
              <a:t>无效</a:t>
            </a:r>
            <a:r>
              <a:rPr lang="en-US" altLang="zh-CN" dirty="0"/>
              <a:t>(</a:t>
            </a:r>
            <a:r>
              <a:rPr lang="zh-CN" altLang="en-US" dirty="0"/>
              <a:t>布尔量的非</a:t>
            </a:r>
            <a:r>
              <a:rPr lang="en-US" altLang="zh-CN" dirty="0"/>
              <a:t>)</a:t>
            </a:r>
          </a:p>
        </p:txBody>
      </p:sp>
    </p:spTree>
    <p:extLst>
      <p:ext uri="{BB962C8B-B14F-4D97-AF65-F5344CB8AC3E}">
        <p14:creationId xmlns:p14="http://schemas.microsoft.com/office/powerpoint/2010/main" val="12566996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zh-CN" altLang="en-US" dirty="0"/>
              <a:t>等价分类法示例</a:t>
            </a:r>
          </a:p>
        </p:txBody>
      </p:sp>
      <p:sp>
        <p:nvSpPr>
          <p:cNvPr id="126979" name="Rectangle 3"/>
          <p:cNvSpPr>
            <a:spLocks noGrp="1" noChangeArrowheads="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z = </a:t>
            </a:r>
            <a:r>
              <a:rPr lang="en-US" altLang="zh-CN" dirty="0" err="1">
                <a:latin typeface="Times New Roman" panose="02020603050405020304" pitchFamily="18" charset="0"/>
                <a:cs typeface="Times New Roman" panose="02020603050405020304" pitchFamily="18" charset="0"/>
              </a:rPr>
              <a:t>func</a:t>
            </a:r>
            <a:r>
              <a:rPr lang="en-US" altLang="zh-CN" dirty="0">
                <a:latin typeface="Times New Roman" panose="02020603050405020304" pitchFamily="18" charset="0"/>
                <a:cs typeface="Times New Roman" panose="02020603050405020304" pitchFamily="18" charset="0"/>
              </a:rPr>
              <a:t>(x, y):</a:t>
            </a:r>
          </a:p>
          <a:p>
            <a:pPr lvl="1"/>
            <a:r>
              <a:rPr lang="zh-CN" altLang="en-US" dirty="0">
                <a:latin typeface="Times New Roman" panose="02020603050405020304" pitchFamily="18" charset="0"/>
                <a:cs typeface="Times New Roman" panose="02020603050405020304" pitchFamily="18" charset="0"/>
              </a:rPr>
              <a:t>当 </a:t>
            </a:r>
            <a:r>
              <a:rPr lang="en-US" altLang="zh-CN" dirty="0">
                <a:latin typeface="Times New Roman" panose="02020603050405020304" pitchFamily="18" charset="0"/>
                <a:cs typeface="Times New Roman" panose="02020603050405020304" pitchFamily="18" charset="0"/>
              </a:rPr>
              <a:t>0 &lt; x &lt; 1024 </a:t>
            </a:r>
            <a:r>
              <a:rPr lang="zh-CN" altLang="en-US" dirty="0">
                <a:latin typeface="Times New Roman" panose="02020603050405020304" pitchFamily="18" charset="0"/>
                <a:cs typeface="Times New Roman" panose="02020603050405020304" pitchFamily="18" charset="0"/>
              </a:rPr>
              <a:t>且 </a:t>
            </a:r>
            <a:r>
              <a:rPr lang="en-US" altLang="zh-CN" dirty="0">
                <a:latin typeface="Times New Roman" panose="02020603050405020304" pitchFamily="18" charset="0"/>
                <a:cs typeface="Times New Roman" panose="02020603050405020304" pitchFamily="18" charset="0"/>
              </a:rPr>
              <a:t>y = 0, z = -1</a:t>
            </a:r>
          </a:p>
          <a:p>
            <a:pPr lvl="1"/>
            <a:r>
              <a:rPr lang="zh-CN" altLang="en-US" dirty="0">
                <a:latin typeface="Times New Roman" panose="02020603050405020304" pitchFamily="18" charset="0"/>
                <a:cs typeface="Times New Roman" panose="02020603050405020304" pitchFamily="18" charset="0"/>
              </a:rPr>
              <a:t>否则，</a:t>
            </a:r>
            <a:r>
              <a:rPr lang="en-US" altLang="zh-CN" dirty="0">
                <a:latin typeface="Times New Roman" panose="02020603050405020304" pitchFamily="18" charset="0"/>
                <a:cs typeface="Times New Roman" panose="02020603050405020304" pitchFamily="18" charset="0"/>
              </a:rPr>
              <a:t>z = x * </a:t>
            </a:r>
            <a:r>
              <a:rPr lang="en-US" altLang="zh-CN" dirty="0" err="1">
                <a:latin typeface="Times New Roman" panose="02020603050405020304" pitchFamily="18" charset="0"/>
                <a:cs typeface="Times New Roman" panose="02020603050405020304" pitchFamily="18" charset="0"/>
              </a:rPr>
              <a:t>lg</a:t>
            </a:r>
            <a:r>
              <a:rPr lang="en-US" altLang="zh-CN" dirty="0">
                <a:latin typeface="Times New Roman" panose="02020603050405020304" pitchFamily="18" charset="0"/>
                <a:cs typeface="Times New Roman" panose="02020603050405020304" pitchFamily="18" charset="0"/>
              </a:rPr>
              <a:t>(y)</a:t>
            </a:r>
          </a:p>
          <a:p>
            <a:r>
              <a:rPr lang="zh-CN" altLang="en-US" dirty="0">
                <a:latin typeface="Times New Roman" panose="02020603050405020304" pitchFamily="18" charset="0"/>
                <a:cs typeface="Times New Roman" panose="02020603050405020304" pitchFamily="18" charset="0"/>
              </a:rPr>
              <a:t>关于</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的等价类</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(0, 1024)</a:t>
            </a:r>
          </a:p>
          <a:p>
            <a:pPr lvl="1"/>
            <a:r>
              <a:rPr lang="en-US" altLang="zh-CN" dirty="0">
                <a:latin typeface="Times New Roman" panose="02020603050405020304" pitchFamily="18" charset="0"/>
                <a:cs typeface="Times New Roman" panose="02020603050405020304" pitchFamily="18" charset="0"/>
              </a:rPr>
              <a:t>(-#, 0]</a:t>
            </a:r>
          </a:p>
          <a:p>
            <a:pPr lvl="1"/>
            <a:r>
              <a:rPr lang="en-US" altLang="zh-CN" dirty="0">
                <a:latin typeface="Times New Roman" panose="02020603050405020304" pitchFamily="18" charset="0"/>
                <a:cs typeface="Times New Roman" panose="02020603050405020304" pitchFamily="18" charset="0"/>
              </a:rPr>
              <a:t>[1024, +#) </a:t>
            </a:r>
          </a:p>
          <a:p>
            <a:r>
              <a:rPr lang="zh-CN" altLang="en-US" dirty="0">
                <a:latin typeface="Times New Roman" panose="02020603050405020304" pitchFamily="18" charset="0"/>
                <a:cs typeface="Times New Roman" panose="02020603050405020304" pitchFamily="18" charset="0"/>
              </a:rPr>
              <a:t>关于</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的等价类</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{0}</a:t>
            </a:r>
          </a:p>
          <a:p>
            <a:pPr lvl="1"/>
            <a:r>
              <a:rPr lang="en-US" altLang="zh-CN" dirty="0">
                <a:latin typeface="Times New Roman" panose="02020603050405020304" pitchFamily="18" charset="0"/>
                <a:cs typeface="Times New Roman" panose="02020603050405020304" pitchFamily="18" charset="0"/>
              </a:rPr>
              <a:t>(-#, 0)</a:t>
            </a:r>
          </a:p>
          <a:p>
            <a:pPr lvl="1"/>
            <a:r>
              <a:rPr lang="en-US" altLang="zh-CN" dirty="0">
                <a:latin typeface="Times New Roman" panose="02020603050405020304" pitchFamily="18" charset="0"/>
                <a:cs typeface="Times New Roman" panose="02020603050405020304" pitchFamily="18" charset="0"/>
              </a:rPr>
              <a:t>(0, +#)</a:t>
            </a:r>
          </a:p>
          <a:p>
            <a:endParaRPr lang="zh-CN" altLang="en-US" dirty="0">
              <a:latin typeface="Times New Roman" panose="02020603050405020304" pitchFamily="18" charset="0"/>
              <a:cs typeface="Times New Roman" panose="02020603050405020304" pitchFamily="18" charset="0"/>
            </a:endParaRPr>
          </a:p>
        </p:txBody>
      </p:sp>
      <p:sp>
        <p:nvSpPr>
          <p:cNvPr id="2" name="矩形 1"/>
          <p:cNvSpPr/>
          <p:nvPr/>
        </p:nvSpPr>
        <p:spPr>
          <a:xfrm>
            <a:off x="4463974" y="2483772"/>
            <a:ext cx="4131997" cy="30517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85814" indent="-385814" algn="just">
              <a:buFont typeface="+mj-ea"/>
              <a:buAutoNum type="circleNumDbPlain"/>
            </a:pPr>
            <a:r>
              <a:rPr lang="en-US" altLang="zh-CN" sz="2100" dirty="0">
                <a:solidFill>
                  <a:srgbClr val="C00000"/>
                </a:solidFill>
              </a:rPr>
              <a:t>X=1,y=0, z=-1</a:t>
            </a:r>
          </a:p>
          <a:p>
            <a:pPr marL="385814" indent="-385814" algn="just">
              <a:buFont typeface="+mj-ea"/>
              <a:buAutoNum type="circleNumDbPlain"/>
            </a:pPr>
            <a:r>
              <a:rPr lang="en-US" altLang="zh-CN" sz="2100" dirty="0">
                <a:solidFill>
                  <a:srgbClr val="C00000"/>
                </a:solidFill>
              </a:rPr>
              <a:t>X=1,y=-1, z=**</a:t>
            </a:r>
          </a:p>
          <a:p>
            <a:pPr marL="385814" indent="-385814" algn="just">
              <a:buFont typeface="+mj-ea"/>
              <a:buAutoNum type="circleNumDbPlain"/>
            </a:pPr>
            <a:r>
              <a:rPr lang="en-US" altLang="zh-CN" sz="2100" dirty="0">
                <a:solidFill>
                  <a:srgbClr val="C00000"/>
                </a:solidFill>
              </a:rPr>
              <a:t>X=1,y=1 , z=**</a:t>
            </a:r>
          </a:p>
          <a:p>
            <a:pPr marL="385814" indent="-385814" algn="just">
              <a:buFont typeface="+mj-ea"/>
              <a:buAutoNum type="circleNumDbPlain"/>
            </a:pPr>
            <a:r>
              <a:rPr lang="en-US" altLang="zh-CN" sz="2100" dirty="0">
                <a:solidFill>
                  <a:srgbClr val="C00000"/>
                </a:solidFill>
              </a:rPr>
              <a:t>X=0,y=1 , z=**</a:t>
            </a:r>
          </a:p>
          <a:p>
            <a:pPr marL="385814" indent="-385814" algn="just">
              <a:buFont typeface="+mj-ea"/>
              <a:buAutoNum type="circleNumDbPlain"/>
            </a:pPr>
            <a:r>
              <a:rPr lang="en-US" altLang="zh-CN" sz="2100" dirty="0">
                <a:solidFill>
                  <a:srgbClr val="C00000"/>
                </a:solidFill>
              </a:rPr>
              <a:t>X=0,y=-1 , z=**</a:t>
            </a:r>
          </a:p>
          <a:p>
            <a:pPr marL="385814" indent="-385814" algn="just">
              <a:buFont typeface="+mj-ea"/>
              <a:buAutoNum type="circleNumDbPlain"/>
            </a:pPr>
            <a:r>
              <a:rPr lang="en-US" altLang="zh-CN" sz="2100" dirty="0">
                <a:solidFill>
                  <a:srgbClr val="C00000"/>
                </a:solidFill>
              </a:rPr>
              <a:t>X=0,y=1 , z=**</a:t>
            </a:r>
          </a:p>
          <a:p>
            <a:pPr marL="385814" indent="-385814" algn="just">
              <a:buFont typeface="+mj-ea"/>
              <a:buAutoNum type="circleNumDbPlain"/>
            </a:pPr>
            <a:r>
              <a:rPr lang="en-US" altLang="zh-CN" sz="2100" dirty="0">
                <a:solidFill>
                  <a:srgbClr val="C00000"/>
                </a:solidFill>
              </a:rPr>
              <a:t>X=2000,y=0 , z=**</a:t>
            </a:r>
          </a:p>
          <a:p>
            <a:pPr marL="385814" indent="-385814" algn="just">
              <a:buFont typeface="+mj-ea"/>
              <a:buAutoNum type="circleNumDbPlain"/>
            </a:pPr>
            <a:r>
              <a:rPr lang="en-US" altLang="zh-CN" sz="2100" dirty="0">
                <a:solidFill>
                  <a:srgbClr val="C00000"/>
                </a:solidFill>
              </a:rPr>
              <a:t>X=2000,y=-100 , z=**</a:t>
            </a:r>
          </a:p>
          <a:p>
            <a:pPr marL="385814" indent="-385814" algn="just">
              <a:buFont typeface="+mj-ea"/>
              <a:buAutoNum type="circleNumDbPlain"/>
            </a:pPr>
            <a:r>
              <a:rPr lang="en-US" altLang="zh-CN" sz="2100" dirty="0">
                <a:solidFill>
                  <a:srgbClr val="C00000"/>
                </a:solidFill>
              </a:rPr>
              <a:t>X=2000,y=200 , z=**</a:t>
            </a:r>
            <a:endParaRPr lang="zh-CN" altLang="en-US" sz="2100" dirty="0">
              <a:solidFill>
                <a:srgbClr val="C00000"/>
              </a:solidFill>
            </a:endParaRPr>
          </a:p>
        </p:txBody>
      </p:sp>
      <p:sp>
        <p:nvSpPr>
          <p:cNvPr id="8" name="矩形 7"/>
          <p:cNvSpPr/>
          <p:nvPr/>
        </p:nvSpPr>
        <p:spPr>
          <a:xfrm>
            <a:off x="5193150" y="1916635"/>
            <a:ext cx="2484600" cy="567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9" tIns="34294" rIns="68589" bIns="34294" numCol="1" spcCol="0" rtlCol="0" fromWordArt="0" anchor="ctr" anchorCtr="0" forceAA="0" compatLnSpc="1">
            <a:noAutofit/>
          </a:bodyPr>
          <a:lstStyle/>
          <a:p>
            <a:pPr algn="ctr"/>
            <a:r>
              <a:rPr lang="zh-CN" altLang="en-US" sz="2100" dirty="0">
                <a:solidFill>
                  <a:srgbClr val="C00000"/>
                </a:solidFill>
                <a:latin typeface="微软雅黑" panose="020B0503020204020204" charset="-122"/>
                <a:ea typeface="微软雅黑" panose="020B0503020204020204" charset="-122"/>
              </a:rPr>
              <a:t>测试用例</a:t>
            </a:r>
            <a:r>
              <a:rPr lang="en-US" altLang="zh-CN" sz="2100" dirty="0">
                <a:solidFill>
                  <a:srgbClr val="C00000"/>
                </a:solidFill>
                <a:latin typeface="微软雅黑" panose="020B0503020204020204" charset="-122"/>
                <a:ea typeface="微软雅黑" panose="020B0503020204020204" charset="-122"/>
              </a:rPr>
              <a:t>9</a:t>
            </a:r>
            <a:r>
              <a:rPr lang="zh-CN" altLang="en-US" sz="2100" dirty="0">
                <a:solidFill>
                  <a:srgbClr val="C00000"/>
                </a:solidFill>
                <a:latin typeface="微软雅黑" panose="020B0503020204020204" charset="-122"/>
                <a:ea typeface="微软雅黑" panose="020B0503020204020204" charset="-122"/>
              </a:rPr>
              <a:t>个</a:t>
            </a:r>
          </a:p>
        </p:txBody>
      </p:sp>
    </p:spTree>
    <p:extLst>
      <p:ext uri="{BB962C8B-B14F-4D97-AF65-F5344CB8AC3E}">
        <p14:creationId xmlns:p14="http://schemas.microsoft.com/office/powerpoint/2010/main" val="2528537989"/>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9" name="Rectangle 5"/>
          <p:cNvSpPr>
            <a:spLocks noGrp="1" noChangeArrowheads="1"/>
          </p:cNvSpPr>
          <p:nvPr>
            <p:ph type="title"/>
          </p:nvPr>
        </p:nvSpPr>
        <p:spPr/>
        <p:txBody>
          <a:bodyPr/>
          <a:lstStyle/>
          <a:p>
            <a:r>
              <a:rPr lang="en-US" altLang="zh-CN" dirty="0"/>
              <a:t>1.3 </a:t>
            </a:r>
            <a:r>
              <a:rPr lang="zh-CN" altLang="en-US" dirty="0"/>
              <a:t>软件维护的形式</a:t>
            </a:r>
          </a:p>
        </p:txBody>
      </p:sp>
      <p:sp>
        <p:nvSpPr>
          <p:cNvPr id="144390" name="Rectangle 6"/>
          <p:cNvSpPr>
            <a:spLocks noGrp="1" noChangeArrowheads="1"/>
          </p:cNvSpPr>
          <p:nvPr>
            <p:ph idx="1"/>
          </p:nvPr>
        </p:nvSpPr>
        <p:spPr/>
        <p:txBody>
          <a:bodyPr/>
          <a:lstStyle/>
          <a:p>
            <a:r>
              <a:rPr lang="zh-CN" altLang="en-US" dirty="0"/>
              <a:t>纠正性维护</a:t>
            </a:r>
          </a:p>
          <a:p>
            <a:r>
              <a:rPr lang="zh-CN" altLang="en-US" dirty="0"/>
              <a:t>完善性维护</a:t>
            </a:r>
          </a:p>
          <a:p>
            <a:r>
              <a:rPr lang="zh-CN" altLang="en-US" dirty="0"/>
              <a:t>适应性维护</a:t>
            </a:r>
          </a:p>
          <a:p>
            <a:r>
              <a:rPr lang="zh-CN" altLang="en-US" dirty="0"/>
              <a:t>预防性维护</a:t>
            </a:r>
          </a:p>
        </p:txBody>
      </p:sp>
    </p:spTree>
    <p:extLst>
      <p:ext uri="{BB962C8B-B14F-4D97-AF65-F5344CB8AC3E}">
        <p14:creationId xmlns:p14="http://schemas.microsoft.com/office/powerpoint/2010/main" val="178383073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15716" y="304800"/>
            <a:ext cx="7102714" cy="553998"/>
          </a:xfrm>
        </p:spPr>
        <p:txBody>
          <a:bodyPr/>
          <a:lstStyle/>
          <a:p>
            <a:r>
              <a:rPr lang="en-US" altLang="zh-CN" dirty="0"/>
              <a:t>2.3.2 </a:t>
            </a:r>
            <a:r>
              <a:rPr lang="zh-CN" altLang="en-US" dirty="0"/>
              <a:t>方法学</a:t>
            </a:r>
            <a:r>
              <a:rPr lang="en-US" altLang="zh-CN" dirty="0"/>
              <a:t>(Methodology)</a:t>
            </a:r>
            <a:endParaRPr lang="zh-CN" altLang="en-US" dirty="0"/>
          </a:p>
        </p:txBody>
      </p:sp>
      <p:sp>
        <p:nvSpPr>
          <p:cNvPr id="3" name="内容占位符 2"/>
          <p:cNvSpPr>
            <a:spLocks noGrp="1"/>
          </p:cNvSpPr>
          <p:nvPr>
            <p:ph idx="1"/>
          </p:nvPr>
        </p:nvSpPr>
        <p:spPr>
          <a:xfrm>
            <a:off x="404865" y="1701179"/>
            <a:ext cx="8191106" cy="3780726"/>
          </a:xfrm>
        </p:spPr>
        <p:txBody>
          <a:bodyPr/>
          <a:lstStyle/>
          <a:p>
            <a:r>
              <a:rPr lang="zh-CN" altLang="zh-CN" dirty="0"/>
              <a:t>从</a:t>
            </a:r>
            <a:r>
              <a:rPr lang="zh-CN" altLang="zh-CN" dirty="0">
                <a:solidFill>
                  <a:srgbClr val="C00000"/>
                </a:solidFill>
              </a:rPr>
              <a:t>技术</a:t>
            </a:r>
            <a:r>
              <a:rPr lang="zh-CN" altLang="zh-CN" dirty="0"/>
              <a:t>的视角，回答软件开发、运行和维护</a:t>
            </a:r>
            <a:r>
              <a:rPr lang="zh-CN" altLang="zh-CN" dirty="0">
                <a:solidFill>
                  <a:srgbClr val="C00000"/>
                </a:solidFill>
              </a:rPr>
              <a:t>如何做</a:t>
            </a:r>
            <a:r>
              <a:rPr lang="zh-CN" altLang="zh-CN" dirty="0"/>
              <a:t>的问题</a:t>
            </a:r>
            <a:endParaRPr lang="en-US" altLang="zh-CN" dirty="0"/>
          </a:p>
          <a:p>
            <a:r>
              <a:rPr lang="zh-CN" altLang="zh-CN" dirty="0"/>
              <a:t>为软件开发过程中的各项开发和维护活动提供</a:t>
            </a:r>
            <a:r>
              <a:rPr lang="zh-CN" altLang="zh-CN" dirty="0">
                <a:solidFill>
                  <a:srgbClr val="C00000"/>
                </a:solidFill>
              </a:rPr>
              <a:t>系统性、规范性</a:t>
            </a:r>
            <a:r>
              <a:rPr lang="zh-CN" altLang="zh-CN" dirty="0"/>
              <a:t>的技术支持</a:t>
            </a:r>
            <a:endParaRPr lang="en-US" altLang="zh-CN" dirty="0"/>
          </a:p>
          <a:p>
            <a:pPr lvl="1"/>
            <a:r>
              <a:rPr lang="zh-CN" altLang="zh-CN" dirty="0"/>
              <a:t>如何理解和认识软件模型是什么</a:t>
            </a:r>
            <a:endParaRPr lang="en-US" altLang="zh-CN" dirty="0"/>
          </a:p>
          <a:p>
            <a:pPr lvl="1"/>
            <a:r>
              <a:rPr lang="zh-CN" altLang="zh-CN" dirty="0"/>
              <a:t>如何用不同抽象层次的模型来描述软件制品</a:t>
            </a:r>
            <a:endParaRPr lang="en-US" altLang="zh-CN" dirty="0"/>
          </a:p>
          <a:p>
            <a:pPr lvl="1"/>
            <a:r>
              <a:rPr lang="zh-CN" altLang="zh-CN" dirty="0"/>
              <a:t>采用什么样的建模语言来描述软件模型</a:t>
            </a:r>
            <a:r>
              <a:rPr lang="zh-CN" altLang="en-US" dirty="0"/>
              <a:t>等等</a:t>
            </a:r>
            <a:endParaRPr lang="en-US" altLang="zh-CN" dirty="0"/>
          </a:p>
          <a:p>
            <a:r>
              <a:rPr lang="zh-CN" altLang="en-US" dirty="0"/>
              <a:t>典型成果</a:t>
            </a:r>
            <a:endParaRPr lang="en-US" altLang="zh-CN" dirty="0"/>
          </a:p>
          <a:p>
            <a:pPr lvl="1"/>
            <a:r>
              <a:rPr lang="zh-CN" altLang="zh-CN" dirty="0"/>
              <a:t>结构化软件开发方法学</a:t>
            </a:r>
            <a:endParaRPr lang="en-US" altLang="zh-CN" dirty="0"/>
          </a:p>
          <a:p>
            <a:pPr lvl="1"/>
            <a:r>
              <a:rPr lang="zh-CN" altLang="zh-CN" dirty="0"/>
              <a:t>面向对象软件开发方法学</a:t>
            </a:r>
            <a:endParaRPr lang="en-US" altLang="zh-CN" dirty="0"/>
          </a:p>
          <a:p>
            <a:pPr lvl="1"/>
            <a:r>
              <a:rPr lang="zh-CN" altLang="zh-CN" dirty="0"/>
              <a:t>基于构件的软件开发方法学</a:t>
            </a:r>
            <a:endParaRPr lang="en-US" altLang="zh-CN" dirty="0"/>
          </a:p>
          <a:p>
            <a:endParaRPr lang="zh-CN" altLang="en-US" dirty="0"/>
          </a:p>
        </p:txBody>
      </p:sp>
    </p:spTree>
    <p:extLst>
      <p:ext uri="{BB962C8B-B14F-4D97-AF65-F5344CB8AC3E}">
        <p14:creationId xmlns:p14="http://schemas.microsoft.com/office/powerpoint/2010/main" val="3130251911"/>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3" name="Rectangle 5"/>
          <p:cNvSpPr>
            <a:spLocks noGrp="1" noChangeArrowheads="1"/>
          </p:cNvSpPr>
          <p:nvPr>
            <p:ph type="title"/>
          </p:nvPr>
        </p:nvSpPr>
        <p:spPr/>
        <p:txBody>
          <a:bodyPr/>
          <a:lstStyle/>
          <a:p>
            <a:r>
              <a:rPr lang="zh-CN" altLang="en-US"/>
              <a:t>纠正性维护</a:t>
            </a:r>
          </a:p>
        </p:txBody>
      </p:sp>
      <p:sp>
        <p:nvSpPr>
          <p:cNvPr id="145414" name="Rectangle 6"/>
          <p:cNvSpPr>
            <a:spLocks noGrp="1" noChangeArrowheads="1"/>
          </p:cNvSpPr>
          <p:nvPr>
            <p:ph idx="1"/>
          </p:nvPr>
        </p:nvSpPr>
        <p:spPr/>
        <p:txBody>
          <a:bodyPr/>
          <a:lstStyle/>
          <a:p>
            <a:r>
              <a:rPr lang="zh-CN" altLang="en-US" dirty="0"/>
              <a:t>何为纠正性维护</a:t>
            </a:r>
            <a:endParaRPr lang="en-US" altLang="zh-CN" dirty="0"/>
          </a:p>
          <a:p>
            <a:pPr lvl="1"/>
            <a:r>
              <a:rPr lang="zh-CN" altLang="en-US" dirty="0"/>
              <a:t>纠正软件中的</a:t>
            </a:r>
            <a:r>
              <a:rPr lang="zh-CN" altLang="en-US" b="1" dirty="0">
                <a:solidFill>
                  <a:srgbClr val="C00000"/>
                </a:solidFill>
              </a:rPr>
              <a:t>缺陷和错误</a:t>
            </a:r>
            <a:endParaRPr lang="zh-CN" altLang="en-US" dirty="0"/>
          </a:p>
          <a:p>
            <a:r>
              <a:rPr lang="zh-CN" altLang="en-US" dirty="0"/>
              <a:t>起因</a:t>
            </a:r>
          </a:p>
          <a:p>
            <a:pPr lvl="1"/>
            <a:r>
              <a:rPr lang="zh-CN" altLang="en-US" dirty="0"/>
              <a:t>用户在使用软件过程中一旦发现缺陷，他们会向开发人员提出纠正性维护的请求</a:t>
            </a:r>
          </a:p>
          <a:p>
            <a:r>
              <a:rPr lang="zh-CN" altLang="en-US" dirty="0"/>
              <a:t>目的</a:t>
            </a:r>
          </a:p>
          <a:p>
            <a:pPr lvl="1"/>
            <a:r>
              <a:rPr lang="zh-CN" altLang="en-US" dirty="0"/>
              <a:t>诊断和改正软件系统中潜藏的缺陷</a:t>
            </a:r>
          </a:p>
          <a:p>
            <a:endParaRPr lang="zh-CN" altLang="en-US" dirty="0"/>
          </a:p>
        </p:txBody>
      </p:sp>
      <p:pic>
        <p:nvPicPr>
          <p:cNvPr id="4" name="图片 3"/>
          <p:cNvPicPr>
            <a:picLocks noChangeAspect="1"/>
          </p:cNvPicPr>
          <p:nvPr/>
        </p:nvPicPr>
        <p:blipFill>
          <a:blip r:embed="rId2"/>
          <a:stretch>
            <a:fillRect/>
          </a:stretch>
        </p:blipFill>
        <p:spPr>
          <a:xfrm>
            <a:off x="8004674" y="5177250"/>
            <a:ext cx="591297" cy="570029"/>
          </a:xfrm>
          <a:prstGeom prst="rect">
            <a:avLst/>
          </a:prstGeom>
        </p:spPr>
      </p:pic>
      <p:sp>
        <p:nvSpPr>
          <p:cNvPr id="5" name="矩形 4"/>
          <p:cNvSpPr/>
          <p:nvPr/>
        </p:nvSpPr>
        <p:spPr>
          <a:xfrm>
            <a:off x="467009" y="5177250"/>
            <a:ext cx="7264753" cy="592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100" dirty="0">
                <a:solidFill>
                  <a:srgbClr val="C00000"/>
                </a:solidFill>
              </a:rPr>
              <a:t>为什么软件在使用时还有缺陷存在？</a:t>
            </a:r>
          </a:p>
        </p:txBody>
      </p:sp>
    </p:spTree>
    <p:extLst>
      <p:ext uri="{BB962C8B-B14F-4D97-AF65-F5344CB8AC3E}">
        <p14:creationId xmlns:p14="http://schemas.microsoft.com/office/powerpoint/2010/main" val="4110920809"/>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7" name="Rectangle 5"/>
          <p:cNvSpPr>
            <a:spLocks noGrp="1" noChangeArrowheads="1"/>
          </p:cNvSpPr>
          <p:nvPr>
            <p:ph type="title"/>
          </p:nvPr>
        </p:nvSpPr>
        <p:spPr/>
        <p:txBody>
          <a:bodyPr/>
          <a:lstStyle/>
          <a:p>
            <a:r>
              <a:rPr lang="zh-CN" altLang="en-US"/>
              <a:t>适应性维护</a:t>
            </a:r>
          </a:p>
        </p:txBody>
      </p:sp>
      <p:sp>
        <p:nvSpPr>
          <p:cNvPr id="146438" name="Rectangle 6"/>
          <p:cNvSpPr>
            <a:spLocks noGrp="1" noChangeArrowheads="1"/>
          </p:cNvSpPr>
          <p:nvPr>
            <p:ph idx="1"/>
          </p:nvPr>
        </p:nvSpPr>
        <p:spPr/>
        <p:txBody>
          <a:bodyPr/>
          <a:lstStyle/>
          <a:p>
            <a:r>
              <a:rPr lang="zh-CN" altLang="en-US" dirty="0"/>
              <a:t>何为适应性维护</a:t>
            </a:r>
            <a:r>
              <a:rPr lang="en-US" altLang="zh-CN" dirty="0"/>
              <a:t>?</a:t>
            </a:r>
          </a:p>
          <a:p>
            <a:pPr lvl="1"/>
            <a:r>
              <a:rPr lang="zh-CN" altLang="en-US" dirty="0"/>
              <a:t>对软件进行改造以便适应新的</a:t>
            </a:r>
            <a:r>
              <a:rPr lang="zh-CN" altLang="en-US" b="1" dirty="0">
                <a:solidFill>
                  <a:srgbClr val="C00000"/>
                </a:solidFill>
              </a:rPr>
              <a:t>运行环境和平台</a:t>
            </a:r>
          </a:p>
          <a:p>
            <a:r>
              <a:rPr lang="zh-CN" altLang="en-US" dirty="0"/>
              <a:t>起因</a:t>
            </a:r>
          </a:p>
          <a:p>
            <a:pPr lvl="1"/>
            <a:r>
              <a:rPr lang="zh-CN" altLang="en-US" dirty="0"/>
              <a:t>软件运行于一定的环境</a:t>
            </a:r>
            <a:r>
              <a:rPr lang="en-US" altLang="zh-CN" dirty="0"/>
              <a:t>(</a:t>
            </a:r>
            <a:r>
              <a:rPr lang="zh-CN" altLang="en-US" dirty="0"/>
              <a:t>硬件、</a:t>
            </a:r>
            <a:r>
              <a:rPr lang="en-US" altLang="zh-CN" dirty="0"/>
              <a:t>OS</a:t>
            </a:r>
            <a:r>
              <a:rPr lang="zh-CN" altLang="en-US" dirty="0"/>
              <a:t>、网络等</a:t>
            </a:r>
            <a:r>
              <a:rPr lang="en-US" altLang="zh-CN" dirty="0"/>
              <a:t>)</a:t>
            </a:r>
            <a:r>
              <a:rPr lang="zh-CN" altLang="en-US" dirty="0"/>
              <a:t>之上，运行环境发展很快，出现了变化</a:t>
            </a:r>
          </a:p>
          <a:p>
            <a:r>
              <a:rPr lang="zh-CN" altLang="en-US" dirty="0"/>
              <a:t>目的</a:t>
            </a:r>
          </a:p>
          <a:p>
            <a:pPr lvl="1"/>
            <a:r>
              <a:rPr lang="zh-CN" altLang="en-US" dirty="0"/>
              <a:t>适应环境变化和发展而对软件进行维护</a:t>
            </a:r>
          </a:p>
        </p:txBody>
      </p:sp>
      <p:pic>
        <p:nvPicPr>
          <p:cNvPr id="4" name="图片 3"/>
          <p:cNvPicPr>
            <a:picLocks noChangeAspect="1"/>
          </p:cNvPicPr>
          <p:nvPr/>
        </p:nvPicPr>
        <p:blipFill>
          <a:blip r:embed="rId2"/>
          <a:stretch>
            <a:fillRect/>
          </a:stretch>
        </p:blipFill>
        <p:spPr>
          <a:xfrm>
            <a:off x="8004674" y="5177250"/>
            <a:ext cx="591297" cy="570029"/>
          </a:xfrm>
          <a:prstGeom prst="rect">
            <a:avLst/>
          </a:prstGeom>
        </p:spPr>
      </p:pic>
      <p:sp>
        <p:nvSpPr>
          <p:cNvPr id="5" name="矩形 4"/>
          <p:cNvSpPr/>
          <p:nvPr/>
        </p:nvSpPr>
        <p:spPr>
          <a:xfrm>
            <a:off x="467009" y="5177250"/>
            <a:ext cx="7264753" cy="592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100" dirty="0">
                <a:solidFill>
                  <a:srgbClr val="C00000"/>
                </a:solidFill>
              </a:rPr>
              <a:t>为什么软件需要适应环境的变化</a:t>
            </a:r>
            <a:r>
              <a:rPr lang="en-US" altLang="zh-CN" sz="2100" dirty="0">
                <a:solidFill>
                  <a:srgbClr val="C00000"/>
                </a:solidFill>
              </a:rPr>
              <a:t>?</a:t>
            </a:r>
            <a:endParaRPr lang="zh-CN" altLang="en-US" sz="2100" dirty="0">
              <a:solidFill>
                <a:srgbClr val="C00000"/>
              </a:solidFill>
            </a:endParaRPr>
          </a:p>
        </p:txBody>
      </p:sp>
    </p:spTree>
    <p:extLst>
      <p:ext uri="{BB962C8B-B14F-4D97-AF65-F5344CB8AC3E}">
        <p14:creationId xmlns:p14="http://schemas.microsoft.com/office/powerpoint/2010/main" val="1502055341"/>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1" name="Rectangle 5"/>
          <p:cNvSpPr>
            <a:spLocks noGrp="1" noChangeArrowheads="1"/>
          </p:cNvSpPr>
          <p:nvPr>
            <p:ph type="title"/>
          </p:nvPr>
        </p:nvSpPr>
        <p:spPr/>
        <p:txBody>
          <a:bodyPr/>
          <a:lstStyle/>
          <a:p>
            <a:r>
              <a:rPr lang="zh-CN" altLang="en-US"/>
              <a:t>改善性维护</a:t>
            </a:r>
          </a:p>
        </p:txBody>
      </p:sp>
      <p:sp>
        <p:nvSpPr>
          <p:cNvPr id="147462" name="Rectangle 6"/>
          <p:cNvSpPr>
            <a:spLocks noGrp="1" noChangeArrowheads="1"/>
          </p:cNvSpPr>
          <p:nvPr>
            <p:ph idx="1"/>
          </p:nvPr>
        </p:nvSpPr>
        <p:spPr/>
        <p:txBody>
          <a:bodyPr/>
          <a:lstStyle/>
          <a:p>
            <a:r>
              <a:rPr lang="zh-CN" altLang="en-US" dirty="0"/>
              <a:t>何为改善性维护</a:t>
            </a:r>
            <a:r>
              <a:rPr lang="en-US" altLang="zh-CN" dirty="0"/>
              <a:t>?</a:t>
            </a:r>
          </a:p>
          <a:p>
            <a:pPr lvl="1"/>
            <a:r>
              <a:rPr lang="zh-CN" altLang="en-US" dirty="0"/>
              <a:t>对软件进行改造以</a:t>
            </a:r>
            <a:r>
              <a:rPr lang="zh-CN" altLang="en-US" b="1" dirty="0">
                <a:solidFill>
                  <a:srgbClr val="C00000"/>
                </a:solidFill>
              </a:rPr>
              <a:t>增加新的功能、修改已有的功能</a:t>
            </a:r>
          </a:p>
          <a:p>
            <a:r>
              <a:rPr lang="zh-CN" altLang="en-US" dirty="0"/>
              <a:t>起因</a:t>
            </a:r>
          </a:p>
          <a:p>
            <a:pPr lvl="1"/>
            <a:r>
              <a:rPr lang="zh-CN" altLang="en-US" dirty="0"/>
              <a:t>在软件系统运行期间，用户可能要求增加新的功能、建议修改已有功能或提出其他改进意见</a:t>
            </a:r>
          </a:p>
          <a:p>
            <a:r>
              <a:rPr lang="zh-CN" altLang="en-US" dirty="0"/>
              <a:t>目的</a:t>
            </a:r>
          </a:p>
          <a:p>
            <a:pPr lvl="1"/>
            <a:r>
              <a:rPr lang="zh-CN" altLang="en-US" dirty="0"/>
              <a:t>满足用户日益增长的各种需求而对软件系统进行的改善和补充</a:t>
            </a:r>
          </a:p>
        </p:txBody>
      </p:sp>
      <p:pic>
        <p:nvPicPr>
          <p:cNvPr id="4" name="图片 3"/>
          <p:cNvPicPr>
            <a:picLocks noChangeAspect="1"/>
          </p:cNvPicPr>
          <p:nvPr/>
        </p:nvPicPr>
        <p:blipFill>
          <a:blip r:embed="rId2"/>
          <a:stretch>
            <a:fillRect/>
          </a:stretch>
        </p:blipFill>
        <p:spPr>
          <a:xfrm>
            <a:off x="8004674" y="5177250"/>
            <a:ext cx="591297" cy="570029"/>
          </a:xfrm>
          <a:prstGeom prst="rect">
            <a:avLst/>
          </a:prstGeom>
        </p:spPr>
      </p:pic>
      <p:sp>
        <p:nvSpPr>
          <p:cNvPr id="5" name="矩形 4"/>
          <p:cNvSpPr/>
          <p:nvPr/>
        </p:nvSpPr>
        <p:spPr>
          <a:xfrm>
            <a:off x="548030" y="5177250"/>
            <a:ext cx="7183733" cy="592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100" dirty="0">
                <a:solidFill>
                  <a:srgbClr val="C00000"/>
                </a:solidFill>
              </a:rPr>
              <a:t>小米便签维护中是否涉及完善性维护？做了哪些完善性工作</a:t>
            </a:r>
          </a:p>
        </p:txBody>
      </p:sp>
    </p:spTree>
    <p:extLst>
      <p:ext uri="{BB962C8B-B14F-4D97-AF65-F5344CB8AC3E}">
        <p14:creationId xmlns:p14="http://schemas.microsoft.com/office/powerpoint/2010/main" val="428958948"/>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5" name="Rectangle 5"/>
          <p:cNvSpPr>
            <a:spLocks noGrp="1" noChangeArrowheads="1"/>
          </p:cNvSpPr>
          <p:nvPr>
            <p:ph type="title"/>
          </p:nvPr>
        </p:nvSpPr>
        <p:spPr/>
        <p:txBody>
          <a:bodyPr/>
          <a:lstStyle/>
          <a:p>
            <a:r>
              <a:rPr lang="zh-CN" altLang="en-US"/>
              <a:t>预防性维护</a:t>
            </a:r>
          </a:p>
        </p:txBody>
      </p:sp>
      <p:sp>
        <p:nvSpPr>
          <p:cNvPr id="148486" name="Rectangle 6"/>
          <p:cNvSpPr>
            <a:spLocks noGrp="1" noChangeArrowheads="1"/>
          </p:cNvSpPr>
          <p:nvPr>
            <p:ph idx="1"/>
          </p:nvPr>
        </p:nvSpPr>
        <p:spPr/>
        <p:txBody>
          <a:bodyPr/>
          <a:lstStyle/>
          <a:p>
            <a:r>
              <a:rPr lang="zh-CN" altLang="en-US" dirty="0"/>
              <a:t>何为预防性维护</a:t>
            </a:r>
            <a:r>
              <a:rPr lang="en-US" altLang="zh-CN" dirty="0"/>
              <a:t>?</a:t>
            </a:r>
          </a:p>
          <a:p>
            <a:pPr lvl="1"/>
            <a:r>
              <a:rPr lang="zh-CN" altLang="en-US" dirty="0"/>
              <a:t>对软件结构进行改造以便提高软件的</a:t>
            </a:r>
            <a:r>
              <a:rPr lang="zh-CN" altLang="en-US" b="1" dirty="0">
                <a:solidFill>
                  <a:srgbClr val="C00000"/>
                </a:solidFill>
              </a:rPr>
              <a:t>可靠性和可维护性</a:t>
            </a:r>
            <a:r>
              <a:rPr lang="zh-CN" altLang="en-US" dirty="0"/>
              <a:t>等</a:t>
            </a:r>
          </a:p>
          <a:p>
            <a:r>
              <a:rPr lang="zh-CN" altLang="en-US" dirty="0"/>
              <a:t>起因</a:t>
            </a:r>
          </a:p>
          <a:p>
            <a:pPr lvl="1"/>
            <a:r>
              <a:rPr lang="zh-CN" altLang="en-US" dirty="0"/>
              <a:t>为进一步改善软件系统的可维护性和可靠性，为以后的软件改进奠定基础的维护活动</a:t>
            </a:r>
          </a:p>
          <a:p>
            <a:r>
              <a:rPr lang="zh-CN" altLang="en-US" dirty="0"/>
              <a:t>目的</a:t>
            </a:r>
          </a:p>
          <a:p>
            <a:pPr lvl="1"/>
            <a:r>
              <a:rPr lang="zh-CN" altLang="en-US" dirty="0"/>
              <a:t>获取软件结构，重新改善软件结构</a:t>
            </a:r>
          </a:p>
        </p:txBody>
      </p:sp>
      <p:pic>
        <p:nvPicPr>
          <p:cNvPr id="4" name="图片 3"/>
          <p:cNvPicPr>
            <a:picLocks noChangeAspect="1"/>
          </p:cNvPicPr>
          <p:nvPr/>
        </p:nvPicPr>
        <p:blipFill>
          <a:blip r:embed="rId2"/>
          <a:stretch>
            <a:fillRect/>
          </a:stretch>
        </p:blipFill>
        <p:spPr>
          <a:xfrm>
            <a:off x="8004674" y="5177250"/>
            <a:ext cx="591297" cy="570029"/>
          </a:xfrm>
          <a:prstGeom prst="rect">
            <a:avLst/>
          </a:prstGeom>
        </p:spPr>
      </p:pic>
      <p:sp>
        <p:nvSpPr>
          <p:cNvPr id="5" name="矩形 4"/>
          <p:cNvSpPr/>
          <p:nvPr/>
        </p:nvSpPr>
        <p:spPr>
          <a:xfrm>
            <a:off x="683062" y="5177250"/>
            <a:ext cx="7048701" cy="5921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100" dirty="0">
                <a:solidFill>
                  <a:srgbClr val="C00000"/>
                </a:solidFill>
              </a:rPr>
              <a:t>小米便签需要做预防性维护吗？</a:t>
            </a:r>
          </a:p>
        </p:txBody>
      </p:sp>
    </p:spTree>
    <p:extLst>
      <p:ext uri="{BB962C8B-B14F-4D97-AF65-F5344CB8AC3E}">
        <p14:creationId xmlns:p14="http://schemas.microsoft.com/office/powerpoint/2010/main" val="42122705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2997" y="840367"/>
            <a:ext cx="8182974" cy="553998"/>
          </a:xfrm>
        </p:spPr>
        <p:txBody>
          <a:bodyPr/>
          <a:lstStyle/>
          <a:p>
            <a:r>
              <a:rPr lang="en-US" altLang="zh-CN" dirty="0"/>
              <a:t>1.4 </a:t>
            </a:r>
            <a:r>
              <a:rPr lang="zh-CN" altLang="en-US" dirty="0"/>
              <a:t>软件维护的特点</a:t>
            </a:r>
          </a:p>
        </p:txBody>
      </p:sp>
      <p:sp>
        <p:nvSpPr>
          <p:cNvPr id="3" name="内容占位符 2"/>
          <p:cNvSpPr>
            <a:spLocks noGrp="1"/>
          </p:cNvSpPr>
          <p:nvPr>
            <p:ph idx="1"/>
          </p:nvPr>
        </p:nvSpPr>
        <p:spPr>
          <a:xfrm>
            <a:off x="404865" y="1701179"/>
            <a:ext cx="8191106" cy="3780726"/>
          </a:xfrm>
        </p:spPr>
        <p:txBody>
          <a:bodyPr/>
          <a:lstStyle/>
          <a:p>
            <a:r>
              <a:rPr lang="zh-CN" altLang="zh-CN" dirty="0">
                <a:solidFill>
                  <a:srgbClr val="C00000"/>
                </a:solidFill>
              </a:rPr>
              <a:t>同步性</a:t>
            </a:r>
            <a:endParaRPr lang="en-US" altLang="zh-CN" dirty="0">
              <a:solidFill>
                <a:srgbClr val="C00000"/>
              </a:solidFill>
            </a:endParaRPr>
          </a:p>
          <a:p>
            <a:pPr lvl="1"/>
            <a:r>
              <a:rPr lang="zh-CN" altLang="zh-CN" dirty="0"/>
              <a:t>软件维护需要与软件使用同步进行</a:t>
            </a:r>
            <a:endParaRPr lang="en-US" altLang="zh-CN" dirty="0"/>
          </a:p>
          <a:p>
            <a:r>
              <a:rPr lang="zh-CN" altLang="zh-CN" dirty="0">
                <a:solidFill>
                  <a:srgbClr val="C00000"/>
                </a:solidFill>
              </a:rPr>
              <a:t>周期长</a:t>
            </a:r>
          </a:p>
          <a:p>
            <a:pPr lvl="1"/>
            <a:r>
              <a:rPr lang="zh-CN" altLang="zh-CN" dirty="0"/>
              <a:t>软件维护周期会更长，一些软件会服役十几年甚至几十年的时间</a:t>
            </a:r>
            <a:endParaRPr lang="en-US" altLang="zh-CN" dirty="0"/>
          </a:p>
          <a:p>
            <a:r>
              <a:rPr lang="zh-CN" altLang="zh-CN" dirty="0">
                <a:solidFill>
                  <a:srgbClr val="C00000"/>
                </a:solidFill>
              </a:rPr>
              <a:t>费用高</a:t>
            </a:r>
          </a:p>
          <a:p>
            <a:pPr lvl="1"/>
            <a:r>
              <a:rPr lang="zh-CN" altLang="zh-CN" dirty="0"/>
              <a:t>维护成本高达总成本</a:t>
            </a:r>
            <a:r>
              <a:rPr lang="en-US" altLang="zh-CN" dirty="0"/>
              <a:t>80%</a:t>
            </a:r>
            <a:r>
              <a:rPr lang="zh-CN" altLang="zh-CN" dirty="0"/>
              <a:t>以上，维护费用是开发费用的</a:t>
            </a:r>
            <a:r>
              <a:rPr lang="en-US" altLang="zh-CN" dirty="0"/>
              <a:t>3</a:t>
            </a:r>
            <a:r>
              <a:rPr lang="zh-CN" altLang="zh-CN" dirty="0"/>
              <a:t>倍以上</a:t>
            </a:r>
            <a:endParaRPr lang="en-US" altLang="zh-CN" dirty="0"/>
          </a:p>
          <a:p>
            <a:r>
              <a:rPr lang="zh-CN" altLang="zh-CN" dirty="0">
                <a:solidFill>
                  <a:srgbClr val="C00000"/>
                </a:solidFill>
              </a:rPr>
              <a:t>难度大</a:t>
            </a:r>
          </a:p>
          <a:p>
            <a:pPr lvl="1"/>
            <a:r>
              <a:rPr lang="zh-CN" altLang="zh-CN" dirty="0"/>
              <a:t>充分理解待维护软件的架构、设计和代码，</a:t>
            </a:r>
            <a:r>
              <a:rPr lang="zh-CN" altLang="en-US" dirty="0"/>
              <a:t>这</a:t>
            </a:r>
            <a:r>
              <a:rPr lang="zh-CN" altLang="zh-CN" dirty="0"/>
              <a:t>极困难。尤其是在软件设计文档缺失的情况下，这一问题更为突出</a:t>
            </a:r>
            <a:endParaRPr lang="en-US" altLang="zh-CN" dirty="0"/>
          </a:p>
          <a:p>
            <a:pPr lvl="1"/>
            <a:r>
              <a:rPr lang="en-US" altLang="zh-CN" dirty="0"/>
              <a:t>50%-90%</a:t>
            </a:r>
            <a:r>
              <a:rPr lang="zh-CN" altLang="zh-CN" dirty="0"/>
              <a:t>的时间被消耗在理解程序上</a:t>
            </a:r>
            <a:endParaRPr lang="zh-CN" altLang="en-US" dirty="0"/>
          </a:p>
        </p:txBody>
      </p:sp>
    </p:spTree>
    <p:extLst>
      <p:ext uri="{BB962C8B-B14F-4D97-AF65-F5344CB8AC3E}">
        <p14:creationId xmlns:p14="http://schemas.microsoft.com/office/powerpoint/2010/main" val="227528754"/>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ctrTitle"/>
          </p:nvPr>
        </p:nvSpPr>
        <p:spPr>
          <a:ln/>
        </p:spPr>
        <p:txBody>
          <a:bodyPr vert="horz" wrap="square" lIns="91440" tIns="45720" rIns="91440" bIns="45720" anchor="b" anchorCtr="0"/>
          <a:lstStyle/>
          <a:p>
            <a:pPr eaLnBrk="1" hangingPunct="1">
              <a:buClrTx/>
              <a:buSzTx/>
              <a:buFontTx/>
            </a:pPr>
            <a:r>
              <a:rPr kumimoji="1" lang="en-US" altLang="zh-CN" dirty="0">
                <a:latin typeface="+mj-lt"/>
                <a:ea typeface="+mj-ea"/>
                <a:cs typeface="+mj-cs"/>
              </a:rPr>
              <a:t>Question?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0200" y="152400"/>
            <a:ext cx="7102714" cy="553998"/>
          </a:xfrm>
        </p:spPr>
        <p:txBody>
          <a:bodyPr/>
          <a:lstStyle/>
          <a:p>
            <a:r>
              <a:rPr lang="en-US" altLang="zh-CN" dirty="0"/>
              <a:t>2.3.2 </a:t>
            </a:r>
            <a:r>
              <a:rPr lang="zh-CN" altLang="en-US" dirty="0"/>
              <a:t>工具</a:t>
            </a:r>
            <a:r>
              <a:rPr lang="en-US" altLang="zh-CN" dirty="0"/>
              <a:t>(Tool)</a:t>
            </a:r>
            <a:endParaRPr lang="zh-CN" altLang="en-US" dirty="0"/>
          </a:p>
        </p:txBody>
      </p:sp>
      <p:sp>
        <p:nvSpPr>
          <p:cNvPr id="3" name="内容占位符 2"/>
          <p:cNvSpPr>
            <a:spLocks noGrp="1"/>
          </p:cNvSpPr>
          <p:nvPr>
            <p:ph idx="1"/>
          </p:nvPr>
        </p:nvSpPr>
        <p:spPr>
          <a:xfrm>
            <a:off x="404865" y="1701179"/>
            <a:ext cx="8191106" cy="3780726"/>
          </a:xfrm>
        </p:spPr>
        <p:txBody>
          <a:bodyPr/>
          <a:lstStyle/>
          <a:p>
            <a:r>
              <a:rPr lang="zh-CN" altLang="zh-CN" dirty="0"/>
              <a:t>从</a:t>
            </a:r>
            <a:r>
              <a:rPr lang="zh-CN" altLang="zh-CN" dirty="0">
                <a:solidFill>
                  <a:srgbClr val="C00000"/>
                </a:solidFill>
              </a:rPr>
              <a:t>工具辅助</a:t>
            </a:r>
            <a:r>
              <a:rPr lang="zh-CN" altLang="zh-CN" dirty="0"/>
              <a:t>的视角，主要回答如何借助工具来</a:t>
            </a:r>
            <a:r>
              <a:rPr lang="zh-CN" altLang="zh-CN" dirty="0">
                <a:solidFill>
                  <a:srgbClr val="C00000"/>
                </a:solidFill>
              </a:rPr>
              <a:t>辅助软件开发、运行和维护</a:t>
            </a:r>
            <a:r>
              <a:rPr lang="zh-CN" altLang="zh-CN" dirty="0"/>
              <a:t>的问题</a:t>
            </a:r>
            <a:endParaRPr lang="en-US" altLang="zh-CN" dirty="0"/>
          </a:p>
          <a:p>
            <a:r>
              <a:rPr lang="zh-CN" altLang="zh-CN" dirty="0"/>
              <a:t>帮助软件开发人员更为</a:t>
            </a:r>
            <a:r>
              <a:rPr lang="zh-CN" altLang="zh-CN" dirty="0">
                <a:solidFill>
                  <a:srgbClr val="C00000"/>
                </a:solidFill>
              </a:rPr>
              <a:t>高效地</a:t>
            </a:r>
            <a:r>
              <a:rPr lang="zh-CN" altLang="zh-CN" dirty="0"/>
              <a:t>运用软件开发方法学来完成软件开发过程中的各项工作，提高软件开发效率和质量，加快软件交付进度。</a:t>
            </a:r>
            <a:endParaRPr lang="en-US" altLang="zh-CN" dirty="0"/>
          </a:p>
          <a:p>
            <a:pPr lvl="1"/>
            <a:r>
              <a:rPr lang="zh-CN" altLang="zh-CN" dirty="0"/>
              <a:t>如需求分析、软件设计、编码实现、软件测试、部署运行、软件维护、项目管理、质量保证等，简化软件开发任务，</a:t>
            </a:r>
            <a:endParaRPr lang="en-US" altLang="zh-CN" dirty="0"/>
          </a:p>
          <a:p>
            <a:r>
              <a:rPr lang="zh-CN" altLang="en-US" dirty="0"/>
              <a:t>典型成果</a:t>
            </a:r>
            <a:endParaRPr lang="en-US" altLang="zh-CN" dirty="0"/>
          </a:p>
          <a:p>
            <a:pPr lvl="1"/>
            <a:r>
              <a:rPr lang="en-US" altLang="zh-CN" dirty="0"/>
              <a:t>SonarQube</a:t>
            </a:r>
            <a:r>
              <a:rPr lang="zh-CN" altLang="en-US" dirty="0"/>
              <a:t>、</a:t>
            </a:r>
            <a:r>
              <a:rPr lang="en-US" altLang="zh-CN" dirty="0"/>
              <a:t>Eclipse</a:t>
            </a:r>
            <a:r>
              <a:rPr lang="zh-CN" altLang="en-US" dirty="0"/>
              <a:t>、</a:t>
            </a:r>
            <a:r>
              <a:rPr lang="en-US" altLang="zh-CN" dirty="0"/>
              <a:t>Visual Studio</a:t>
            </a:r>
            <a:r>
              <a:rPr lang="zh-CN" altLang="en-US" dirty="0"/>
              <a:t>等</a:t>
            </a:r>
          </a:p>
        </p:txBody>
      </p:sp>
    </p:spTree>
    <p:extLst>
      <p:ext uri="{BB962C8B-B14F-4D97-AF65-F5344CB8AC3E}">
        <p14:creationId xmlns:p14="http://schemas.microsoft.com/office/powerpoint/2010/main" val="38820463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软件过程模型</a:t>
            </a:r>
          </a:p>
        </p:txBody>
      </p:sp>
      <p:grpSp>
        <p:nvGrpSpPr>
          <p:cNvPr id="5" name="画布 3"/>
          <p:cNvGrpSpPr/>
          <p:nvPr/>
        </p:nvGrpSpPr>
        <p:grpSpPr>
          <a:xfrm>
            <a:off x="191185" y="2051668"/>
            <a:ext cx="8649816" cy="3747275"/>
            <a:chOff x="-157939" y="-57044"/>
            <a:chExt cx="5362822" cy="1654810"/>
          </a:xfrm>
        </p:grpSpPr>
        <p:sp>
          <p:nvSpPr>
            <p:cNvPr id="6" name="矩形 5"/>
            <p:cNvSpPr/>
            <p:nvPr/>
          </p:nvSpPr>
          <p:spPr>
            <a:xfrm>
              <a:off x="-157939" y="-57044"/>
              <a:ext cx="5274310" cy="1654810"/>
            </a:xfrm>
            <a:prstGeom prst="rect">
              <a:avLst/>
            </a:prstGeom>
            <a:solidFill>
              <a:prstClr val="white"/>
            </a:solidFill>
          </p:spPr>
          <p:txBody>
            <a:bodyPr/>
            <a:lstStyle/>
            <a:p>
              <a:endParaRPr lang="zh-CN" altLang="en-US" sz="1500" dirty="0"/>
            </a:p>
          </p:txBody>
        </p:sp>
        <p:sp>
          <p:nvSpPr>
            <p:cNvPr id="7" name="文本框 6"/>
            <p:cNvSpPr txBox="1"/>
            <p:nvPr/>
          </p:nvSpPr>
          <p:spPr>
            <a:xfrm>
              <a:off x="300567" y="613833"/>
              <a:ext cx="668867" cy="3132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68589" tIns="34294" rIns="68589" bIns="34294" numCol="1" spcCol="0" rtlCol="0" fromWordArt="0" anchor="t" anchorCtr="0" forceAA="0" compatLnSpc="1">
              <a:noAutofit/>
            </a:bodyPr>
            <a:lstStyle/>
            <a:p>
              <a:pPr algn="ctr">
                <a:spcBef>
                  <a:spcPts val="0"/>
                </a:spcBef>
              </a:pPr>
              <a:r>
                <a:rPr lang="zh-CN" altLang="en-US" sz="2100" kern="100" dirty="0">
                  <a:solidFill>
                    <a:schemeClr val="bg1"/>
                  </a:solidFill>
                  <a:latin typeface="+mn-ea"/>
                  <a:cs typeface="Times New Roman" panose="02020603050405020304" pitchFamily="18" charset="0"/>
                </a:rPr>
                <a:t>活动</a:t>
              </a:r>
              <a:r>
                <a:rPr lang="en-US" sz="2100" kern="100" dirty="0">
                  <a:solidFill>
                    <a:schemeClr val="bg1"/>
                  </a:solidFill>
                  <a:latin typeface="+mn-ea"/>
                  <a:cs typeface="Times New Roman" panose="02020603050405020304" pitchFamily="18" charset="0"/>
                </a:rPr>
                <a:t>1</a:t>
              </a:r>
              <a:endParaRPr lang="zh-CN" altLang="en-US" sz="2100" kern="100" dirty="0">
                <a:solidFill>
                  <a:schemeClr val="bg1"/>
                </a:solidFill>
                <a:latin typeface="+mn-ea"/>
                <a:cs typeface="Times New Roman" panose="02020603050405020304" pitchFamily="18" charset="0"/>
              </a:endParaRPr>
            </a:p>
          </p:txBody>
        </p:sp>
        <p:sp>
          <p:nvSpPr>
            <p:cNvPr id="8" name="文本框 6"/>
            <p:cNvSpPr txBox="1"/>
            <p:nvPr/>
          </p:nvSpPr>
          <p:spPr>
            <a:xfrm>
              <a:off x="1477517" y="613833"/>
              <a:ext cx="668655" cy="3130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68589" tIns="34294" rIns="68589" bIns="34294" numCol="1" spcCol="0" rtlCol="0" fromWordArt="0" anchor="t" anchorCtr="0" forceAA="0" compatLnSpc="1">
              <a:noAutofit/>
            </a:bodyPr>
            <a:lstStyle>
              <a:defPPr>
                <a:defRPr lang="en-US"/>
              </a:defPPr>
              <a:lvl1pPr algn="ctr">
                <a:spcBef>
                  <a:spcPts val="0"/>
                </a:spcBef>
                <a:defRPr sz="2800" kern="100">
                  <a:solidFill>
                    <a:schemeClr val="bg1"/>
                  </a:solidFill>
                  <a:latin typeface="+mn-ea"/>
                  <a:ea typeface="+mn-ea"/>
                  <a:cs typeface="Times New Roman" panose="02020603050405020304" pitchFamily="18" charset="0"/>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sz="2100" dirty="0"/>
                <a:t>活动</a:t>
              </a:r>
              <a:r>
                <a:rPr lang="en-US" sz="2100" dirty="0"/>
                <a:t>2</a:t>
              </a:r>
              <a:endParaRPr lang="zh-CN" altLang="en-US" sz="2100" dirty="0"/>
            </a:p>
          </p:txBody>
        </p:sp>
        <p:sp>
          <p:nvSpPr>
            <p:cNvPr id="9" name="文本框 6"/>
            <p:cNvSpPr txBox="1"/>
            <p:nvPr/>
          </p:nvSpPr>
          <p:spPr>
            <a:xfrm>
              <a:off x="2753866" y="618150"/>
              <a:ext cx="668655" cy="3130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68589" tIns="34294" rIns="68589" bIns="34294" numCol="1" spcCol="0" rtlCol="0" fromWordArt="0" anchor="t" anchorCtr="0" forceAA="0" compatLnSpc="1">
              <a:noAutofit/>
            </a:bodyPr>
            <a:lstStyle>
              <a:defPPr>
                <a:defRPr lang="en-US"/>
              </a:defPPr>
              <a:lvl1pPr algn="ctr">
                <a:spcBef>
                  <a:spcPts val="0"/>
                </a:spcBef>
                <a:defRPr sz="2800" kern="100">
                  <a:solidFill>
                    <a:schemeClr val="bg1"/>
                  </a:solidFill>
                  <a:latin typeface="+mn-ea"/>
                  <a:ea typeface="+mn-ea"/>
                  <a:cs typeface="Times New Roman" panose="02020603050405020304" pitchFamily="18" charset="0"/>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sz="2100" dirty="0"/>
                <a:t>活动</a:t>
              </a:r>
              <a:r>
                <a:rPr lang="en-US" sz="2100" dirty="0"/>
                <a:t>3</a:t>
              </a:r>
              <a:endParaRPr lang="zh-CN" altLang="en-US" sz="2100" dirty="0"/>
            </a:p>
          </p:txBody>
        </p:sp>
        <p:sp>
          <p:nvSpPr>
            <p:cNvPr id="10" name="文本框 6"/>
            <p:cNvSpPr txBox="1"/>
            <p:nvPr/>
          </p:nvSpPr>
          <p:spPr>
            <a:xfrm>
              <a:off x="4205900" y="618150"/>
              <a:ext cx="668655" cy="3130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horz" wrap="square" lIns="68589" tIns="34294" rIns="68589" bIns="34294" numCol="1" spcCol="0" rtlCol="0" fromWordArt="0" anchor="t" anchorCtr="0" forceAA="0" compatLnSpc="1">
              <a:noAutofit/>
            </a:bodyPr>
            <a:lstStyle>
              <a:defPPr>
                <a:defRPr lang="en-US"/>
              </a:defPPr>
              <a:lvl1pPr algn="ctr">
                <a:spcBef>
                  <a:spcPts val="0"/>
                </a:spcBef>
                <a:defRPr sz="2800" kern="100">
                  <a:solidFill>
                    <a:schemeClr val="bg1"/>
                  </a:solidFill>
                  <a:latin typeface="+mn-ea"/>
                  <a:ea typeface="+mn-ea"/>
                  <a:cs typeface="Times New Roman" panose="02020603050405020304" pitchFamily="18" charset="0"/>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sz="2100" dirty="0"/>
                <a:t>活动</a:t>
              </a:r>
              <a:r>
                <a:rPr lang="en-US" sz="2100" dirty="0"/>
                <a:t>n</a:t>
              </a:r>
              <a:endParaRPr lang="zh-CN" altLang="en-US" sz="2100" dirty="0"/>
            </a:p>
          </p:txBody>
        </p:sp>
        <p:cxnSp>
          <p:nvCxnSpPr>
            <p:cNvPr id="11" name="连接符: 肘形 10"/>
            <p:cNvCxnSpPr>
              <a:stCxn id="7" idx="3"/>
              <a:endCxn id="8" idx="1"/>
            </p:cNvCxnSpPr>
            <p:nvPr/>
          </p:nvCxnSpPr>
          <p:spPr>
            <a:xfrm flipV="1">
              <a:off x="969434" y="770361"/>
              <a:ext cx="508083" cy="106"/>
            </a:xfrm>
            <a:prstGeom prst="bentConnector3">
              <a:avLst/>
            </a:prstGeom>
            <a:ln w="381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8" idx="3"/>
              <a:endCxn id="9" idx="1"/>
            </p:cNvCxnSpPr>
            <p:nvPr/>
          </p:nvCxnSpPr>
          <p:spPr>
            <a:xfrm>
              <a:off x="2146172" y="770361"/>
              <a:ext cx="607694" cy="4317"/>
            </a:xfrm>
            <a:prstGeom prst="straightConnector1">
              <a:avLst/>
            </a:prstGeom>
            <a:ln w="381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9" idx="3"/>
              <a:endCxn id="10" idx="1"/>
            </p:cNvCxnSpPr>
            <p:nvPr/>
          </p:nvCxnSpPr>
          <p:spPr>
            <a:xfrm>
              <a:off x="3422521" y="774678"/>
              <a:ext cx="783379" cy="0"/>
            </a:xfrm>
            <a:prstGeom prst="straightConnector1">
              <a:avLst/>
            </a:prstGeom>
            <a:ln w="381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4" name="标注: 线形 13"/>
            <p:cNvSpPr/>
            <p:nvPr/>
          </p:nvSpPr>
          <p:spPr>
            <a:xfrm>
              <a:off x="1329349" y="136862"/>
              <a:ext cx="1424517" cy="339599"/>
            </a:xfrm>
            <a:prstGeom prst="borderCallout1">
              <a:avLst>
                <a:gd name="adj1" fmla="val 18750"/>
                <a:gd name="adj2" fmla="val -8333"/>
                <a:gd name="adj3" fmla="val 140803"/>
                <a:gd name="adj4" fmla="val -54913"/>
              </a:avLst>
            </a:prstGeom>
            <a:noFill/>
            <a:ln w="63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9" tIns="34294" rIns="68589" bIns="34294" numCol="1" spcCol="0" rtlCol="0" fromWordArt="0" anchor="ctr" anchorCtr="0" forceAA="0" compatLnSpc="1">
              <a:noAutofit/>
            </a:bodyPr>
            <a:lstStyle/>
            <a:p>
              <a:pPr algn="just"/>
              <a:r>
                <a:rPr lang="zh-CN" altLang="zh-CN" sz="2100" kern="100" dirty="0">
                  <a:solidFill>
                    <a:srgbClr val="000000"/>
                  </a:solidFill>
                  <a:latin typeface="+mn-ea"/>
                  <a:cs typeface="Times New Roman" panose="02020603050405020304" pitchFamily="18" charset="0"/>
                </a:rPr>
                <a:t>任务、目标、输入和输出</a:t>
              </a:r>
              <a:endParaRPr lang="zh-CN" altLang="zh-CN" sz="2100" kern="100" dirty="0">
                <a:latin typeface="+mn-ea"/>
                <a:cs typeface="Times New Roman" panose="02020603050405020304" pitchFamily="18" charset="0"/>
              </a:endParaRPr>
            </a:p>
          </p:txBody>
        </p:sp>
        <p:sp>
          <p:nvSpPr>
            <p:cNvPr id="15" name="标注: 线形 14"/>
            <p:cNvSpPr/>
            <p:nvPr/>
          </p:nvSpPr>
          <p:spPr>
            <a:xfrm>
              <a:off x="2812965" y="1121304"/>
              <a:ext cx="1638042" cy="339090"/>
            </a:xfrm>
            <a:prstGeom prst="borderCallout1">
              <a:avLst>
                <a:gd name="adj1" fmla="val 18750"/>
                <a:gd name="adj2" fmla="val -8333"/>
                <a:gd name="adj3" fmla="val -98726"/>
                <a:gd name="adj4" fmla="val -24215"/>
              </a:avLst>
            </a:prstGeom>
            <a:noFill/>
            <a:ln w="63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9" tIns="34294" rIns="68589" bIns="34294" numCol="1" spcCol="0" rtlCol="0" fromWordArt="0" anchor="ctr" anchorCtr="0" forceAA="0" compatLnSpc="1">
              <a:noAutofit/>
            </a:bodyPr>
            <a:lstStyle/>
            <a:p>
              <a:pPr algn="just"/>
              <a:r>
                <a:rPr lang="zh-CN" altLang="en-US" sz="2100" kern="100" dirty="0">
                  <a:solidFill>
                    <a:srgbClr val="000000"/>
                  </a:solidFill>
                  <a:latin typeface="+mn-ea"/>
                  <a:cs typeface="Times New Roman" panose="02020603050405020304" pitchFamily="18" charset="0"/>
                </a:rPr>
                <a:t>活动间的关系和次序</a:t>
              </a:r>
              <a:endParaRPr lang="zh-CN" altLang="en-US" sz="2100" kern="100" dirty="0">
                <a:latin typeface="+mn-ea"/>
                <a:cs typeface="Times New Roman" panose="02020603050405020304" pitchFamily="18" charset="0"/>
              </a:endParaRPr>
            </a:p>
          </p:txBody>
        </p:sp>
        <p:sp>
          <p:nvSpPr>
            <p:cNvPr id="17" name="标注: 线形 16"/>
            <p:cNvSpPr/>
            <p:nvPr/>
          </p:nvSpPr>
          <p:spPr>
            <a:xfrm>
              <a:off x="3382256" y="122533"/>
              <a:ext cx="1822627" cy="339090"/>
            </a:xfrm>
            <a:prstGeom prst="borderCallout1">
              <a:avLst>
                <a:gd name="adj1" fmla="val 18750"/>
                <a:gd name="adj2" fmla="val -8333"/>
                <a:gd name="adj3" fmla="val 149796"/>
                <a:gd name="adj4" fmla="val -25237"/>
              </a:avLst>
            </a:prstGeom>
            <a:noFill/>
            <a:ln w="63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9" tIns="34294" rIns="68589" bIns="34294" numCol="1" spcCol="0" rtlCol="0" fromWordArt="0" anchor="ctr" anchorCtr="0" forceAA="0" compatLnSpc="1">
              <a:noAutofit/>
            </a:bodyPr>
            <a:lstStyle/>
            <a:p>
              <a:pPr algn="just"/>
              <a:r>
                <a:rPr lang="zh-CN" altLang="en-US" sz="2100" kern="100" dirty="0">
                  <a:solidFill>
                    <a:srgbClr val="000000"/>
                  </a:solidFill>
                  <a:latin typeface="+mn-ea"/>
                  <a:cs typeface="Times New Roman" panose="02020603050405020304" pitchFamily="18" charset="0"/>
                </a:rPr>
                <a:t>投入人员、工具、资源和成本等</a:t>
              </a:r>
              <a:endParaRPr lang="zh-CN" altLang="en-US" sz="2100" kern="100" dirty="0">
                <a:latin typeface="+mn-ea"/>
                <a:cs typeface="Times New Roman" panose="02020603050405020304" pitchFamily="18" charset="0"/>
              </a:endParaRPr>
            </a:p>
          </p:txBody>
        </p:sp>
      </p:grpSp>
      <p:sp>
        <p:nvSpPr>
          <p:cNvPr id="18" name="文本框 17"/>
          <p:cNvSpPr txBox="1"/>
          <p:nvPr/>
        </p:nvSpPr>
        <p:spPr>
          <a:xfrm>
            <a:off x="412997" y="1498862"/>
            <a:ext cx="8421979" cy="848950"/>
          </a:xfrm>
          <a:prstGeom prst="rect">
            <a:avLst/>
          </a:prstGeom>
          <a:noFill/>
        </p:spPr>
        <p:txBody>
          <a:bodyPr wrap="square">
            <a:spAutoFit/>
          </a:bodyPr>
          <a:lstStyle/>
          <a:p>
            <a:pPr marL="257209" indent="-257209">
              <a:buFont typeface="Wingdings" panose="05000000000000000000" pitchFamily="2" charset="2"/>
              <a:buChar char="p"/>
            </a:pPr>
            <a:r>
              <a:rPr lang="zh-CN" altLang="en-US" sz="2400" dirty="0">
                <a:solidFill>
                  <a:srgbClr val="C00000"/>
                </a:solidFill>
                <a:latin typeface="+mn-ea"/>
                <a:ea typeface="+mn-ea"/>
              </a:rPr>
              <a:t> 软件过程模型</a:t>
            </a:r>
            <a:r>
              <a:rPr lang="en-US" altLang="zh-CN" sz="2400" dirty="0">
                <a:solidFill>
                  <a:srgbClr val="C00000"/>
                </a:solidFill>
                <a:latin typeface="+mn-ea"/>
                <a:ea typeface="+mn-ea"/>
              </a:rPr>
              <a:t>(Software Process Model)</a:t>
            </a:r>
          </a:p>
          <a:p>
            <a:pPr marL="684939" lvl="1" indent="-342946">
              <a:spcBef>
                <a:spcPts val="450"/>
              </a:spcBef>
              <a:buFont typeface="Wingdings" panose="05000000000000000000" pitchFamily="2" charset="2"/>
              <a:buChar char="ü"/>
            </a:pPr>
            <a:r>
              <a:rPr lang="zh-CN" altLang="en-US" sz="2100" dirty="0">
                <a:latin typeface="+mn-ea"/>
                <a:ea typeface="+mn-ea"/>
              </a:rPr>
              <a:t>定义了软件开发的具体活动以及活动间的逻辑关系</a:t>
            </a:r>
            <a:endParaRPr lang="en-US" altLang="zh-CN" sz="2100" dirty="0">
              <a:latin typeface="+mn-ea"/>
              <a:ea typeface="+mn-ea"/>
            </a:endParaRPr>
          </a:p>
        </p:txBody>
      </p:sp>
      <p:cxnSp>
        <p:nvCxnSpPr>
          <p:cNvPr id="4" name="连接符: 肘形 3"/>
          <p:cNvCxnSpPr>
            <a:stCxn id="10" idx="2"/>
            <a:endCxn id="8" idx="2"/>
          </p:cNvCxnSpPr>
          <p:nvPr/>
        </p:nvCxnSpPr>
        <p:spPr>
          <a:xfrm rot="5400000" flipH="1">
            <a:off x="5563741" y="2084310"/>
            <a:ext cx="9775" cy="4400670"/>
          </a:xfrm>
          <a:prstGeom prst="bentConnector3">
            <a:avLst>
              <a:gd name="adj1" fmla="val -3065654"/>
            </a:avLst>
          </a:prstGeom>
          <a:ln w="3810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9" name="标注: 线形 13"/>
          <p:cNvSpPr/>
          <p:nvPr/>
        </p:nvSpPr>
        <p:spPr>
          <a:xfrm>
            <a:off x="2326351" y="4800962"/>
            <a:ext cx="2297635" cy="769013"/>
          </a:xfrm>
          <a:prstGeom prst="borderCallout1">
            <a:avLst>
              <a:gd name="adj1" fmla="val 18750"/>
              <a:gd name="adj2" fmla="val -8333"/>
              <a:gd name="adj3" fmla="val -65327"/>
              <a:gd name="adj4" fmla="val -45294"/>
            </a:avLst>
          </a:prstGeom>
          <a:noFill/>
          <a:ln w="63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9" tIns="34294" rIns="68589" bIns="34294" numCol="1" spcCol="0" rtlCol="0" fromWordArt="0" anchor="ctr" anchorCtr="0" forceAA="0" compatLnSpc="1">
            <a:noAutofit/>
          </a:bodyPr>
          <a:lstStyle/>
          <a:p>
            <a:pPr algn="just"/>
            <a:r>
              <a:rPr lang="zh-CN" altLang="en-US" sz="2100" kern="100" dirty="0">
                <a:solidFill>
                  <a:srgbClr val="000000"/>
                </a:solidFill>
                <a:latin typeface="+mn-ea"/>
                <a:cs typeface="Times New Roman" panose="02020603050405020304" pitchFamily="18" charset="0"/>
              </a:rPr>
              <a:t>可以是技术活动和管理活动</a:t>
            </a:r>
            <a:endParaRPr lang="zh-CN" altLang="zh-CN" sz="2100" kern="100" dirty="0">
              <a:latin typeface="+mn-ea"/>
              <a:cs typeface="Times New Roman" panose="02020603050405020304" pitchFamily="18" charset="0"/>
            </a:endParaRPr>
          </a:p>
        </p:txBody>
      </p:sp>
    </p:spTree>
    <p:extLst>
      <p:ext uri="{BB962C8B-B14F-4D97-AF65-F5344CB8AC3E}">
        <p14:creationId xmlns:p14="http://schemas.microsoft.com/office/powerpoint/2010/main" val="18201363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典型的软件过程模型</a:t>
            </a:r>
          </a:p>
        </p:txBody>
      </p:sp>
      <p:sp>
        <p:nvSpPr>
          <p:cNvPr id="2" name="内容占位符 1"/>
          <p:cNvSpPr>
            <a:spLocks noGrp="1"/>
          </p:cNvSpPr>
          <p:nvPr>
            <p:ph idx="1"/>
          </p:nvPr>
        </p:nvSpPr>
        <p:spPr>
          <a:prstGeom prst="rect">
            <a:avLst/>
          </a:prstGeom>
        </p:spPr>
        <p:txBody>
          <a:bodyPr/>
          <a:lstStyle/>
          <a:p>
            <a:r>
              <a:rPr lang="zh-CN" altLang="en-US" dirty="0">
                <a:solidFill>
                  <a:srgbClr val="C00000"/>
                </a:solidFill>
              </a:rPr>
              <a:t>瀑布模型</a:t>
            </a:r>
          </a:p>
          <a:p>
            <a:r>
              <a:rPr lang="zh-CN" altLang="en-US" dirty="0">
                <a:solidFill>
                  <a:srgbClr val="C00000"/>
                </a:solidFill>
              </a:rPr>
              <a:t>增量模型</a:t>
            </a:r>
          </a:p>
          <a:p>
            <a:r>
              <a:rPr lang="zh-CN" altLang="en-US" dirty="0">
                <a:solidFill>
                  <a:srgbClr val="C00000"/>
                </a:solidFill>
              </a:rPr>
              <a:t>迭代模型</a:t>
            </a:r>
          </a:p>
          <a:p>
            <a:r>
              <a:rPr lang="zh-CN" altLang="en-US" dirty="0">
                <a:solidFill>
                  <a:srgbClr val="C00000"/>
                </a:solidFill>
              </a:rPr>
              <a:t>原型模型</a:t>
            </a:r>
          </a:p>
          <a:p>
            <a:r>
              <a:rPr lang="zh-CN" altLang="en-US" dirty="0">
                <a:solidFill>
                  <a:srgbClr val="C00000"/>
                </a:solidFill>
              </a:rPr>
              <a:t>螺旋模型</a:t>
            </a:r>
            <a:endParaRPr lang="en-US" altLang="zh-CN" dirty="0">
              <a:solidFill>
                <a:srgbClr val="C00000"/>
              </a:solidFill>
            </a:endParaRPr>
          </a:p>
          <a:p>
            <a:r>
              <a:rPr lang="zh-CN" altLang="en-US" dirty="0">
                <a:solidFill>
                  <a:srgbClr val="C00000"/>
                </a:solidFill>
              </a:rPr>
              <a:t>敏捷开发</a:t>
            </a:r>
            <a:endParaRPr lang="en-US" altLang="zh-CN" dirty="0">
              <a:solidFill>
                <a:srgbClr val="C00000"/>
              </a:solidFill>
            </a:endParaRPr>
          </a:p>
        </p:txBody>
      </p:sp>
      <p:sp>
        <p:nvSpPr>
          <p:cNvPr id="5" name="矩形 4"/>
          <p:cNvSpPr/>
          <p:nvPr/>
        </p:nvSpPr>
        <p:spPr>
          <a:xfrm>
            <a:off x="5112130" y="1808609"/>
            <a:ext cx="3078743" cy="2889697"/>
          </a:xfrm>
          <a:prstGeom prst="rect">
            <a:avLst/>
          </a:prstGeom>
          <a:noFill/>
        </p:spPr>
        <p:style>
          <a:lnRef idx="2">
            <a:schemeClr val="dk1"/>
          </a:lnRef>
          <a:fillRef idx="1">
            <a:schemeClr val="lt1"/>
          </a:fillRef>
          <a:effectRef idx="0">
            <a:schemeClr val="dk1"/>
          </a:effectRef>
          <a:fontRef idx="minor">
            <a:schemeClr val="dk1"/>
          </a:fontRef>
        </p:style>
        <p:txBody>
          <a:bodyPr vertOverflow="overflow" horzOverflow="overflow" vert="horz" wrap="square" numCol="1" spcCol="0" rtlCol="0" fromWordArt="0" anchor="ctr" anchorCtr="0" forceAA="0" compatLnSpc="1">
            <a:noAutofit/>
          </a:bodyPr>
          <a:lstStyle/>
          <a:p>
            <a:pPr marL="342946" indent="-342946" algn="just">
              <a:buFont typeface="Wingdings" panose="05000000000000000000" pitchFamily="2" charset="2"/>
              <a:buChar char="p"/>
            </a:pPr>
            <a:r>
              <a:rPr lang="zh-CN" altLang="en-US" sz="2100" dirty="0">
                <a:solidFill>
                  <a:srgbClr val="C00000"/>
                </a:solidFill>
                <a:latin typeface="微软雅黑" panose="020B0503020204020204" charset="-122"/>
                <a:ea typeface="微软雅黑" panose="020B0503020204020204" charset="-122"/>
              </a:rPr>
              <a:t>需要系统、规范性的软件过程模型的指导</a:t>
            </a:r>
            <a:endParaRPr lang="en-US" altLang="zh-CN" sz="2100" dirty="0">
              <a:solidFill>
                <a:srgbClr val="C00000"/>
              </a:solidFill>
              <a:latin typeface="微软雅黑" panose="020B0503020204020204" charset="-122"/>
              <a:ea typeface="微软雅黑" panose="020B0503020204020204" charset="-122"/>
            </a:endParaRPr>
          </a:p>
          <a:p>
            <a:pPr marL="342946" indent="-342946" algn="just">
              <a:buFont typeface="Wingdings" panose="05000000000000000000" pitchFamily="2" charset="2"/>
              <a:buChar char="p"/>
            </a:pPr>
            <a:r>
              <a:rPr lang="zh-CN" altLang="en-US" sz="2100" dirty="0">
                <a:solidFill>
                  <a:srgbClr val="C00000"/>
                </a:solidFill>
                <a:latin typeface="微软雅黑" panose="020B0503020204020204" charset="-122"/>
                <a:ea typeface="微软雅黑" panose="020B0503020204020204" charset="-122"/>
              </a:rPr>
              <a:t>每种软件过程模型有其各自的特点和适用的场所</a:t>
            </a:r>
            <a:endParaRPr lang="en-US" altLang="zh-CN" sz="2100" dirty="0">
              <a:solidFill>
                <a:srgbClr val="C00000"/>
              </a:solidFill>
              <a:latin typeface="微软雅黑" panose="020B0503020204020204" charset="-122"/>
              <a:ea typeface="微软雅黑" panose="020B0503020204020204" charset="-122"/>
            </a:endParaRPr>
          </a:p>
          <a:p>
            <a:pPr algn="ctr"/>
            <a:endParaRPr lang="zh-CN" altLang="en-US" sz="2100" dirty="0">
              <a:solidFill>
                <a:schemeClr val="tx1"/>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0929141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4"/>
          <p:cNvSpPr>
            <a:spLocks noGrp="1" noChangeArrowheads="1"/>
          </p:cNvSpPr>
          <p:nvPr>
            <p:ph type="title"/>
          </p:nvPr>
        </p:nvSpPr>
        <p:spPr/>
        <p:txBody>
          <a:bodyPr/>
          <a:lstStyle/>
          <a:p>
            <a:r>
              <a:rPr lang="en-US" altLang="zh-CN" dirty="0"/>
              <a:t>2.2 </a:t>
            </a:r>
            <a:r>
              <a:rPr lang="zh-CN" altLang="en-US" dirty="0"/>
              <a:t>瀑布模型</a:t>
            </a:r>
            <a:r>
              <a:rPr lang="en-US" altLang="zh-CN" dirty="0"/>
              <a:t>(Waterfall Model )</a:t>
            </a:r>
          </a:p>
        </p:txBody>
      </p:sp>
      <p:sp>
        <p:nvSpPr>
          <p:cNvPr id="5" name="矩形 4"/>
          <p:cNvSpPr/>
          <p:nvPr/>
        </p:nvSpPr>
        <p:spPr>
          <a:xfrm>
            <a:off x="132704" y="1565550"/>
            <a:ext cx="1620391" cy="585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需求分析</a:t>
            </a:r>
          </a:p>
        </p:txBody>
      </p:sp>
      <p:sp>
        <p:nvSpPr>
          <p:cNvPr id="21" name="矩形 20"/>
          <p:cNvSpPr/>
          <p:nvPr/>
        </p:nvSpPr>
        <p:spPr>
          <a:xfrm>
            <a:off x="796692" y="2286089"/>
            <a:ext cx="1620391" cy="585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概要设计</a:t>
            </a:r>
          </a:p>
        </p:txBody>
      </p:sp>
      <p:sp>
        <p:nvSpPr>
          <p:cNvPr id="23" name="矩形 22"/>
          <p:cNvSpPr/>
          <p:nvPr/>
        </p:nvSpPr>
        <p:spPr>
          <a:xfrm>
            <a:off x="1402011" y="3042719"/>
            <a:ext cx="1620391" cy="585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详细设计</a:t>
            </a:r>
          </a:p>
        </p:txBody>
      </p:sp>
      <p:sp>
        <p:nvSpPr>
          <p:cNvPr id="24" name="矩形 23"/>
          <p:cNvSpPr/>
          <p:nvPr/>
        </p:nvSpPr>
        <p:spPr>
          <a:xfrm>
            <a:off x="1996154" y="3752217"/>
            <a:ext cx="1620391" cy="585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编码实现</a:t>
            </a:r>
          </a:p>
        </p:txBody>
      </p:sp>
      <p:sp>
        <p:nvSpPr>
          <p:cNvPr id="26" name="矩形 25"/>
          <p:cNvSpPr/>
          <p:nvPr/>
        </p:nvSpPr>
        <p:spPr>
          <a:xfrm>
            <a:off x="2617304" y="4461716"/>
            <a:ext cx="1620391" cy="585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集成测试</a:t>
            </a:r>
          </a:p>
        </p:txBody>
      </p:sp>
      <p:sp>
        <p:nvSpPr>
          <p:cNvPr id="27" name="矩形 26"/>
          <p:cNvSpPr/>
          <p:nvPr/>
        </p:nvSpPr>
        <p:spPr>
          <a:xfrm>
            <a:off x="3427499" y="5168881"/>
            <a:ext cx="1620391" cy="5851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500" dirty="0"/>
              <a:t>确认测试</a:t>
            </a:r>
          </a:p>
        </p:txBody>
      </p:sp>
      <p:cxnSp>
        <p:nvCxnSpPr>
          <p:cNvPr id="7" name="连接符: 曲线 6"/>
          <p:cNvCxnSpPr>
            <a:stCxn id="5" idx="3"/>
          </p:cNvCxnSpPr>
          <p:nvPr/>
        </p:nvCxnSpPr>
        <p:spPr>
          <a:xfrm>
            <a:off x="1753095" y="1858129"/>
            <a:ext cx="405098" cy="427960"/>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9" name="连接符: 曲线 8"/>
          <p:cNvCxnSpPr>
            <a:stCxn id="21" idx="3"/>
          </p:cNvCxnSpPr>
          <p:nvPr/>
        </p:nvCxnSpPr>
        <p:spPr>
          <a:xfrm>
            <a:off x="2417084" y="2578667"/>
            <a:ext cx="377561" cy="464051"/>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1" name="连接符: 曲线 10"/>
          <p:cNvCxnSpPr>
            <a:stCxn id="23" idx="3"/>
          </p:cNvCxnSpPr>
          <p:nvPr/>
        </p:nvCxnSpPr>
        <p:spPr>
          <a:xfrm>
            <a:off x="3022402" y="3335297"/>
            <a:ext cx="297072" cy="416920"/>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3" name="连接符: 曲线 12"/>
          <p:cNvCxnSpPr>
            <a:stCxn id="24" idx="3"/>
          </p:cNvCxnSpPr>
          <p:nvPr/>
        </p:nvCxnSpPr>
        <p:spPr>
          <a:xfrm>
            <a:off x="3616545" y="4044796"/>
            <a:ext cx="324078" cy="416920"/>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p:cNvCxnSpPr>
            <a:stCxn id="26" idx="3"/>
          </p:cNvCxnSpPr>
          <p:nvPr/>
        </p:nvCxnSpPr>
        <p:spPr>
          <a:xfrm>
            <a:off x="4237695" y="4754295"/>
            <a:ext cx="376806" cy="414586"/>
          </a:xfrm>
          <a:prstGeom prst="curvedConnector2">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6" name="Rectangle 5"/>
          <p:cNvSpPr txBox="1">
            <a:spLocks noGrp="1" noChangeArrowheads="1"/>
          </p:cNvSpPr>
          <p:nvPr>
            <p:ph idx="4294967295"/>
          </p:nvPr>
        </p:nvSpPr>
        <p:spPr>
          <a:xfrm>
            <a:off x="5098627" y="1796470"/>
            <a:ext cx="4013233" cy="4044194"/>
          </a:xfrm>
          <a:prstGeom prst="rect">
            <a:avLst/>
          </a:prstGeom>
          <a:solidFill>
            <a:schemeClr val="accent5">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spcBef>
                <a:spcPct val="0"/>
              </a:spcBef>
              <a:buChar char="Ø"/>
            </a:pPr>
            <a:r>
              <a:rPr lang="zh-CN" altLang="en-US" dirty="0">
                <a:solidFill>
                  <a:schemeClr val="lt1"/>
                </a:solidFill>
                <a:latin typeface="+mj-lt"/>
                <a:sym typeface="+mn-ea"/>
              </a:rPr>
              <a:t>特点</a:t>
            </a:r>
            <a:endParaRPr lang="en-US" altLang="zh-CN" dirty="0">
              <a:solidFill>
                <a:schemeClr val="lt1"/>
              </a:solidFill>
              <a:latin typeface="+mj-lt"/>
              <a:sym typeface="+mn-ea"/>
            </a:endParaRPr>
          </a:p>
          <a:p>
            <a:pPr marL="341993" lvl="1" indent="1429">
              <a:spcBef>
                <a:spcPct val="0"/>
              </a:spcBef>
            </a:pPr>
            <a:r>
              <a:rPr lang="zh-CN" altLang="en-US" b="1" dirty="0">
                <a:solidFill>
                  <a:schemeClr val="lt1"/>
                </a:solidFill>
                <a:sym typeface="+mn-ea"/>
              </a:rPr>
              <a:t>与软件生命周期相互一致</a:t>
            </a:r>
            <a:endParaRPr lang="en-US" altLang="zh-CN" b="1" dirty="0">
              <a:solidFill>
                <a:schemeClr val="lt1"/>
              </a:solidFill>
              <a:sym typeface="+mn-ea"/>
            </a:endParaRPr>
          </a:p>
          <a:p>
            <a:pPr marL="341993" lvl="1" indent="1429">
              <a:spcBef>
                <a:spcPct val="0"/>
              </a:spcBef>
            </a:pPr>
            <a:r>
              <a:rPr lang="zh-CN" altLang="en-US" b="1" dirty="0">
                <a:sym typeface="+mn-ea"/>
              </a:rPr>
              <a:t>步骤严格按照先后次序和逻辑关系来组织实施</a:t>
            </a:r>
            <a:endParaRPr lang="en-US" altLang="zh-CN" b="1" dirty="0">
              <a:sym typeface="+mn-ea"/>
            </a:endParaRPr>
          </a:p>
          <a:p>
            <a:pPr marL="341993" lvl="1" indent="1429">
              <a:spcBef>
                <a:spcPct val="0"/>
              </a:spcBef>
            </a:pPr>
            <a:r>
              <a:rPr lang="zh-CN" altLang="en-US" b="1" dirty="0">
                <a:solidFill>
                  <a:schemeClr val="lt1"/>
                </a:solidFill>
                <a:sym typeface="+mn-ea"/>
              </a:rPr>
              <a:t>上一</a:t>
            </a:r>
            <a:r>
              <a:rPr lang="zh-CN" altLang="en-US" b="1" dirty="0">
                <a:sym typeface="+mn-ea"/>
              </a:rPr>
              <a:t>步骤的输出</a:t>
            </a:r>
            <a:r>
              <a:rPr lang="zh-CN" altLang="en-US" b="1">
                <a:sym typeface="+mn-ea"/>
              </a:rPr>
              <a:t>是下一步骤的</a:t>
            </a:r>
            <a:r>
              <a:rPr lang="zh-CN" altLang="en-US" b="1" dirty="0">
                <a:sym typeface="+mn-ea"/>
              </a:rPr>
              <a:t>输入，下一步在需等到前一步骤完成后才能实施</a:t>
            </a:r>
            <a:endParaRPr lang="en-US" altLang="zh-CN" b="1" dirty="0">
              <a:solidFill>
                <a:schemeClr val="lt1"/>
              </a:solidFill>
              <a:sym typeface="+mn-ea"/>
            </a:endParaRPr>
          </a:p>
          <a:p>
            <a:pPr marL="341993" lvl="1" indent="1429">
              <a:spcBef>
                <a:spcPct val="0"/>
              </a:spcBef>
            </a:pPr>
            <a:r>
              <a:rPr lang="zh-CN" altLang="en-US" b="1" dirty="0">
                <a:solidFill>
                  <a:schemeClr val="lt1"/>
                </a:solidFill>
                <a:sym typeface="+mn-ea"/>
              </a:rPr>
              <a:t>每个活动结束后需要评审</a:t>
            </a:r>
            <a:endParaRPr lang="en-US" altLang="zh-CN" b="1" dirty="0">
              <a:solidFill>
                <a:schemeClr val="lt1"/>
              </a:solidFill>
              <a:sym typeface="+mn-ea"/>
            </a:endParaRPr>
          </a:p>
          <a:p>
            <a:pPr algn="just">
              <a:spcBef>
                <a:spcPct val="0"/>
              </a:spcBef>
              <a:buChar char="Ø"/>
            </a:pPr>
            <a:r>
              <a:rPr lang="zh-CN" altLang="en-US" dirty="0">
                <a:solidFill>
                  <a:schemeClr val="lt1"/>
                </a:solidFill>
                <a:latin typeface="+mj-lt"/>
                <a:sym typeface="+mn-ea"/>
              </a:rPr>
              <a:t>优点</a:t>
            </a:r>
            <a:endParaRPr lang="en-US" altLang="zh-CN" dirty="0">
              <a:solidFill>
                <a:schemeClr val="lt1"/>
              </a:solidFill>
              <a:latin typeface="+mj-lt"/>
              <a:sym typeface="+mn-ea"/>
            </a:endParaRPr>
          </a:p>
          <a:p>
            <a:pPr marL="341993" lvl="1" indent="1429">
              <a:spcBef>
                <a:spcPct val="0"/>
              </a:spcBef>
            </a:pPr>
            <a:r>
              <a:rPr lang="zh-CN" altLang="en-US" b="1" dirty="0">
                <a:solidFill>
                  <a:schemeClr val="lt1"/>
                </a:solidFill>
                <a:sym typeface="+mn-ea"/>
              </a:rPr>
              <a:t>简单，一目了然，易理解、掌握、应用和管理</a:t>
            </a:r>
            <a:endParaRPr lang="en-US" altLang="zh-CN" b="1" dirty="0">
              <a:solidFill>
                <a:schemeClr val="lt1"/>
              </a:solidFill>
              <a:sym typeface="+mn-ea"/>
            </a:endParaRPr>
          </a:p>
        </p:txBody>
      </p:sp>
      <p:sp>
        <p:nvSpPr>
          <p:cNvPr id="3" name="矩形 2"/>
          <p:cNvSpPr/>
          <p:nvPr/>
        </p:nvSpPr>
        <p:spPr>
          <a:xfrm>
            <a:off x="62044" y="5050983"/>
            <a:ext cx="2960358" cy="738664"/>
          </a:xfrm>
          <a:prstGeom prst="rect">
            <a:avLst/>
          </a:prstGeom>
        </p:spPr>
        <p:txBody>
          <a:bodyPr wrap="square">
            <a:spAutoFit/>
          </a:bodyPr>
          <a:lstStyle/>
          <a:p>
            <a:r>
              <a:rPr lang="zh-CN" altLang="zh-CN" sz="2100" kern="100" dirty="0">
                <a:solidFill>
                  <a:srgbClr val="C00000"/>
                </a:solidFill>
                <a:latin typeface="微软雅黑" panose="020B0503020204020204" charset="-122"/>
                <a:ea typeface="微软雅黑" panose="020B0503020204020204" charset="-122"/>
                <a:cs typeface="Times New Roman" panose="02020603050405020304" pitchFamily="18" charset="0"/>
              </a:rPr>
              <a:t>适合于需求易于定义、不易变动的软件系统</a:t>
            </a:r>
            <a:endParaRPr lang="zh-CN" altLang="en-US" sz="2100" dirty="0">
              <a:solidFill>
                <a:srgbClr val="C00000"/>
              </a:solidFill>
              <a:latin typeface="微软雅黑" panose="020B0503020204020204" charset="-122"/>
              <a:ea typeface="微软雅黑" panose="020B0503020204020204" charset="-122"/>
            </a:endParaRPr>
          </a:p>
        </p:txBody>
      </p:sp>
      <p:sp>
        <p:nvSpPr>
          <p:cNvPr id="17" name="矩形 16"/>
          <p:cNvSpPr/>
          <p:nvPr/>
        </p:nvSpPr>
        <p:spPr>
          <a:xfrm>
            <a:off x="4896079" y="1416485"/>
            <a:ext cx="4115217" cy="415498"/>
          </a:xfrm>
          <a:prstGeom prst="rect">
            <a:avLst/>
          </a:prstGeom>
        </p:spPr>
        <p:txBody>
          <a:bodyPr wrap="square">
            <a:spAutoFit/>
          </a:bodyPr>
          <a:lstStyle/>
          <a:p>
            <a:r>
              <a:rPr lang="en-US" altLang="zh-CN" sz="2100" kern="100" dirty="0">
                <a:solidFill>
                  <a:srgbClr val="C00000"/>
                </a:solidFill>
                <a:latin typeface="微软雅黑" panose="020B0503020204020204" charset="-122"/>
                <a:ea typeface="微软雅黑" panose="020B0503020204020204" charset="-122"/>
                <a:cs typeface="Times New Roman" panose="02020603050405020304" pitchFamily="18" charset="0"/>
              </a:rPr>
              <a:t>1970</a:t>
            </a:r>
            <a:r>
              <a:rPr lang="zh-CN" altLang="en-US" sz="2100" kern="100" dirty="0">
                <a:solidFill>
                  <a:srgbClr val="C00000"/>
                </a:solidFill>
                <a:latin typeface="微软雅黑" panose="020B0503020204020204" charset="-122"/>
                <a:ea typeface="微软雅黑" panose="020B0503020204020204" charset="-122"/>
                <a:cs typeface="Times New Roman" panose="02020603050405020304" pitchFamily="18" charset="0"/>
              </a:rPr>
              <a:t>提出的第一个软件过程模型</a:t>
            </a:r>
            <a:endParaRPr lang="zh-CN" altLang="en-US" sz="2100" dirty="0">
              <a:solidFill>
                <a:srgbClr val="C0000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206292559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U2NjAzN2NlNzc4YWMwYTc4YzIxYjE0OTE1YzM1MjcifQ=="/>
</p:tagLst>
</file>

<file path=ppt/theme/theme1.xml><?xml version="1.0" encoding="utf-8"?>
<a:theme xmlns:a="http://schemas.openxmlformats.org/drawingml/2006/main" name="1_算法">
  <a:themeElements>
    <a:clrScheme name="">
      <a:dk1>
        <a:srgbClr val="000000"/>
      </a:dk1>
      <a:lt1>
        <a:srgbClr val="FFFFFF"/>
      </a:lt1>
      <a:dk2>
        <a:srgbClr val="333399"/>
      </a:dk2>
      <a:lt2>
        <a:srgbClr val="1C1C1C"/>
      </a:lt2>
      <a:accent1>
        <a:srgbClr val="FF9900"/>
      </a:accent1>
      <a:accent2>
        <a:srgbClr val="FFCF01"/>
      </a:accent2>
      <a:accent3>
        <a:srgbClr val="FFFFFF"/>
      </a:accent3>
      <a:accent4>
        <a:srgbClr val="000000"/>
      </a:accent4>
      <a:accent5>
        <a:srgbClr val="FFCAAA"/>
      </a:accent5>
      <a:accent6>
        <a:srgbClr val="E7BB01"/>
      </a:accent6>
      <a:hlink>
        <a:srgbClr val="FF0000"/>
      </a:hlink>
      <a:folHlink>
        <a:srgbClr val="3333CC"/>
      </a:folHlink>
    </a:clrScheme>
    <a:fontScheme name="1_算法">
      <a:majorFont>
        <a:latin typeface="Tahoma"/>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spPr>
      <a:bodyPr vert="horz" wrap="none" lIns="91440" tIns="45720" rIns="91440" bIns="4572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spPr>
      <a:bodyPr vert="horz" wrap="none" lIns="91440" tIns="45720" rIns="91440" bIns="4572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1_算法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算法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算法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算法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算法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算法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算法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XiDianSoftwareSchool_English</Template>
  <TotalTime>1068</TotalTime>
  <Words>3612</Words>
  <Application>Microsoft Office PowerPoint</Application>
  <PresentationFormat>全屏显示(4:3)</PresentationFormat>
  <Paragraphs>538</Paragraphs>
  <Slides>55</Slides>
  <Notes>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55</vt:i4>
      </vt:variant>
    </vt:vector>
  </HeadingPairs>
  <TitlesOfParts>
    <vt:vector size="66" baseType="lpstr">
      <vt:lpstr>等线</vt:lpstr>
      <vt:lpstr>宋体</vt:lpstr>
      <vt:lpstr>微软雅黑</vt:lpstr>
      <vt:lpstr>Arial</vt:lpstr>
      <vt:lpstr>Calibri</vt:lpstr>
      <vt:lpstr>Tahoma</vt:lpstr>
      <vt:lpstr>Times New Roman</vt:lpstr>
      <vt:lpstr>Wingdings</vt:lpstr>
      <vt:lpstr>1_算法</vt:lpstr>
      <vt:lpstr>Paintbrush Picture</vt:lpstr>
      <vt:lpstr>Visio</vt:lpstr>
      <vt:lpstr>软件工程概论复习课</vt:lpstr>
      <vt:lpstr>关于考试</vt:lpstr>
      <vt:lpstr>何为软件工程</vt:lpstr>
      <vt:lpstr>2.3.1 过程(Process)</vt:lpstr>
      <vt:lpstr>2.3.2 方法学(Methodology)</vt:lpstr>
      <vt:lpstr>2.3.2 工具(Tool)</vt:lpstr>
      <vt:lpstr>1.3 软件过程模型</vt:lpstr>
      <vt:lpstr>典型的软件过程模型</vt:lpstr>
      <vt:lpstr>2.2 瀑布模型(Waterfall Model )</vt:lpstr>
      <vt:lpstr>2.4 增量模型(Incremental Model)</vt:lpstr>
      <vt:lpstr>2.5 迭代模型(Iterative Model)</vt:lpstr>
      <vt:lpstr>思考和讨论</vt:lpstr>
      <vt:lpstr>2.6 原型模型(Prototype Model)</vt:lpstr>
      <vt:lpstr>2.7 螺旋模型(Spiral Model)</vt:lpstr>
      <vt:lpstr>不同软件过程模型的特点</vt:lpstr>
      <vt:lpstr>何为软件需求</vt:lpstr>
      <vt:lpstr>软件需求的类别</vt:lpstr>
      <vt:lpstr>3.2 软件需求缺陷</vt:lpstr>
      <vt:lpstr>支持需求建模和分析的UML图</vt:lpstr>
      <vt:lpstr>示例：初步软件需求</vt:lpstr>
      <vt:lpstr>顺序图</vt:lpstr>
      <vt:lpstr>示例：类图</vt:lpstr>
      <vt:lpstr>概要设计</vt:lpstr>
      <vt:lpstr>高内聚度原则</vt:lpstr>
      <vt:lpstr>低耦合度原则</vt:lpstr>
      <vt:lpstr>常用软件体系结构风格</vt:lpstr>
      <vt:lpstr>示例：分层体系结构风格</vt:lpstr>
      <vt:lpstr>1.5.2 管道与过滤器风格</vt:lpstr>
      <vt:lpstr>管道与过滤器模式的示例</vt:lpstr>
      <vt:lpstr>示例：管道与过滤器风格</vt:lpstr>
      <vt:lpstr>1.5.3 黑板风格</vt:lpstr>
      <vt:lpstr>黑板风格示意图</vt:lpstr>
      <vt:lpstr>1.5.4 MVC风格</vt:lpstr>
      <vt:lpstr>MVC体系结构示意图</vt:lpstr>
      <vt:lpstr>不同体系结构风格适合的应用</vt:lpstr>
      <vt:lpstr>软件测试</vt:lpstr>
      <vt:lpstr>2.4.1 单元测试</vt:lpstr>
      <vt:lpstr>2.4.2 集成测试</vt:lpstr>
      <vt:lpstr>集成测试方法</vt:lpstr>
      <vt:lpstr>自顶向下集成测试的过程</vt:lpstr>
      <vt:lpstr>自底向上集成测试的过程</vt:lpstr>
      <vt:lpstr>PowerPoint 演示文稿</vt:lpstr>
      <vt:lpstr>2.4.3 确认测试</vt:lpstr>
      <vt:lpstr>白盒测试用例设计的指导原则</vt:lpstr>
      <vt:lpstr>PowerPoint 演示文稿</vt:lpstr>
      <vt:lpstr>黑盒测试-等价分类法</vt:lpstr>
      <vt:lpstr>等价分类法的基本原则</vt:lpstr>
      <vt:lpstr>等价分类法示例</vt:lpstr>
      <vt:lpstr>1.3 软件维护的形式</vt:lpstr>
      <vt:lpstr>纠正性维护</vt:lpstr>
      <vt:lpstr>适应性维护</vt:lpstr>
      <vt:lpstr>改善性维护</vt:lpstr>
      <vt:lpstr>预防性维护</vt:lpstr>
      <vt:lpstr>1.4 软件维护的特点</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123</cp:lastModifiedBy>
  <cp:revision>135</cp:revision>
  <dcterms:created xsi:type="dcterms:W3CDTF">2022-06-14T03:41:32Z</dcterms:created>
  <dcterms:modified xsi:type="dcterms:W3CDTF">2025-06-13T14:41:33Z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7972332F9F0B4E6ABBB5EF0C82BEB978</vt:lpwstr>
  </property>
  <property fmtid="{D5CDD505-2E9C-101B-9397-08002B2CF9AE}" pid="4" name="KSOProductBuildVer">
    <vt:lpwstr>2052-11.1.0.11744</vt:lpwstr>
  </property>
</Properties>
</file>