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332" r:id="rId29"/>
    <p:sldId id="333" r:id="rId30"/>
    <p:sldId id="335" r:id="rId31"/>
    <p:sldId id="336" r:id="rId32"/>
    <p:sldId id="337" r:id="rId33"/>
    <p:sldId id="338" r:id="rId34"/>
    <p:sldId id="339" r:id="rId35"/>
    <p:sldId id="340" r:id="rId36"/>
    <p:sldId id="341" r:id="rId37"/>
    <p:sldId id="342" r:id="rId38"/>
    <p:sldId id="343" r:id="rId39"/>
    <p:sldId id="344" r:id="rId40"/>
    <p:sldId id="345" r:id="rId41"/>
    <p:sldId id="301" r:id="rId42"/>
    <p:sldId id="302" r:id="rId43"/>
    <p:sldId id="303" r:id="rId44"/>
    <p:sldId id="304" r:id="rId45"/>
    <p:sldId id="305" r:id="rId46"/>
    <p:sldId id="306" r:id="rId47"/>
    <p:sldId id="307" r:id="rId48"/>
    <p:sldId id="308" r:id="rId49"/>
    <p:sldId id="309" r:id="rId50"/>
    <p:sldId id="310" r:id="rId51"/>
    <p:sldId id="311" r:id="rId52"/>
    <p:sldId id="312" r:id="rId53"/>
    <p:sldId id="284" r:id="rId54"/>
    <p:sldId id="285" r:id="rId55"/>
    <p:sldId id="286" r:id="rId56"/>
    <p:sldId id="287" r:id="rId57"/>
    <p:sldId id="288" r:id="rId58"/>
    <p:sldId id="289" r:id="rId59"/>
    <p:sldId id="290" r:id="rId60"/>
    <p:sldId id="291" r:id="rId61"/>
    <p:sldId id="292" r:id="rId62"/>
    <p:sldId id="293" r:id="rId63"/>
    <p:sldId id="294" r:id="rId64"/>
    <p:sldId id="295" r:id="rId65"/>
    <p:sldId id="296" r:id="rId66"/>
    <p:sldId id="297" r:id="rId67"/>
    <p:sldId id="298" r:id="rId68"/>
    <p:sldId id="299" r:id="rId69"/>
    <p:sldId id="300" r:id="rId70"/>
    <p:sldId id="314" r:id="rId71"/>
    <p:sldId id="315" r:id="rId72"/>
    <p:sldId id="316" r:id="rId73"/>
    <p:sldId id="317" r:id="rId74"/>
    <p:sldId id="318" r:id="rId75"/>
    <p:sldId id="319" r:id="rId76"/>
    <p:sldId id="320" r:id="rId77"/>
    <p:sldId id="321" r:id="rId78"/>
    <p:sldId id="322" r:id="rId79"/>
    <p:sldId id="323" r:id="rId80"/>
    <p:sldId id="324" r:id="rId81"/>
    <p:sldId id="325" r:id="rId82"/>
    <p:sldId id="326" r:id="rId83"/>
    <p:sldId id="327" r:id="rId84"/>
    <p:sldId id="328" r:id="rId85"/>
    <p:sldId id="329" r:id="rId86"/>
    <p:sldId id="330" r:id="rId87"/>
    <p:sldId id="347"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14" y="19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33E715-E90A-4339-AFB8-FCA535408502}" type="datetimeFigureOut">
              <a:rPr lang="en-US" smtClean="0"/>
              <a:pPr/>
              <a:t>10/4/2024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395D47-5654-4245-84D8-11C73AD9EF7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FD269C0-66D6-491E-A021-D23810E9D874}" type="slidenum">
              <a:rPr lang="en-US" smtClean="0"/>
              <a:pPr/>
              <a:t>53</a:t>
            </a:fld>
            <a:endParaRPr lang="en-US"/>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482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698D4F1-6F79-4778-9F79-AB561884374B}" type="slidenum">
              <a:rPr lang="en-US" smtClean="0"/>
              <a:pPr/>
              <a:t>65</a:t>
            </a:fld>
            <a:endParaRPr lang="en-US"/>
          </a:p>
        </p:txBody>
      </p:sp>
      <p:sp>
        <p:nvSpPr>
          <p:cNvPr id="450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0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AD36D3A-4C32-46C8-9D16-B6FC1632FAEE}" type="slidenum">
              <a:rPr lang="en-US" smtClean="0"/>
              <a:pPr/>
              <a:t>67</a:t>
            </a:fld>
            <a:endParaRPr lang="en-US"/>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608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986472C8-4E4F-4EE7-8A94-DBE4E7EA8FCD}" type="slidenum">
              <a:rPr lang="en-US" smtClean="0"/>
              <a:pPr/>
              <a:t>69</a:t>
            </a:fld>
            <a:endParaRPr lang="en-US"/>
          </a:p>
        </p:txBody>
      </p:sp>
      <p:sp>
        <p:nvSpPr>
          <p:cNvPr id="471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xfrm>
            <a:off x="1290638" y="796925"/>
            <a:ext cx="4276725" cy="3208338"/>
          </a:xfrm>
          <a:ln/>
        </p:spPr>
      </p:sp>
      <p:sp>
        <p:nvSpPr>
          <p:cNvPr id="24579" name="Rectangle 3"/>
          <p:cNvSpPr>
            <a:spLocks noGrp="1" noChangeArrowheads="1"/>
          </p:cNvSpPr>
          <p:nvPr>
            <p:ph type="body" idx="1"/>
          </p:nvPr>
        </p:nvSpPr>
        <p:spPr>
          <a:xfrm>
            <a:off x="608013" y="4560888"/>
            <a:ext cx="5640387" cy="3609975"/>
          </a:xfrm>
          <a:no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290638" y="796925"/>
            <a:ext cx="4276725" cy="3208338"/>
          </a:xfrm>
          <a:ln/>
        </p:spPr>
      </p:sp>
      <p:sp>
        <p:nvSpPr>
          <p:cNvPr id="25603" name="Rectangle 3"/>
          <p:cNvSpPr>
            <a:spLocks noGrp="1" noChangeArrowheads="1"/>
          </p:cNvSpPr>
          <p:nvPr>
            <p:ph type="body" idx="1"/>
          </p:nvPr>
        </p:nvSpPr>
        <p:spPr>
          <a:xfrm>
            <a:off x="608013" y="4560888"/>
            <a:ext cx="5640387" cy="3609975"/>
          </a:xfrm>
          <a:noFill/>
          <a:ln/>
        </p:spPr>
        <p:txBody>
          <a:bodyPr/>
          <a:lstStyle/>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5D2BBAEB-479F-4386-9F9B-E983B9E5E588}" type="slidenum">
              <a:rPr lang="en-US" smtClean="0"/>
              <a:pPr/>
              <a:t>54</a:t>
            </a:fld>
            <a:endParaRPr lang="en-US"/>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686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6C81A513-0AA2-4FC4-8BE5-A6BC1A32CA3A}" type="slidenum">
              <a:rPr lang="en-US" smtClean="0"/>
              <a:pPr/>
              <a:t>55</a:t>
            </a:fld>
            <a:endParaRPr lang="en-US"/>
          </a:p>
        </p:txBody>
      </p:sp>
      <p:sp>
        <p:nvSpPr>
          <p:cNvPr id="3789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789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7A78C49F-3088-455A-A4AE-32E89F1250D5}" type="slidenum">
              <a:rPr lang="en-US" smtClean="0"/>
              <a:pPr/>
              <a:t>59</a:t>
            </a:fld>
            <a:endParaRPr lang="en-US"/>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91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8594885-97ED-42B9-B023-F9AAE95C58C6}" type="slidenum">
              <a:rPr lang="en-US" smtClean="0"/>
              <a:pPr/>
              <a:t>60</a:t>
            </a:fld>
            <a:endParaRPr lang="en-US"/>
          </a:p>
        </p:txBody>
      </p:sp>
      <p:sp>
        <p:nvSpPr>
          <p:cNvPr id="3993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994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0456578-4CB3-4BFC-97FC-AE3637889EB1}" type="slidenum">
              <a:rPr lang="en-US" smtClean="0"/>
              <a:pPr/>
              <a:t>61</a:t>
            </a:fld>
            <a:endParaRPr lang="en-US"/>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E1C736EB-2631-424F-A917-7938E0081BC6}" type="slidenum">
              <a:rPr lang="en-US" smtClean="0"/>
              <a:pPr/>
              <a:t>62</a:t>
            </a:fld>
            <a:endParaRPr lang="en-US"/>
          </a:p>
        </p:txBody>
      </p:sp>
      <p:sp>
        <p:nvSpPr>
          <p:cNvPr id="419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19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A2A6349C-AB45-46A6-BA65-8E602D5FF459}" type="slidenum">
              <a:rPr lang="en-US" smtClean="0"/>
              <a:pPr/>
              <a:t>63</a:t>
            </a:fld>
            <a:endParaRPr lang="en-US"/>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301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CFFDCADA-6A02-469A-8528-ED7B22D8B2D5}" type="slidenum">
              <a:rPr lang="en-US" smtClean="0"/>
              <a:pPr/>
              <a:t>64</a:t>
            </a:fld>
            <a:endParaRPr lang="en-US"/>
          </a:p>
        </p:txBody>
      </p:sp>
      <p:sp>
        <p:nvSpPr>
          <p:cNvPr id="440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40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6E173BAF-9AF9-4D34-801B-252A0999107F}" type="datetimeFigureOut">
              <a:rPr lang="en-US" smtClean="0"/>
              <a:pPr/>
              <a:t>10/4/2024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0FDBCD0-E0EF-406B-9200-FCFECE38EC84}"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E173BAF-9AF9-4D34-801B-252A0999107F}"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FDBCD0-E0EF-406B-9200-FCFECE38EC8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E0FDBCD0-E0EF-406B-9200-FCFECE38EC84}"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E173BAF-9AF9-4D34-801B-252A0999107F}"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6E173BAF-9AF9-4D34-801B-252A0999107F}" type="datetimeFigureOut">
              <a:rPr lang="en-US" smtClean="0"/>
              <a:pPr/>
              <a:t>10/4/2024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E0FDBCD0-E0EF-406B-9200-FCFECE38EC84}"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6E173BAF-9AF9-4D34-801B-252A0999107F}" type="datetimeFigureOut">
              <a:rPr lang="en-US" smtClean="0"/>
              <a:pPr/>
              <a:t>10/4/2024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E0FDBCD0-E0EF-406B-9200-FCFECE38EC84}"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6E173BAF-9AF9-4D34-801B-252A0999107F}" type="datetimeFigureOut">
              <a:rPr lang="en-US" smtClean="0"/>
              <a:pPr/>
              <a:t>10/4/2024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FDBCD0-E0EF-406B-9200-FCFECE38EC84}"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6E173BAF-9AF9-4D34-801B-252A0999107F}" type="datetimeFigureOut">
              <a:rPr lang="en-US" smtClean="0"/>
              <a:pPr/>
              <a:t>10/4/2024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E0FDBCD0-E0EF-406B-9200-FCFECE38EC84}"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6E173BAF-9AF9-4D34-801B-252A0999107F}" type="datetimeFigureOut">
              <a:rPr lang="en-US" smtClean="0"/>
              <a:pPr/>
              <a:t>10/4/2024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E0FDBCD0-E0EF-406B-9200-FCFECE38EC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6E173BAF-9AF9-4D34-801B-252A0999107F}" type="datetimeFigureOut">
              <a:rPr lang="en-US" smtClean="0"/>
              <a:pPr/>
              <a:t>10/4/2024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E0FDBCD0-E0EF-406B-9200-FCFECE38EC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E0FDBCD0-E0EF-406B-9200-FCFECE38EC84}"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6E173BAF-9AF9-4D34-801B-252A0999107F}" type="datetimeFigureOut">
              <a:rPr lang="en-US" smtClean="0"/>
              <a:pPr/>
              <a:t>10/4/2024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E0FDBCD0-E0EF-406B-9200-FCFECE38EC84}"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6E173BAF-9AF9-4D34-801B-252A0999107F}" type="datetimeFigureOut">
              <a:rPr lang="en-US" smtClean="0"/>
              <a:pPr/>
              <a:t>10/4/2024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6E173BAF-9AF9-4D34-801B-252A0999107F}" type="datetimeFigureOut">
              <a:rPr lang="en-US" smtClean="0"/>
              <a:pPr/>
              <a:t>10/4/2024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E0FDBCD0-E0EF-406B-9200-FCFECE38EC84}"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www.surveysampling.com/"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 y="2819400"/>
            <a:ext cx="8839200" cy="3886200"/>
          </a:xfrm>
        </p:spPr>
        <p:txBody>
          <a:bodyPr>
            <a:normAutofit/>
          </a:bodyPr>
          <a:lstStyle/>
          <a:p>
            <a:endParaRPr lang="en-US" sz="2400" dirty="0">
              <a:solidFill>
                <a:schemeClr val="tx1"/>
              </a:solidFill>
            </a:endParaRPr>
          </a:p>
          <a:p>
            <a:r>
              <a:rPr lang="en-US" sz="2400" dirty="0">
                <a:solidFill>
                  <a:schemeClr val="tx1"/>
                </a:solidFill>
              </a:rPr>
              <a:t>DAVID OPONDO</a:t>
            </a:r>
          </a:p>
          <a:p>
            <a:endParaRPr lang="en-US" sz="2400" dirty="0">
              <a:solidFill>
                <a:schemeClr val="tx1"/>
              </a:solidFill>
            </a:endParaRPr>
          </a:p>
          <a:p>
            <a:r>
              <a:rPr lang="en-US" sz="2400" dirty="0">
                <a:solidFill>
                  <a:schemeClr val="tx1"/>
                </a:solidFill>
              </a:rPr>
              <a:t>DEPARTMENT OF COMPUTER SCIENCE</a:t>
            </a:r>
          </a:p>
          <a:p>
            <a:endParaRPr lang="en-US" sz="2400" dirty="0">
              <a:solidFill>
                <a:schemeClr val="tx1"/>
              </a:solidFill>
            </a:endParaRPr>
          </a:p>
          <a:p>
            <a:r>
              <a:rPr lang="en-US" sz="2400" dirty="0">
                <a:solidFill>
                  <a:schemeClr val="tx1"/>
                </a:solidFill>
              </a:rPr>
              <a:t>DEDAN KIMATHI UNIVERSITY OF TECHNOLOGY</a:t>
            </a:r>
          </a:p>
        </p:txBody>
      </p:sp>
      <p:sp>
        <p:nvSpPr>
          <p:cNvPr id="2" name="Title 1"/>
          <p:cNvSpPr>
            <a:spLocks noGrp="1"/>
          </p:cNvSpPr>
          <p:nvPr>
            <p:ph type="ctrTitle"/>
          </p:nvPr>
        </p:nvSpPr>
        <p:spPr>
          <a:xfrm>
            <a:off x="152400" y="152400"/>
            <a:ext cx="8839200" cy="838200"/>
          </a:xfrm>
        </p:spPr>
        <p:txBody>
          <a:bodyPr/>
          <a:lstStyle/>
          <a:p>
            <a:r>
              <a:rPr lang="en-US" dirty="0">
                <a:solidFill>
                  <a:schemeClr val="tx1"/>
                </a:solidFill>
              </a:rPr>
              <a:t>Research Methodology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dirty="0">
                <a:solidFill>
                  <a:schemeClr val="tx1"/>
                </a:solidFill>
              </a:rPr>
              <a:t>Purpose</a:t>
            </a:r>
            <a:r>
              <a:rPr lang="en-US" dirty="0"/>
              <a:t>	</a:t>
            </a:r>
          </a:p>
        </p:txBody>
      </p:sp>
      <p:sp>
        <p:nvSpPr>
          <p:cNvPr id="12291" name="Rectangle 3"/>
          <p:cNvSpPr>
            <a:spLocks noGrp="1" noChangeArrowheads="1"/>
          </p:cNvSpPr>
          <p:nvPr>
            <p:ph sz="quarter" idx="1"/>
          </p:nvPr>
        </p:nvSpPr>
        <p:spPr/>
        <p:txBody>
          <a:bodyPr/>
          <a:lstStyle/>
          <a:p>
            <a:pPr algn="just" eaLnBrk="1" hangingPunct="1">
              <a:lnSpc>
                <a:spcPct val="90000"/>
              </a:lnSpc>
            </a:pPr>
            <a:r>
              <a:rPr lang="en-US" sz="2800" dirty="0"/>
              <a:t>It can focus directly on a theoretical point.</a:t>
            </a:r>
          </a:p>
          <a:p>
            <a:pPr algn="just" eaLnBrk="1" hangingPunct="1">
              <a:lnSpc>
                <a:spcPct val="90000"/>
              </a:lnSpc>
            </a:pPr>
            <a:r>
              <a:rPr lang="en-US" sz="2800" dirty="0"/>
              <a:t>It can highlight important methodological aspects of data collection and interpretation.</a:t>
            </a:r>
          </a:p>
          <a:p>
            <a:pPr algn="just" eaLnBrk="1" hangingPunct="1">
              <a:lnSpc>
                <a:spcPct val="90000"/>
              </a:lnSpc>
            </a:pPr>
            <a:r>
              <a:rPr lang="en-US" sz="2800" dirty="0"/>
              <a:t>It obtained in a research may be useful for prediction about areas of social life outside in the boundaries of research.</a:t>
            </a:r>
          </a:p>
          <a:p>
            <a:pPr algn="just" eaLnBrk="1" hangingPunct="1">
              <a:lnSpc>
                <a:spcPct val="90000"/>
              </a:lnSpc>
            </a:pPr>
            <a:r>
              <a:rPr lang="en-US" sz="2800" dirty="0"/>
              <a:t>Descriptive studies are valuable in providing facts needed for planning social action </a:t>
            </a:r>
            <a:r>
              <a:rPr lang="en-US" sz="2800" dirty="0" err="1"/>
              <a:t>programmes</a:t>
            </a:r>
            <a:r>
              <a:rPr lang="en-US" sz="26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dirty="0">
                <a:solidFill>
                  <a:schemeClr val="tx1"/>
                </a:solidFill>
              </a:rPr>
              <a:t>Diagnostic Study</a:t>
            </a:r>
          </a:p>
        </p:txBody>
      </p:sp>
      <p:sp>
        <p:nvSpPr>
          <p:cNvPr id="13315" name="Rectangle 3"/>
          <p:cNvSpPr>
            <a:spLocks noGrp="1" noChangeArrowheads="1"/>
          </p:cNvSpPr>
          <p:nvPr>
            <p:ph sz="quarter" idx="1"/>
          </p:nvPr>
        </p:nvSpPr>
        <p:spPr/>
        <p:txBody>
          <a:bodyPr>
            <a:normAutofit/>
          </a:bodyPr>
          <a:lstStyle/>
          <a:p>
            <a:pPr algn="just" eaLnBrk="1" hangingPunct="1"/>
            <a:r>
              <a:rPr lang="en-US" sz="3200" dirty="0"/>
              <a:t>It is directed towards discovering what is happening, why is it happening and what can be done about. </a:t>
            </a:r>
          </a:p>
          <a:p>
            <a:pPr algn="just" eaLnBrk="1" hangingPunct="1"/>
            <a:r>
              <a:rPr lang="en-US" sz="3200" dirty="0"/>
              <a:t>It aims at identifying the causes of a problem and the possible solutions for it.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dirty="0">
                <a:solidFill>
                  <a:schemeClr val="tx1"/>
                </a:solidFill>
              </a:rPr>
              <a:t>Purpose</a:t>
            </a:r>
          </a:p>
        </p:txBody>
      </p:sp>
      <p:sp>
        <p:nvSpPr>
          <p:cNvPr id="14339" name="Rectangle 3"/>
          <p:cNvSpPr>
            <a:spLocks noGrp="1" noChangeArrowheads="1"/>
          </p:cNvSpPr>
          <p:nvPr>
            <p:ph sz="quarter" idx="1"/>
          </p:nvPr>
        </p:nvSpPr>
        <p:spPr/>
        <p:txBody>
          <a:bodyPr/>
          <a:lstStyle/>
          <a:p>
            <a:pPr algn="just" eaLnBrk="1" hangingPunct="1"/>
            <a:r>
              <a:rPr lang="en-US" sz="3200" dirty="0"/>
              <a:t>This study may also be concerned with discovering and testing whether certain variables are associated.</a:t>
            </a:r>
          </a:p>
          <a:p>
            <a:pPr algn="just" eaLnBrk="1" hangingPunct="1"/>
            <a:r>
              <a:rPr lang="en-US" sz="3200" dirty="0"/>
              <a:t>To determine the frequency with which something occurs or with which it is associated with something else. </a:t>
            </a:r>
          </a:p>
          <a:p>
            <a:pPr eaLnBrk="1" hangingPunct="1"/>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dirty="0">
                <a:solidFill>
                  <a:schemeClr val="tx1"/>
                </a:solidFill>
              </a:rPr>
              <a:t>Evaluation Studies</a:t>
            </a:r>
          </a:p>
        </p:txBody>
      </p:sp>
      <p:sp>
        <p:nvSpPr>
          <p:cNvPr id="15363" name="Rectangle 3"/>
          <p:cNvSpPr>
            <a:spLocks noGrp="1" noChangeArrowheads="1"/>
          </p:cNvSpPr>
          <p:nvPr>
            <p:ph sz="quarter" idx="1"/>
          </p:nvPr>
        </p:nvSpPr>
        <p:spPr/>
        <p:txBody>
          <a:bodyPr/>
          <a:lstStyle/>
          <a:p>
            <a:pPr algn="just" eaLnBrk="1" hangingPunct="1"/>
            <a:r>
              <a:rPr lang="en-US" sz="2600" dirty="0"/>
              <a:t>It is one type of applied research. </a:t>
            </a:r>
          </a:p>
          <a:p>
            <a:pPr algn="just" eaLnBrk="1" hangingPunct="1"/>
            <a:r>
              <a:rPr lang="en-US" sz="2600" dirty="0"/>
              <a:t>It is made for assessing the effectiveness of social or economic </a:t>
            </a:r>
            <a:r>
              <a:rPr lang="en-US" sz="2600" dirty="0" err="1"/>
              <a:t>programmes</a:t>
            </a:r>
            <a:r>
              <a:rPr lang="en-US" sz="2600" dirty="0"/>
              <a:t> implemented or for assessing the impact of developmental projects area. </a:t>
            </a:r>
          </a:p>
          <a:p>
            <a:pPr algn="just" eaLnBrk="1" hangingPunct="1"/>
            <a:r>
              <a:rPr lang="en-US" sz="2600" dirty="0"/>
              <a:t>The determination of the results attained by some activity designed to accomplish some valued goal or objectives.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dirty="0">
                <a:solidFill>
                  <a:schemeClr val="tx1"/>
                </a:solidFill>
              </a:rPr>
              <a:t>Purpose</a:t>
            </a:r>
          </a:p>
        </p:txBody>
      </p:sp>
      <p:sp>
        <p:nvSpPr>
          <p:cNvPr id="16387" name="Rectangle 3"/>
          <p:cNvSpPr>
            <a:spLocks noGrp="1" noChangeArrowheads="1"/>
          </p:cNvSpPr>
          <p:nvPr>
            <p:ph sz="quarter" idx="1"/>
          </p:nvPr>
        </p:nvSpPr>
        <p:spPr/>
        <p:txBody>
          <a:bodyPr/>
          <a:lstStyle/>
          <a:p>
            <a:pPr eaLnBrk="1" hangingPunct="1"/>
            <a:r>
              <a:rPr lang="en-US"/>
              <a:t>It directed to assess or appraise the quality and quantity of an activity and its performance.</a:t>
            </a:r>
          </a:p>
          <a:p>
            <a:pPr eaLnBrk="1" hangingPunct="1"/>
            <a:r>
              <a:rPr lang="en-US"/>
              <a:t>To specify its attributes and conditions required for its success. </a:t>
            </a:r>
          </a:p>
          <a:p>
            <a:pPr eaLnBrk="1" hangingPunct="1"/>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dirty="0">
                <a:solidFill>
                  <a:schemeClr val="tx1"/>
                </a:solidFill>
              </a:rPr>
              <a:t>Action Research</a:t>
            </a:r>
          </a:p>
        </p:txBody>
      </p:sp>
      <p:sp>
        <p:nvSpPr>
          <p:cNvPr id="17411" name="Rectangle 3"/>
          <p:cNvSpPr>
            <a:spLocks noGrp="1" noChangeArrowheads="1"/>
          </p:cNvSpPr>
          <p:nvPr>
            <p:ph sz="quarter" idx="1"/>
          </p:nvPr>
        </p:nvSpPr>
        <p:spPr/>
        <p:txBody>
          <a:bodyPr/>
          <a:lstStyle/>
          <a:p>
            <a:pPr eaLnBrk="1" hangingPunct="1"/>
            <a:r>
              <a:rPr lang="en-US" dirty="0"/>
              <a:t>Researcher attempts to study action. E.g. Eradication of </a:t>
            </a:r>
            <a:r>
              <a:rPr lang="en-US" dirty="0" err="1"/>
              <a:t>Malariya</a:t>
            </a:r>
            <a:r>
              <a:rPr lang="en-US" dirty="0"/>
              <a:t>, Maritime Navigation</a:t>
            </a:r>
          </a:p>
          <a:p>
            <a:pPr algn="just" eaLnBrk="1" hangingPunct="1"/>
            <a:r>
              <a:rPr lang="en-US" dirty="0"/>
              <a:t>Action research is a reflective process of progressive problem solving led by individuals working with others in teams or as part of a "community of practice" to improve the way they address issues and solve problems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a:solidFill>
                  <a:schemeClr val="tx1"/>
                </a:solidFill>
              </a:rPr>
              <a:t>Purpose</a:t>
            </a:r>
          </a:p>
        </p:txBody>
      </p:sp>
      <p:sp>
        <p:nvSpPr>
          <p:cNvPr id="18435" name="Rectangle 3"/>
          <p:cNvSpPr>
            <a:spLocks noGrp="1" noChangeArrowheads="1"/>
          </p:cNvSpPr>
          <p:nvPr>
            <p:ph sz="quarter" idx="1"/>
          </p:nvPr>
        </p:nvSpPr>
        <p:spPr/>
        <p:txBody>
          <a:bodyPr/>
          <a:lstStyle/>
          <a:p>
            <a:pPr eaLnBrk="1" hangingPunct="1"/>
            <a:r>
              <a:rPr lang="en-US" sz="2600"/>
              <a:t>A baseline survey of the pre-action situation</a:t>
            </a:r>
          </a:p>
          <a:p>
            <a:pPr eaLnBrk="1" hangingPunct="1"/>
            <a:r>
              <a:rPr lang="en-US" sz="2600"/>
              <a:t>A feasibility study of the proposed action programme</a:t>
            </a:r>
          </a:p>
          <a:p>
            <a:pPr eaLnBrk="1" hangingPunct="1"/>
            <a:r>
              <a:rPr lang="en-US" sz="2600"/>
              <a:t>Planning and launching the programme</a:t>
            </a:r>
          </a:p>
          <a:p>
            <a:pPr eaLnBrk="1" hangingPunct="1"/>
            <a:r>
              <a:rPr lang="en-US" sz="2600"/>
              <a:t>Concurrent evaluation of the programme</a:t>
            </a:r>
          </a:p>
          <a:p>
            <a:pPr eaLnBrk="1" hangingPunct="1"/>
            <a:r>
              <a:rPr lang="en-US" sz="2600"/>
              <a:t>Making modifications and changes in the programme.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dirty="0">
                <a:solidFill>
                  <a:schemeClr val="tx1"/>
                </a:solidFill>
              </a:rPr>
              <a:t>Experimental Research</a:t>
            </a:r>
          </a:p>
        </p:txBody>
      </p:sp>
      <p:sp>
        <p:nvSpPr>
          <p:cNvPr id="19459" name="Rectangle 3"/>
          <p:cNvSpPr>
            <a:spLocks noGrp="1" noChangeArrowheads="1"/>
          </p:cNvSpPr>
          <p:nvPr>
            <p:ph sz="quarter" idx="1"/>
          </p:nvPr>
        </p:nvSpPr>
        <p:spPr/>
        <p:txBody>
          <a:bodyPr/>
          <a:lstStyle/>
          <a:p>
            <a:pPr eaLnBrk="1" hangingPunct="1">
              <a:lnSpc>
                <a:spcPct val="90000"/>
              </a:lnSpc>
            </a:pPr>
            <a:r>
              <a:rPr lang="en-US" sz="2600" dirty="0">
                <a:latin typeface="Times New Roman" pitchFamily="18" charset="0"/>
                <a:cs typeface="Times New Roman" pitchFamily="18" charset="0"/>
              </a:rPr>
              <a:t>Experimental research is commonly used in sciences such as sociology and psychology, physics, chemistry, biology and medicine etc.</a:t>
            </a:r>
            <a:br>
              <a:rPr lang="en-US" sz="2600" dirty="0">
                <a:latin typeface="Times New Roman" pitchFamily="18" charset="0"/>
                <a:cs typeface="Times New Roman" pitchFamily="18" charset="0"/>
              </a:rPr>
            </a:br>
            <a:endParaRPr lang="en-US" sz="2600" dirty="0">
              <a:latin typeface="Times New Roman" pitchFamily="18" charset="0"/>
              <a:cs typeface="Times New Roman" pitchFamily="18" charset="0"/>
            </a:endParaRPr>
          </a:p>
          <a:p>
            <a:pPr eaLnBrk="1" hangingPunct="1">
              <a:lnSpc>
                <a:spcPct val="90000"/>
              </a:lnSpc>
            </a:pPr>
            <a:r>
              <a:rPr lang="en-US" sz="2600" dirty="0">
                <a:latin typeface="Times New Roman" pitchFamily="18" charset="0"/>
                <a:cs typeface="Times New Roman" pitchFamily="18" charset="0"/>
              </a:rPr>
              <a:t>It is a systematic and scientific approach to research in which the researcher manipulates one or more variables, and controls and measures any change in other variables.</a:t>
            </a:r>
            <a:br>
              <a:rPr lang="en-US" sz="2600" dirty="0">
                <a:latin typeface="Times New Roman" pitchFamily="18" charset="0"/>
                <a:cs typeface="Times New Roman" pitchFamily="18" charset="0"/>
              </a:rPr>
            </a:br>
            <a:br>
              <a:rPr lang="en-US" sz="2600" dirty="0">
                <a:latin typeface="Times New Roman" pitchFamily="18" charset="0"/>
                <a:cs typeface="Times New Roman" pitchFamily="18" charset="0"/>
              </a:rPr>
            </a:br>
            <a:br>
              <a:rPr lang="en-US" sz="2600" dirty="0">
                <a:latin typeface="Times New Roman" pitchFamily="18" charset="0"/>
                <a:cs typeface="Times New Roman" pitchFamily="18" charset="0"/>
              </a:rPr>
            </a:br>
            <a:endParaRPr lang="en-US" sz="2600" dirty="0">
              <a:latin typeface="Times New Roman" pitchFamily="18" charset="0"/>
              <a:cs typeface="Times New Roman"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dirty="0">
                <a:solidFill>
                  <a:schemeClr val="tx1"/>
                </a:solidFill>
              </a:rPr>
              <a:t>Purpose</a:t>
            </a:r>
          </a:p>
        </p:txBody>
      </p:sp>
      <p:sp>
        <p:nvSpPr>
          <p:cNvPr id="20483" name="Rectangle 3"/>
          <p:cNvSpPr>
            <a:spLocks noGrp="1" noChangeArrowheads="1"/>
          </p:cNvSpPr>
          <p:nvPr>
            <p:ph sz="quarter" idx="1"/>
          </p:nvPr>
        </p:nvSpPr>
        <p:spPr/>
        <p:txBody>
          <a:bodyPr/>
          <a:lstStyle/>
          <a:p>
            <a:pPr algn="just" eaLnBrk="1" hangingPunct="1"/>
            <a:r>
              <a:rPr lang="en-US" dirty="0">
                <a:latin typeface="Times New Roman" pitchFamily="18" charset="0"/>
                <a:cs typeface="Times New Roman" pitchFamily="18" charset="0"/>
              </a:rPr>
              <a:t>Experiments are conducted to be able to predict </a:t>
            </a:r>
            <a:r>
              <a:rPr lang="en-US" dirty="0" err="1">
                <a:latin typeface="Times New Roman" pitchFamily="18" charset="0"/>
                <a:cs typeface="Times New Roman" pitchFamily="18" charset="0"/>
              </a:rPr>
              <a:t>phenomenons</a:t>
            </a:r>
            <a:r>
              <a:rPr lang="en-US" dirty="0">
                <a:latin typeface="Times New Roman" pitchFamily="18" charset="0"/>
                <a:cs typeface="Times New Roman" pitchFamily="18" charset="0"/>
              </a:rPr>
              <a:t>.</a:t>
            </a:r>
          </a:p>
          <a:p>
            <a:pPr algn="just" eaLnBrk="1" hangingPunct="1"/>
            <a:r>
              <a:rPr lang="en-US" dirty="0">
                <a:latin typeface="Times New Roman" pitchFamily="18" charset="0"/>
                <a:cs typeface="Times New Roman" pitchFamily="18" charset="0"/>
              </a:rPr>
              <a:t>To maintain control over all factors </a:t>
            </a:r>
          </a:p>
          <a:p>
            <a:pPr algn="just" eaLnBrk="1" hangingPunct="1"/>
            <a:r>
              <a:rPr lang="en-US" dirty="0">
                <a:latin typeface="Times New Roman" pitchFamily="18" charset="0"/>
                <a:cs typeface="Times New Roman" pitchFamily="18" charset="0"/>
              </a:rPr>
              <a:t>A blueprint of the procedure that enables the researcher to test his hypothesis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dirty="0">
                <a:solidFill>
                  <a:schemeClr val="tx1"/>
                </a:solidFill>
              </a:rPr>
              <a:t>Analytical Study</a:t>
            </a:r>
          </a:p>
        </p:txBody>
      </p:sp>
      <p:sp>
        <p:nvSpPr>
          <p:cNvPr id="21507" name="Rectangle 3"/>
          <p:cNvSpPr>
            <a:spLocks noGrp="1" noChangeArrowheads="1"/>
          </p:cNvSpPr>
          <p:nvPr>
            <p:ph sz="quarter" idx="1"/>
          </p:nvPr>
        </p:nvSpPr>
        <p:spPr/>
        <p:txBody>
          <a:bodyPr/>
          <a:lstStyle/>
          <a:p>
            <a:pPr eaLnBrk="1" hangingPunct="1"/>
            <a:r>
              <a:rPr lang="en-US" dirty="0"/>
              <a:t>Analytical study is a system of procedures and techniques of analysis applied to quantitative data.</a:t>
            </a:r>
          </a:p>
          <a:p>
            <a:pPr eaLnBrk="1" hangingPunct="1"/>
            <a:r>
              <a:rPr lang="en-US" dirty="0"/>
              <a:t>A system of mathematical models or statistical techniques applicable to numerical data.</a:t>
            </a:r>
          </a:p>
          <a:p>
            <a:pPr eaLnBrk="1" hangingPunct="1"/>
            <a:r>
              <a:rPr lang="en-US" dirty="0"/>
              <a:t>Ex. Scientometrics</a:t>
            </a:r>
          </a:p>
          <a:p>
            <a:pPr eaLnBrk="1" hangingPunct="1">
              <a:buFont typeface="Wingdings" pitchFamily="2" charset="2"/>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dirty="0">
                <a:solidFill>
                  <a:schemeClr val="tx1"/>
                </a:solidFill>
              </a:rPr>
              <a:t>What is research?</a:t>
            </a:r>
          </a:p>
        </p:txBody>
      </p:sp>
      <p:sp>
        <p:nvSpPr>
          <p:cNvPr id="4099" name="Rectangle 3"/>
          <p:cNvSpPr>
            <a:spLocks noGrp="1" noChangeArrowheads="1"/>
          </p:cNvSpPr>
          <p:nvPr>
            <p:ph sz="quarter" idx="1"/>
          </p:nvPr>
        </p:nvSpPr>
        <p:spPr/>
        <p:txBody>
          <a:bodyPr>
            <a:normAutofit/>
          </a:bodyPr>
          <a:lstStyle/>
          <a:p>
            <a:pPr algn="just" eaLnBrk="1" hangingPunct="1"/>
            <a:r>
              <a:rPr lang="en-US" sz="3600" b="1" dirty="0"/>
              <a:t>Research</a:t>
            </a:r>
            <a:r>
              <a:rPr lang="en-US" sz="3600" dirty="0"/>
              <a:t> can be defined as the search for knowledge or as any systematic investigation to establish facts.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dirty="0">
                <a:solidFill>
                  <a:schemeClr val="tx1"/>
                </a:solidFill>
              </a:rPr>
              <a:t>Purpose</a:t>
            </a:r>
          </a:p>
        </p:txBody>
      </p:sp>
      <p:sp>
        <p:nvSpPr>
          <p:cNvPr id="22531" name="Rectangle 3"/>
          <p:cNvSpPr>
            <a:spLocks noGrp="1" noChangeArrowheads="1"/>
          </p:cNvSpPr>
          <p:nvPr>
            <p:ph sz="quarter" idx="1"/>
          </p:nvPr>
        </p:nvSpPr>
        <p:spPr/>
        <p:txBody>
          <a:bodyPr/>
          <a:lstStyle/>
          <a:p>
            <a:pPr eaLnBrk="1" hangingPunct="1"/>
            <a:r>
              <a:rPr lang="en-US" dirty="0"/>
              <a:t>It aims at testing hypothesis and specifying and interpreting relationship. </a:t>
            </a:r>
          </a:p>
          <a:p>
            <a:pPr eaLnBrk="1" hangingPunct="1"/>
            <a:r>
              <a:rPr lang="en-US" dirty="0"/>
              <a:t>It concentrates on analyzing data in depth and examining relationships from various angles by bringing in as many relevant variables as possible in the analysis plan.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dirty="0">
                <a:solidFill>
                  <a:schemeClr val="tx1"/>
                </a:solidFill>
              </a:rPr>
              <a:t>Historical Research</a:t>
            </a:r>
            <a:r>
              <a:rPr lang="en-US" dirty="0"/>
              <a:t>	</a:t>
            </a:r>
          </a:p>
        </p:txBody>
      </p:sp>
      <p:sp>
        <p:nvSpPr>
          <p:cNvPr id="23555" name="Rectangle 3"/>
          <p:cNvSpPr>
            <a:spLocks noGrp="1" noChangeArrowheads="1"/>
          </p:cNvSpPr>
          <p:nvPr>
            <p:ph sz="quarter" idx="1"/>
          </p:nvPr>
        </p:nvSpPr>
        <p:spPr/>
        <p:txBody>
          <a:bodyPr/>
          <a:lstStyle/>
          <a:p>
            <a:pPr algn="just" eaLnBrk="1" hangingPunct="1"/>
            <a:r>
              <a:rPr lang="en-US" dirty="0">
                <a:latin typeface="Times New Roman" pitchFamily="18" charset="0"/>
                <a:cs typeface="Times New Roman" pitchFamily="18" charset="0"/>
              </a:rPr>
              <a:t>The systematic collection and evaluation of data related to past occurrences in order to describe causes, effects, and trends of those events that may help explain present events and anticipate future events. </a:t>
            </a:r>
          </a:p>
          <a:p>
            <a:pPr algn="just" eaLnBrk="1" hangingPunct="1"/>
            <a:r>
              <a:rPr lang="en-US" dirty="0">
                <a:latin typeface="Times New Roman" pitchFamily="18" charset="0"/>
                <a:cs typeface="Times New Roman" pitchFamily="18" charset="0"/>
              </a:rPr>
              <a:t>Data is often archival-including newspaper clippings, photographs, etc.- and may include interviews</a:t>
            </a:r>
            <a:r>
              <a:rPr lang="en-US"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a:solidFill>
                  <a:schemeClr val="tx1"/>
                </a:solidFill>
              </a:rPr>
              <a:t>Purpose	</a:t>
            </a:r>
          </a:p>
        </p:txBody>
      </p:sp>
      <p:sp>
        <p:nvSpPr>
          <p:cNvPr id="24579" name="Rectangle 3"/>
          <p:cNvSpPr>
            <a:spLocks noGrp="1" noChangeArrowheads="1"/>
          </p:cNvSpPr>
          <p:nvPr>
            <p:ph sz="quarter" idx="1"/>
          </p:nvPr>
        </p:nvSpPr>
        <p:spPr/>
        <p:txBody>
          <a:bodyPr/>
          <a:lstStyle/>
          <a:p>
            <a:pPr algn="just" eaLnBrk="1" hangingPunct="1">
              <a:lnSpc>
                <a:spcPct val="90000"/>
              </a:lnSpc>
            </a:pPr>
            <a:r>
              <a:rPr lang="en-US" sz="2600" dirty="0">
                <a:latin typeface="Times New Roman" pitchFamily="18" charset="0"/>
                <a:cs typeface="Times New Roman" pitchFamily="18" charset="0"/>
              </a:rPr>
              <a:t>To draw explanations and generalizations from the past trends in order to understand the present and to anticipate the future. </a:t>
            </a:r>
          </a:p>
          <a:p>
            <a:pPr algn="just" eaLnBrk="1" hangingPunct="1">
              <a:lnSpc>
                <a:spcPct val="90000"/>
              </a:lnSpc>
            </a:pPr>
            <a:r>
              <a:rPr lang="en-US" sz="2600" dirty="0">
                <a:latin typeface="Times New Roman" pitchFamily="18" charset="0"/>
                <a:cs typeface="Times New Roman" pitchFamily="18" charset="0"/>
              </a:rPr>
              <a:t>It enables us to grasp our relationship with the past and to plan more intelligently for the future.</a:t>
            </a:r>
          </a:p>
          <a:p>
            <a:pPr algn="just" eaLnBrk="1" hangingPunct="1">
              <a:lnSpc>
                <a:spcPct val="90000"/>
              </a:lnSpc>
            </a:pPr>
            <a:r>
              <a:rPr lang="en-US" sz="2600" dirty="0">
                <a:latin typeface="Times New Roman" pitchFamily="18" charset="0"/>
                <a:cs typeface="Times New Roman" pitchFamily="18" charset="0"/>
              </a:rPr>
              <a:t>The past contains the key to the present and the past and the present influences the future. </a:t>
            </a:r>
          </a:p>
          <a:p>
            <a:pPr algn="just" eaLnBrk="1" hangingPunct="1">
              <a:lnSpc>
                <a:spcPct val="90000"/>
              </a:lnSpc>
            </a:pPr>
            <a:r>
              <a:rPr lang="en-US" sz="2600" dirty="0">
                <a:latin typeface="Times New Roman" pitchFamily="18" charset="0"/>
                <a:cs typeface="Times New Roman" pitchFamily="18" charset="0"/>
              </a:rPr>
              <a:t>It helps us in visualizing the society as a dynamic organism and its structures and functions as evolving, steadily growing and undergoing change and transformation.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dirty="0">
                <a:solidFill>
                  <a:schemeClr val="tx1"/>
                </a:solidFill>
              </a:rPr>
              <a:t>Survey Research</a:t>
            </a:r>
          </a:p>
        </p:txBody>
      </p:sp>
      <p:sp>
        <p:nvSpPr>
          <p:cNvPr id="25603" name="Rectangle 3"/>
          <p:cNvSpPr>
            <a:spLocks noGrp="1" noChangeArrowheads="1"/>
          </p:cNvSpPr>
          <p:nvPr>
            <p:ph sz="quarter" idx="1"/>
          </p:nvPr>
        </p:nvSpPr>
        <p:spPr/>
        <p:txBody>
          <a:bodyPr/>
          <a:lstStyle/>
          <a:p>
            <a:pPr algn="just" eaLnBrk="1" hangingPunct="1"/>
            <a:r>
              <a:rPr lang="en-US" dirty="0">
                <a:latin typeface="Times New Roman" pitchFamily="18" charset="0"/>
                <a:cs typeface="Times New Roman" pitchFamily="18" charset="0"/>
              </a:rPr>
              <a:t>Survey research is one of the most important areas of measurement in applied social research. The broad area of survey research encompasses any measurement procedures that involve asking questions of respondents. A "survey" can be anything form a short paper-and-pencil feedback form to an intensive one-on-one in-depth interview.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a:solidFill>
                  <a:schemeClr val="tx1"/>
                </a:solidFill>
              </a:rPr>
              <a:t>Purpose</a:t>
            </a:r>
          </a:p>
        </p:txBody>
      </p:sp>
      <p:sp>
        <p:nvSpPr>
          <p:cNvPr id="26627" name="Rectangle 3"/>
          <p:cNvSpPr>
            <a:spLocks noGrp="1" noChangeArrowheads="1"/>
          </p:cNvSpPr>
          <p:nvPr>
            <p:ph sz="quarter" idx="1"/>
          </p:nvPr>
        </p:nvSpPr>
        <p:spPr/>
        <p:txBody>
          <a:bodyPr/>
          <a:lstStyle/>
          <a:p>
            <a:pPr eaLnBrk="1" hangingPunct="1"/>
            <a:r>
              <a:rPr lang="en-US" sz="2600" dirty="0"/>
              <a:t>It is always conducted in a natural setting. </a:t>
            </a:r>
          </a:p>
          <a:p>
            <a:pPr eaLnBrk="1" hangingPunct="1"/>
            <a:r>
              <a:rPr lang="en-US" sz="2600" dirty="0"/>
              <a:t>It seeks responses directly from the respondents.</a:t>
            </a:r>
          </a:p>
          <a:p>
            <a:pPr eaLnBrk="1" hangingPunct="1"/>
            <a:r>
              <a:rPr lang="en-US" sz="2600" dirty="0"/>
              <a:t>It can cover a very large population</a:t>
            </a:r>
          </a:p>
          <a:p>
            <a:pPr eaLnBrk="1" hangingPunct="1"/>
            <a:r>
              <a:rPr lang="en-US" sz="2600" dirty="0"/>
              <a:t>A survey may involve an extensive study or an intensive study.</a:t>
            </a:r>
          </a:p>
          <a:p>
            <a:pPr eaLnBrk="1" hangingPunct="1"/>
            <a:r>
              <a:rPr lang="en-US" sz="2600" dirty="0"/>
              <a:t>A survey covers a definite geographical area, a city, district, state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dirty="0">
                <a:solidFill>
                  <a:schemeClr val="tx1"/>
                </a:solidFill>
              </a:rPr>
              <a:t>Case Study</a:t>
            </a:r>
          </a:p>
        </p:txBody>
      </p:sp>
      <p:sp>
        <p:nvSpPr>
          <p:cNvPr id="27651" name="Rectangle 3"/>
          <p:cNvSpPr>
            <a:spLocks noGrp="1" noChangeArrowheads="1"/>
          </p:cNvSpPr>
          <p:nvPr>
            <p:ph sz="quarter" idx="1"/>
          </p:nvPr>
        </p:nvSpPr>
        <p:spPr/>
        <p:txBody>
          <a:bodyPr/>
          <a:lstStyle/>
          <a:p>
            <a:pPr algn="just" eaLnBrk="1" hangingPunct="1"/>
            <a:r>
              <a:rPr lang="en-US" dirty="0">
                <a:latin typeface="Times New Roman" pitchFamily="18" charset="0"/>
                <a:cs typeface="Times New Roman" pitchFamily="18" charset="0"/>
              </a:rPr>
              <a:t>A case study is a research methodology common in social science. </a:t>
            </a:r>
          </a:p>
          <a:p>
            <a:pPr algn="just" eaLnBrk="1" hangingPunct="1"/>
            <a:r>
              <a:rPr lang="en-US" dirty="0">
                <a:latin typeface="Times New Roman" pitchFamily="18" charset="0"/>
                <a:cs typeface="Times New Roman" pitchFamily="18" charset="0"/>
              </a:rPr>
              <a:t>It is based on an in-depth investigation of a single individual, group, or event to explore causation in order to find underlying principles</a:t>
            </a:r>
            <a:r>
              <a:rPr lang="en-US" dirty="0"/>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dirty="0">
                <a:solidFill>
                  <a:schemeClr val="tx1"/>
                </a:solidFill>
              </a:rPr>
              <a:t>Purpose</a:t>
            </a:r>
          </a:p>
        </p:txBody>
      </p:sp>
      <p:sp>
        <p:nvSpPr>
          <p:cNvPr id="28675" name="Rectangle 3"/>
          <p:cNvSpPr>
            <a:spLocks noGrp="1" noChangeArrowheads="1"/>
          </p:cNvSpPr>
          <p:nvPr>
            <p:ph sz="quarter" idx="1"/>
          </p:nvPr>
        </p:nvSpPr>
        <p:spPr/>
        <p:txBody>
          <a:bodyPr/>
          <a:lstStyle/>
          <a:p>
            <a:pPr algn="just" eaLnBrk="1" hangingPunct="1"/>
            <a:r>
              <a:rPr lang="en-US" dirty="0">
                <a:latin typeface="Times New Roman" pitchFamily="18" charset="0"/>
                <a:cs typeface="Times New Roman" pitchFamily="18" charset="0"/>
              </a:rPr>
              <a:t>To examine limited number of variables </a:t>
            </a:r>
          </a:p>
          <a:p>
            <a:pPr algn="just" eaLnBrk="1" hangingPunct="1"/>
            <a:r>
              <a:rPr lang="en-US" dirty="0">
                <a:latin typeface="Times New Roman" pitchFamily="18" charset="0"/>
                <a:cs typeface="Times New Roman" pitchFamily="18" charset="0"/>
              </a:rPr>
              <a:t>case study methods involve an in-depth, longitudinal examination of a single instance or event.</a:t>
            </a:r>
          </a:p>
          <a:p>
            <a:pPr algn="just" eaLnBrk="1" hangingPunct="1"/>
            <a:r>
              <a:rPr lang="en-US" dirty="0">
                <a:latin typeface="Times New Roman" pitchFamily="18" charset="0"/>
                <a:cs typeface="Times New Roman" pitchFamily="18" charset="0"/>
              </a:rPr>
              <a:t>It provides a systematic way of looking at events, collecting data, analyzing information, and reporting the results  </a:t>
            </a:r>
          </a:p>
          <a:p>
            <a:pPr eaLnBrk="1" hangingPunct="1"/>
            <a:endParaRPr lang="en-US" dirty="0">
              <a:latin typeface="Times New Roman" pitchFamily="18" charset="0"/>
              <a:cs typeface="Times New Roman"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dirty="0">
                <a:solidFill>
                  <a:schemeClr val="tx1"/>
                </a:solidFill>
              </a:rPr>
              <a:t>Field research</a:t>
            </a:r>
          </a:p>
        </p:txBody>
      </p:sp>
      <p:sp>
        <p:nvSpPr>
          <p:cNvPr id="29699" name="Rectangle 3"/>
          <p:cNvSpPr>
            <a:spLocks noGrp="1" noChangeArrowheads="1"/>
          </p:cNvSpPr>
          <p:nvPr>
            <p:ph sz="quarter" idx="1"/>
          </p:nvPr>
        </p:nvSpPr>
        <p:spPr/>
        <p:txBody>
          <a:bodyPr/>
          <a:lstStyle/>
          <a:p>
            <a:pPr eaLnBrk="1" hangingPunct="1"/>
            <a:r>
              <a:rPr lang="en-US" dirty="0">
                <a:latin typeface="Times New Roman" pitchFamily="18" charset="0"/>
                <a:cs typeface="Times New Roman" pitchFamily="18" charset="0"/>
              </a:rPr>
              <a:t>Field research has traditionally been thought different from methods of research conducted in a laboratory or academic setting.</a:t>
            </a:r>
            <a:r>
              <a:rPr lang="en-US" dirty="0"/>
              <a:t> </a:t>
            </a:r>
          </a:p>
          <a:p>
            <a:pPr eaLnBrk="1" hangingPunct="1">
              <a:buFont typeface="Wingdings" pitchFamily="2" charset="2"/>
              <a:buNone/>
            </a:pPr>
            <a:r>
              <a:rPr lang="en-US" b="1" dirty="0"/>
              <a:t>Purpose</a:t>
            </a:r>
          </a:p>
          <a:p>
            <a:pPr algn="just" eaLnBrk="1" hangingPunct="1"/>
            <a:r>
              <a:rPr lang="en-US" dirty="0">
                <a:latin typeface="Times New Roman" pitchFamily="18" charset="0"/>
                <a:cs typeface="Times New Roman" pitchFamily="18" charset="0"/>
              </a:rPr>
              <a:t>The advantages of field research are that people are closer to real world conditions and design the research in the best way to discover the particular information required. </a:t>
            </a:r>
          </a:p>
          <a:p>
            <a:pPr algn="just" eaLnBrk="1" hangingPunct="1"/>
            <a:endParaRPr lang="en-US" dirty="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2"/>
          <p:cNvSpPr>
            <a:spLocks noGrp="1" noChangeArrowheads="1"/>
          </p:cNvSpPr>
          <p:nvPr>
            <p:ph type="title"/>
          </p:nvPr>
        </p:nvSpPr>
        <p:spPr/>
        <p:txBody>
          <a:bodyPr/>
          <a:lstStyle/>
          <a:p>
            <a:r>
              <a:rPr lang="en-US" dirty="0">
                <a:solidFill>
                  <a:schemeClr val="tx1"/>
                </a:solidFill>
              </a:rPr>
              <a:t>Research Design</a:t>
            </a:r>
          </a:p>
        </p:txBody>
      </p:sp>
      <p:sp>
        <p:nvSpPr>
          <p:cNvPr id="7171" name="Rectangle 3"/>
          <p:cNvSpPr>
            <a:spLocks noGrp="1" noChangeArrowheads="1"/>
          </p:cNvSpPr>
          <p:nvPr>
            <p:ph type="body" idx="1"/>
          </p:nvPr>
        </p:nvSpPr>
        <p:spPr/>
        <p:txBody>
          <a:bodyPr/>
          <a:lstStyle/>
          <a:p>
            <a:r>
              <a:rPr lang="en-US" dirty="0"/>
              <a:t>The term “research design” means ‘drawing for research’.</a:t>
            </a:r>
          </a:p>
          <a:p>
            <a:r>
              <a:rPr lang="en-US" dirty="0"/>
              <a:t>It is a systematic planning of conducting research.</a:t>
            </a:r>
          </a:p>
          <a:p>
            <a:r>
              <a:rPr lang="en-US" dirty="0"/>
              <a:t>It aims to achieve goals of the research.</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AutoShape 2"/>
          <p:cNvSpPr>
            <a:spLocks noGrp="1" noChangeArrowheads="1"/>
          </p:cNvSpPr>
          <p:nvPr>
            <p:ph type="title"/>
          </p:nvPr>
        </p:nvSpPr>
        <p:spPr/>
        <p:txBody>
          <a:bodyPr/>
          <a:lstStyle/>
          <a:p>
            <a:r>
              <a:rPr lang="en-US" dirty="0">
                <a:solidFill>
                  <a:schemeClr val="tx1"/>
                </a:solidFill>
              </a:rPr>
              <a:t>Definition</a:t>
            </a:r>
          </a:p>
        </p:txBody>
      </p:sp>
      <p:sp>
        <p:nvSpPr>
          <p:cNvPr id="8195" name="Rectangle 3"/>
          <p:cNvSpPr>
            <a:spLocks noGrp="1" noChangeArrowheads="1"/>
          </p:cNvSpPr>
          <p:nvPr>
            <p:ph type="body" idx="1"/>
          </p:nvPr>
        </p:nvSpPr>
        <p:spPr/>
        <p:txBody>
          <a:bodyPr/>
          <a:lstStyle/>
          <a:p>
            <a:pPr algn="just"/>
            <a:r>
              <a:rPr lang="en-US" dirty="0"/>
              <a:t>‘</a:t>
            </a:r>
            <a:r>
              <a:rPr lang="en-US" sz="2400" dirty="0"/>
              <a:t>as the arrangement of conditions for collection and analysis of data in a manner that aims to combine the relevance to the research purpose with economy in procedure’-by </a:t>
            </a:r>
            <a:r>
              <a:rPr lang="en-US" sz="2400" dirty="0" err="1"/>
              <a:t>Jahoda</a:t>
            </a:r>
            <a:r>
              <a:rPr lang="en-US" sz="2400" dirty="0"/>
              <a:t> </a:t>
            </a:r>
          </a:p>
          <a:p>
            <a:pPr algn="just">
              <a:buFont typeface="Wingdings" pitchFamily="2" charset="2"/>
              <a:buNone/>
            </a:pPr>
            <a:endParaRPr lang="en-US" sz="2400" dirty="0"/>
          </a:p>
          <a:p>
            <a:pPr algn="just"/>
            <a:r>
              <a:rPr lang="en-US" sz="2400" dirty="0"/>
              <a:t>‘a master plan, specifying the methods and procedures for collecting and analyzing the needed information’-by </a:t>
            </a:r>
            <a:r>
              <a:rPr lang="en-US" sz="2400" dirty="0" err="1"/>
              <a:t>Zikmund</a:t>
            </a:r>
            <a:r>
              <a:rPr lang="en-US" sz="24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dirty="0">
                <a:solidFill>
                  <a:schemeClr val="tx1"/>
                </a:solidFill>
              </a:rPr>
              <a:t>Characteristics of Research</a:t>
            </a:r>
          </a:p>
        </p:txBody>
      </p:sp>
      <p:sp>
        <p:nvSpPr>
          <p:cNvPr id="5123" name="Rectangle 3"/>
          <p:cNvSpPr>
            <a:spLocks noGrp="1" noChangeArrowheads="1"/>
          </p:cNvSpPr>
          <p:nvPr>
            <p:ph sz="quarter" idx="1"/>
          </p:nvPr>
        </p:nvSpPr>
        <p:spPr/>
        <p:txBody>
          <a:bodyPr>
            <a:normAutofit/>
          </a:bodyPr>
          <a:lstStyle/>
          <a:p>
            <a:pPr marL="571500" indent="-571500" eaLnBrk="1" hangingPunct="1"/>
            <a:r>
              <a:rPr lang="en-US" sz="3600" dirty="0"/>
              <a:t>systematic </a:t>
            </a:r>
          </a:p>
          <a:p>
            <a:pPr marL="571500" indent="-571500" eaLnBrk="1" hangingPunct="1"/>
            <a:r>
              <a:rPr lang="en-US" sz="3600" dirty="0"/>
              <a:t>logical </a:t>
            </a:r>
          </a:p>
          <a:p>
            <a:pPr marL="571500" indent="-571500" eaLnBrk="1" hangingPunct="1"/>
            <a:r>
              <a:rPr lang="en-US" sz="3600" dirty="0"/>
              <a:t>empirical </a:t>
            </a:r>
          </a:p>
          <a:p>
            <a:pPr marL="571500" indent="-571500" eaLnBrk="1" hangingPunct="1"/>
            <a:r>
              <a:rPr lang="en-US" sz="3600" dirty="0"/>
              <a:t>reductive </a:t>
            </a:r>
          </a:p>
          <a:p>
            <a:pPr marL="571500" indent="-571500" eaLnBrk="1" hangingPunct="1"/>
            <a:r>
              <a:rPr lang="en-US" sz="3600" dirty="0"/>
              <a:t>replicable</a:t>
            </a:r>
          </a:p>
          <a:p>
            <a:pPr marL="571500" indent="-571500" eaLnBrk="1" hangingPunct="1"/>
            <a:endParaRPr lang="en-US" sz="3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noGrp="1" noChangeArrowheads="1"/>
          </p:cNvSpPr>
          <p:nvPr>
            <p:ph type="title"/>
          </p:nvPr>
        </p:nvSpPr>
        <p:spPr/>
        <p:txBody>
          <a:bodyPr/>
          <a:lstStyle/>
          <a:p>
            <a:r>
              <a:rPr lang="en-US" dirty="0">
                <a:solidFill>
                  <a:schemeClr val="tx1"/>
                </a:solidFill>
              </a:rPr>
              <a:t>Need and Purpose</a:t>
            </a:r>
          </a:p>
        </p:txBody>
      </p:sp>
      <p:sp>
        <p:nvSpPr>
          <p:cNvPr id="9219" name="Rectangle 3"/>
          <p:cNvSpPr>
            <a:spLocks noGrp="1" noChangeArrowheads="1"/>
          </p:cNvSpPr>
          <p:nvPr>
            <p:ph type="body" idx="1"/>
          </p:nvPr>
        </p:nvSpPr>
        <p:spPr/>
        <p:txBody>
          <a:bodyPr/>
          <a:lstStyle/>
          <a:p>
            <a:pPr algn="just"/>
            <a:r>
              <a:rPr lang="en-US" sz="2400" dirty="0"/>
              <a:t>It helps in smooth sailing of the research process.</a:t>
            </a:r>
          </a:p>
          <a:p>
            <a:pPr algn="just"/>
            <a:r>
              <a:rPr lang="en-US" sz="2400" dirty="0"/>
              <a:t>It saves the money, manpower and materials.</a:t>
            </a:r>
          </a:p>
          <a:p>
            <a:pPr algn="just"/>
            <a:r>
              <a:rPr lang="en-US" sz="2400" dirty="0"/>
              <a:t>It helps the researchers for advance planning and avoids duplication.</a:t>
            </a:r>
          </a:p>
          <a:p>
            <a:pPr algn="just"/>
            <a:r>
              <a:rPr lang="en-US" sz="2400" dirty="0"/>
              <a:t>It helps to modify the research if any difficulties.</a:t>
            </a:r>
          </a:p>
          <a:p>
            <a:pPr algn="just"/>
            <a:r>
              <a:rPr lang="en-US" sz="2400" dirty="0"/>
              <a:t>It gives reality to research.</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p:cNvSpPr>
            <a:spLocks noGrp="1" noChangeArrowheads="1"/>
          </p:cNvSpPr>
          <p:nvPr>
            <p:ph type="title"/>
          </p:nvPr>
        </p:nvSpPr>
        <p:spPr/>
        <p:txBody>
          <a:bodyPr/>
          <a:lstStyle/>
          <a:p>
            <a:r>
              <a:rPr lang="en-US" dirty="0">
                <a:solidFill>
                  <a:schemeClr val="tx1"/>
                </a:solidFill>
              </a:rPr>
              <a:t>Research Design Process</a:t>
            </a:r>
          </a:p>
        </p:txBody>
      </p:sp>
      <p:sp>
        <p:nvSpPr>
          <p:cNvPr id="10243" name="Rectangle 3"/>
          <p:cNvSpPr>
            <a:spLocks noGrp="1" noChangeArrowheads="1"/>
          </p:cNvSpPr>
          <p:nvPr>
            <p:ph type="body" idx="1"/>
          </p:nvPr>
        </p:nvSpPr>
        <p:spPr/>
        <p:txBody>
          <a:bodyPr/>
          <a:lstStyle/>
          <a:p>
            <a:pPr algn="just"/>
            <a:r>
              <a:rPr lang="en-US" dirty="0"/>
              <a:t>Selection of research topic/problem,</a:t>
            </a:r>
          </a:p>
          <a:p>
            <a:pPr algn="just"/>
            <a:r>
              <a:rPr lang="en-US" dirty="0"/>
              <a:t>Framing research design,</a:t>
            </a:r>
          </a:p>
          <a:p>
            <a:pPr algn="just"/>
            <a:r>
              <a:rPr lang="en-US" dirty="0"/>
              <a:t>Framing sampling design,</a:t>
            </a:r>
          </a:p>
          <a:p>
            <a:pPr algn="just"/>
            <a:r>
              <a:rPr lang="en-US" dirty="0"/>
              <a:t>Collection of data,</a:t>
            </a:r>
          </a:p>
          <a:p>
            <a:pPr algn="just"/>
            <a:r>
              <a:rPr lang="en-US" dirty="0"/>
              <a:t>Data analysis/editing, coding, processing and preservation</a:t>
            </a:r>
          </a:p>
          <a:p>
            <a:pPr algn="just"/>
            <a:r>
              <a:rPr lang="en-US" dirty="0"/>
              <a:t>Writing research reports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p:cNvSpPr>
            <a:spLocks noGrp="1" noChangeArrowheads="1"/>
          </p:cNvSpPr>
          <p:nvPr>
            <p:ph type="title"/>
          </p:nvPr>
        </p:nvSpPr>
        <p:spPr/>
        <p:txBody>
          <a:bodyPr/>
          <a:lstStyle/>
          <a:p>
            <a:r>
              <a:rPr lang="en-US" sz="3200" dirty="0">
                <a:solidFill>
                  <a:schemeClr val="tx1"/>
                </a:solidFill>
              </a:rPr>
              <a:t>Characteristics of Good Research Design</a:t>
            </a:r>
          </a:p>
        </p:txBody>
      </p:sp>
      <p:sp>
        <p:nvSpPr>
          <p:cNvPr id="11267" name="Rectangle 3"/>
          <p:cNvSpPr>
            <a:spLocks noGrp="1" noChangeArrowheads="1"/>
          </p:cNvSpPr>
          <p:nvPr>
            <p:ph type="body" idx="1"/>
          </p:nvPr>
        </p:nvSpPr>
        <p:spPr/>
        <p:txBody>
          <a:bodyPr/>
          <a:lstStyle/>
          <a:p>
            <a:pPr algn="just"/>
            <a:r>
              <a:rPr lang="en-US" dirty="0"/>
              <a:t>Theory-Grounded,</a:t>
            </a:r>
          </a:p>
          <a:p>
            <a:pPr algn="just"/>
            <a:r>
              <a:rPr lang="en-US" dirty="0"/>
              <a:t>Environment,</a:t>
            </a:r>
          </a:p>
          <a:p>
            <a:pPr algn="just"/>
            <a:r>
              <a:rPr lang="en-US" dirty="0"/>
              <a:t>Feasibility of Implementation,</a:t>
            </a:r>
          </a:p>
          <a:p>
            <a:pPr algn="just"/>
            <a:r>
              <a:rPr lang="en-US" dirty="0"/>
              <a:t>Redundancy,</a:t>
            </a:r>
          </a:p>
          <a:p>
            <a:pPr algn="just"/>
            <a:r>
              <a:rPr lang="en-US" dirty="0"/>
              <a:t>Efficient.</a:t>
            </a:r>
          </a:p>
          <a:p>
            <a:endParaRPr lang="en-US" dirty="0"/>
          </a:p>
        </p:txBody>
      </p:sp>
      <p:sp>
        <p:nvSpPr>
          <p:cNvPr id="4" name="Rectangle 3"/>
          <p:cNvSpPr/>
          <p:nvPr/>
        </p:nvSpPr>
        <p:spPr>
          <a:xfrm>
            <a:off x="6553200" y="5638800"/>
            <a:ext cx="24384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p:txBody>
          <a:bodyPr/>
          <a:lstStyle/>
          <a:p>
            <a:r>
              <a:rPr lang="en-US" dirty="0"/>
              <a:t>It should be flexible</a:t>
            </a:r>
          </a:p>
          <a:p>
            <a:r>
              <a:rPr lang="en-US" dirty="0"/>
              <a:t>It should be economical</a:t>
            </a:r>
          </a:p>
          <a:p>
            <a:r>
              <a:rPr lang="en-US" dirty="0"/>
              <a:t>It should be unbiased</a:t>
            </a:r>
          </a:p>
          <a:p>
            <a:r>
              <a:rPr lang="en-US" dirty="0"/>
              <a:t>It should fulfill the objectives of the research</a:t>
            </a:r>
          </a:p>
          <a:p>
            <a:r>
              <a:rPr lang="en-US" dirty="0"/>
              <a:t>It should be more appropriate to all the aspects of research.</a:t>
            </a:r>
          </a:p>
        </p:txBody>
      </p:sp>
      <p:sp>
        <p:nvSpPr>
          <p:cNvPr id="4" name="Rectangle 3"/>
          <p:cNvSpPr/>
          <p:nvPr/>
        </p:nvSpPr>
        <p:spPr>
          <a:xfrm>
            <a:off x="6553200" y="5638800"/>
            <a:ext cx="24384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body" idx="1"/>
          </p:nvPr>
        </p:nvSpPr>
        <p:spPr/>
        <p:txBody>
          <a:bodyPr/>
          <a:lstStyle/>
          <a:p>
            <a:r>
              <a:rPr lang="en-US"/>
              <a:t>It should guide him to achieve correct results.</a:t>
            </a:r>
          </a:p>
          <a:p>
            <a:r>
              <a:rPr lang="en-US"/>
              <a:t>It provides scientific base for his research.</a:t>
            </a:r>
          </a:p>
          <a:p>
            <a:r>
              <a:rPr lang="en-US"/>
              <a:t>It also should facilitate to complete the research work within the stipulated time.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p:cNvSpPr>
            <a:spLocks noGrp="1" noChangeArrowheads="1"/>
          </p:cNvSpPr>
          <p:nvPr>
            <p:ph type="title"/>
          </p:nvPr>
        </p:nvSpPr>
        <p:spPr/>
        <p:txBody>
          <a:bodyPr/>
          <a:lstStyle/>
          <a:p>
            <a:r>
              <a:rPr lang="en-US" dirty="0">
                <a:solidFill>
                  <a:schemeClr val="tx1"/>
                </a:solidFill>
              </a:rPr>
              <a:t>Functions of Research Design</a:t>
            </a:r>
          </a:p>
        </p:txBody>
      </p:sp>
      <p:sp>
        <p:nvSpPr>
          <p:cNvPr id="14339" name="Rectangle 3"/>
          <p:cNvSpPr>
            <a:spLocks noGrp="1" noChangeArrowheads="1"/>
          </p:cNvSpPr>
          <p:nvPr>
            <p:ph type="body" idx="1"/>
          </p:nvPr>
        </p:nvSpPr>
        <p:spPr/>
        <p:txBody>
          <a:bodyPr/>
          <a:lstStyle/>
          <a:p>
            <a:r>
              <a:rPr lang="en-US"/>
              <a:t>It provides a blueprint of research.</a:t>
            </a:r>
          </a:p>
          <a:p>
            <a:r>
              <a:rPr lang="en-US"/>
              <a:t>It limits (dictates) the boundaries of the research activities.</a:t>
            </a:r>
          </a:p>
          <a:p>
            <a:r>
              <a:rPr lang="en-US"/>
              <a:t>It enables investigation to anticipate potential problems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Grp="1" noChangeArrowheads="1"/>
          </p:cNvSpPr>
          <p:nvPr>
            <p:ph type="title"/>
          </p:nvPr>
        </p:nvSpPr>
        <p:spPr/>
        <p:txBody>
          <a:bodyPr/>
          <a:lstStyle/>
          <a:p>
            <a:r>
              <a:rPr lang="en-US" dirty="0">
                <a:solidFill>
                  <a:schemeClr val="tx1"/>
                </a:solidFill>
              </a:rPr>
              <a:t>Components of Research Design</a:t>
            </a:r>
          </a:p>
        </p:txBody>
      </p:sp>
      <p:sp>
        <p:nvSpPr>
          <p:cNvPr id="15363" name="Rectangle 3"/>
          <p:cNvSpPr>
            <a:spLocks noGrp="1" noChangeArrowheads="1"/>
          </p:cNvSpPr>
          <p:nvPr>
            <p:ph type="body" idx="1"/>
          </p:nvPr>
        </p:nvSpPr>
        <p:spPr/>
        <p:txBody>
          <a:bodyPr/>
          <a:lstStyle/>
          <a:p>
            <a:pPr>
              <a:lnSpc>
                <a:spcPct val="90000"/>
              </a:lnSpc>
            </a:pPr>
            <a:r>
              <a:rPr lang="en-US" dirty="0"/>
              <a:t>Title of the investigation</a:t>
            </a:r>
          </a:p>
          <a:p>
            <a:pPr>
              <a:lnSpc>
                <a:spcPct val="90000"/>
              </a:lnSpc>
            </a:pPr>
            <a:r>
              <a:rPr lang="en-US" dirty="0"/>
              <a:t>Purpose of the study</a:t>
            </a:r>
          </a:p>
          <a:p>
            <a:pPr>
              <a:lnSpc>
                <a:spcPct val="90000"/>
              </a:lnSpc>
            </a:pPr>
            <a:r>
              <a:rPr lang="en-US" dirty="0"/>
              <a:t>Review of related literature</a:t>
            </a:r>
          </a:p>
          <a:p>
            <a:pPr>
              <a:lnSpc>
                <a:spcPct val="90000"/>
              </a:lnSpc>
            </a:pPr>
            <a:r>
              <a:rPr lang="en-US" dirty="0"/>
              <a:t>Statement of the problem </a:t>
            </a:r>
          </a:p>
          <a:p>
            <a:pPr>
              <a:lnSpc>
                <a:spcPct val="90000"/>
              </a:lnSpc>
            </a:pPr>
            <a:r>
              <a:rPr lang="en-US" dirty="0"/>
              <a:t>Scope of the investigation</a:t>
            </a:r>
          </a:p>
          <a:p>
            <a:pPr>
              <a:lnSpc>
                <a:spcPct val="90000"/>
              </a:lnSpc>
            </a:pPr>
            <a:endParaRPr lang="en-US" dirty="0"/>
          </a:p>
          <a:p>
            <a:pPr>
              <a:lnSpc>
                <a:spcPct val="90000"/>
              </a:lnSpc>
            </a:pPr>
            <a:endParaRPr lang="en-US" dirty="0"/>
          </a:p>
        </p:txBody>
      </p:sp>
      <p:sp>
        <p:nvSpPr>
          <p:cNvPr id="4" name="Rectangle 3"/>
          <p:cNvSpPr/>
          <p:nvPr/>
        </p:nvSpPr>
        <p:spPr>
          <a:xfrm>
            <a:off x="6553200" y="5638800"/>
            <a:ext cx="24384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1"/>
          </p:nvPr>
        </p:nvSpPr>
        <p:spPr/>
        <p:txBody>
          <a:bodyPr/>
          <a:lstStyle/>
          <a:p>
            <a:pPr>
              <a:lnSpc>
                <a:spcPct val="80000"/>
              </a:lnSpc>
            </a:pPr>
            <a:r>
              <a:rPr lang="en-US" sz="3200"/>
              <a:t>Objectives of the study</a:t>
            </a:r>
          </a:p>
          <a:p>
            <a:pPr>
              <a:lnSpc>
                <a:spcPct val="80000"/>
              </a:lnSpc>
            </a:pPr>
            <a:r>
              <a:rPr lang="en-US" sz="3200"/>
              <a:t>Variables</a:t>
            </a:r>
          </a:p>
          <a:p>
            <a:pPr>
              <a:lnSpc>
                <a:spcPct val="80000"/>
              </a:lnSpc>
            </a:pPr>
            <a:r>
              <a:rPr lang="en-US" sz="3200"/>
              <a:t>Hypothesis</a:t>
            </a:r>
          </a:p>
          <a:p>
            <a:pPr>
              <a:lnSpc>
                <a:spcPct val="80000"/>
              </a:lnSpc>
            </a:pPr>
            <a:r>
              <a:rPr lang="en-US" sz="3200"/>
              <a:t>Selection of sample</a:t>
            </a:r>
          </a:p>
          <a:p>
            <a:pPr>
              <a:lnSpc>
                <a:spcPct val="80000"/>
              </a:lnSpc>
            </a:pPr>
            <a:r>
              <a:rPr lang="en-US" sz="3200"/>
              <a:t>Data Collection</a:t>
            </a:r>
          </a:p>
          <a:p>
            <a:pPr>
              <a:lnSpc>
                <a:spcPct val="80000"/>
              </a:lnSpc>
            </a:pPr>
            <a:r>
              <a:rPr lang="en-US" sz="3200"/>
              <a:t>Analysis of data</a:t>
            </a:r>
            <a:br>
              <a:rPr lang="en-US" sz="1800"/>
            </a:br>
            <a:br>
              <a:rPr lang="en-US" sz="1800"/>
            </a:br>
            <a:endParaRPr lang="en-US" sz="18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AutoShape 2"/>
          <p:cNvSpPr>
            <a:spLocks noGrp="1" noChangeArrowheads="1"/>
          </p:cNvSpPr>
          <p:nvPr>
            <p:ph type="title"/>
          </p:nvPr>
        </p:nvSpPr>
        <p:spPr/>
        <p:txBody>
          <a:bodyPr/>
          <a:lstStyle/>
          <a:p>
            <a:r>
              <a:rPr lang="en-US" dirty="0">
                <a:solidFill>
                  <a:schemeClr val="tx1"/>
                </a:solidFill>
              </a:rPr>
              <a:t>Types of Research Design</a:t>
            </a:r>
          </a:p>
        </p:txBody>
      </p:sp>
      <p:sp>
        <p:nvSpPr>
          <p:cNvPr id="17411" name="Rectangle 3"/>
          <p:cNvSpPr>
            <a:spLocks noGrp="1" noChangeArrowheads="1"/>
          </p:cNvSpPr>
          <p:nvPr>
            <p:ph type="body" idx="1"/>
          </p:nvPr>
        </p:nvSpPr>
        <p:spPr/>
        <p:txBody>
          <a:bodyPr/>
          <a:lstStyle/>
          <a:p>
            <a:r>
              <a:rPr lang="en-US"/>
              <a:t>Experimental Designs</a:t>
            </a:r>
          </a:p>
          <a:p>
            <a:r>
              <a:rPr lang="en-US"/>
              <a:t>Non- Experimental Designs</a:t>
            </a:r>
          </a:p>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p:txBody>
          <a:bodyPr/>
          <a:lstStyle/>
          <a:p>
            <a:r>
              <a:rPr lang="en-US" dirty="0">
                <a:solidFill>
                  <a:schemeClr val="tx1"/>
                </a:solidFill>
              </a:rPr>
              <a:t>Experimental Designs</a:t>
            </a:r>
          </a:p>
        </p:txBody>
      </p:sp>
      <p:sp>
        <p:nvSpPr>
          <p:cNvPr id="18435" name="Rectangle 3"/>
          <p:cNvSpPr>
            <a:spLocks noGrp="1" noChangeArrowheads="1"/>
          </p:cNvSpPr>
          <p:nvPr>
            <p:ph type="body" idx="1"/>
          </p:nvPr>
        </p:nvSpPr>
        <p:spPr/>
        <p:txBody>
          <a:bodyPr/>
          <a:lstStyle/>
          <a:p>
            <a:r>
              <a:rPr lang="en-US"/>
              <a:t>There are two types</a:t>
            </a:r>
          </a:p>
          <a:p>
            <a:pPr>
              <a:buFont typeface="Wingdings" pitchFamily="2" charset="2"/>
              <a:buNone/>
            </a:pPr>
            <a:r>
              <a:rPr lang="en-US"/>
              <a:t>		Quasi-experimental</a:t>
            </a:r>
          </a:p>
          <a:p>
            <a:pPr>
              <a:buFont typeface="Wingdings" pitchFamily="2" charset="2"/>
              <a:buNone/>
            </a:pPr>
            <a:r>
              <a:rPr lang="en-US"/>
              <a:t>		Experimental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a:solidFill>
                  <a:schemeClr val="tx1"/>
                </a:solidFill>
              </a:rPr>
              <a:t>Types of Research	</a:t>
            </a:r>
          </a:p>
        </p:txBody>
      </p:sp>
      <p:sp>
        <p:nvSpPr>
          <p:cNvPr id="6147" name="Rectangle 3"/>
          <p:cNvSpPr>
            <a:spLocks noGrp="1" noChangeArrowheads="1"/>
          </p:cNvSpPr>
          <p:nvPr>
            <p:ph sz="quarter" idx="1"/>
          </p:nvPr>
        </p:nvSpPr>
        <p:spPr>
          <a:xfrm>
            <a:off x="566738" y="1752600"/>
            <a:ext cx="8001000" cy="4800600"/>
          </a:xfrm>
        </p:spPr>
        <p:txBody>
          <a:bodyPr>
            <a:normAutofit lnSpcReduction="10000"/>
          </a:bodyPr>
          <a:lstStyle/>
          <a:p>
            <a:pPr eaLnBrk="1" hangingPunct="1">
              <a:lnSpc>
                <a:spcPct val="80000"/>
              </a:lnSpc>
            </a:pPr>
            <a:r>
              <a:rPr lang="en-US" sz="3000" dirty="0"/>
              <a:t>Pure and Applied Research</a:t>
            </a:r>
          </a:p>
          <a:p>
            <a:pPr eaLnBrk="1" hangingPunct="1">
              <a:lnSpc>
                <a:spcPct val="80000"/>
              </a:lnSpc>
            </a:pPr>
            <a:r>
              <a:rPr lang="en-US" sz="3000" dirty="0"/>
              <a:t>Exploratory or Formulative Research</a:t>
            </a:r>
          </a:p>
          <a:p>
            <a:pPr eaLnBrk="1" hangingPunct="1">
              <a:lnSpc>
                <a:spcPct val="80000"/>
              </a:lnSpc>
            </a:pPr>
            <a:r>
              <a:rPr lang="en-US" sz="3000" dirty="0"/>
              <a:t>Descriptive Research</a:t>
            </a:r>
          </a:p>
          <a:p>
            <a:pPr eaLnBrk="1" hangingPunct="1">
              <a:lnSpc>
                <a:spcPct val="80000"/>
              </a:lnSpc>
            </a:pPr>
            <a:r>
              <a:rPr lang="en-US" sz="3000" dirty="0"/>
              <a:t>Diagnostic Study</a:t>
            </a:r>
          </a:p>
          <a:p>
            <a:pPr eaLnBrk="1" hangingPunct="1">
              <a:lnSpc>
                <a:spcPct val="80000"/>
              </a:lnSpc>
            </a:pPr>
            <a:r>
              <a:rPr lang="en-US" sz="3000" dirty="0"/>
              <a:t>Evaluation Studies</a:t>
            </a:r>
          </a:p>
          <a:p>
            <a:pPr eaLnBrk="1" hangingPunct="1">
              <a:lnSpc>
                <a:spcPct val="80000"/>
              </a:lnSpc>
            </a:pPr>
            <a:r>
              <a:rPr lang="en-US" sz="3000" dirty="0"/>
              <a:t>Action Research</a:t>
            </a:r>
          </a:p>
          <a:p>
            <a:pPr eaLnBrk="1" hangingPunct="1">
              <a:lnSpc>
                <a:spcPct val="80000"/>
              </a:lnSpc>
            </a:pPr>
            <a:r>
              <a:rPr lang="en-US" sz="3000" dirty="0"/>
              <a:t>Experimental Research</a:t>
            </a:r>
          </a:p>
          <a:p>
            <a:pPr eaLnBrk="1" hangingPunct="1">
              <a:lnSpc>
                <a:spcPct val="80000"/>
              </a:lnSpc>
            </a:pPr>
            <a:r>
              <a:rPr lang="en-US" sz="3000" dirty="0"/>
              <a:t>Analytical study or statistical Method</a:t>
            </a:r>
          </a:p>
          <a:p>
            <a:pPr eaLnBrk="1" hangingPunct="1">
              <a:lnSpc>
                <a:spcPct val="80000"/>
              </a:lnSpc>
            </a:pPr>
            <a:r>
              <a:rPr lang="en-US" sz="3000" dirty="0"/>
              <a:t>Historical Research</a:t>
            </a:r>
          </a:p>
          <a:p>
            <a:pPr eaLnBrk="1" hangingPunct="1">
              <a:lnSpc>
                <a:spcPct val="80000"/>
              </a:lnSpc>
            </a:pPr>
            <a:r>
              <a:rPr lang="en-US" sz="3000" dirty="0"/>
              <a:t>Surveys</a:t>
            </a:r>
          </a:p>
          <a:p>
            <a:pPr eaLnBrk="1" hangingPunct="1">
              <a:lnSpc>
                <a:spcPct val="80000"/>
              </a:lnSpc>
            </a:pPr>
            <a:r>
              <a:rPr lang="en-US" sz="3000" dirty="0"/>
              <a:t>Case Study</a:t>
            </a:r>
          </a:p>
          <a:p>
            <a:pPr eaLnBrk="1" hangingPunct="1">
              <a:lnSpc>
                <a:spcPct val="80000"/>
              </a:lnSpc>
              <a:buFont typeface="Wingdings" pitchFamily="2" charset="2"/>
              <a:buNone/>
            </a:pPr>
            <a:endParaRPr lang="en-US" sz="2600" dirty="0"/>
          </a:p>
          <a:p>
            <a:pPr eaLnBrk="1" hangingPunct="1">
              <a:lnSpc>
                <a:spcPct val="80000"/>
              </a:lnSpc>
            </a:pPr>
            <a:endParaRPr lang="en-US" sz="2600" dirty="0"/>
          </a:p>
          <a:p>
            <a:pPr eaLnBrk="1" hangingPunct="1">
              <a:lnSpc>
                <a:spcPct val="80000"/>
              </a:lnSpc>
            </a:pPr>
            <a:endParaRPr lang="en-US" sz="2600" dirty="0"/>
          </a:p>
          <a:p>
            <a:pPr eaLnBrk="1" hangingPunct="1">
              <a:lnSpc>
                <a:spcPct val="80000"/>
              </a:lnSpc>
            </a:pPr>
            <a:endParaRPr lang="en-US" sz="26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Grp="1" noChangeArrowheads="1"/>
          </p:cNvSpPr>
          <p:nvPr>
            <p:ph type="title"/>
          </p:nvPr>
        </p:nvSpPr>
        <p:spPr/>
        <p:txBody>
          <a:bodyPr/>
          <a:lstStyle/>
          <a:p>
            <a:r>
              <a:rPr lang="en-US" dirty="0">
                <a:solidFill>
                  <a:schemeClr val="tx1"/>
                </a:solidFill>
              </a:rPr>
              <a:t>Non-Experimental Design</a:t>
            </a:r>
          </a:p>
        </p:txBody>
      </p:sp>
      <p:sp>
        <p:nvSpPr>
          <p:cNvPr id="20483" name="Rectangle 3"/>
          <p:cNvSpPr>
            <a:spLocks noGrp="1" noChangeArrowheads="1"/>
          </p:cNvSpPr>
          <p:nvPr>
            <p:ph type="body" idx="1"/>
          </p:nvPr>
        </p:nvSpPr>
        <p:spPr/>
        <p:txBody>
          <a:bodyPr/>
          <a:lstStyle/>
          <a:p>
            <a:r>
              <a:rPr lang="en-US"/>
              <a:t>Case study designs/method.</a:t>
            </a:r>
          </a:p>
          <a:p>
            <a:r>
              <a:rPr lang="en-US"/>
              <a:t>Content analysis.</a:t>
            </a:r>
          </a:p>
          <a:p>
            <a:r>
              <a:rPr lang="en-US"/>
              <a:t>Ethnography.</a:t>
            </a:r>
          </a:p>
          <a:p>
            <a:r>
              <a:rPr lang="en-US"/>
              <a:t>Focus groups.</a:t>
            </a:r>
          </a:p>
          <a:p>
            <a:r>
              <a:rPr lang="en-US"/>
              <a:t>Network analysis and sociometry.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Hypotheses</a:t>
            </a:r>
          </a:p>
        </p:txBody>
      </p:sp>
      <p:sp>
        <p:nvSpPr>
          <p:cNvPr id="3" name="Content Placeholder 2"/>
          <p:cNvSpPr>
            <a:spLocks noGrp="1"/>
          </p:cNvSpPr>
          <p:nvPr>
            <p:ph sz="quarter" idx="1"/>
          </p:nvPr>
        </p:nvSpPr>
        <p:spPr/>
        <p:txBody>
          <a:bodyPr/>
          <a:lstStyle/>
          <a:p>
            <a:pPr algn="just"/>
            <a:r>
              <a:rPr lang="en-US" sz="2800" dirty="0">
                <a:latin typeface="Times New Roman" pitchFamily="18" charset="0"/>
                <a:cs typeface="Times New Roman" pitchFamily="18" charset="0"/>
              </a:rPr>
              <a:t>The purpose of hypothesis testing is to determine whether there is enough statistical evidence in favor of a certain belief about a parameter.</a:t>
            </a:r>
          </a:p>
          <a:p>
            <a:pPr algn="just"/>
            <a:r>
              <a:rPr lang="en-US" sz="2800" dirty="0">
                <a:latin typeface="Times New Roman" pitchFamily="18" charset="0"/>
                <a:cs typeface="Times New Roman" pitchFamily="18" charset="0"/>
              </a:rPr>
              <a:t>An hypothesis is a preliminary or tentative explanation or postulate by the researcher of what the researcher considers the outcome of an investigation will be.   It is an informed/educated guess.</a:t>
            </a:r>
          </a:p>
          <a:p>
            <a:pPr algn="just"/>
            <a:r>
              <a:rPr lang="en-US" sz="2800" dirty="0">
                <a:latin typeface="Times New Roman" pitchFamily="18" charset="0"/>
                <a:cs typeface="Times New Roman" pitchFamily="18" charset="0"/>
              </a:rPr>
              <a:t>It indicates the expectations of the researcher regarding certain variables.  It is the most specific way in which an answer to a problem can be stated.</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Define Hypothesis</a:t>
            </a:r>
          </a:p>
        </p:txBody>
      </p:sp>
      <p:sp>
        <p:nvSpPr>
          <p:cNvPr id="3" name="Content Placeholder 2"/>
          <p:cNvSpPr>
            <a:spLocks noGrp="1"/>
          </p:cNvSpPr>
          <p:nvPr>
            <p:ph sz="quarter" idx="1"/>
          </p:nvPr>
        </p:nvSpPr>
        <p:spPr/>
        <p:txBody>
          <a:bodyPr/>
          <a:lstStyle/>
          <a:p>
            <a:r>
              <a:rPr lang="en-GB" b="1" dirty="0"/>
              <a:t>A tentative statement about a population parameter that might be true or wrong</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836152" cy="758952"/>
          </a:xfrm>
        </p:spPr>
        <p:txBody>
          <a:bodyPr>
            <a:noAutofit/>
          </a:bodyPr>
          <a:lstStyle/>
          <a:p>
            <a:r>
              <a:rPr lang="en-US" sz="3000" dirty="0">
                <a:solidFill>
                  <a:schemeClr val="tx1"/>
                </a:solidFill>
                <a:latin typeface="Times New Roman" pitchFamily="18" charset="0"/>
                <a:cs typeface="Times New Roman" pitchFamily="18" charset="0"/>
              </a:rPr>
              <a:t>The Difference Between An Hypothesis And A Problem</a:t>
            </a:r>
            <a:endParaRPr lang="en-US" sz="3000" dirty="0">
              <a:solidFill>
                <a:schemeClr val="tx1"/>
              </a:solidFill>
            </a:endParaRPr>
          </a:p>
        </p:txBody>
      </p:sp>
      <p:sp>
        <p:nvSpPr>
          <p:cNvPr id="3" name="Content Placeholder 2"/>
          <p:cNvSpPr>
            <a:spLocks noGrp="1"/>
          </p:cNvSpPr>
          <p:nvPr>
            <p:ph sz="quarter" idx="1"/>
          </p:nvPr>
        </p:nvSpPr>
        <p:spPr>
          <a:xfrm>
            <a:off x="0" y="1295400"/>
            <a:ext cx="8915400" cy="5562600"/>
          </a:xfrm>
        </p:spPr>
        <p:txBody>
          <a:bodyPr>
            <a:normAutofit/>
          </a:bodyPr>
          <a:lstStyle/>
          <a:p>
            <a:pPr algn="just"/>
            <a:r>
              <a:rPr lang="en-US" sz="2800" dirty="0">
                <a:latin typeface="Times New Roman" pitchFamily="18" charset="0"/>
                <a:cs typeface="Times New Roman" pitchFamily="18" charset="0"/>
              </a:rPr>
              <a:t>Both an hypothesis and a problem contribute to the body of knowledge which supports or refutes an existing theory.  </a:t>
            </a:r>
          </a:p>
          <a:p>
            <a:pPr algn="just"/>
            <a:r>
              <a:rPr lang="en-US" sz="2800" dirty="0">
                <a:latin typeface="Times New Roman" pitchFamily="18" charset="0"/>
                <a:cs typeface="Times New Roman" pitchFamily="18" charset="0"/>
              </a:rPr>
              <a:t>An hypothesis differs from a problem.   </a:t>
            </a:r>
          </a:p>
          <a:p>
            <a:pPr algn="just"/>
            <a:r>
              <a:rPr lang="en-US" sz="2800" dirty="0">
                <a:latin typeface="Times New Roman" pitchFamily="18" charset="0"/>
                <a:cs typeface="Times New Roman" pitchFamily="18" charset="0"/>
              </a:rPr>
              <a:t>A problem is formulated in the form of a question; it serves as the basis or origin from which an hypothesis is derived.  </a:t>
            </a:r>
          </a:p>
          <a:p>
            <a:pPr algn="just"/>
            <a:r>
              <a:rPr lang="en-US" sz="2800" dirty="0">
                <a:latin typeface="Times New Roman" pitchFamily="18" charset="0"/>
                <a:cs typeface="Times New Roman" pitchFamily="18" charset="0"/>
              </a:rPr>
              <a:t>An hypothesis is a suggested solution to a problem.  </a:t>
            </a:r>
          </a:p>
          <a:p>
            <a:pPr algn="just"/>
            <a:r>
              <a:rPr lang="en-US" sz="2800" dirty="0">
                <a:latin typeface="Times New Roman" pitchFamily="18" charset="0"/>
                <a:cs typeface="Times New Roman" pitchFamily="18" charset="0"/>
              </a:rPr>
              <a:t>A problem (question) cannot be directly tested, whereas an hypothesis can be tested and verified.</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683752" cy="758952"/>
          </a:xfrm>
        </p:spPr>
        <p:txBody>
          <a:bodyPr>
            <a:normAutofit/>
          </a:bodyPr>
          <a:lstStyle/>
          <a:p>
            <a:r>
              <a:rPr lang="en-US" sz="2800" dirty="0">
                <a:solidFill>
                  <a:schemeClr val="tx1"/>
                </a:solidFill>
              </a:rPr>
              <a:t>When is an Hypothesis Formulated</a:t>
            </a:r>
          </a:p>
        </p:txBody>
      </p:sp>
      <p:sp>
        <p:nvSpPr>
          <p:cNvPr id="3" name="Content Placeholder 2"/>
          <p:cNvSpPr>
            <a:spLocks noGrp="1"/>
          </p:cNvSpPr>
          <p:nvPr>
            <p:ph sz="quarter" idx="1"/>
          </p:nvPr>
        </p:nvSpPr>
        <p:spPr/>
        <p:txBody>
          <a:bodyPr/>
          <a:lstStyle/>
          <a:p>
            <a:pPr algn="just"/>
            <a:r>
              <a:rPr lang="en-US" dirty="0"/>
              <a:t>An hypothesis is formulated after the problem has been stated and the literature study has been concluded. </a:t>
            </a:r>
          </a:p>
          <a:p>
            <a:pPr algn="just"/>
            <a:r>
              <a:rPr lang="en-US" dirty="0"/>
              <a:t> It is formulated when the researcher is totally aware of the theoretical and empirical background to the problem.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chemeClr val="tx1"/>
                </a:solidFill>
              </a:rPr>
              <a:t>PURPOSE AND FUNCTION OF AN HYPOTHESIS</a:t>
            </a:r>
          </a:p>
        </p:txBody>
      </p:sp>
      <p:sp>
        <p:nvSpPr>
          <p:cNvPr id="3" name="Content Placeholder 2"/>
          <p:cNvSpPr>
            <a:spLocks noGrp="1"/>
          </p:cNvSpPr>
          <p:nvPr>
            <p:ph sz="quarter" idx="1"/>
          </p:nvPr>
        </p:nvSpPr>
        <p:spPr/>
        <p:txBody>
          <a:bodyPr/>
          <a:lstStyle/>
          <a:p>
            <a:pPr algn="just"/>
            <a:r>
              <a:rPr lang="en-US" sz="2400" dirty="0">
                <a:latin typeface="Times New Roman" pitchFamily="18" charset="0"/>
                <a:cs typeface="Times New Roman" pitchFamily="18" charset="0"/>
              </a:rPr>
              <a:t>It offers explanations for the relationships between those variables that can be empirically tested.</a:t>
            </a:r>
          </a:p>
          <a:p>
            <a:pPr algn="just"/>
            <a:r>
              <a:rPr lang="en-US" sz="2400" dirty="0">
                <a:latin typeface="Times New Roman" pitchFamily="18" charset="0"/>
                <a:cs typeface="Times New Roman" pitchFamily="18" charset="0"/>
              </a:rPr>
              <a:t>It furnishes proof that the researcher has sufficient background knowledge to enable him/her to make suggestions in order to extend existing knowledge.</a:t>
            </a:r>
          </a:p>
          <a:p>
            <a:pPr algn="just"/>
            <a:r>
              <a:rPr lang="en-US" sz="2400" dirty="0">
                <a:latin typeface="Times New Roman" pitchFamily="18" charset="0"/>
                <a:cs typeface="Times New Roman" pitchFamily="18" charset="0"/>
              </a:rPr>
              <a:t>It gives direction to an investigation.</a:t>
            </a:r>
          </a:p>
          <a:p>
            <a:pPr algn="just"/>
            <a:r>
              <a:rPr lang="en-US" sz="2400" dirty="0">
                <a:latin typeface="Times New Roman" pitchFamily="18" charset="0"/>
                <a:cs typeface="Times New Roman" pitchFamily="18" charset="0"/>
              </a:rPr>
              <a:t>It structures the next phase in the investigation and therefore furnishes continuity to the examination of the problem.</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solidFill>
                  <a:schemeClr val="tx1"/>
                </a:solidFill>
              </a:rPr>
              <a:t>CHARACTERISTICS OF AN HYPOTHESIS</a:t>
            </a:r>
            <a:endParaRPr lang="en-US" dirty="0">
              <a:solidFill>
                <a:schemeClr val="tx1"/>
              </a:solidFill>
            </a:endParaRPr>
          </a:p>
        </p:txBody>
      </p:sp>
      <p:sp>
        <p:nvSpPr>
          <p:cNvPr id="3" name="Content Placeholder 2"/>
          <p:cNvSpPr>
            <a:spLocks noGrp="1"/>
          </p:cNvSpPr>
          <p:nvPr>
            <p:ph sz="quarter" idx="1"/>
          </p:nvPr>
        </p:nvSpPr>
        <p:spPr/>
        <p:txBody>
          <a:bodyPr/>
          <a:lstStyle/>
          <a:p>
            <a:pPr algn="just"/>
            <a:r>
              <a:rPr lang="en-US" dirty="0">
                <a:latin typeface="Times New Roman" pitchFamily="18" charset="0"/>
                <a:cs typeface="Times New Roman" pitchFamily="18" charset="0"/>
              </a:rPr>
              <a:t>It should have elucidating power.</a:t>
            </a:r>
          </a:p>
          <a:p>
            <a:pPr algn="just"/>
            <a:r>
              <a:rPr lang="en-US" dirty="0">
                <a:latin typeface="Times New Roman" pitchFamily="18" charset="0"/>
                <a:cs typeface="Times New Roman" pitchFamily="18" charset="0"/>
              </a:rPr>
              <a:t>It should strive to furnish an acceptable explanation of the phenomenon.</a:t>
            </a:r>
          </a:p>
          <a:p>
            <a:pPr algn="just"/>
            <a:r>
              <a:rPr lang="en-US" dirty="0">
                <a:latin typeface="Times New Roman" pitchFamily="18" charset="0"/>
                <a:cs typeface="Times New Roman" pitchFamily="18" charset="0"/>
              </a:rPr>
              <a:t>It must be verifiable.</a:t>
            </a:r>
          </a:p>
          <a:p>
            <a:pPr algn="just"/>
            <a:r>
              <a:rPr lang="en-US" dirty="0">
                <a:latin typeface="Times New Roman" pitchFamily="18" charset="0"/>
                <a:cs typeface="Times New Roman" pitchFamily="18" charset="0"/>
              </a:rPr>
              <a:t>It must be formulated in simple, understandable terms.</a:t>
            </a:r>
          </a:p>
          <a:p>
            <a:pPr algn="just"/>
            <a:r>
              <a:rPr lang="en-US" dirty="0">
                <a:latin typeface="Times New Roman" pitchFamily="18" charset="0"/>
                <a:cs typeface="Times New Roman" pitchFamily="18" charset="0"/>
              </a:rPr>
              <a:t>It should corresponds with existing knowledge</a:t>
            </a:r>
            <a:r>
              <a:rPr lang="en-US" dirty="0"/>
              <a:t>.</a:t>
            </a:r>
          </a:p>
          <a:p>
            <a:pPr>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Types of Hypotheses</a:t>
            </a:r>
          </a:p>
        </p:txBody>
      </p:sp>
      <p:sp>
        <p:nvSpPr>
          <p:cNvPr id="3" name="Content Placeholder 2"/>
          <p:cNvSpPr>
            <a:spLocks noGrp="1"/>
          </p:cNvSpPr>
          <p:nvPr>
            <p:ph sz="quarter" idx="1"/>
          </p:nvPr>
        </p:nvSpPr>
        <p:spPr>
          <a:xfrm>
            <a:off x="301752" y="1527048"/>
            <a:ext cx="8503920" cy="4416552"/>
          </a:xfrm>
        </p:spPr>
        <p:txBody>
          <a:bodyPr>
            <a:normAutofit lnSpcReduction="10000"/>
          </a:bodyPr>
          <a:lstStyle/>
          <a:p>
            <a:pPr marL="514350" indent="-514350">
              <a:buFont typeface="Arial Narrow" pitchFamily="34" charset="0"/>
              <a:buAutoNum type="arabicPeriod"/>
            </a:pPr>
            <a:r>
              <a:rPr lang="en-US" dirty="0"/>
              <a:t>Descriptive Hypotheses: </a:t>
            </a:r>
          </a:p>
          <a:p>
            <a:pPr marL="1314450" lvl="2" indent="-514350"/>
            <a:r>
              <a:rPr lang="en-US" dirty="0"/>
              <a:t>These are propositions that describe the characteristics ( such as size, form or distribution) of a variable. The variable may be an object, person, organization etc. , </a:t>
            </a:r>
          </a:p>
          <a:p>
            <a:pPr marL="1314450" lvl="2" indent="-514350">
              <a:buFontTx/>
              <a:buNone/>
            </a:pPr>
            <a:r>
              <a:rPr lang="en-US" dirty="0"/>
              <a:t>e.g., </a:t>
            </a:r>
            <a:r>
              <a:rPr lang="en-US" sz="1800" dirty="0"/>
              <a:t>The rate of unemployment among arts graduates is higher than that of commerce graduates. The educational system is not oriented to human resource needs of a country.</a:t>
            </a:r>
            <a:endParaRPr lang="en-US" dirty="0"/>
          </a:p>
          <a:p>
            <a:pPr marL="514350" indent="-514350">
              <a:buFont typeface="Arial Narrow" pitchFamily="34" charset="0"/>
              <a:buAutoNum type="arabicPeriod"/>
            </a:pPr>
            <a:r>
              <a:rPr lang="en-US" dirty="0"/>
              <a:t> Relational Hypotheses.</a:t>
            </a:r>
          </a:p>
          <a:p>
            <a:pPr marL="1314450" lvl="2" indent="-514350"/>
            <a:r>
              <a:rPr lang="en-US" dirty="0"/>
              <a:t>These are propositions which describe the relationship between tow variables. </a:t>
            </a:r>
          </a:p>
          <a:p>
            <a:pPr marL="1314450" lvl="2" indent="-514350">
              <a:buFontTx/>
              <a:buNone/>
            </a:pPr>
            <a:r>
              <a:rPr lang="en-US" dirty="0"/>
              <a:t>e. g. , Families with higher incomes spend more for recreation</a:t>
            </a:r>
          </a:p>
          <a:p>
            <a:pPr marL="1314450" lvl="2" indent="-514350">
              <a:buFontTx/>
              <a:buNone/>
            </a:pPr>
            <a:r>
              <a:rPr lang="en-US" dirty="0"/>
              <a:t>	  Upper – class people have fewer children than lower class people.</a:t>
            </a:r>
          </a:p>
        </p:txBody>
      </p:sp>
      <p:sp>
        <p:nvSpPr>
          <p:cNvPr id="4" name="Rectangle 3"/>
          <p:cNvSpPr/>
          <p:nvPr/>
        </p:nvSpPr>
        <p:spPr>
          <a:xfrm>
            <a:off x="6096000" y="5943600"/>
            <a:ext cx="28956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295400"/>
            <a:ext cx="8839200" cy="5334000"/>
          </a:xfrm>
        </p:spPr>
        <p:txBody>
          <a:bodyPr>
            <a:normAutofit/>
          </a:bodyPr>
          <a:lstStyle/>
          <a:p>
            <a:pPr>
              <a:buFontTx/>
              <a:buNone/>
            </a:pPr>
            <a:r>
              <a:rPr lang="en-US" sz="2400" dirty="0"/>
              <a:t>3. Causal Hypotheses</a:t>
            </a:r>
          </a:p>
          <a:p>
            <a:pPr lvl="1" algn="just"/>
            <a:r>
              <a:rPr lang="en-US" sz="2000" dirty="0">
                <a:latin typeface="Times New Roman" pitchFamily="18" charset="0"/>
                <a:cs typeface="Times New Roman" pitchFamily="18" charset="0"/>
              </a:rPr>
              <a:t>It state that the existence of, or a change in, one variable Causes or leads to an effect on another variable. </a:t>
            </a:r>
          </a:p>
          <a:p>
            <a:pPr lvl="1" algn="just"/>
            <a:r>
              <a:rPr lang="en-US" sz="2000" dirty="0">
                <a:latin typeface="Times New Roman" pitchFamily="18" charset="0"/>
                <a:cs typeface="Times New Roman" pitchFamily="18" charset="0"/>
              </a:rPr>
              <a:t>The first variable is called the independent variable, and the latter the dependent variable.  </a:t>
            </a:r>
          </a:p>
          <a:p>
            <a:pPr lvl="1" algn="just"/>
            <a:r>
              <a:rPr lang="en-US" sz="2000" dirty="0">
                <a:latin typeface="Times New Roman" pitchFamily="18" charset="0"/>
                <a:cs typeface="Times New Roman" pitchFamily="18" charset="0"/>
              </a:rPr>
              <a:t>When dealing with causal relationships between variables the researcher must consider the direction in which such relationship flow</a:t>
            </a:r>
            <a:endParaRPr lang="en-US" sz="1600" dirty="0">
              <a:latin typeface="Times New Roman" pitchFamily="18" charset="0"/>
              <a:cs typeface="Times New Roman" pitchFamily="18" charset="0"/>
            </a:endParaRPr>
          </a:p>
          <a:p>
            <a:pPr lvl="2">
              <a:buFontTx/>
              <a:buNone/>
            </a:pPr>
            <a:r>
              <a:rPr lang="en-US" dirty="0" err="1"/>
              <a:t>e.g</a:t>
            </a:r>
            <a:r>
              <a:rPr lang="en-US" dirty="0"/>
              <a:t>: which is cause and which is effect</a:t>
            </a:r>
          </a:p>
          <a:p>
            <a:pPr>
              <a:buFontTx/>
              <a:buNone/>
            </a:pPr>
            <a:r>
              <a:rPr lang="en-US" sz="2400" dirty="0"/>
              <a:t>4. Working Hypotheses</a:t>
            </a:r>
          </a:p>
          <a:p>
            <a:pPr lvl="2" algn="just"/>
            <a:r>
              <a:rPr lang="en-US" dirty="0"/>
              <a:t>While planning the study of a problem, hypotheses are formed.</a:t>
            </a:r>
          </a:p>
          <a:p>
            <a:pPr lvl="2" algn="just"/>
            <a:r>
              <a:rPr lang="en-US" dirty="0"/>
              <a:t>Initially they may not be very specific. In such cases, they are referred to as ‘ working hypotheses’ which are subject to modification as the investigation proceeds.</a:t>
            </a:r>
          </a:p>
          <a:p>
            <a:endParaRPr lang="en-US" dirty="0"/>
          </a:p>
        </p:txBody>
      </p:sp>
      <p:sp>
        <p:nvSpPr>
          <p:cNvPr id="4" name="Rectangle 3"/>
          <p:cNvSpPr/>
          <p:nvPr/>
        </p:nvSpPr>
        <p:spPr>
          <a:xfrm>
            <a:off x="6934200" y="5943600"/>
            <a:ext cx="20574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1295400"/>
            <a:ext cx="9144000" cy="5562600"/>
          </a:xfrm>
        </p:spPr>
        <p:txBody>
          <a:bodyPr>
            <a:normAutofit/>
          </a:bodyPr>
          <a:lstStyle/>
          <a:p>
            <a:pPr marL="514350" indent="-514350">
              <a:buFontTx/>
              <a:buNone/>
              <a:defRPr/>
            </a:pPr>
            <a:r>
              <a:rPr lang="en-US" sz="2400" dirty="0"/>
              <a:t>. </a:t>
            </a:r>
            <a:r>
              <a:rPr lang="en-US" sz="2800" dirty="0"/>
              <a:t>Null Hypotheses</a:t>
            </a:r>
            <a:endParaRPr lang="en-US" dirty="0"/>
          </a:p>
          <a:p>
            <a:pPr marL="1314450" lvl="2" indent="-514350">
              <a:defRPr/>
            </a:pPr>
            <a:r>
              <a:rPr lang="en-US" dirty="0"/>
              <a:t>This hypotheses are formulated for testing statistical significance, since, this form is a convenient approach to statistical analysis.  As the test would nullify the null hypotheses. </a:t>
            </a:r>
          </a:p>
          <a:p>
            <a:pPr algn="just">
              <a:buFontTx/>
              <a:buNone/>
              <a:defRPr/>
            </a:pPr>
            <a:r>
              <a:rPr lang="en-US" dirty="0"/>
              <a:t>		</a:t>
            </a:r>
            <a:r>
              <a:rPr lang="en-US" sz="2000" dirty="0"/>
              <a:t>e.g., : </a:t>
            </a:r>
            <a:r>
              <a:rPr lang="en-US" sz="1600" dirty="0"/>
              <a:t>T</a:t>
            </a:r>
            <a:r>
              <a:rPr lang="en-US" sz="1800" dirty="0"/>
              <a:t>here is a relationship between a family’s income and expenditure on 	recreation, a null hypothesis may state: There is no relationship between 	families income level and expenditure on recreation. </a:t>
            </a:r>
          </a:p>
          <a:p>
            <a:pPr algn="just">
              <a:buFontTx/>
              <a:buNone/>
              <a:defRPr/>
            </a:pPr>
            <a:r>
              <a:rPr lang="en-US" sz="2800" dirty="0"/>
              <a:t>6. Statistical Hypotheses</a:t>
            </a:r>
          </a:p>
          <a:p>
            <a:pPr lvl="2" algn="just">
              <a:defRPr/>
            </a:pPr>
            <a:r>
              <a:rPr lang="en-US" dirty="0"/>
              <a:t>These are statements about a statistical population.  These are derived from a sample.  These are quantitative in nature in that they are numerically measurable </a:t>
            </a:r>
          </a:p>
          <a:p>
            <a:pPr lvl="2" algn="just">
              <a:buFontTx/>
              <a:buNone/>
              <a:defRPr/>
            </a:pPr>
            <a:r>
              <a:rPr lang="en-US" dirty="0"/>
              <a:t>	</a:t>
            </a:r>
            <a:r>
              <a:rPr lang="en-US" dirty="0" err="1"/>
              <a:t>eg</a:t>
            </a:r>
            <a:r>
              <a:rPr lang="en-US" dirty="0"/>
              <a:t>: Group A is older than B’</a:t>
            </a:r>
          </a:p>
          <a:p>
            <a:endParaRPr lang="en-US" dirty="0"/>
          </a:p>
        </p:txBody>
      </p:sp>
      <p:sp>
        <p:nvSpPr>
          <p:cNvPr id="4" name="Rectangle 3"/>
          <p:cNvSpPr/>
          <p:nvPr/>
        </p:nvSpPr>
        <p:spPr>
          <a:xfrm>
            <a:off x="6705600" y="5638800"/>
            <a:ext cx="21336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dirty="0">
                <a:solidFill>
                  <a:schemeClr val="tx1"/>
                </a:solidFill>
              </a:rPr>
              <a:t>Pure and Applied Research</a:t>
            </a:r>
          </a:p>
        </p:txBody>
      </p:sp>
      <p:sp>
        <p:nvSpPr>
          <p:cNvPr id="7171" name="Rectangle 3"/>
          <p:cNvSpPr>
            <a:spLocks noGrp="1" noChangeArrowheads="1"/>
          </p:cNvSpPr>
          <p:nvPr>
            <p:ph sz="quarter" idx="1"/>
          </p:nvPr>
        </p:nvSpPr>
        <p:spPr/>
        <p:txBody>
          <a:bodyPr>
            <a:normAutofit/>
          </a:bodyPr>
          <a:lstStyle/>
          <a:p>
            <a:pPr eaLnBrk="1" hangingPunct="1">
              <a:buFont typeface="Wingdings" pitchFamily="2" charset="2"/>
              <a:buNone/>
            </a:pPr>
            <a:r>
              <a:rPr lang="en-US" sz="3600" dirty="0"/>
              <a:t>Pure</a:t>
            </a:r>
          </a:p>
          <a:p>
            <a:pPr eaLnBrk="1" hangingPunct="1"/>
            <a:r>
              <a:rPr lang="en-US" sz="3600" dirty="0"/>
              <a:t>it is the study of search of knowledge.</a:t>
            </a:r>
          </a:p>
          <a:p>
            <a:pPr eaLnBrk="1" hangingPunct="1">
              <a:buFont typeface="Wingdings" pitchFamily="2" charset="2"/>
              <a:buNone/>
            </a:pPr>
            <a:endParaRPr lang="en-US" sz="3600" dirty="0"/>
          </a:p>
          <a:p>
            <a:pPr eaLnBrk="1" hangingPunct="1">
              <a:buFont typeface="Wingdings" pitchFamily="2" charset="2"/>
              <a:buNone/>
            </a:pPr>
            <a:r>
              <a:rPr lang="en-US" sz="3600" dirty="0"/>
              <a:t>Applied</a:t>
            </a:r>
          </a:p>
          <a:p>
            <a:pPr eaLnBrk="1" hangingPunct="1"/>
            <a:r>
              <a:rPr lang="en-US" sz="3600" dirty="0"/>
              <a:t>It is the study of finding solution to a problem.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1295400"/>
            <a:ext cx="8839200" cy="5410200"/>
          </a:xfrm>
        </p:spPr>
        <p:txBody>
          <a:bodyPr>
            <a:normAutofit fontScale="92500" lnSpcReduction="10000"/>
          </a:bodyPr>
          <a:lstStyle/>
          <a:p>
            <a:pPr algn="just">
              <a:buFontTx/>
              <a:buNone/>
              <a:defRPr/>
            </a:pPr>
            <a:r>
              <a:rPr lang="en-US" sz="2800" dirty="0"/>
              <a:t>Common Sense  Hypotheses</a:t>
            </a:r>
          </a:p>
          <a:p>
            <a:pPr lvl="2" algn="just">
              <a:defRPr/>
            </a:pPr>
            <a:r>
              <a:rPr lang="en-US" dirty="0"/>
              <a:t>It state the existence of empirical uniformities perceived through day to day observations. </a:t>
            </a:r>
          </a:p>
          <a:p>
            <a:pPr lvl="2" algn="just">
              <a:buFontTx/>
              <a:buNone/>
              <a:defRPr/>
            </a:pPr>
            <a:r>
              <a:rPr lang="en-US" dirty="0"/>
              <a:t>e.g., “ Shop-assistants in small shops lack motivation”</a:t>
            </a:r>
          </a:p>
          <a:p>
            <a:pPr marL="514350" indent="-514350" algn="just">
              <a:buFontTx/>
              <a:buAutoNum type="arabicPeriod" startAt="8"/>
              <a:defRPr/>
            </a:pPr>
            <a:r>
              <a:rPr lang="en-US" sz="2800" dirty="0"/>
              <a:t>Complex Hypotheses</a:t>
            </a:r>
          </a:p>
          <a:p>
            <a:pPr marL="1314450" lvl="2" indent="-514350" algn="just">
              <a:defRPr/>
            </a:pPr>
            <a:r>
              <a:rPr lang="en-US" dirty="0"/>
              <a:t>These aim at testing the existence of logically derived relationships between empirical uniformities. </a:t>
            </a:r>
          </a:p>
          <a:p>
            <a:pPr marL="1314450" lvl="2" indent="-514350" algn="just">
              <a:buFontTx/>
              <a:buNone/>
              <a:defRPr/>
            </a:pPr>
            <a:r>
              <a:rPr lang="en-US" dirty="0"/>
              <a:t>e.g</a:t>
            </a:r>
            <a:r>
              <a:rPr lang="en-US" sz="1600" dirty="0"/>
              <a:t>., </a:t>
            </a:r>
            <a:r>
              <a:rPr lang="en-US" sz="1800" dirty="0"/>
              <a:t>In the early stage human ecology described empirical uniformities in the distribution of land values, industrial concentrations, types of business and other phenomena.  </a:t>
            </a:r>
          </a:p>
          <a:p>
            <a:pPr marL="514350" indent="-514350" algn="just">
              <a:buFontTx/>
              <a:buAutoNum type="arabicPeriod" startAt="9"/>
              <a:defRPr/>
            </a:pPr>
            <a:r>
              <a:rPr lang="en-US" sz="2600" dirty="0"/>
              <a:t>Analytical Hypotheses:  </a:t>
            </a:r>
          </a:p>
          <a:p>
            <a:pPr marL="1314450" lvl="2" indent="-514350" algn="just">
              <a:defRPr/>
            </a:pPr>
            <a:r>
              <a:rPr lang="en-US" sz="1800" dirty="0"/>
              <a:t>It concerned with the relationship of analytic variables.  These hypotheses occur at the highest level of abstraction.</a:t>
            </a:r>
          </a:p>
          <a:p>
            <a:pPr marL="1314450" lvl="2" indent="-514350" algn="just">
              <a:defRPr/>
            </a:pPr>
            <a:r>
              <a:rPr lang="en-US" sz="1800" dirty="0"/>
              <a:t>These specify relationship between changes in one property and changes in another. </a:t>
            </a:r>
          </a:p>
          <a:p>
            <a:pPr marL="1314450" lvl="2" indent="-514350" algn="just">
              <a:buFontTx/>
              <a:buNone/>
              <a:defRPr/>
            </a:pPr>
            <a:r>
              <a:rPr lang="en-US" sz="1800" dirty="0" err="1"/>
              <a:t>Eg</a:t>
            </a:r>
            <a:r>
              <a:rPr lang="en-US" sz="1800" dirty="0"/>
              <a:t>., The study of human fertility might show empirical regularities by wealth, education, region, and religion. </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tx1"/>
                </a:solidFill>
              </a:rPr>
              <a:t>Characteristics of a Good Hypotheses</a:t>
            </a:r>
            <a:endParaRPr lang="en-US" dirty="0">
              <a:solidFill>
                <a:schemeClr val="tx1"/>
              </a:solidFill>
            </a:endParaRPr>
          </a:p>
        </p:txBody>
      </p:sp>
      <p:sp>
        <p:nvSpPr>
          <p:cNvPr id="3" name="Content Placeholder 2"/>
          <p:cNvSpPr>
            <a:spLocks noGrp="1"/>
          </p:cNvSpPr>
          <p:nvPr>
            <p:ph sz="quarter" idx="1"/>
          </p:nvPr>
        </p:nvSpPr>
        <p:spPr/>
        <p:txBody>
          <a:bodyPr/>
          <a:lstStyle/>
          <a:p>
            <a:pPr lvl="1"/>
            <a:r>
              <a:rPr lang="en-US" dirty="0">
                <a:solidFill>
                  <a:schemeClr val="tx1"/>
                </a:solidFill>
              </a:rPr>
              <a:t>Conceptual Clarity</a:t>
            </a:r>
          </a:p>
          <a:p>
            <a:pPr lvl="1"/>
            <a:r>
              <a:rPr lang="en-US" dirty="0">
                <a:solidFill>
                  <a:schemeClr val="tx1"/>
                </a:solidFill>
              </a:rPr>
              <a:t>Specificity</a:t>
            </a:r>
          </a:p>
          <a:p>
            <a:pPr lvl="1"/>
            <a:r>
              <a:rPr lang="en-US" dirty="0">
                <a:solidFill>
                  <a:schemeClr val="tx1"/>
                </a:solidFill>
              </a:rPr>
              <a:t>Testability</a:t>
            </a:r>
          </a:p>
          <a:p>
            <a:pPr lvl="1"/>
            <a:r>
              <a:rPr lang="en-US" dirty="0">
                <a:solidFill>
                  <a:schemeClr val="tx1"/>
                </a:solidFill>
              </a:rPr>
              <a:t>Availability of Techniques</a:t>
            </a:r>
          </a:p>
          <a:p>
            <a:pPr lvl="1"/>
            <a:r>
              <a:rPr lang="en-US" dirty="0">
                <a:solidFill>
                  <a:schemeClr val="tx1"/>
                </a:solidFill>
              </a:rPr>
              <a:t>Theoretical relevance</a:t>
            </a:r>
          </a:p>
          <a:p>
            <a:pPr lvl="1"/>
            <a:r>
              <a:rPr lang="en-US" dirty="0">
                <a:solidFill>
                  <a:schemeClr val="tx1"/>
                </a:solidFill>
              </a:rPr>
              <a:t>Consistency</a:t>
            </a:r>
          </a:p>
          <a:p>
            <a:pPr lvl="1"/>
            <a:r>
              <a:rPr lang="en-US" dirty="0">
                <a:solidFill>
                  <a:schemeClr val="tx1"/>
                </a:solidFill>
              </a:rPr>
              <a:t>Objectivity</a:t>
            </a:r>
          </a:p>
          <a:p>
            <a:pPr lvl="1"/>
            <a:r>
              <a:rPr lang="en-US" dirty="0">
                <a:solidFill>
                  <a:schemeClr val="tx1"/>
                </a:solidFill>
              </a:rPr>
              <a:t>Simplicity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8763000" cy="758952"/>
          </a:xfrm>
        </p:spPr>
        <p:txBody>
          <a:bodyPr/>
          <a:lstStyle/>
          <a:p>
            <a:r>
              <a:rPr lang="en-US" dirty="0">
                <a:solidFill>
                  <a:schemeClr val="tx1"/>
                </a:solidFill>
              </a:rPr>
              <a:t>Sources of Hypotheses</a:t>
            </a:r>
          </a:p>
        </p:txBody>
      </p:sp>
      <p:sp>
        <p:nvSpPr>
          <p:cNvPr id="3" name="Content Placeholder 2"/>
          <p:cNvSpPr>
            <a:spLocks noGrp="1"/>
          </p:cNvSpPr>
          <p:nvPr>
            <p:ph sz="quarter" idx="1"/>
          </p:nvPr>
        </p:nvSpPr>
        <p:spPr>
          <a:xfrm>
            <a:off x="152400" y="1371600"/>
            <a:ext cx="8839200" cy="5334000"/>
          </a:xfrm>
        </p:spPr>
        <p:txBody>
          <a:bodyPr/>
          <a:lstStyle/>
          <a:p>
            <a:pPr lvl="1"/>
            <a:r>
              <a:rPr lang="en-US" dirty="0">
                <a:solidFill>
                  <a:schemeClr val="tx1"/>
                </a:solidFill>
              </a:rPr>
              <a:t>Theory</a:t>
            </a:r>
          </a:p>
          <a:p>
            <a:pPr lvl="1"/>
            <a:r>
              <a:rPr lang="en-US" dirty="0">
                <a:solidFill>
                  <a:schemeClr val="tx1"/>
                </a:solidFill>
              </a:rPr>
              <a:t>Observation</a:t>
            </a:r>
          </a:p>
          <a:p>
            <a:pPr lvl="1"/>
            <a:r>
              <a:rPr lang="en-US" dirty="0">
                <a:solidFill>
                  <a:schemeClr val="tx1"/>
                </a:solidFill>
              </a:rPr>
              <a:t>Analogies</a:t>
            </a:r>
          </a:p>
          <a:p>
            <a:pPr lvl="1"/>
            <a:r>
              <a:rPr lang="en-US" dirty="0">
                <a:solidFill>
                  <a:schemeClr val="tx1"/>
                </a:solidFill>
              </a:rPr>
              <a:t>Intuition and personal experience</a:t>
            </a:r>
          </a:p>
          <a:p>
            <a:pPr lvl="1"/>
            <a:r>
              <a:rPr lang="en-US" dirty="0">
                <a:solidFill>
                  <a:schemeClr val="tx1"/>
                </a:solidFill>
              </a:rPr>
              <a:t>Findings of studies</a:t>
            </a:r>
          </a:p>
          <a:p>
            <a:pPr lvl="1"/>
            <a:r>
              <a:rPr lang="en-US" dirty="0">
                <a:solidFill>
                  <a:schemeClr val="tx1"/>
                </a:solidFill>
              </a:rPr>
              <a:t>State of Knowledge </a:t>
            </a:r>
          </a:p>
          <a:p>
            <a:pPr lvl="1"/>
            <a:r>
              <a:rPr lang="en-US" dirty="0">
                <a:solidFill>
                  <a:schemeClr val="tx1"/>
                </a:solidFill>
              </a:rPr>
              <a:t>Culture</a:t>
            </a:r>
          </a:p>
          <a:p>
            <a:pPr lvl="1"/>
            <a:r>
              <a:rPr lang="en-US" dirty="0">
                <a:solidFill>
                  <a:schemeClr val="tx1"/>
                </a:solidFill>
              </a:rPr>
              <a:t>Continuity of Research</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762" name="Rectangle 2"/>
          <p:cNvSpPr>
            <a:spLocks noGrp="1" noChangeArrowheads="1"/>
          </p:cNvSpPr>
          <p:nvPr>
            <p:ph type="title"/>
          </p:nvPr>
        </p:nvSpPr>
        <p:spPr/>
        <p:txBody>
          <a:bodyPr/>
          <a:lstStyle/>
          <a:p>
            <a:pPr eaLnBrk="1" fontAlgn="auto" hangingPunct="1">
              <a:spcAft>
                <a:spcPts val="0"/>
              </a:spcAft>
              <a:defRPr/>
            </a:pPr>
            <a:r>
              <a:rPr lang="en-US" sz="3600" dirty="0">
                <a:solidFill>
                  <a:srgbClr val="FF0000"/>
                </a:solidFill>
              </a:rPr>
              <a:t>Sampling</a:t>
            </a:r>
          </a:p>
        </p:txBody>
      </p:sp>
      <p:sp>
        <p:nvSpPr>
          <p:cNvPr id="885763" name="AutoShape 3"/>
          <p:cNvSpPr>
            <a:spLocks noChangeArrowheads="1"/>
          </p:cNvSpPr>
          <p:nvPr/>
        </p:nvSpPr>
        <p:spPr bwMode="auto">
          <a:xfrm>
            <a:off x="1066800" y="1676400"/>
            <a:ext cx="7315200" cy="3505200"/>
          </a:xfrm>
          <a:prstGeom prst="roundRect">
            <a:avLst>
              <a:gd name="adj" fmla="val 16667"/>
            </a:avLst>
          </a:prstGeom>
          <a:noFill/>
          <a:ln w="9525">
            <a:noFill/>
            <a:round/>
            <a:headEnd/>
            <a:tailEnd/>
          </a:ln>
        </p:spPr>
        <p:txBody>
          <a:bodyPr wrap="none" anchor="ctr"/>
          <a:lstStyle/>
          <a:p>
            <a:pPr algn="ctr">
              <a:lnSpc>
                <a:spcPct val="90000"/>
              </a:lnSpc>
              <a:spcBef>
                <a:spcPct val="20000"/>
              </a:spcBef>
              <a:buClr>
                <a:srgbClr val="4D4D4D"/>
              </a:buClr>
              <a:buFont typeface="Wingdings" pitchFamily="2" charset="2"/>
              <a:buNone/>
            </a:pPr>
            <a:r>
              <a:rPr lang="en-US" sz="2800" b="1">
                <a:solidFill>
                  <a:srgbClr val="000066"/>
                </a:solidFill>
              </a:rPr>
              <a:t>Sampling</a:t>
            </a:r>
            <a:r>
              <a:rPr lang="en-US" sz="2800">
                <a:solidFill>
                  <a:srgbClr val="000066"/>
                </a:solidFill>
              </a:rPr>
              <a:t> is the process </a:t>
            </a:r>
          </a:p>
          <a:p>
            <a:pPr algn="ctr">
              <a:lnSpc>
                <a:spcPct val="90000"/>
              </a:lnSpc>
              <a:spcBef>
                <a:spcPct val="20000"/>
              </a:spcBef>
              <a:buClr>
                <a:srgbClr val="4D4D4D"/>
              </a:buClr>
              <a:buFont typeface="Wingdings" pitchFamily="2" charset="2"/>
              <a:buNone/>
            </a:pPr>
            <a:r>
              <a:rPr lang="en-US" sz="2800">
                <a:solidFill>
                  <a:srgbClr val="000066"/>
                </a:solidFill>
              </a:rPr>
              <a:t>of selecting a small number of elements </a:t>
            </a:r>
          </a:p>
          <a:p>
            <a:pPr algn="ctr">
              <a:lnSpc>
                <a:spcPct val="90000"/>
              </a:lnSpc>
              <a:spcBef>
                <a:spcPct val="20000"/>
              </a:spcBef>
              <a:buClr>
                <a:srgbClr val="4D4D4D"/>
              </a:buClr>
              <a:buFont typeface="Wingdings" pitchFamily="2" charset="2"/>
              <a:buNone/>
            </a:pPr>
            <a:r>
              <a:rPr lang="en-US" sz="2800">
                <a:solidFill>
                  <a:srgbClr val="000066"/>
                </a:solidFill>
              </a:rPr>
              <a:t>from a larger defined target group </a:t>
            </a:r>
          </a:p>
          <a:p>
            <a:pPr algn="ctr">
              <a:lnSpc>
                <a:spcPct val="90000"/>
              </a:lnSpc>
              <a:spcBef>
                <a:spcPct val="20000"/>
              </a:spcBef>
              <a:buClr>
                <a:srgbClr val="4D4D4D"/>
              </a:buClr>
              <a:buFont typeface="Wingdings" pitchFamily="2" charset="2"/>
              <a:buNone/>
            </a:pPr>
            <a:r>
              <a:rPr lang="en-US" sz="2800">
                <a:solidFill>
                  <a:srgbClr val="000066"/>
                </a:solidFill>
              </a:rPr>
              <a:t>of elements such that </a:t>
            </a:r>
          </a:p>
          <a:p>
            <a:pPr algn="ctr">
              <a:lnSpc>
                <a:spcPct val="90000"/>
              </a:lnSpc>
              <a:spcBef>
                <a:spcPct val="20000"/>
              </a:spcBef>
              <a:buClr>
                <a:srgbClr val="4D4D4D"/>
              </a:buClr>
              <a:buFont typeface="Wingdings" pitchFamily="2" charset="2"/>
              <a:buNone/>
            </a:pPr>
            <a:r>
              <a:rPr lang="en-US" sz="2800">
                <a:solidFill>
                  <a:srgbClr val="000066"/>
                </a:solidFill>
              </a:rPr>
              <a:t>the information gathered</a:t>
            </a:r>
          </a:p>
          <a:p>
            <a:pPr algn="ctr">
              <a:lnSpc>
                <a:spcPct val="90000"/>
              </a:lnSpc>
              <a:spcBef>
                <a:spcPct val="20000"/>
              </a:spcBef>
              <a:buClr>
                <a:srgbClr val="4D4D4D"/>
              </a:buClr>
              <a:buFont typeface="Wingdings" pitchFamily="2" charset="2"/>
              <a:buNone/>
            </a:pPr>
            <a:r>
              <a:rPr lang="en-US" sz="2800">
                <a:solidFill>
                  <a:srgbClr val="000066"/>
                </a:solidFill>
              </a:rPr>
              <a:t>from the small group will allow judgments</a:t>
            </a:r>
          </a:p>
          <a:p>
            <a:pPr algn="ctr">
              <a:lnSpc>
                <a:spcPct val="90000"/>
              </a:lnSpc>
              <a:spcBef>
                <a:spcPct val="20000"/>
              </a:spcBef>
              <a:buClr>
                <a:srgbClr val="4D4D4D"/>
              </a:buClr>
              <a:buFont typeface="Wingdings" pitchFamily="2" charset="2"/>
              <a:buNone/>
            </a:pPr>
            <a:r>
              <a:rPr lang="en-US" sz="2800">
                <a:solidFill>
                  <a:srgbClr val="000066"/>
                </a:solidFill>
              </a:rPr>
              <a:t>to be made about the larger groups</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5763"/>
                                        </p:tgtEl>
                                        <p:attrNameLst>
                                          <p:attrName>style.visibility</p:attrName>
                                        </p:attrNameLst>
                                      </p:cBhvr>
                                      <p:to>
                                        <p:strVal val="visible"/>
                                      </p:to>
                                    </p:set>
                                    <p:animEffect transition="in" filter="blinds(horizontal)">
                                      <p:cBhvr>
                                        <p:cTn id="7" dur="500"/>
                                        <p:tgtEl>
                                          <p:spTgt spid="885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576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858" name="Rectangle 2"/>
          <p:cNvSpPr>
            <a:spLocks noGrp="1" noChangeArrowheads="1"/>
          </p:cNvSpPr>
          <p:nvPr>
            <p:ph type="title"/>
          </p:nvPr>
        </p:nvSpPr>
        <p:spPr/>
        <p:txBody>
          <a:bodyPr/>
          <a:lstStyle/>
          <a:p>
            <a:pPr eaLnBrk="1" fontAlgn="auto" hangingPunct="1">
              <a:spcAft>
                <a:spcPts val="0"/>
              </a:spcAft>
              <a:defRPr/>
            </a:pPr>
            <a:r>
              <a:rPr lang="en-US" sz="3600" dirty="0">
                <a:solidFill>
                  <a:srgbClr val="FF0000"/>
                </a:solidFill>
              </a:rPr>
              <a:t>Basics of Sampling Theory</a:t>
            </a:r>
          </a:p>
        </p:txBody>
      </p:sp>
      <p:sp>
        <p:nvSpPr>
          <p:cNvPr id="889859" name="AutoShape 3"/>
          <p:cNvSpPr>
            <a:spLocks noChangeArrowheads="1"/>
          </p:cNvSpPr>
          <p:nvPr/>
        </p:nvSpPr>
        <p:spPr bwMode="auto">
          <a:xfrm>
            <a:off x="381000" y="1600200"/>
            <a:ext cx="3505200" cy="838200"/>
          </a:xfrm>
          <a:prstGeom prst="octagon">
            <a:avLst>
              <a:gd name="adj" fmla="val 29287"/>
            </a:avLst>
          </a:prstGeom>
          <a:gradFill rotWithShape="1">
            <a:gsLst>
              <a:gs pos="0">
                <a:schemeClr val="bg2">
                  <a:lumMod val="40000"/>
                  <a:lumOff val="60000"/>
                </a:schemeClr>
              </a:gs>
              <a:gs pos="100000">
                <a:schemeClr val="bg1"/>
              </a:gs>
            </a:gsLst>
            <a:lin ang="2700000" scaled="1"/>
          </a:gradFill>
          <a:ln w="9525">
            <a:noFill/>
            <a:miter lim="800000"/>
            <a:headEnd/>
            <a:tailEnd/>
          </a:ln>
          <a:effectLst/>
        </p:spPr>
        <p:txBody>
          <a:bodyPr wrap="none" anchor="ctr"/>
          <a:lstStyle/>
          <a:p>
            <a:pPr algn="ctr"/>
            <a:r>
              <a:rPr lang="en-US">
                <a:solidFill>
                  <a:srgbClr val="060202"/>
                </a:solidFill>
              </a:rPr>
              <a:t>Population</a:t>
            </a:r>
          </a:p>
        </p:txBody>
      </p:sp>
      <p:sp>
        <p:nvSpPr>
          <p:cNvPr id="889860" name="AutoShape 4"/>
          <p:cNvSpPr>
            <a:spLocks noChangeArrowheads="1"/>
          </p:cNvSpPr>
          <p:nvPr/>
        </p:nvSpPr>
        <p:spPr bwMode="auto">
          <a:xfrm>
            <a:off x="1143000" y="2438400"/>
            <a:ext cx="3505200" cy="838200"/>
          </a:xfrm>
          <a:prstGeom prst="octagon">
            <a:avLst>
              <a:gd name="adj" fmla="val 29287"/>
            </a:avLst>
          </a:prstGeom>
          <a:gradFill rotWithShape="1">
            <a:gsLst>
              <a:gs pos="0">
                <a:schemeClr val="bg2">
                  <a:lumMod val="40000"/>
                  <a:lumOff val="60000"/>
                </a:schemeClr>
              </a:gs>
              <a:gs pos="100000">
                <a:schemeClr val="bg1"/>
              </a:gs>
            </a:gsLst>
            <a:lin ang="2700000" scaled="1"/>
          </a:gradFill>
          <a:ln w="9525">
            <a:noFill/>
            <a:miter lim="800000"/>
            <a:headEnd/>
            <a:tailEnd/>
          </a:ln>
          <a:effectLst/>
        </p:spPr>
        <p:txBody>
          <a:bodyPr wrap="none" anchor="ctr"/>
          <a:lstStyle/>
          <a:p>
            <a:pPr algn="ctr"/>
            <a:r>
              <a:rPr lang="en-US">
                <a:solidFill>
                  <a:srgbClr val="060202"/>
                </a:solidFill>
              </a:rPr>
              <a:t>Element</a:t>
            </a:r>
          </a:p>
        </p:txBody>
      </p:sp>
      <p:sp>
        <p:nvSpPr>
          <p:cNvPr id="889861" name="AutoShape 5"/>
          <p:cNvSpPr>
            <a:spLocks noChangeArrowheads="1"/>
          </p:cNvSpPr>
          <p:nvPr/>
        </p:nvSpPr>
        <p:spPr bwMode="auto">
          <a:xfrm>
            <a:off x="1981200" y="3352800"/>
            <a:ext cx="3505200" cy="838200"/>
          </a:xfrm>
          <a:prstGeom prst="octagon">
            <a:avLst>
              <a:gd name="adj" fmla="val 29287"/>
            </a:avLst>
          </a:prstGeom>
          <a:gradFill rotWithShape="1">
            <a:gsLst>
              <a:gs pos="0">
                <a:schemeClr val="bg2">
                  <a:lumMod val="40000"/>
                  <a:lumOff val="60000"/>
                </a:schemeClr>
              </a:gs>
              <a:gs pos="100000">
                <a:schemeClr val="bg1"/>
              </a:gs>
            </a:gsLst>
            <a:lin ang="2700000" scaled="1"/>
          </a:gradFill>
          <a:ln w="9525">
            <a:noFill/>
            <a:miter lim="800000"/>
            <a:headEnd/>
            <a:tailEnd/>
          </a:ln>
          <a:effectLst/>
        </p:spPr>
        <p:txBody>
          <a:bodyPr wrap="none" anchor="ctr"/>
          <a:lstStyle/>
          <a:p>
            <a:pPr algn="ctr"/>
            <a:r>
              <a:rPr lang="en-US">
                <a:solidFill>
                  <a:srgbClr val="060202"/>
                </a:solidFill>
              </a:rPr>
              <a:t>Defined target </a:t>
            </a:r>
          </a:p>
          <a:p>
            <a:pPr algn="ctr"/>
            <a:r>
              <a:rPr lang="en-US">
                <a:solidFill>
                  <a:srgbClr val="060202"/>
                </a:solidFill>
              </a:rPr>
              <a:t>population</a:t>
            </a:r>
          </a:p>
        </p:txBody>
      </p:sp>
      <p:sp>
        <p:nvSpPr>
          <p:cNvPr id="889862" name="AutoShape 6"/>
          <p:cNvSpPr>
            <a:spLocks noChangeArrowheads="1"/>
          </p:cNvSpPr>
          <p:nvPr/>
        </p:nvSpPr>
        <p:spPr bwMode="auto">
          <a:xfrm>
            <a:off x="2819400" y="4267200"/>
            <a:ext cx="3505200" cy="838200"/>
          </a:xfrm>
          <a:prstGeom prst="octagon">
            <a:avLst>
              <a:gd name="adj" fmla="val 29287"/>
            </a:avLst>
          </a:prstGeom>
          <a:gradFill rotWithShape="1">
            <a:gsLst>
              <a:gs pos="0">
                <a:schemeClr val="bg2">
                  <a:lumMod val="40000"/>
                  <a:lumOff val="60000"/>
                </a:schemeClr>
              </a:gs>
              <a:gs pos="100000">
                <a:schemeClr val="bg1"/>
              </a:gs>
            </a:gsLst>
            <a:lin ang="2700000" scaled="1"/>
          </a:gradFill>
          <a:ln w="9525">
            <a:noFill/>
            <a:miter lim="800000"/>
            <a:headEnd/>
            <a:tailEnd/>
          </a:ln>
          <a:effectLst/>
        </p:spPr>
        <p:txBody>
          <a:bodyPr wrap="none" anchor="ctr"/>
          <a:lstStyle/>
          <a:p>
            <a:pPr algn="ctr"/>
            <a:r>
              <a:rPr lang="en-US">
                <a:solidFill>
                  <a:srgbClr val="060202"/>
                </a:solidFill>
              </a:rPr>
              <a:t>Sampling unit</a:t>
            </a:r>
          </a:p>
        </p:txBody>
      </p:sp>
      <p:sp>
        <p:nvSpPr>
          <p:cNvPr id="889863" name="AutoShape 7"/>
          <p:cNvSpPr>
            <a:spLocks noChangeArrowheads="1"/>
          </p:cNvSpPr>
          <p:nvPr/>
        </p:nvSpPr>
        <p:spPr bwMode="auto">
          <a:xfrm>
            <a:off x="3886200" y="5181600"/>
            <a:ext cx="3505200" cy="838200"/>
          </a:xfrm>
          <a:prstGeom prst="octagon">
            <a:avLst>
              <a:gd name="adj" fmla="val 29287"/>
            </a:avLst>
          </a:prstGeom>
          <a:gradFill rotWithShape="1">
            <a:gsLst>
              <a:gs pos="0">
                <a:schemeClr val="bg2">
                  <a:lumMod val="40000"/>
                  <a:lumOff val="60000"/>
                </a:schemeClr>
              </a:gs>
              <a:gs pos="100000">
                <a:schemeClr val="bg1"/>
              </a:gs>
            </a:gsLst>
            <a:lin ang="2700000" scaled="1"/>
          </a:gradFill>
          <a:ln w="9525">
            <a:noFill/>
            <a:miter lim="800000"/>
            <a:headEnd/>
            <a:tailEnd/>
          </a:ln>
          <a:effectLst/>
        </p:spPr>
        <p:txBody>
          <a:bodyPr wrap="none" anchor="ctr"/>
          <a:lstStyle/>
          <a:p>
            <a:pPr algn="ctr"/>
            <a:r>
              <a:rPr lang="en-US">
                <a:solidFill>
                  <a:srgbClr val="060202"/>
                </a:solidFill>
              </a:rPr>
              <a:t>Sampling frame</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9859"/>
                                        </p:tgtEl>
                                        <p:attrNameLst>
                                          <p:attrName>style.visibility</p:attrName>
                                        </p:attrNameLst>
                                      </p:cBhvr>
                                      <p:to>
                                        <p:strVal val="visible"/>
                                      </p:to>
                                    </p:set>
                                    <p:animEffect transition="in" filter="blinds(horizontal)">
                                      <p:cBhvr>
                                        <p:cTn id="7" dur="500"/>
                                        <p:tgtEl>
                                          <p:spTgt spid="8898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89860"/>
                                        </p:tgtEl>
                                        <p:attrNameLst>
                                          <p:attrName>style.visibility</p:attrName>
                                        </p:attrNameLst>
                                      </p:cBhvr>
                                      <p:to>
                                        <p:strVal val="visible"/>
                                      </p:to>
                                    </p:set>
                                    <p:animEffect transition="in" filter="blinds(horizontal)">
                                      <p:cBhvr>
                                        <p:cTn id="12" dur="500"/>
                                        <p:tgtEl>
                                          <p:spTgt spid="88986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89861"/>
                                        </p:tgtEl>
                                        <p:attrNameLst>
                                          <p:attrName>style.visibility</p:attrName>
                                        </p:attrNameLst>
                                      </p:cBhvr>
                                      <p:to>
                                        <p:strVal val="visible"/>
                                      </p:to>
                                    </p:set>
                                    <p:animEffect transition="in" filter="blinds(horizontal)">
                                      <p:cBhvr>
                                        <p:cTn id="17" dur="500"/>
                                        <p:tgtEl>
                                          <p:spTgt spid="88986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89862"/>
                                        </p:tgtEl>
                                        <p:attrNameLst>
                                          <p:attrName>style.visibility</p:attrName>
                                        </p:attrNameLst>
                                      </p:cBhvr>
                                      <p:to>
                                        <p:strVal val="visible"/>
                                      </p:to>
                                    </p:set>
                                    <p:animEffect transition="in" filter="blinds(horizontal)">
                                      <p:cBhvr>
                                        <p:cTn id="22" dur="500"/>
                                        <p:tgtEl>
                                          <p:spTgt spid="88986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89863"/>
                                        </p:tgtEl>
                                        <p:attrNameLst>
                                          <p:attrName>style.visibility</p:attrName>
                                        </p:attrNameLst>
                                      </p:cBhvr>
                                      <p:to>
                                        <p:strVal val="visible"/>
                                      </p:to>
                                    </p:set>
                                    <p:animEffect transition="in" filter="blinds(horizontal)">
                                      <p:cBhvr>
                                        <p:cTn id="27" dur="500"/>
                                        <p:tgtEl>
                                          <p:spTgt spid="8898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9859" grpId="0" animBg="1"/>
      <p:bldP spid="889860" grpId="0" animBg="1"/>
      <p:bldP spid="889861" grpId="0" animBg="1"/>
      <p:bldP spid="889862" grpId="0" animBg="1"/>
      <p:bldP spid="889863"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906" name="Rectangle 2"/>
          <p:cNvSpPr>
            <a:spLocks noGrp="1" noChangeArrowheads="1"/>
          </p:cNvSpPr>
          <p:nvPr>
            <p:ph type="title"/>
          </p:nvPr>
        </p:nvSpPr>
        <p:spPr/>
        <p:txBody>
          <a:bodyPr/>
          <a:lstStyle/>
          <a:p>
            <a:pPr eaLnBrk="1" fontAlgn="auto" hangingPunct="1">
              <a:spcAft>
                <a:spcPts val="0"/>
              </a:spcAft>
              <a:defRPr/>
            </a:pPr>
            <a:r>
              <a:rPr lang="en-US" sz="3600" dirty="0">
                <a:solidFill>
                  <a:srgbClr val="FF0000"/>
                </a:solidFill>
              </a:rPr>
              <a:t>Sampling Error</a:t>
            </a:r>
          </a:p>
        </p:txBody>
      </p:sp>
      <p:sp>
        <p:nvSpPr>
          <p:cNvPr id="891907" name="AutoShape 3"/>
          <p:cNvSpPr>
            <a:spLocks noChangeArrowheads="1"/>
          </p:cNvSpPr>
          <p:nvPr/>
        </p:nvSpPr>
        <p:spPr bwMode="auto">
          <a:xfrm>
            <a:off x="228600" y="1676400"/>
            <a:ext cx="7315200" cy="3505200"/>
          </a:xfrm>
          <a:prstGeom prst="roundRect">
            <a:avLst>
              <a:gd name="adj" fmla="val 16667"/>
            </a:avLst>
          </a:prstGeom>
          <a:noFill/>
          <a:ln w="9525">
            <a:noFill/>
            <a:round/>
            <a:headEnd/>
            <a:tailEnd/>
          </a:ln>
        </p:spPr>
        <p:txBody>
          <a:bodyPr wrap="none" anchor="ctr"/>
          <a:lstStyle/>
          <a:p>
            <a:pPr algn="ctr">
              <a:lnSpc>
                <a:spcPct val="90000"/>
              </a:lnSpc>
              <a:spcBef>
                <a:spcPct val="20000"/>
              </a:spcBef>
              <a:buClr>
                <a:srgbClr val="4D4D4D"/>
              </a:buClr>
              <a:buFont typeface="Wingdings" pitchFamily="2" charset="2"/>
              <a:buNone/>
            </a:pPr>
            <a:r>
              <a:rPr lang="en-US" sz="2800" b="1">
                <a:solidFill>
                  <a:srgbClr val="000066"/>
                </a:solidFill>
              </a:rPr>
              <a:t>Sampling error</a:t>
            </a:r>
            <a:r>
              <a:rPr lang="en-US" sz="2800">
                <a:solidFill>
                  <a:srgbClr val="000066"/>
                </a:solidFill>
              </a:rPr>
              <a:t> is any type of bias </a:t>
            </a:r>
          </a:p>
          <a:p>
            <a:pPr algn="ctr">
              <a:lnSpc>
                <a:spcPct val="90000"/>
              </a:lnSpc>
              <a:spcBef>
                <a:spcPct val="20000"/>
              </a:spcBef>
              <a:buClr>
                <a:srgbClr val="4D4D4D"/>
              </a:buClr>
              <a:buFont typeface="Wingdings" pitchFamily="2" charset="2"/>
              <a:buNone/>
            </a:pPr>
            <a:r>
              <a:rPr lang="en-US" sz="2800">
                <a:solidFill>
                  <a:srgbClr val="000066"/>
                </a:solidFill>
              </a:rPr>
              <a:t>that is attributable to mistakes </a:t>
            </a:r>
          </a:p>
          <a:p>
            <a:pPr algn="ctr">
              <a:lnSpc>
                <a:spcPct val="90000"/>
              </a:lnSpc>
              <a:spcBef>
                <a:spcPct val="20000"/>
              </a:spcBef>
              <a:buClr>
                <a:srgbClr val="4D4D4D"/>
              </a:buClr>
              <a:buFont typeface="Wingdings" pitchFamily="2" charset="2"/>
              <a:buNone/>
            </a:pPr>
            <a:r>
              <a:rPr lang="en-US" sz="2800">
                <a:solidFill>
                  <a:srgbClr val="000066"/>
                </a:solidFill>
              </a:rPr>
              <a:t>in either drawing a sample or</a:t>
            </a:r>
          </a:p>
          <a:p>
            <a:pPr algn="ctr">
              <a:lnSpc>
                <a:spcPct val="90000"/>
              </a:lnSpc>
              <a:spcBef>
                <a:spcPct val="20000"/>
              </a:spcBef>
              <a:buClr>
                <a:srgbClr val="4D4D4D"/>
              </a:buClr>
              <a:buFont typeface="Wingdings" pitchFamily="2" charset="2"/>
              <a:buNone/>
            </a:pPr>
            <a:r>
              <a:rPr lang="en-US" sz="2800">
                <a:solidFill>
                  <a:srgbClr val="000066"/>
                </a:solidFill>
              </a:rPr>
              <a:t>determining the sample size</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1907"/>
                                        </p:tgtEl>
                                        <p:attrNameLst>
                                          <p:attrName>style.visibility</p:attrName>
                                        </p:attrNameLst>
                                      </p:cBhvr>
                                      <p:to>
                                        <p:strVal val="visible"/>
                                      </p:to>
                                    </p:set>
                                    <p:animEffect transition="in" filter="blinds(horizontal)">
                                      <p:cBhvr>
                                        <p:cTn id="7" dur="500"/>
                                        <p:tgtEl>
                                          <p:spTgt spid="8919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90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idx="1"/>
          </p:nvPr>
        </p:nvSpPr>
        <p:spPr/>
        <p:txBody>
          <a:bodyPr/>
          <a:lstStyle/>
          <a:p>
            <a:pPr marL="609600" indent="-609600" eaLnBrk="1" hangingPunct="1">
              <a:buFontTx/>
              <a:buAutoNum type="arabicPeriod"/>
            </a:pPr>
            <a:r>
              <a:rPr lang="en-US"/>
              <a:t>Define the Population of Interest</a:t>
            </a:r>
          </a:p>
          <a:p>
            <a:pPr marL="609600" indent="-609600" eaLnBrk="1" hangingPunct="1">
              <a:buFontTx/>
              <a:buAutoNum type="arabicPeriod"/>
            </a:pPr>
            <a:r>
              <a:rPr lang="en-US"/>
              <a:t>Identify a Sampling Frame (if possible)</a:t>
            </a:r>
          </a:p>
          <a:p>
            <a:pPr marL="609600" indent="-609600" eaLnBrk="1" hangingPunct="1">
              <a:buFontTx/>
              <a:buAutoNum type="arabicPeriod"/>
            </a:pPr>
            <a:r>
              <a:rPr lang="en-US"/>
              <a:t>Select a Sampling Method</a:t>
            </a:r>
          </a:p>
          <a:p>
            <a:pPr marL="609600" indent="-609600" eaLnBrk="1" hangingPunct="1">
              <a:buFontTx/>
              <a:buAutoNum type="arabicPeriod"/>
            </a:pPr>
            <a:r>
              <a:rPr lang="en-US"/>
              <a:t>Determine Sample Size</a:t>
            </a:r>
          </a:p>
          <a:p>
            <a:pPr marL="609600" indent="-609600" eaLnBrk="1" hangingPunct="1">
              <a:buFontTx/>
              <a:buAutoNum type="arabicPeriod"/>
            </a:pPr>
            <a:r>
              <a:rPr lang="en-US"/>
              <a:t>Execute the Sampling Plan</a:t>
            </a:r>
          </a:p>
        </p:txBody>
      </p:sp>
      <p:sp>
        <p:nvSpPr>
          <p:cNvPr id="7170" name="Rectangle 2"/>
          <p:cNvSpPr>
            <a:spLocks noGrp="1" noChangeArrowheads="1"/>
          </p:cNvSpPr>
          <p:nvPr>
            <p:ph type="title"/>
          </p:nvPr>
        </p:nvSpPr>
        <p:spPr/>
        <p:txBody>
          <a:bodyPr/>
          <a:lstStyle/>
          <a:p>
            <a:pPr eaLnBrk="1" fontAlgn="auto" hangingPunct="1">
              <a:spcAft>
                <a:spcPts val="0"/>
              </a:spcAft>
              <a:defRPr/>
            </a:pPr>
            <a:r>
              <a:rPr lang="en-US"/>
              <a:t>Developing a Sampling Plan</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idx="1"/>
          </p:nvPr>
        </p:nvSpPr>
        <p:spPr/>
        <p:txBody>
          <a:bodyPr/>
          <a:lstStyle/>
          <a:p>
            <a:pPr eaLnBrk="1" hangingPunct="1"/>
            <a:r>
              <a:rPr lang="en-US"/>
              <a:t>Population of interest is entirely dependent on Management Problem, Research Problems, and Research Design.</a:t>
            </a:r>
          </a:p>
          <a:p>
            <a:pPr eaLnBrk="1" hangingPunct="1"/>
            <a:r>
              <a:rPr lang="en-US"/>
              <a:t>Some Bases for Defining Population:</a:t>
            </a:r>
          </a:p>
          <a:p>
            <a:pPr lvl="1" eaLnBrk="1" hangingPunct="1"/>
            <a:r>
              <a:rPr lang="en-US"/>
              <a:t>Geographic Area</a:t>
            </a:r>
          </a:p>
          <a:p>
            <a:pPr lvl="1" eaLnBrk="1" hangingPunct="1"/>
            <a:r>
              <a:rPr lang="en-US"/>
              <a:t>Demographics</a:t>
            </a:r>
          </a:p>
          <a:p>
            <a:pPr lvl="1" eaLnBrk="1" hangingPunct="1"/>
            <a:r>
              <a:rPr lang="en-US"/>
              <a:t>Usage/Lifestyle</a:t>
            </a:r>
          </a:p>
          <a:p>
            <a:pPr lvl="1" eaLnBrk="1" hangingPunct="1"/>
            <a:r>
              <a:rPr lang="en-US"/>
              <a:t>Awareness</a:t>
            </a:r>
          </a:p>
        </p:txBody>
      </p:sp>
      <p:sp>
        <p:nvSpPr>
          <p:cNvPr id="8194" name="Rectangle 2"/>
          <p:cNvSpPr>
            <a:spLocks noGrp="1" noChangeArrowheads="1"/>
          </p:cNvSpPr>
          <p:nvPr>
            <p:ph type="title"/>
          </p:nvPr>
        </p:nvSpPr>
        <p:spPr/>
        <p:txBody>
          <a:bodyPr/>
          <a:lstStyle/>
          <a:p>
            <a:pPr eaLnBrk="1" fontAlgn="auto" hangingPunct="1">
              <a:spcAft>
                <a:spcPts val="0"/>
              </a:spcAft>
              <a:defRPr/>
            </a:pPr>
            <a:r>
              <a:rPr lang="en-US"/>
              <a:t>Defining Population of Interest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idx="1"/>
          </p:nvPr>
        </p:nvSpPr>
        <p:spPr/>
        <p:txBody>
          <a:bodyPr/>
          <a:lstStyle/>
          <a:p>
            <a:pPr eaLnBrk="1" hangingPunct="1">
              <a:lnSpc>
                <a:spcPct val="90000"/>
              </a:lnSpc>
            </a:pPr>
            <a:r>
              <a:rPr lang="en-US" sz="2800"/>
              <a:t>A list of population elements (people, companies, houses, cities, etc.) from which units to be sampled can be selected.</a:t>
            </a:r>
          </a:p>
          <a:p>
            <a:pPr eaLnBrk="1" hangingPunct="1">
              <a:lnSpc>
                <a:spcPct val="90000"/>
              </a:lnSpc>
            </a:pPr>
            <a:r>
              <a:rPr lang="en-US" sz="2800"/>
              <a:t>Difficult to get an accurate list.</a:t>
            </a:r>
          </a:p>
          <a:p>
            <a:pPr eaLnBrk="1" hangingPunct="1">
              <a:lnSpc>
                <a:spcPct val="90000"/>
              </a:lnSpc>
            </a:pPr>
            <a:r>
              <a:rPr lang="en-US" sz="2800" b="1" i="1"/>
              <a:t>Sample frame error</a:t>
            </a:r>
            <a:r>
              <a:rPr lang="en-US" sz="2800"/>
              <a:t> occurs when certain elements of the population are accidentally omitted or not included on the list. </a:t>
            </a:r>
          </a:p>
          <a:p>
            <a:pPr eaLnBrk="1" hangingPunct="1">
              <a:lnSpc>
                <a:spcPct val="90000"/>
              </a:lnSpc>
            </a:pPr>
            <a:r>
              <a:rPr lang="en-US" sz="2800"/>
              <a:t>See Survey Sampling International for some good examples</a:t>
            </a:r>
          </a:p>
          <a:p>
            <a:pPr eaLnBrk="1" hangingPunct="1">
              <a:lnSpc>
                <a:spcPct val="90000"/>
              </a:lnSpc>
              <a:buFontTx/>
              <a:buNone/>
            </a:pPr>
            <a:r>
              <a:rPr lang="en-US" sz="2800"/>
              <a:t>	</a:t>
            </a:r>
            <a:r>
              <a:rPr lang="en-US" sz="2800">
                <a:hlinkClick r:id="rId2"/>
              </a:rPr>
              <a:t>http://www.surveysampling.com/</a:t>
            </a:r>
            <a:endParaRPr lang="en-US" sz="2800"/>
          </a:p>
          <a:p>
            <a:pPr eaLnBrk="1" hangingPunct="1">
              <a:lnSpc>
                <a:spcPct val="90000"/>
              </a:lnSpc>
            </a:pPr>
            <a:endParaRPr lang="en-US" sz="2800"/>
          </a:p>
        </p:txBody>
      </p:sp>
      <p:sp>
        <p:nvSpPr>
          <p:cNvPr id="9218" name="Rectangle 2"/>
          <p:cNvSpPr>
            <a:spLocks noGrp="1" noChangeArrowheads="1"/>
          </p:cNvSpPr>
          <p:nvPr>
            <p:ph type="title"/>
          </p:nvPr>
        </p:nvSpPr>
        <p:spPr/>
        <p:txBody>
          <a:bodyPr/>
          <a:lstStyle/>
          <a:p>
            <a:pPr eaLnBrk="1" fontAlgn="auto" hangingPunct="1">
              <a:spcAft>
                <a:spcPts val="0"/>
              </a:spcAft>
              <a:defRPr/>
            </a:pPr>
            <a:r>
              <a:rPr lang="en-US"/>
              <a:t>Sampling Frame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002" name="Rectangle 2"/>
          <p:cNvSpPr>
            <a:spLocks noGrp="1" noChangeArrowheads="1"/>
          </p:cNvSpPr>
          <p:nvPr>
            <p:ph type="title"/>
          </p:nvPr>
        </p:nvSpPr>
        <p:spPr/>
        <p:txBody>
          <a:bodyPr/>
          <a:lstStyle/>
          <a:p>
            <a:pPr eaLnBrk="1" fontAlgn="auto" hangingPunct="1">
              <a:spcAft>
                <a:spcPts val="0"/>
              </a:spcAft>
              <a:defRPr/>
            </a:pPr>
            <a:r>
              <a:rPr lang="en-US" dirty="0">
                <a:solidFill>
                  <a:srgbClr val="FF0000"/>
                </a:solidFill>
              </a:rPr>
              <a:t>Sampling Methods</a:t>
            </a:r>
          </a:p>
        </p:txBody>
      </p:sp>
      <p:sp>
        <p:nvSpPr>
          <p:cNvPr id="896003" name="AutoShape 3"/>
          <p:cNvSpPr>
            <a:spLocks noChangeArrowheads="1"/>
          </p:cNvSpPr>
          <p:nvPr/>
        </p:nvSpPr>
        <p:spPr bwMode="auto">
          <a:xfrm>
            <a:off x="762000" y="2362200"/>
            <a:ext cx="3124200" cy="2590800"/>
          </a:xfrm>
          <a:prstGeom prst="octagon">
            <a:avLst>
              <a:gd name="adj" fmla="val 29287"/>
            </a:avLst>
          </a:prstGeom>
          <a:gradFill rotWithShape="1">
            <a:gsLst>
              <a:gs pos="0">
                <a:schemeClr val="bg2">
                  <a:lumMod val="40000"/>
                  <a:lumOff val="60000"/>
                </a:schemeClr>
              </a:gs>
              <a:gs pos="100000">
                <a:schemeClr val="bg1"/>
              </a:gs>
            </a:gsLst>
            <a:lin ang="2700000" scaled="1"/>
          </a:gradFill>
          <a:ln w="9525">
            <a:solidFill>
              <a:schemeClr val="tx1"/>
            </a:solidFill>
            <a:miter lim="800000"/>
            <a:headEnd/>
            <a:tailEnd/>
          </a:ln>
          <a:effectLst/>
        </p:spPr>
        <p:txBody>
          <a:bodyPr wrap="none" anchor="ctr"/>
          <a:lstStyle/>
          <a:p>
            <a:pPr algn="ctr">
              <a:defRPr/>
            </a:pPr>
            <a:r>
              <a:rPr lang="en-US" sz="2800"/>
              <a:t>Probability </a:t>
            </a:r>
          </a:p>
          <a:p>
            <a:pPr algn="ctr">
              <a:defRPr/>
            </a:pPr>
            <a:r>
              <a:rPr lang="en-US" sz="2800"/>
              <a:t>sampling</a:t>
            </a:r>
          </a:p>
        </p:txBody>
      </p:sp>
      <p:sp>
        <p:nvSpPr>
          <p:cNvPr id="896004" name="AutoShape 4"/>
          <p:cNvSpPr>
            <a:spLocks noChangeArrowheads="1"/>
          </p:cNvSpPr>
          <p:nvPr/>
        </p:nvSpPr>
        <p:spPr bwMode="auto">
          <a:xfrm>
            <a:off x="4343400" y="2362200"/>
            <a:ext cx="3124200" cy="2590800"/>
          </a:xfrm>
          <a:prstGeom prst="octagon">
            <a:avLst>
              <a:gd name="adj" fmla="val 29287"/>
            </a:avLst>
          </a:prstGeom>
          <a:gradFill rotWithShape="1">
            <a:gsLst>
              <a:gs pos="0">
                <a:schemeClr val="bg2">
                  <a:lumMod val="40000"/>
                  <a:lumOff val="60000"/>
                </a:schemeClr>
              </a:gs>
              <a:gs pos="100000">
                <a:schemeClr val="bg1"/>
              </a:gs>
            </a:gsLst>
            <a:lin ang="2700000" scaled="1"/>
          </a:gradFill>
          <a:ln w="9525">
            <a:solidFill>
              <a:schemeClr val="tx1"/>
            </a:solidFill>
            <a:miter lim="800000"/>
            <a:headEnd/>
            <a:tailEnd/>
          </a:ln>
          <a:effectLst/>
        </p:spPr>
        <p:txBody>
          <a:bodyPr wrap="none" anchor="ctr"/>
          <a:lstStyle/>
          <a:p>
            <a:pPr algn="ctr">
              <a:defRPr/>
            </a:pPr>
            <a:r>
              <a:rPr lang="en-US" sz="2800" dirty="0"/>
              <a:t>Nonprobability </a:t>
            </a:r>
          </a:p>
          <a:p>
            <a:pPr algn="ctr">
              <a:defRPr/>
            </a:pPr>
            <a:r>
              <a:rPr lang="en-US" sz="2800" dirty="0"/>
              <a:t>sampling</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6003"/>
                                        </p:tgtEl>
                                        <p:attrNameLst>
                                          <p:attrName>style.visibility</p:attrName>
                                        </p:attrNameLst>
                                      </p:cBhvr>
                                      <p:to>
                                        <p:strVal val="visible"/>
                                      </p:to>
                                    </p:set>
                                    <p:animEffect transition="in" filter="blinds(horizontal)">
                                      <p:cBhvr>
                                        <p:cTn id="7" dur="500"/>
                                        <p:tgtEl>
                                          <p:spTgt spid="89600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6004"/>
                                        </p:tgtEl>
                                        <p:attrNameLst>
                                          <p:attrName>style.visibility</p:attrName>
                                        </p:attrNameLst>
                                      </p:cBhvr>
                                      <p:to>
                                        <p:strVal val="visible"/>
                                      </p:to>
                                    </p:set>
                                    <p:animEffect transition="in" filter="blinds(horizontal)">
                                      <p:cBhvr>
                                        <p:cTn id="12" dur="500"/>
                                        <p:tgtEl>
                                          <p:spTgt spid="896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6003" grpId="0" animBg="1"/>
      <p:bldP spid="89600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z="3000" dirty="0">
                <a:solidFill>
                  <a:schemeClr val="tx1"/>
                </a:solidFill>
              </a:rPr>
              <a:t>Purpose of Pure and Applied Research</a:t>
            </a:r>
          </a:p>
        </p:txBody>
      </p:sp>
      <p:sp>
        <p:nvSpPr>
          <p:cNvPr id="8195" name="Rectangle 3"/>
          <p:cNvSpPr>
            <a:spLocks noGrp="1" noChangeArrowheads="1"/>
          </p:cNvSpPr>
          <p:nvPr>
            <p:ph sz="quarter" idx="1"/>
          </p:nvPr>
        </p:nvSpPr>
        <p:spPr>
          <a:xfrm>
            <a:off x="301752" y="1371600"/>
            <a:ext cx="8503920" cy="4727448"/>
          </a:xfrm>
        </p:spPr>
        <p:txBody>
          <a:bodyPr>
            <a:normAutofit/>
          </a:bodyPr>
          <a:lstStyle/>
          <a:p>
            <a:pPr>
              <a:lnSpc>
                <a:spcPct val="80000"/>
              </a:lnSpc>
            </a:pPr>
            <a:r>
              <a:rPr lang="en-US" sz="3200" b="1" dirty="0"/>
              <a:t>Pure</a:t>
            </a:r>
            <a:endParaRPr lang="en-US" sz="3200" dirty="0"/>
          </a:p>
          <a:p>
            <a:pPr>
              <a:lnSpc>
                <a:spcPct val="80000"/>
              </a:lnSpc>
            </a:pPr>
            <a:r>
              <a:rPr lang="en-US" sz="3200" dirty="0"/>
              <a:t>It can contribute new facts</a:t>
            </a:r>
          </a:p>
          <a:p>
            <a:pPr>
              <a:lnSpc>
                <a:spcPct val="80000"/>
              </a:lnSpc>
            </a:pPr>
            <a:r>
              <a:rPr lang="en-US" sz="3200" dirty="0"/>
              <a:t>It can put theory to the test</a:t>
            </a:r>
          </a:p>
          <a:p>
            <a:pPr>
              <a:lnSpc>
                <a:spcPct val="80000"/>
              </a:lnSpc>
            </a:pPr>
            <a:r>
              <a:rPr lang="en-US" sz="3200" dirty="0"/>
              <a:t>It may aid in conceptual clarification</a:t>
            </a:r>
          </a:p>
          <a:p>
            <a:pPr>
              <a:lnSpc>
                <a:spcPct val="80000"/>
              </a:lnSpc>
            </a:pPr>
            <a:r>
              <a:rPr lang="en-US" sz="3200" dirty="0"/>
              <a:t>It may integrate previously existing theories.</a:t>
            </a:r>
          </a:p>
          <a:p>
            <a:pPr>
              <a:lnSpc>
                <a:spcPct val="80000"/>
              </a:lnSpc>
              <a:buNone/>
            </a:pPr>
            <a:r>
              <a:rPr lang="en-US" sz="3200" b="1" dirty="0"/>
              <a:t>Applied</a:t>
            </a:r>
          </a:p>
          <a:p>
            <a:pPr eaLnBrk="1" hangingPunct="1">
              <a:lnSpc>
                <a:spcPct val="80000"/>
              </a:lnSpc>
            </a:pPr>
            <a:r>
              <a:rPr lang="en-US" sz="3200" dirty="0"/>
              <a:t>It offers solutions to many practical problems.</a:t>
            </a:r>
          </a:p>
          <a:p>
            <a:pPr eaLnBrk="1" hangingPunct="1">
              <a:lnSpc>
                <a:spcPct val="80000"/>
              </a:lnSpc>
            </a:pPr>
            <a:r>
              <a:rPr lang="en-US" sz="3200" dirty="0"/>
              <a:t>To find the critical factors in a practical problem.</a:t>
            </a:r>
          </a:p>
          <a:p>
            <a:pPr eaLnBrk="1" hangingPunct="1">
              <a:lnSpc>
                <a:spcPct val="80000"/>
              </a:lnSpc>
            </a:pPr>
            <a:endParaRPr lang="en-US" sz="2600" dirty="0"/>
          </a:p>
          <a:p>
            <a:pPr eaLnBrk="1" hangingPunct="1">
              <a:lnSpc>
                <a:spcPct val="80000"/>
              </a:lnSpc>
            </a:pPr>
            <a:endParaRPr lang="en-US" sz="2600" dirty="0"/>
          </a:p>
          <a:p>
            <a:pPr eaLnBrk="1" hangingPunct="1">
              <a:lnSpc>
                <a:spcPct val="80000"/>
              </a:lnSpc>
            </a:pPr>
            <a:endParaRPr lang="en-US" sz="26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050" name="Rectangle 2"/>
          <p:cNvSpPr>
            <a:spLocks noGrp="1" noChangeArrowheads="1"/>
          </p:cNvSpPr>
          <p:nvPr>
            <p:ph type="title"/>
          </p:nvPr>
        </p:nvSpPr>
        <p:spPr/>
        <p:txBody>
          <a:bodyPr/>
          <a:lstStyle/>
          <a:p>
            <a:pPr eaLnBrk="1" fontAlgn="auto" hangingPunct="1">
              <a:spcAft>
                <a:spcPts val="0"/>
              </a:spcAft>
              <a:defRPr/>
            </a:pPr>
            <a:r>
              <a:rPr lang="en-US" sz="3600" dirty="0">
                <a:solidFill>
                  <a:schemeClr val="tx1"/>
                </a:solidFill>
              </a:rPr>
              <a:t>Types of Sampling Methods</a:t>
            </a:r>
          </a:p>
        </p:txBody>
      </p:sp>
      <p:sp>
        <p:nvSpPr>
          <p:cNvPr id="898051" name="Rectangle 3"/>
          <p:cNvSpPr>
            <a:spLocks noGrp="1" noChangeArrowheads="1"/>
          </p:cNvSpPr>
          <p:nvPr>
            <p:ph type="body" sz="half" idx="1"/>
          </p:nvPr>
        </p:nvSpPr>
        <p:spPr>
          <a:xfrm>
            <a:off x="152400" y="1295400"/>
            <a:ext cx="4152900" cy="5334000"/>
          </a:xfrm>
        </p:spPr>
        <p:txBody>
          <a:bodyPr/>
          <a:lstStyle/>
          <a:p>
            <a:pPr eaLnBrk="1" hangingPunct="1">
              <a:buFont typeface="Wingdings" pitchFamily="2" charset="2"/>
              <a:buNone/>
            </a:pPr>
            <a:r>
              <a:rPr lang="en-US" b="1" dirty="0"/>
              <a:t>Probability</a:t>
            </a:r>
          </a:p>
          <a:p>
            <a:pPr eaLnBrk="1" hangingPunct="1">
              <a:buFont typeface="Arial" pitchFamily="34" charset="0"/>
              <a:buChar char="•"/>
            </a:pPr>
            <a:r>
              <a:rPr lang="en-US" dirty="0"/>
              <a:t>Simple random sampling</a:t>
            </a:r>
          </a:p>
          <a:p>
            <a:pPr eaLnBrk="1" hangingPunct="1">
              <a:buFont typeface="Arial" pitchFamily="34" charset="0"/>
              <a:buChar char="•"/>
            </a:pPr>
            <a:r>
              <a:rPr lang="en-US" dirty="0"/>
              <a:t>Systematic random sampling</a:t>
            </a:r>
          </a:p>
          <a:p>
            <a:pPr eaLnBrk="1" hangingPunct="1">
              <a:buFont typeface="Arial" pitchFamily="34" charset="0"/>
              <a:buChar char="•"/>
            </a:pPr>
            <a:r>
              <a:rPr lang="en-US" dirty="0"/>
              <a:t>Stratified random sampling</a:t>
            </a:r>
          </a:p>
          <a:p>
            <a:pPr eaLnBrk="1" hangingPunct="1">
              <a:buFont typeface="Arial" pitchFamily="34" charset="0"/>
              <a:buChar char="•"/>
            </a:pPr>
            <a:r>
              <a:rPr lang="en-US" dirty="0"/>
              <a:t>Cluster sampling</a:t>
            </a:r>
          </a:p>
        </p:txBody>
      </p:sp>
      <p:sp>
        <p:nvSpPr>
          <p:cNvPr id="898052" name="Rectangle 4"/>
          <p:cNvSpPr>
            <a:spLocks noGrp="1" noChangeArrowheads="1"/>
          </p:cNvSpPr>
          <p:nvPr>
            <p:ph type="body" sz="half" idx="2"/>
          </p:nvPr>
        </p:nvSpPr>
        <p:spPr>
          <a:xfrm>
            <a:off x="4572000" y="1295400"/>
            <a:ext cx="4343400" cy="4754563"/>
          </a:xfrm>
        </p:spPr>
        <p:txBody>
          <a:bodyPr/>
          <a:lstStyle/>
          <a:p>
            <a:pPr eaLnBrk="1" hangingPunct="1">
              <a:buFont typeface="Wingdings" pitchFamily="2" charset="2"/>
              <a:buNone/>
            </a:pPr>
            <a:r>
              <a:rPr lang="en-US" b="1" dirty="0"/>
              <a:t>      Nonprobability </a:t>
            </a:r>
          </a:p>
          <a:p>
            <a:pPr eaLnBrk="1" hangingPunct="1">
              <a:buFont typeface="Arial" pitchFamily="34" charset="0"/>
              <a:buChar char="•"/>
            </a:pPr>
            <a:r>
              <a:rPr lang="en-US" dirty="0"/>
              <a:t>      Convenience   sampling</a:t>
            </a:r>
          </a:p>
          <a:p>
            <a:pPr eaLnBrk="1" hangingPunct="1">
              <a:buFont typeface="Arial" pitchFamily="34" charset="0"/>
              <a:buChar char="•"/>
            </a:pPr>
            <a:r>
              <a:rPr lang="en-US" dirty="0"/>
              <a:t>       Judgment sampling</a:t>
            </a:r>
          </a:p>
          <a:p>
            <a:pPr eaLnBrk="1" hangingPunct="1">
              <a:buFont typeface="Arial" pitchFamily="34" charset="0"/>
              <a:buChar char="•"/>
            </a:pPr>
            <a:r>
              <a:rPr lang="en-US" dirty="0"/>
              <a:t>       Quota sampling</a:t>
            </a:r>
          </a:p>
          <a:p>
            <a:pPr eaLnBrk="1" hangingPunct="1">
              <a:buFont typeface="Arial" pitchFamily="34" charset="0"/>
              <a:buChar char="•"/>
            </a:pPr>
            <a:r>
              <a:rPr lang="en-US" dirty="0"/>
              <a:t>       Snowball sampling</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98051">
                                            <p:txEl>
                                              <p:pRg st="0" end="0"/>
                                            </p:txEl>
                                          </p:spTgt>
                                        </p:tgtEl>
                                        <p:attrNameLst>
                                          <p:attrName>style.visibility</p:attrName>
                                        </p:attrNameLst>
                                      </p:cBhvr>
                                      <p:to>
                                        <p:strVal val="visible"/>
                                      </p:to>
                                    </p:set>
                                    <p:animEffect transition="in" filter="blinds(horizontal)">
                                      <p:cBhvr>
                                        <p:cTn id="7" dur="500"/>
                                        <p:tgtEl>
                                          <p:spTgt spid="8980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98051">
                                            <p:txEl>
                                              <p:pRg st="1" end="1"/>
                                            </p:txEl>
                                          </p:spTgt>
                                        </p:tgtEl>
                                        <p:attrNameLst>
                                          <p:attrName>style.visibility</p:attrName>
                                        </p:attrNameLst>
                                      </p:cBhvr>
                                      <p:to>
                                        <p:strVal val="visible"/>
                                      </p:to>
                                    </p:set>
                                    <p:animEffect transition="in" filter="blinds(horizontal)">
                                      <p:cBhvr>
                                        <p:cTn id="12" dur="500"/>
                                        <p:tgtEl>
                                          <p:spTgt spid="8980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98051">
                                            <p:txEl>
                                              <p:pRg st="2" end="2"/>
                                            </p:txEl>
                                          </p:spTgt>
                                        </p:tgtEl>
                                        <p:attrNameLst>
                                          <p:attrName>style.visibility</p:attrName>
                                        </p:attrNameLst>
                                      </p:cBhvr>
                                      <p:to>
                                        <p:strVal val="visible"/>
                                      </p:to>
                                    </p:set>
                                    <p:animEffect transition="in" filter="blinds(horizontal)">
                                      <p:cBhvr>
                                        <p:cTn id="17" dur="500"/>
                                        <p:tgtEl>
                                          <p:spTgt spid="89805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98051">
                                            <p:txEl>
                                              <p:pRg st="3" end="3"/>
                                            </p:txEl>
                                          </p:spTgt>
                                        </p:tgtEl>
                                        <p:attrNameLst>
                                          <p:attrName>style.visibility</p:attrName>
                                        </p:attrNameLst>
                                      </p:cBhvr>
                                      <p:to>
                                        <p:strVal val="visible"/>
                                      </p:to>
                                    </p:set>
                                    <p:animEffect transition="in" filter="blinds(horizontal)">
                                      <p:cBhvr>
                                        <p:cTn id="22" dur="500"/>
                                        <p:tgtEl>
                                          <p:spTgt spid="89805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98051">
                                            <p:txEl>
                                              <p:pRg st="4" end="4"/>
                                            </p:txEl>
                                          </p:spTgt>
                                        </p:tgtEl>
                                        <p:attrNameLst>
                                          <p:attrName>style.visibility</p:attrName>
                                        </p:attrNameLst>
                                      </p:cBhvr>
                                      <p:to>
                                        <p:strVal val="visible"/>
                                      </p:to>
                                    </p:set>
                                    <p:animEffect transition="in" filter="blinds(horizontal)">
                                      <p:cBhvr>
                                        <p:cTn id="27" dur="500"/>
                                        <p:tgtEl>
                                          <p:spTgt spid="89805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98052">
                                            <p:txEl>
                                              <p:pRg st="0" end="0"/>
                                            </p:txEl>
                                          </p:spTgt>
                                        </p:tgtEl>
                                        <p:attrNameLst>
                                          <p:attrName>style.visibility</p:attrName>
                                        </p:attrNameLst>
                                      </p:cBhvr>
                                      <p:to>
                                        <p:strVal val="visible"/>
                                      </p:to>
                                    </p:set>
                                    <p:animEffect transition="in" filter="blinds(horizontal)">
                                      <p:cBhvr>
                                        <p:cTn id="32" dur="500"/>
                                        <p:tgtEl>
                                          <p:spTgt spid="89805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98052">
                                            <p:txEl>
                                              <p:pRg st="1" end="1"/>
                                            </p:txEl>
                                          </p:spTgt>
                                        </p:tgtEl>
                                        <p:attrNameLst>
                                          <p:attrName>style.visibility</p:attrName>
                                        </p:attrNameLst>
                                      </p:cBhvr>
                                      <p:to>
                                        <p:strVal val="visible"/>
                                      </p:to>
                                    </p:set>
                                    <p:animEffect transition="in" filter="blinds(horizontal)">
                                      <p:cBhvr>
                                        <p:cTn id="37" dur="500"/>
                                        <p:tgtEl>
                                          <p:spTgt spid="89805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898052">
                                            <p:txEl>
                                              <p:pRg st="2" end="2"/>
                                            </p:txEl>
                                          </p:spTgt>
                                        </p:tgtEl>
                                        <p:attrNameLst>
                                          <p:attrName>style.visibility</p:attrName>
                                        </p:attrNameLst>
                                      </p:cBhvr>
                                      <p:to>
                                        <p:strVal val="visible"/>
                                      </p:to>
                                    </p:set>
                                    <p:animEffect transition="in" filter="blinds(horizontal)">
                                      <p:cBhvr>
                                        <p:cTn id="42" dur="500"/>
                                        <p:tgtEl>
                                          <p:spTgt spid="898052">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898052">
                                            <p:txEl>
                                              <p:pRg st="3" end="3"/>
                                            </p:txEl>
                                          </p:spTgt>
                                        </p:tgtEl>
                                        <p:attrNameLst>
                                          <p:attrName>style.visibility</p:attrName>
                                        </p:attrNameLst>
                                      </p:cBhvr>
                                      <p:to>
                                        <p:strVal val="visible"/>
                                      </p:to>
                                    </p:set>
                                    <p:animEffect transition="in" filter="blinds(horizontal)">
                                      <p:cBhvr>
                                        <p:cTn id="47" dur="500"/>
                                        <p:tgtEl>
                                          <p:spTgt spid="898052">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898052">
                                            <p:txEl>
                                              <p:pRg st="4" end="4"/>
                                            </p:txEl>
                                          </p:spTgt>
                                        </p:tgtEl>
                                        <p:attrNameLst>
                                          <p:attrName>style.visibility</p:attrName>
                                        </p:attrNameLst>
                                      </p:cBhvr>
                                      <p:to>
                                        <p:strVal val="visible"/>
                                      </p:to>
                                    </p:set>
                                    <p:animEffect transition="in" filter="blinds(horizontal)">
                                      <p:cBhvr>
                                        <p:cTn id="52" dur="500"/>
                                        <p:tgtEl>
                                          <p:spTgt spid="8980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051" grpId="0" build="p"/>
      <p:bldP spid="898052"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098" name="Rectangle 2"/>
          <p:cNvSpPr>
            <a:spLocks noGrp="1" noChangeArrowheads="1"/>
          </p:cNvSpPr>
          <p:nvPr>
            <p:ph type="title"/>
          </p:nvPr>
        </p:nvSpPr>
        <p:spPr/>
        <p:txBody>
          <a:bodyPr/>
          <a:lstStyle/>
          <a:p>
            <a:pPr eaLnBrk="1" fontAlgn="auto" hangingPunct="1">
              <a:spcAft>
                <a:spcPts val="0"/>
              </a:spcAft>
              <a:defRPr/>
            </a:pPr>
            <a:r>
              <a:rPr lang="en-US" sz="3600" dirty="0">
                <a:solidFill>
                  <a:schemeClr val="tx1"/>
                </a:solidFill>
              </a:rPr>
              <a:t>Simple Random Sampling</a:t>
            </a:r>
          </a:p>
        </p:txBody>
      </p:sp>
      <p:sp>
        <p:nvSpPr>
          <p:cNvPr id="900099" name="AutoShape 3"/>
          <p:cNvSpPr>
            <a:spLocks noChangeArrowheads="1"/>
          </p:cNvSpPr>
          <p:nvPr/>
        </p:nvSpPr>
        <p:spPr bwMode="auto">
          <a:xfrm>
            <a:off x="228600" y="1676400"/>
            <a:ext cx="7315200" cy="3505200"/>
          </a:xfrm>
          <a:prstGeom prst="roundRect">
            <a:avLst>
              <a:gd name="adj" fmla="val 16667"/>
            </a:avLst>
          </a:prstGeom>
          <a:noFill/>
          <a:ln w="9525">
            <a:noFill/>
            <a:round/>
            <a:headEnd/>
            <a:tailEnd/>
          </a:ln>
        </p:spPr>
        <p:txBody>
          <a:bodyPr wrap="none" anchor="ctr"/>
          <a:lstStyle/>
          <a:p>
            <a:pPr algn="ctr">
              <a:lnSpc>
                <a:spcPct val="90000"/>
              </a:lnSpc>
              <a:spcBef>
                <a:spcPct val="20000"/>
              </a:spcBef>
              <a:buClr>
                <a:srgbClr val="4D4D4D"/>
              </a:buClr>
              <a:buFont typeface="Wingdings" pitchFamily="2" charset="2"/>
              <a:buNone/>
            </a:pPr>
            <a:r>
              <a:rPr lang="en-US" sz="2800" b="1">
                <a:solidFill>
                  <a:srgbClr val="000066"/>
                </a:solidFill>
              </a:rPr>
              <a:t>Simple random sampling</a:t>
            </a:r>
            <a:r>
              <a:rPr lang="en-US" sz="2800">
                <a:solidFill>
                  <a:srgbClr val="000066"/>
                </a:solidFill>
              </a:rPr>
              <a:t> is a method of</a:t>
            </a:r>
          </a:p>
          <a:p>
            <a:pPr algn="ctr">
              <a:lnSpc>
                <a:spcPct val="90000"/>
              </a:lnSpc>
              <a:spcBef>
                <a:spcPct val="20000"/>
              </a:spcBef>
              <a:buClr>
                <a:srgbClr val="4D4D4D"/>
              </a:buClr>
              <a:buFont typeface="Wingdings" pitchFamily="2" charset="2"/>
              <a:buNone/>
            </a:pPr>
            <a:r>
              <a:rPr lang="en-US" sz="2800">
                <a:solidFill>
                  <a:srgbClr val="000066"/>
                </a:solidFill>
              </a:rPr>
              <a:t>probability sampling in which </a:t>
            </a:r>
          </a:p>
          <a:p>
            <a:pPr algn="ctr">
              <a:lnSpc>
                <a:spcPct val="90000"/>
              </a:lnSpc>
              <a:spcBef>
                <a:spcPct val="20000"/>
              </a:spcBef>
              <a:buClr>
                <a:srgbClr val="4D4D4D"/>
              </a:buClr>
              <a:buFont typeface="Wingdings" pitchFamily="2" charset="2"/>
              <a:buNone/>
            </a:pPr>
            <a:r>
              <a:rPr lang="en-US" sz="2800">
                <a:solidFill>
                  <a:srgbClr val="000066"/>
                </a:solidFill>
              </a:rPr>
              <a:t>every unit has an equal nonzero </a:t>
            </a:r>
          </a:p>
          <a:p>
            <a:pPr algn="ctr">
              <a:lnSpc>
                <a:spcPct val="90000"/>
              </a:lnSpc>
              <a:spcBef>
                <a:spcPct val="20000"/>
              </a:spcBef>
              <a:buClr>
                <a:srgbClr val="4D4D4D"/>
              </a:buClr>
              <a:buFont typeface="Wingdings" pitchFamily="2" charset="2"/>
              <a:buNone/>
            </a:pPr>
            <a:r>
              <a:rPr lang="en-US" sz="2800">
                <a:solidFill>
                  <a:srgbClr val="000066"/>
                </a:solidFill>
              </a:rPr>
              <a:t>chance of being selected</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0099"/>
                                        </p:tgtEl>
                                        <p:attrNameLst>
                                          <p:attrName>style.visibility</p:attrName>
                                        </p:attrNameLst>
                                      </p:cBhvr>
                                      <p:to>
                                        <p:strVal val="visible"/>
                                      </p:to>
                                    </p:set>
                                    <p:animEffect transition="in" filter="blinds(horizontal)">
                                      <p:cBhvr>
                                        <p:cTn id="7" dur="500"/>
                                        <p:tgtEl>
                                          <p:spTgt spid="900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099"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146" name="Rectangle 2"/>
          <p:cNvSpPr>
            <a:spLocks noGrp="1" noChangeArrowheads="1"/>
          </p:cNvSpPr>
          <p:nvPr>
            <p:ph type="title"/>
          </p:nvPr>
        </p:nvSpPr>
        <p:spPr/>
        <p:txBody>
          <a:bodyPr/>
          <a:lstStyle/>
          <a:p>
            <a:pPr eaLnBrk="1" fontAlgn="auto" hangingPunct="1">
              <a:spcAft>
                <a:spcPts val="0"/>
              </a:spcAft>
              <a:defRPr/>
            </a:pPr>
            <a:r>
              <a:rPr lang="en-US" sz="3600" dirty="0">
                <a:solidFill>
                  <a:schemeClr val="tx1"/>
                </a:solidFill>
              </a:rPr>
              <a:t>Systematic Random Sampling</a:t>
            </a:r>
          </a:p>
        </p:txBody>
      </p:sp>
      <p:sp>
        <p:nvSpPr>
          <p:cNvPr id="902147" name="AutoShape 3"/>
          <p:cNvSpPr>
            <a:spLocks noChangeArrowheads="1"/>
          </p:cNvSpPr>
          <p:nvPr/>
        </p:nvSpPr>
        <p:spPr bwMode="auto">
          <a:xfrm>
            <a:off x="152400" y="1295400"/>
            <a:ext cx="8839200" cy="5410200"/>
          </a:xfrm>
          <a:prstGeom prst="roundRect">
            <a:avLst>
              <a:gd name="adj" fmla="val 16667"/>
            </a:avLst>
          </a:prstGeom>
          <a:noFill/>
          <a:ln w="9525">
            <a:noFill/>
            <a:round/>
            <a:headEnd/>
            <a:tailEnd/>
          </a:ln>
        </p:spPr>
        <p:txBody>
          <a:bodyPr wrap="none" anchor="ctr"/>
          <a:lstStyle/>
          <a:p>
            <a:pPr algn="ctr">
              <a:lnSpc>
                <a:spcPct val="90000"/>
              </a:lnSpc>
              <a:spcBef>
                <a:spcPct val="20000"/>
              </a:spcBef>
              <a:buClr>
                <a:srgbClr val="4D4D4D"/>
              </a:buClr>
              <a:buFont typeface="Wingdings" pitchFamily="2" charset="2"/>
              <a:buNone/>
            </a:pPr>
            <a:r>
              <a:rPr lang="en-US" sz="2800" b="1" dirty="0">
                <a:solidFill>
                  <a:srgbClr val="000066"/>
                </a:solidFill>
              </a:rPr>
              <a:t>Systematic random sampling</a:t>
            </a:r>
            <a:r>
              <a:rPr lang="en-US" sz="2800" dirty="0">
                <a:solidFill>
                  <a:srgbClr val="000066"/>
                </a:solidFill>
              </a:rPr>
              <a:t> is a </a:t>
            </a:r>
          </a:p>
          <a:p>
            <a:pPr algn="ctr">
              <a:lnSpc>
                <a:spcPct val="90000"/>
              </a:lnSpc>
              <a:spcBef>
                <a:spcPct val="20000"/>
              </a:spcBef>
              <a:buClr>
                <a:srgbClr val="4D4D4D"/>
              </a:buClr>
              <a:buFont typeface="Wingdings" pitchFamily="2" charset="2"/>
              <a:buNone/>
            </a:pPr>
            <a:r>
              <a:rPr lang="en-US" sz="2800" dirty="0">
                <a:solidFill>
                  <a:srgbClr val="000066"/>
                </a:solidFill>
              </a:rPr>
              <a:t>method of</a:t>
            </a:r>
          </a:p>
          <a:p>
            <a:pPr algn="ctr">
              <a:lnSpc>
                <a:spcPct val="90000"/>
              </a:lnSpc>
              <a:spcBef>
                <a:spcPct val="20000"/>
              </a:spcBef>
              <a:buClr>
                <a:srgbClr val="4D4D4D"/>
              </a:buClr>
              <a:buFont typeface="Wingdings" pitchFamily="2" charset="2"/>
              <a:buNone/>
            </a:pPr>
            <a:r>
              <a:rPr lang="en-US" sz="2800" dirty="0">
                <a:solidFill>
                  <a:srgbClr val="000066"/>
                </a:solidFill>
              </a:rPr>
              <a:t>probability sampling </a:t>
            </a:r>
          </a:p>
          <a:p>
            <a:pPr algn="ctr">
              <a:lnSpc>
                <a:spcPct val="90000"/>
              </a:lnSpc>
              <a:spcBef>
                <a:spcPct val="20000"/>
              </a:spcBef>
              <a:buClr>
                <a:srgbClr val="4D4D4D"/>
              </a:buClr>
              <a:buFont typeface="Wingdings" pitchFamily="2" charset="2"/>
              <a:buNone/>
            </a:pPr>
            <a:r>
              <a:rPr lang="en-US" sz="2800" dirty="0">
                <a:solidFill>
                  <a:srgbClr val="000066"/>
                </a:solidFill>
              </a:rPr>
              <a:t>in which the defined </a:t>
            </a:r>
          </a:p>
          <a:p>
            <a:pPr algn="ctr">
              <a:lnSpc>
                <a:spcPct val="90000"/>
              </a:lnSpc>
              <a:spcBef>
                <a:spcPct val="20000"/>
              </a:spcBef>
              <a:buClr>
                <a:srgbClr val="4D4D4D"/>
              </a:buClr>
              <a:buFont typeface="Wingdings" pitchFamily="2" charset="2"/>
              <a:buNone/>
            </a:pPr>
            <a:r>
              <a:rPr lang="en-US" sz="2800" dirty="0">
                <a:solidFill>
                  <a:srgbClr val="000066"/>
                </a:solidFill>
              </a:rPr>
              <a:t>target population is ordered </a:t>
            </a:r>
          </a:p>
          <a:p>
            <a:pPr algn="ctr">
              <a:lnSpc>
                <a:spcPct val="90000"/>
              </a:lnSpc>
              <a:spcBef>
                <a:spcPct val="20000"/>
              </a:spcBef>
              <a:buClr>
                <a:srgbClr val="4D4D4D"/>
              </a:buClr>
              <a:buFont typeface="Wingdings" pitchFamily="2" charset="2"/>
              <a:buNone/>
            </a:pPr>
            <a:r>
              <a:rPr lang="en-US" sz="2800" dirty="0">
                <a:solidFill>
                  <a:srgbClr val="000066"/>
                </a:solidFill>
              </a:rPr>
              <a:t>and the sample is selected </a:t>
            </a:r>
          </a:p>
          <a:p>
            <a:pPr algn="ctr">
              <a:lnSpc>
                <a:spcPct val="90000"/>
              </a:lnSpc>
              <a:spcBef>
                <a:spcPct val="20000"/>
              </a:spcBef>
              <a:buClr>
                <a:srgbClr val="4D4D4D"/>
              </a:buClr>
              <a:buFont typeface="Wingdings" pitchFamily="2" charset="2"/>
              <a:buNone/>
            </a:pPr>
            <a:r>
              <a:rPr lang="en-US" sz="2800" dirty="0">
                <a:solidFill>
                  <a:srgbClr val="000066"/>
                </a:solidFill>
              </a:rPr>
              <a:t>according to position using a skip interval</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2147"/>
                                        </p:tgtEl>
                                        <p:attrNameLst>
                                          <p:attrName>style.visibility</p:attrName>
                                        </p:attrNameLst>
                                      </p:cBhvr>
                                      <p:to>
                                        <p:strVal val="visible"/>
                                      </p:to>
                                    </p:set>
                                    <p:animEffect transition="in" filter="blinds(horizontal)">
                                      <p:cBhvr>
                                        <p:cTn id="7" dur="500"/>
                                        <p:tgtEl>
                                          <p:spTgt spid="902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2147" grpId="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AutoShape 2"/>
          <p:cNvSpPr>
            <a:spLocks noChangeArrowheads="1"/>
          </p:cNvSpPr>
          <p:nvPr/>
        </p:nvSpPr>
        <p:spPr bwMode="auto">
          <a:xfrm>
            <a:off x="0" y="1447800"/>
            <a:ext cx="8991600" cy="5181600"/>
          </a:xfrm>
          <a:prstGeom prst="roundRect">
            <a:avLst>
              <a:gd name="adj" fmla="val 24540"/>
            </a:avLst>
          </a:prstGeom>
          <a:solidFill>
            <a:schemeClr val="bg1"/>
          </a:solidFill>
          <a:ln w="9525">
            <a:noFill/>
            <a:round/>
            <a:headEnd/>
            <a:tailEnd/>
          </a:ln>
        </p:spPr>
        <p:txBody>
          <a:bodyPr wrap="none" anchor="ctr"/>
          <a:lstStyle/>
          <a:p>
            <a:endParaRPr lang="en-US"/>
          </a:p>
        </p:txBody>
      </p:sp>
      <p:sp>
        <p:nvSpPr>
          <p:cNvPr id="904195" name="Rectangle 3"/>
          <p:cNvSpPr>
            <a:spLocks noGrp="1" noChangeArrowheads="1"/>
          </p:cNvSpPr>
          <p:nvPr>
            <p:ph type="title"/>
          </p:nvPr>
        </p:nvSpPr>
        <p:spPr>
          <a:xfrm>
            <a:off x="152400" y="152400"/>
            <a:ext cx="8839200" cy="835152"/>
          </a:xfrm>
        </p:spPr>
        <p:txBody>
          <a:bodyPr>
            <a:normAutofit/>
          </a:bodyPr>
          <a:lstStyle/>
          <a:p>
            <a:pPr eaLnBrk="1" fontAlgn="auto" hangingPunct="1">
              <a:spcAft>
                <a:spcPts val="0"/>
              </a:spcAft>
              <a:defRPr/>
            </a:pPr>
            <a:r>
              <a:rPr lang="en-US" sz="2800" dirty="0">
                <a:solidFill>
                  <a:schemeClr val="tx1"/>
                </a:solidFill>
              </a:rPr>
              <a:t>Steps in Drawing a Systematic Random Sample</a:t>
            </a:r>
          </a:p>
        </p:txBody>
      </p:sp>
      <p:sp>
        <p:nvSpPr>
          <p:cNvPr id="904196" name="Rectangle 4"/>
          <p:cNvSpPr>
            <a:spLocks noGrp="1" noChangeArrowheads="1"/>
          </p:cNvSpPr>
          <p:nvPr>
            <p:ph type="body" idx="1"/>
          </p:nvPr>
        </p:nvSpPr>
        <p:spPr>
          <a:xfrm>
            <a:off x="152400" y="1447800"/>
            <a:ext cx="8839200" cy="5257800"/>
          </a:xfrm>
        </p:spPr>
        <p:txBody>
          <a:bodyPr>
            <a:normAutofit lnSpcReduction="10000"/>
          </a:bodyPr>
          <a:lstStyle/>
          <a:p>
            <a:pPr eaLnBrk="1" hangingPunct="1">
              <a:lnSpc>
                <a:spcPct val="90000"/>
              </a:lnSpc>
            </a:pPr>
            <a:r>
              <a:rPr lang="en-US" sz="2800" dirty="0"/>
              <a:t>1: Obtain a list of units that contains an acceptable frame of the target population</a:t>
            </a:r>
          </a:p>
          <a:p>
            <a:pPr eaLnBrk="1" hangingPunct="1">
              <a:lnSpc>
                <a:spcPct val="90000"/>
              </a:lnSpc>
              <a:buNone/>
            </a:pPr>
            <a:endParaRPr lang="en-US" sz="2800" dirty="0"/>
          </a:p>
          <a:p>
            <a:pPr eaLnBrk="1" hangingPunct="1">
              <a:lnSpc>
                <a:spcPct val="90000"/>
              </a:lnSpc>
            </a:pPr>
            <a:r>
              <a:rPr lang="en-US" sz="2800" dirty="0"/>
              <a:t>2: Determine the number of units in the list and the desired sample size</a:t>
            </a:r>
          </a:p>
          <a:p>
            <a:pPr eaLnBrk="1" hangingPunct="1">
              <a:lnSpc>
                <a:spcPct val="90000"/>
              </a:lnSpc>
              <a:buNone/>
            </a:pPr>
            <a:endParaRPr lang="en-US" sz="2800" dirty="0"/>
          </a:p>
          <a:p>
            <a:pPr eaLnBrk="1" hangingPunct="1">
              <a:lnSpc>
                <a:spcPct val="90000"/>
              </a:lnSpc>
            </a:pPr>
            <a:r>
              <a:rPr lang="en-US" sz="2800" dirty="0"/>
              <a:t>3: Compute the skip interval</a:t>
            </a:r>
          </a:p>
          <a:p>
            <a:pPr eaLnBrk="1" hangingPunct="1">
              <a:lnSpc>
                <a:spcPct val="90000"/>
              </a:lnSpc>
              <a:buNone/>
            </a:pPr>
            <a:endParaRPr lang="en-US" sz="2800" dirty="0"/>
          </a:p>
          <a:p>
            <a:pPr eaLnBrk="1" hangingPunct="1">
              <a:lnSpc>
                <a:spcPct val="90000"/>
              </a:lnSpc>
            </a:pPr>
            <a:r>
              <a:rPr lang="en-US" sz="2800" dirty="0"/>
              <a:t>4: Determine a random start point</a:t>
            </a:r>
          </a:p>
          <a:p>
            <a:pPr eaLnBrk="1" hangingPunct="1">
              <a:lnSpc>
                <a:spcPct val="90000"/>
              </a:lnSpc>
              <a:buNone/>
            </a:pPr>
            <a:endParaRPr lang="en-US" sz="2800" dirty="0"/>
          </a:p>
          <a:p>
            <a:pPr eaLnBrk="1" hangingPunct="1">
              <a:lnSpc>
                <a:spcPct val="90000"/>
              </a:lnSpc>
            </a:pPr>
            <a:r>
              <a:rPr lang="en-US" sz="2800" dirty="0"/>
              <a:t>5: Beginning at the start point, select the units by choosing each unit that corresponds to the skip interval</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4196">
                                            <p:txEl>
                                              <p:pRg st="0" end="0"/>
                                            </p:txEl>
                                          </p:spTgt>
                                        </p:tgtEl>
                                        <p:attrNameLst>
                                          <p:attrName>style.visibility</p:attrName>
                                        </p:attrNameLst>
                                      </p:cBhvr>
                                      <p:to>
                                        <p:strVal val="visible"/>
                                      </p:to>
                                    </p:set>
                                    <p:animEffect transition="in" filter="blinds(horizontal)">
                                      <p:cBhvr>
                                        <p:cTn id="7" dur="500"/>
                                        <p:tgtEl>
                                          <p:spTgt spid="9041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04196">
                                            <p:txEl>
                                              <p:pRg st="2" end="2"/>
                                            </p:txEl>
                                          </p:spTgt>
                                        </p:tgtEl>
                                        <p:attrNameLst>
                                          <p:attrName>style.visibility</p:attrName>
                                        </p:attrNameLst>
                                      </p:cBhvr>
                                      <p:to>
                                        <p:strVal val="visible"/>
                                      </p:to>
                                    </p:set>
                                    <p:animEffect transition="in" filter="blinds(horizontal)">
                                      <p:cBhvr>
                                        <p:cTn id="12" dur="500"/>
                                        <p:tgtEl>
                                          <p:spTgt spid="90419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04196">
                                            <p:txEl>
                                              <p:pRg st="4" end="4"/>
                                            </p:txEl>
                                          </p:spTgt>
                                        </p:tgtEl>
                                        <p:attrNameLst>
                                          <p:attrName>style.visibility</p:attrName>
                                        </p:attrNameLst>
                                      </p:cBhvr>
                                      <p:to>
                                        <p:strVal val="visible"/>
                                      </p:to>
                                    </p:set>
                                    <p:animEffect transition="in" filter="blinds(horizontal)">
                                      <p:cBhvr>
                                        <p:cTn id="17" dur="500"/>
                                        <p:tgtEl>
                                          <p:spTgt spid="90419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04196">
                                            <p:txEl>
                                              <p:pRg st="6" end="6"/>
                                            </p:txEl>
                                          </p:spTgt>
                                        </p:tgtEl>
                                        <p:attrNameLst>
                                          <p:attrName>style.visibility</p:attrName>
                                        </p:attrNameLst>
                                      </p:cBhvr>
                                      <p:to>
                                        <p:strVal val="visible"/>
                                      </p:to>
                                    </p:set>
                                    <p:animEffect transition="in" filter="blinds(horizontal)">
                                      <p:cBhvr>
                                        <p:cTn id="22" dur="500"/>
                                        <p:tgtEl>
                                          <p:spTgt spid="90419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04196">
                                            <p:txEl>
                                              <p:pRg st="8" end="8"/>
                                            </p:txEl>
                                          </p:spTgt>
                                        </p:tgtEl>
                                        <p:attrNameLst>
                                          <p:attrName>style.visibility</p:attrName>
                                        </p:attrNameLst>
                                      </p:cBhvr>
                                      <p:to>
                                        <p:strVal val="visible"/>
                                      </p:to>
                                    </p:set>
                                    <p:animEffect transition="in" filter="blinds(horizontal)">
                                      <p:cBhvr>
                                        <p:cTn id="27" dur="500"/>
                                        <p:tgtEl>
                                          <p:spTgt spid="90419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196"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242" name="Rectangle 2"/>
          <p:cNvSpPr>
            <a:spLocks noGrp="1" noChangeArrowheads="1"/>
          </p:cNvSpPr>
          <p:nvPr>
            <p:ph type="title"/>
          </p:nvPr>
        </p:nvSpPr>
        <p:spPr/>
        <p:txBody>
          <a:bodyPr/>
          <a:lstStyle/>
          <a:p>
            <a:pPr eaLnBrk="1" fontAlgn="auto" hangingPunct="1">
              <a:spcAft>
                <a:spcPts val="0"/>
              </a:spcAft>
              <a:defRPr/>
            </a:pPr>
            <a:r>
              <a:rPr lang="en-US" sz="3600" dirty="0">
                <a:solidFill>
                  <a:schemeClr val="tx1"/>
                </a:solidFill>
              </a:rPr>
              <a:t>Stratified Random Sampling</a:t>
            </a:r>
          </a:p>
        </p:txBody>
      </p:sp>
      <p:sp>
        <p:nvSpPr>
          <p:cNvPr id="906243" name="AutoShape 3"/>
          <p:cNvSpPr>
            <a:spLocks noChangeArrowheads="1"/>
          </p:cNvSpPr>
          <p:nvPr/>
        </p:nvSpPr>
        <p:spPr bwMode="auto">
          <a:xfrm>
            <a:off x="228600" y="1676400"/>
            <a:ext cx="7315200" cy="3505200"/>
          </a:xfrm>
          <a:prstGeom prst="roundRect">
            <a:avLst>
              <a:gd name="adj" fmla="val 16667"/>
            </a:avLst>
          </a:prstGeom>
          <a:noFill/>
          <a:ln w="9525">
            <a:noFill/>
            <a:round/>
            <a:headEnd/>
            <a:tailEnd/>
          </a:ln>
        </p:spPr>
        <p:txBody>
          <a:bodyPr wrap="none" anchor="ctr"/>
          <a:lstStyle/>
          <a:p>
            <a:pPr algn="ctr">
              <a:lnSpc>
                <a:spcPct val="90000"/>
              </a:lnSpc>
              <a:spcBef>
                <a:spcPct val="20000"/>
              </a:spcBef>
              <a:buClr>
                <a:srgbClr val="4D4D4D"/>
              </a:buClr>
              <a:buFont typeface="Wingdings" pitchFamily="2" charset="2"/>
              <a:buNone/>
            </a:pPr>
            <a:r>
              <a:rPr lang="en-US" sz="2800" b="1">
                <a:solidFill>
                  <a:srgbClr val="000066"/>
                </a:solidFill>
              </a:rPr>
              <a:t>Stratified random sampling</a:t>
            </a:r>
            <a:r>
              <a:rPr lang="en-US" sz="2800">
                <a:solidFill>
                  <a:srgbClr val="000066"/>
                </a:solidFill>
              </a:rPr>
              <a:t> is a </a:t>
            </a:r>
          </a:p>
          <a:p>
            <a:pPr algn="ctr">
              <a:lnSpc>
                <a:spcPct val="90000"/>
              </a:lnSpc>
              <a:spcBef>
                <a:spcPct val="20000"/>
              </a:spcBef>
              <a:buClr>
                <a:srgbClr val="4D4D4D"/>
              </a:buClr>
              <a:buFont typeface="Wingdings" pitchFamily="2" charset="2"/>
              <a:buNone/>
            </a:pPr>
            <a:r>
              <a:rPr lang="en-US" sz="2800">
                <a:solidFill>
                  <a:srgbClr val="000066"/>
                </a:solidFill>
              </a:rPr>
              <a:t>method of</a:t>
            </a:r>
          </a:p>
          <a:p>
            <a:pPr algn="ctr">
              <a:lnSpc>
                <a:spcPct val="90000"/>
              </a:lnSpc>
              <a:spcBef>
                <a:spcPct val="20000"/>
              </a:spcBef>
              <a:buClr>
                <a:srgbClr val="4D4D4D"/>
              </a:buClr>
              <a:buFont typeface="Wingdings" pitchFamily="2" charset="2"/>
              <a:buNone/>
            </a:pPr>
            <a:r>
              <a:rPr lang="en-US" sz="2800">
                <a:solidFill>
                  <a:srgbClr val="000066"/>
                </a:solidFill>
              </a:rPr>
              <a:t>probability sampling </a:t>
            </a:r>
          </a:p>
          <a:p>
            <a:pPr algn="ctr">
              <a:lnSpc>
                <a:spcPct val="90000"/>
              </a:lnSpc>
              <a:spcBef>
                <a:spcPct val="20000"/>
              </a:spcBef>
              <a:buClr>
                <a:srgbClr val="4D4D4D"/>
              </a:buClr>
              <a:buFont typeface="Wingdings" pitchFamily="2" charset="2"/>
              <a:buNone/>
            </a:pPr>
            <a:r>
              <a:rPr lang="en-US" sz="2800">
                <a:solidFill>
                  <a:srgbClr val="000066"/>
                </a:solidFill>
              </a:rPr>
              <a:t>in which the population is divided </a:t>
            </a:r>
          </a:p>
          <a:p>
            <a:pPr algn="ctr">
              <a:lnSpc>
                <a:spcPct val="90000"/>
              </a:lnSpc>
              <a:spcBef>
                <a:spcPct val="20000"/>
              </a:spcBef>
              <a:buClr>
                <a:srgbClr val="4D4D4D"/>
              </a:buClr>
              <a:buFont typeface="Wingdings" pitchFamily="2" charset="2"/>
              <a:buNone/>
            </a:pPr>
            <a:r>
              <a:rPr lang="en-US" sz="2800">
                <a:solidFill>
                  <a:srgbClr val="000066"/>
                </a:solidFill>
              </a:rPr>
              <a:t>into different subgroups and samples</a:t>
            </a:r>
          </a:p>
          <a:p>
            <a:pPr algn="ctr">
              <a:lnSpc>
                <a:spcPct val="90000"/>
              </a:lnSpc>
              <a:spcBef>
                <a:spcPct val="20000"/>
              </a:spcBef>
              <a:buClr>
                <a:srgbClr val="4D4D4D"/>
              </a:buClr>
              <a:buFont typeface="Wingdings" pitchFamily="2" charset="2"/>
              <a:buNone/>
            </a:pPr>
            <a:r>
              <a:rPr lang="en-US" sz="2800">
                <a:solidFill>
                  <a:srgbClr val="000066"/>
                </a:solidFill>
              </a:rPr>
              <a:t>are selected from each</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6243"/>
                                        </p:tgtEl>
                                        <p:attrNameLst>
                                          <p:attrName>style.visibility</p:attrName>
                                        </p:attrNameLst>
                                      </p:cBhvr>
                                      <p:to>
                                        <p:strVal val="visible"/>
                                      </p:to>
                                    </p:set>
                                    <p:animEffect transition="in" filter="blinds(horizontal)">
                                      <p:cBhvr>
                                        <p:cTn id="7" dur="500"/>
                                        <p:tgtEl>
                                          <p:spTgt spid="906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624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p:txBody>
          <a:bodyPr>
            <a:normAutofit fontScale="90000"/>
          </a:bodyPr>
          <a:lstStyle/>
          <a:p>
            <a:pPr eaLnBrk="1" fontAlgn="auto" hangingPunct="1">
              <a:spcAft>
                <a:spcPts val="0"/>
              </a:spcAft>
              <a:defRPr/>
            </a:pPr>
            <a:r>
              <a:rPr lang="en-US" sz="3600" dirty="0">
                <a:solidFill>
                  <a:schemeClr val="tx1"/>
                </a:solidFill>
              </a:rPr>
              <a:t>Steps in Drawing a Stratified Random Sample</a:t>
            </a:r>
          </a:p>
        </p:txBody>
      </p:sp>
      <p:sp>
        <p:nvSpPr>
          <p:cNvPr id="908291" name="Rectangle 3"/>
          <p:cNvSpPr>
            <a:spLocks noGrp="1" noChangeArrowheads="1"/>
          </p:cNvSpPr>
          <p:nvPr>
            <p:ph type="body" idx="1"/>
          </p:nvPr>
        </p:nvSpPr>
        <p:spPr>
          <a:xfrm>
            <a:off x="228600" y="1600200"/>
            <a:ext cx="7772400" cy="4525963"/>
          </a:xfrm>
        </p:spPr>
        <p:txBody>
          <a:bodyPr/>
          <a:lstStyle/>
          <a:p>
            <a:pPr eaLnBrk="1" hangingPunct="1"/>
            <a:r>
              <a:rPr lang="en-US"/>
              <a:t>1: Divide the target population into homogeneous subgroups or strata</a:t>
            </a:r>
          </a:p>
          <a:p>
            <a:pPr eaLnBrk="1" hangingPunct="1"/>
            <a:r>
              <a:rPr lang="en-US"/>
              <a:t>2: Draw random samples fro each stratum</a:t>
            </a:r>
          </a:p>
          <a:p>
            <a:pPr eaLnBrk="1" hangingPunct="1"/>
            <a:r>
              <a:rPr lang="en-US"/>
              <a:t>3: Combine the samples from each stratum into a single sample of the target population</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08291">
                                            <p:txEl>
                                              <p:pRg st="0" end="0"/>
                                            </p:txEl>
                                          </p:spTgt>
                                        </p:tgtEl>
                                        <p:attrNameLst>
                                          <p:attrName>style.visibility</p:attrName>
                                        </p:attrNameLst>
                                      </p:cBhvr>
                                      <p:to>
                                        <p:strVal val="visible"/>
                                      </p:to>
                                    </p:set>
                                    <p:animEffect transition="in" filter="blinds(horizontal)">
                                      <p:cBhvr>
                                        <p:cTn id="7" dur="500"/>
                                        <p:tgtEl>
                                          <p:spTgt spid="908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08291">
                                            <p:txEl>
                                              <p:pRg st="1" end="1"/>
                                            </p:txEl>
                                          </p:spTgt>
                                        </p:tgtEl>
                                        <p:attrNameLst>
                                          <p:attrName>style.visibility</p:attrName>
                                        </p:attrNameLst>
                                      </p:cBhvr>
                                      <p:to>
                                        <p:strVal val="visible"/>
                                      </p:to>
                                    </p:set>
                                    <p:animEffect transition="in" filter="blinds(horizontal)">
                                      <p:cBhvr>
                                        <p:cTn id="12" dur="500"/>
                                        <p:tgtEl>
                                          <p:spTgt spid="908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08291">
                                            <p:txEl>
                                              <p:pRg st="2" end="2"/>
                                            </p:txEl>
                                          </p:spTgt>
                                        </p:tgtEl>
                                        <p:attrNameLst>
                                          <p:attrName>style.visibility</p:attrName>
                                        </p:attrNameLst>
                                      </p:cBhvr>
                                      <p:to>
                                        <p:strVal val="visible"/>
                                      </p:to>
                                    </p:set>
                                    <p:animEffect transition="in" filter="blinds(horizontal)">
                                      <p:cBhvr>
                                        <p:cTn id="17" dur="500"/>
                                        <p:tgtEl>
                                          <p:spTgt spid="908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1"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bwMode="auto">
          <a:noFill/>
        </p:spPr>
        <p:txBody>
          <a:bodyPr wrap="square" lIns="91440" tIns="45720" rIns="91440" bIns="45720" numCol="1" anchorCtr="0" compatLnSpc="1">
            <a:prstTxWarp prst="textNoShape">
              <a:avLst/>
            </a:prstTxWarp>
          </a:bodyPr>
          <a:lstStyle/>
          <a:p>
            <a:r>
              <a:rPr lang="en-US" dirty="0">
                <a:solidFill>
                  <a:schemeClr val="tx1"/>
                </a:solidFill>
                <a:effectLst/>
              </a:rPr>
              <a:t>Cluster Sampling</a:t>
            </a:r>
          </a:p>
        </p:txBody>
      </p:sp>
      <p:sp>
        <p:nvSpPr>
          <p:cNvPr id="61443" name="Rectangle 3"/>
          <p:cNvSpPr>
            <a:spLocks noGrp="1"/>
          </p:cNvSpPr>
          <p:nvPr>
            <p:ph type="body" idx="1"/>
          </p:nvPr>
        </p:nvSpPr>
        <p:spPr>
          <a:xfrm>
            <a:off x="457200" y="1481138"/>
            <a:ext cx="8229600" cy="4767262"/>
          </a:xfrm>
        </p:spPr>
        <p:txBody>
          <a:bodyPr/>
          <a:lstStyle/>
          <a:p>
            <a:r>
              <a:rPr lang="en-US" b="1">
                <a:latin typeface="Times New Roman" pitchFamily="18" charset="0"/>
                <a:cs typeface="Times New Roman" pitchFamily="18" charset="0"/>
              </a:rPr>
              <a:t>Cluster sampling</a:t>
            </a:r>
            <a:r>
              <a:rPr lang="en-US">
                <a:latin typeface="Times New Roman" pitchFamily="18" charset="0"/>
                <a:cs typeface="Times New Roman" pitchFamily="18" charset="0"/>
              </a:rPr>
              <a:t> is a sampling technique used when "natural" groupings are evident in a statistical population.</a:t>
            </a:r>
          </a:p>
          <a:p>
            <a:r>
              <a:rPr lang="en-US">
                <a:latin typeface="Times New Roman" pitchFamily="18" charset="0"/>
                <a:cs typeface="Times New Roman" pitchFamily="18" charset="0"/>
              </a:rPr>
              <a:t>It is often used in marketing research.</a:t>
            </a:r>
          </a:p>
          <a:p>
            <a:r>
              <a:rPr lang="en-US">
                <a:latin typeface="Times New Roman" pitchFamily="18" charset="0"/>
                <a:cs typeface="Times New Roman" pitchFamily="18" charset="0"/>
              </a:rPr>
              <a:t>It divide population into Comparable groups: Schools, Cities etc..</a:t>
            </a:r>
          </a:p>
          <a:p>
            <a:r>
              <a:rPr lang="en-US">
                <a:latin typeface="Times New Roman" pitchFamily="18" charset="0"/>
                <a:cs typeface="Times New Roman" pitchFamily="18" charset="0"/>
              </a:rPr>
              <a:t>cluster sampling is to reduce the average cost per interview </a:t>
            </a:r>
          </a:p>
          <a:p>
            <a:r>
              <a:rPr lang="en-US">
                <a:latin typeface="Times New Roman" pitchFamily="18" charset="0"/>
                <a:cs typeface="Times New Roman" pitchFamily="18" charset="0"/>
              </a:rPr>
              <a:t>the technique given more accurate results when most of the variation in the population is within the groups,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6" name="Rectangle 2"/>
          <p:cNvSpPr>
            <a:spLocks noGrp="1" noChangeArrowheads="1"/>
          </p:cNvSpPr>
          <p:nvPr>
            <p:ph type="title"/>
          </p:nvPr>
        </p:nvSpPr>
        <p:spPr/>
        <p:txBody>
          <a:bodyPr/>
          <a:lstStyle/>
          <a:p>
            <a:pPr eaLnBrk="1" fontAlgn="auto" hangingPunct="1">
              <a:spcAft>
                <a:spcPts val="0"/>
              </a:spcAft>
              <a:defRPr/>
            </a:pPr>
            <a:r>
              <a:rPr lang="en-US" sz="3600" dirty="0">
                <a:solidFill>
                  <a:schemeClr val="tx1"/>
                </a:solidFill>
              </a:rPr>
              <a:t>Nonprobability Sampling Methods</a:t>
            </a:r>
          </a:p>
        </p:txBody>
      </p:sp>
      <p:sp>
        <p:nvSpPr>
          <p:cNvPr id="912387" name="AutoShape 3"/>
          <p:cNvSpPr>
            <a:spLocks noChangeArrowheads="1"/>
          </p:cNvSpPr>
          <p:nvPr/>
        </p:nvSpPr>
        <p:spPr bwMode="auto">
          <a:xfrm>
            <a:off x="304800" y="1905000"/>
            <a:ext cx="7086600" cy="914400"/>
          </a:xfrm>
          <a:prstGeom prst="roundRect">
            <a:avLst>
              <a:gd name="adj" fmla="val 16667"/>
            </a:avLst>
          </a:prstGeom>
          <a:gradFill rotWithShape="1">
            <a:gsLst>
              <a:gs pos="0">
                <a:srgbClr val="D0D0F0"/>
              </a:gs>
              <a:gs pos="100000">
                <a:schemeClr val="bg1"/>
              </a:gs>
            </a:gsLst>
            <a:lin ang="2700000" scaled="1"/>
          </a:gradFill>
          <a:ln w="9525">
            <a:noFill/>
            <a:round/>
            <a:headEnd/>
            <a:tailEnd/>
          </a:ln>
        </p:spPr>
        <p:txBody>
          <a:bodyPr wrap="none" anchor="ctr"/>
          <a:lstStyle/>
          <a:p>
            <a:pPr algn="ctr"/>
            <a:r>
              <a:rPr lang="en-US">
                <a:solidFill>
                  <a:srgbClr val="140C80"/>
                </a:solidFill>
              </a:rPr>
              <a:t>Convenience sampling relies </a:t>
            </a:r>
          </a:p>
          <a:p>
            <a:pPr algn="ctr"/>
            <a:r>
              <a:rPr lang="en-US">
                <a:solidFill>
                  <a:srgbClr val="140C80"/>
                </a:solidFill>
              </a:rPr>
              <a:t>upon convenience and access</a:t>
            </a:r>
            <a:r>
              <a:rPr lang="en-US"/>
              <a:t> </a:t>
            </a:r>
          </a:p>
        </p:txBody>
      </p:sp>
      <p:sp>
        <p:nvSpPr>
          <p:cNvPr id="912388" name="AutoShape 4"/>
          <p:cNvSpPr>
            <a:spLocks noChangeArrowheads="1"/>
          </p:cNvSpPr>
          <p:nvPr/>
        </p:nvSpPr>
        <p:spPr bwMode="auto">
          <a:xfrm>
            <a:off x="685800" y="2895600"/>
            <a:ext cx="7086600" cy="914400"/>
          </a:xfrm>
          <a:prstGeom prst="roundRect">
            <a:avLst>
              <a:gd name="adj" fmla="val 16667"/>
            </a:avLst>
          </a:prstGeom>
          <a:gradFill rotWithShape="1">
            <a:gsLst>
              <a:gs pos="0">
                <a:srgbClr val="D0D0F0"/>
              </a:gs>
              <a:gs pos="100000">
                <a:schemeClr val="bg1"/>
              </a:gs>
            </a:gsLst>
            <a:lin ang="2700000" scaled="1"/>
          </a:gradFill>
          <a:ln w="9525">
            <a:noFill/>
            <a:round/>
            <a:headEnd/>
            <a:tailEnd/>
          </a:ln>
        </p:spPr>
        <p:txBody>
          <a:bodyPr wrap="none" anchor="ctr"/>
          <a:lstStyle/>
          <a:p>
            <a:pPr algn="ctr"/>
            <a:r>
              <a:rPr lang="en-US">
                <a:solidFill>
                  <a:srgbClr val="140C80"/>
                </a:solidFill>
              </a:rPr>
              <a:t>Judgment sampling relies upon belief </a:t>
            </a:r>
          </a:p>
          <a:p>
            <a:pPr algn="ctr"/>
            <a:r>
              <a:rPr lang="en-US">
                <a:solidFill>
                  <a:srgbClr val="140C80"/>
                </a:solidFill>
              </a:rPr>
              <a:t>that participants fit characteristics</a:t>
            </a:r>
          </a:p>
        </p:txBody>
      </p:sp>
      <p:sp>
        <p:nvSpPr>
          <p:cNvPr id="912389" name="AutoShape 5"/>
          <p:cNvSpPr>
            <a:spLocks noChangeArrowheads="1"/>
          </p:cNvSpPr>
          <p:nvPr/>
        </p:nvSpPr>
        <p:spPr bwMode="auto">
          <a:xfrm>
            <a:off x="914400" y="3886200"/>
            <a:ext cx="7086600" cy="914400"/>
          </a:xfrm>
          <a:prstGeom prst="roundRect">
            <a:avLst>
              <a:gd name="adj" fmla="val 16667"/>
            </a:avLst>
          </a:prstGeom>
          <a:gradFill rotWithShape="1">
            <a:gsLst>
              <a:gs pos="0">
                <a:srgbClr val="D0D0F0"/>
              </a:gs>
              <a:gs pos="100000">
                <a:schemeClr val="bg1"/>
              </a:gs>
            </a:gsLst>
            <a:lin ang="2700000" scaled="1"/>
          </a:gradFill>
          <a:ln w="9525">
            <a:noFill/>
            <a:round/>
            <a:headEnd/>
            <a:tailEnd/>
          </a:ln>
        </p:spPr>
        <p:txBody>
          <a:bodyPr wrap="none" anchor="ctr"/>
          <a:lstStyle/>
          <a:p>
            <a:pPr algn="ctr"/>
            <a:r>
              <a:rPr lang="en-US">
                <a:solidFill>
                  <a:srgbClr val="140C80"/>
                </a:solidFill>
              </a:rPr>
              <a:t>Quota sampling emphasizes representation</a:t>
            </a:r>
          </a:p>
          <a:p>
            <a:pPr algn="ctr"/>
            <a:r>
              <a:rPr lang="en-US">
                <a:solidFill>
                  <a:srgbClr val="140C80"/>
                </a:solidFill>
              </a:rPr>
              <a:t>of specific characteristics</a:t>
            </a:r>
          </a:p>
        </p:txBody>
      </p:sp>
      <p:sp>
        <p:nvSpPr>
          <p:cNvPr id="912390" name="AutoShape 6"/>
          <p:cNvSpPr>
            <a:spLocks noChangeArrowheads="1"/>
          </p:cNvSpPr>
          <p:nvPr/>
        </p:nvSpPr>
        <p:spPr bwMode="auto">
          <a:xfrm>
            <a:off x="1219200" y="4953000"/>
            <a:ext cx="7086600" cy="914400"/>
          </a:xfrm>
          <a:prstGeom prst="roundRect">
            <a:avLst>
              <a:gd name="adj" fmla="val 16667"/>
            </a:avLst>
          </a:prstGeom>
          <a:gradFill rotWithShape="1">
            <a:gsLst>
              <a:gs pos="0">
                <a:srgbClr val="D0D0F0"/>
              </a:gs>
              <a:gs pos="100000">
                <a:schemeClr val="bg1"/>
              </a:gs>
            </a:gsLst>
            <a:lin ang="2700000" scaled="1"/>
          </a:gradFill>
          <a:ln w="9525">
            <a:noFill/>
            <a:round/>
            <a:headEnd/>
            <a:tailEnd/>
          </a:ln>
        </p:spPr>
        <p:txBody>
          <a:bodyPr wrap="none" anchor="ctr"/>
          <a:lstStyle/>
          <a:p>
            <a:pPr algn="ctr"/>
            <a:r>
              <a:rPr lang="en-US">
                <a:solidFill>
                  <a:srgbClr val="140C80"/>
                </a:solidFill>
              </a:rPr>
              <a:t>Snowball sampling relies upon respondent </a:t>
            </a:r>
          </a:p>
          <a:p>
            <a:pPr algn="ctr"/>
            <a:r>
              <a:rPr lang="en-US">
                <a:solidFill>
                  <a:srgbClr val="140C80"/>
                </a:solidFill>
              </a:rPr>
              <a:t>referrals  of others with like characteristics</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2387"/>
                                        </p:tgtEl>
                                        <p:attrNameLst>
                                          <p:attrName>style.visibility</p:attrName>
                                        </p:attrNameLst>
                                      </p:cBhvr>
                                      <p:to>
                                        <p:strVal val="visible"/>
                                      </p:to>
                                    </p:set>
                                    <p:animEffect transition="in" filter="blinds(horizontal)">
                                      <p:cBhvr>
                                        <p:cTn id="7" dur="500"/>
                                        <p:tgtEl>
                                          <p:spTgt spid="91238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2388"/>
                                        </p:tgtEl>
                                        <p:attrNameLst>
                                          <p:attrName>style.visibility</p:attrName>
                                        </p:attrNameLst>
                                      </p:cBhvr>
                                      <p:to>
                                        <p:strVal val="visible"/>
                                      </p:to>
                                    </p:set>
                                    <p:animEffect transition="in" filter="blinds(horizontal)">
                                      <p:cBhvr>
                                        <p:cTn id="12" dur="500"/>
                                        <p:tgtEl>
                                          <p:spTgt spid="9123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12389"/>
                                        </p:tgtEl>
                                        <p:attrNameLst>
                                          <p:attrName>style.visibility</p:attrName>
                                        </p:attrNameLst>
                                      </p:cBhvr>
                                      <p:to>
                                        <p:strVal val="visible"/>
                                      </p:to>
                                    </p:set>
                                    <p:animEffect transition="in" filter="blinds(horizontal)">
                                      <p:cBhvr>
                                        <p:cTn id="17" dur="500"/>
                                        <p:tgtEl>
                                          <p:spTgt spid="91238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12390"/>
                                        </p:tgtEl>
                                        <p:attrNameLst>
                                          <p:attrName>style.visibility</p:attrName>
                                        </p:attrNameLst>
                                      </p:cBhvr>
                                      <p:to>
                                        <p:strVal val="visible"/>
                                      </p:to>
                                    </p:set>
                                    <p:animEffect transition="in" filter="blinds(horizontal)">
                                      <p:cBhvr>
                                        <p:cTn id="22" dur="500"/>
                                        <p:tgtEl>
                                          <p:spTgt spid="912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2387" grpId="0" animBg="1"/>
      <p:bldP spid="912388" grpId="0" animBg="1"/>
      <p:bldP spid="912389" grpId="0" animBg="1"/>
      <p:bldP spid="91239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p:cNvSpPr>
          <p:nvPr>
            <p:ph type="body" idx="1"/>
          </p:nvPr>
        </p:nvSpPr>
        <p:spPr>
          <a:xfrm>
            <a:off x="152400" y="1295400"/>
            <a:ext cx="8839200" cy="5562600"/>
          </a:xfrm>
        </p:spPr>
        <p:txBody>
          <a:bodyPr>
            <a:normAutofit/>
          </a:bodyPr>
          <a:lstStyle/>
          <a:p>
            <a:pPr algn="just">
              <a:lnSpc>
                <a:spcPct val="90000"/>
              </a:lnSpc>
            </a:pPr>
            <a:r>
              <a:rPr lang="en-US" b="1" dirty="0">
                <a:latin typeface="Times New Roman" pitchFamily="18" charset="0"/>
                <a:cs typeface="Times New Roman" pitchFamily="18" charset="0"/>
              </a:rPr>
              <a:t>Convenience samples:</a:t>
            </a:r>
            <a:r>
              <a:rPr lang="en-US" dirty="0">
                <a:latin typeface="Times New Roman" pitchFamily="18" charset="0"/>
                <a:cs typeface="Times New Roman" pitchFamily="18" charset="0"/>
              </a:rPr>
              <a:t> samples drawn at the convenience of the interviewer. People tend to make the selection at familiar locations and to choose respondents who are like themselves.</a:t>
            </a:r>
          </a:p>
          <a:p>
            <a:pPr algn="just">
              <a:lnSpc>
                <a:spcPct val="90000"/>
              </a:lnSpc>
            </a:pPr>
            <a:r>
              <a:rPr lang="en-US" b="1" dirty="0">
                <a:latin typeface="Times New Roman" pitchFamily="18" charset="0"/>
                <a:cs typeface="Times New Roman" pitchFamily="18" charset="0"/>
              </a:rPr>
              <a:t>Judgment samples</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samples that require a judgment or an “educated guess” on the part of the interviewer as to who should represent the population.  Also, “judges” (informed individuals) may be asked to suggest who should be in the sample.</a:t>
            </a:r>
          </a:p>
          <a:p>
            <a:pPr algn="just">
              <a:lnSpc>
                <a:spcPct val="90000"/>
              </a:lnSpc>
            </a:pPr>
            <a:r>
              <a:rPr lang="en-US" b="1" dirty="0">
                <a:latin typeface="Times New Roman" pitchFamily="18" charset="0"/>
                <a:cs typeface="Times New Roman" pitchFamily="18" charset="0"/>
              </a:rPr>
              <a:t>Quota samples:</a:t>
            </a:r>
            <a:r>
              <a:rPr lang="en-US" b="1" i="1" dirty="0"/>
              <a:t>  </a:t>
            </a:r>
            <a:r>
              <a:rPr lang="en-US" dirty="0">
                <a:latin typeface="Times New Roman" pitchFamily="18" charset="0"/>
                <a:cs typeface="Times New Roman" pitchFamily="18" charset="0"/>
              </a:rPr>
              <a:t>samples that set a specific number of certain types of individuals to be interviewed</a:t>
            </a:r>
          </a:p>
          <a:p>
            <a:pPr algn="just">
              <a:lnSpc>
                <a:spcPct val="90000"/>
              </a:lnSpc>
            </a:pPr>
            <a:r>
              <a:rPr lang="en-US" b="1" dirty="0">
                <a:latin typeface="Times New Roman" pitchFamily="18" charset="0"/>
                <a:cs typeface="Times New Roman" pitchFamily="18" charset="0"/>
              </a:rPr>
              <a:t>snowball sampling:</a:t>
            </a:r>
            <a:r>
              <a:rPr lang="en-US" dirty="0">
                <a:latin typeface="Times New Roman" pitchFamily="18" charset="0"/>
                <a:cs typeface="Times New Roman" pitchFamily="18" charset="0"/>
              </a:rPr>
              <a:t> is a technique for developing a research sample where existing study subjects recruit future subjects from among their acquaintances.</a:t>
            </a:r>
            <a:r>
              <a:rPr lang="en-US" dirty="0"/>
              <a:t> </a:t>
            </a:r>
            <a:endParaRPr lang="en-US" dirty="0">
              <a:latin typeface="Times New Roman" pitchFamily="18" charset="0"/>
              <a:cs typeface="Times New Roman" pitchFamily="18" charset="0"/>
            </a:endParaRPr>
          </a:p>
          <a:p>
            <a:pPr algn="just">
              <a:lnSpc>
                <a:spcPct val="90000"/>
              </a:lnSpc>
            </a:pPr>
            <a:endParaRPr lang="en-US" dirty="0">
              <a:latin typeface="Times New Roman" pitchFamily="18" charset="0"/>
              <a:cs typeface="Times New Roman" pitchFamily="18"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434" name="Rectangle 2"/>
          <p:cNvSpPr>
            <a:spLocks noGrp="1" noChangeArrowheads="1"/>
          </p:cNvSpPr>
          <p:nvPr>
            <p:ph type="title"/>
          </p:nvPr>
        </p:nvSpPr>
        <p:spPr/>
        <p:txBody>
          <a:bodyPr>
            <a:normAutofit/>
          </a:bodyPr>
          <a:lstStyle/>
          <a:p>
            <a:pPr eaLnBrk="1" fontAlgn="auto" hangingPunct="1">
              <a:spcAft>
                <a:spcPts val="0"/>
              </a:spcAft>
              <a:defRPr/>
            </a:pPr>
            <a:r>
              <a:rPr lang="en-US" sz="3600" dirty="0">
                <a:solidFill>
                  <a:schemeClr val="tx1"/>
                </a:solidFill>
              </a:rPr>
              <a:t>Factors to Consider in Sample Design</a:t>
            </a:r>
          </a:p>
        </p:txBody>
      </p:sp>
      <p:sp>
        <p:nvSpPr>
          <p:cNvPr id="914435" name="AutoShape 3"/>
          <p:cNvSpPr>
            <a:spLocks noChangeArrowheads="1"/>
          </p:cNvSpPr>
          <p:nvPr/>
        </p:nvSpPr>
        <p:spPr bwMode="auto">
          <a:xfrm>
            <a:off x="0" y="1981200"/>
            <a:ext cx="3886200" cy="838200"/>
          </a:xfrm>
          <a:prstGeom prst="roundRect">
            <a:avLst>
              <a:gd name="adj" fmla="val 16667"/>
            </a:avLst>
          </a:prstGeom>
          <a:gradFill rotWithShape="1">
            <a:gsLst>
              <a:gs pos="0">
                <a:schemeClr val="bg2">
                  <a:lumMod val="40000"/>
                  <a:lumOff val="60000"/>
                </a:schemeClr>
              </a:gs>
              <a:gs pos="100000">
                <a:schemeClr val="bg1"/>
              </a:gs>
            </a:gsLst>
            <a:lin ang="2700000" scaled="1"/>
          </a:gradFill>
          <a:ln w="9525">
            <a:noFill/>
            <a:round/>
            <a:headEnd/>
            <a:tailEnd/>
          </a:ln>
          <a:effectLst/>
        </p:spPr>
        <p:txBody>
          <a:bodyPr wrap="none" anchor="ctr"/>
          <a:lstStyle/>
          <a:p>
            <a:pPr algn="ctr"/>
            <a:r>
              <a:rPr lang="en-US" dirty="0"/>
              <a:t>Research objectives</a:t>
            </a:r>
          </a:p>
        </p:txBody>
      </p:sp>
      <p:sp>
        <p:nvSpPr>
          <p:cNvPr id="914436" name="AutoShape 4"/>
          <p:cNvSpPr>
            <a:spLocks noChangeArrowheads="1"/>
          </p:cNvSpPr>
          <p:nvPr/>
        </p:nvSpPr>
        <p:spPr bwMode="auto">
          <a:xfrm>
            <a:off x="4038600" y="1981200"/>
            <a:ext cx="3962400" cy="838200"/>
          </a:xfrm>
          <a:prstGeom prst="roundRect">
            <a:avLst>
              <a:gd name="adj" fmla="val 16667"/>
            </a:avLst>
          </a:prstGeom>
          <a:gradFill rotWithShape="1">
            <a:gsLst>
              <a:gs pos="0">
                <a:schemeClr val="bg2">
                  <a:lumMod val="40000"/>
                  <a:lumOff val="60000"/>
                </a:schemeClr>
              </a:gs>
              <a:gs pos="100000">
                <a:schemeClr val="bg1"/>
              </a:gs>
            </a:gsLst>
            <a:lin ang="2700000" scaled="1"/>
          </a:gradFill>
          <a:ln w="9525">
            <a:noFill/>
            <a:round/>
            <a:headEnd/>
            <a:tailEnd/>
          </a:ln>
          <a:effectLst/>
        </p:spPr>
        <p:txBody>
          <a:bodyPr wrap="none" anchor="ctr"/>
          <a:lstStyle/>
          <a:p>
            <a:pPr algn="ctr"/>
            <a:r>
              <a:rPr lang="en-US" dirty="0"/>
              <a:t>Degree of accuracy</a:t>
            </a:r>
          </a:p>
        </p:txBody>
      </p:sp>
      <p:sp>
        <p:nvSpPr>
          <p:cNvPr id="914437" name="AutoShape 5"/>
          <p:cNvSpPr>
            <a:spLocks noChangeArrowheads="1"/>
          </p:cNvSpPr>
          <p:nvPr/>
        </p:nvSpPr>
        <p:spPr bwMode="auto">
          <a:xfrm>
            <a:off x="0" y="2971800"/>
            <a:ext cx="3886200" cy="838200"/>
          </a:xfrm>
          <a:prstGeom prst="roundRect">
            <a:avLst>
              <a:gd name="adj" fmla="val 16667"/>
            </a:avLst>
          </a:prstGeom>
          <a:gradFill rotWithShape="1">
            <a:gsLst>
              <a:gs pos="0">
                <a:schemeClr val="bg2">
                  <a:lumMod val="40000"/>
                  <a:lumOff val="60000"/>
                </a:schemeClr>
              </a:gs>
              <a:gs pos="100000">
                <a:schemeClr val="bg1"/>
              </a:gs>
            </a:gsLst>
            <a:lin ang="2700000" scaled="1"/>
          </a:gradFill>
          <a:ln w="9525">
            <a:noFill/>
            <a:round/>
            <a:headEnd/>
            <a:tailEnd/>
          </a:ln>
          <a:effectLst/>
        </p:spPr>
        <p:txBody>
          <a:bodyPr wrap="none" anchor="ctr"/>
          <a:lstStyle/>
          <a:p>
            <a:pPr algn="ctr"/>
            <a:r>
              <a:rPr lang="en-US" dirty="0"/>
              <a:t>Resources</a:t>
            </a:r>
          </a:p>
        </p:txBody>
      </p:sp>
      <p:sp>
        <p:nvSpPr>
          <p:cNvPr id="914438" name="AutoShape 6"/>
          <p:cNvSpPr>
            <a:spLocks noChangeArrowheads="1"/>
          </p:cNvSpPr>
          <p:nvPr/>
        </p:nvSpPr>
        <p:spPr bwMode="auto">
          <a:xfrm>
            <a:off x="4038600" y="2971800"/>
            <a:ext cx="3962400" cy="838200"/>
          </a:xfrm>
          <a:prstGeom prst="roundRect">
            <a:avLst>
              <a:gd name="adj" fmla="val 16667"/>
            </a:avLst>
          </a:prstGeom>
          <a:gradFill rotWithShape="1">
            <a:gsLst>
              <a:gs pos="0">
                <a:schemeClr val="bg2">
                  <a:lumMod val="40000"/>
                  <a:lumOff val="60000"/>
                </a:schemeClr>
              </a:gs>
              <a:gs pos="100000">
                <a:schemeClr val="bg1"/>
              </a:gs>
            </a:gsLst>
            <a:lin ang="2700000" scaled="1"/>
          </a:gradFill>
          <a:ln w="9525">
            <a:noFill/>
            <a:round/>
            <a:headEnd/>
            <a:tailEnd/>
          </a:ln>
          <a:effectLst/>
        </p:spPr>
        <p:txBody>
          <a:bodyPr wrap="none" anchor="ctr"/>
          <a:lstStyle/>
          <a:p>
            <a:pPr algn="ctr"/>
            <a:r>
              <a:rPr lang="en-US" dirty="0"/>
              <a:t>Time frame</a:t>
            </a:r>
          </a:p>
        </p:txBody>
      </p:sp>
      <p:sp>
        <p:nvSpPr>
          <p:cNvPr id="914439" name="AutoShape 7"/>
          <p:cNvSpPr>
            <a:spLocks noChangeArrowheads="1"/>
          </p:cNvSpPr>
          <p:nvPr/>
        </p:nvSpPr>
        <p:spPr bwMode="auto">
          <a:xfrm>
            <a:off x="0" y="3962400"/>
            <a:ext cx="3886200" cy="838200"/>
          </a:xfrm>
          <a:prstGeom prst="roundRect">
            <a:avLst>
              <a:gd name="adj" fmla="val 16667"/>
            </a:avLst>
          </a:prstGeom>
          <a:gradFill rotWithShape="1">
            <a:gsLst>
              <a:gs pos="0">
                <a:schemeClr val="bg2">
                  <a:lumMod val="40000"/>
                  <a:lumOff val="60000"/>
                </a:schemeClr>
              </a:gs>
              <a:gs pos="100000">
                <a:schemeClr val="bg1"/>
              </a:gs>
            </a:gsLst>
            <a:lin ang="2700000" scaled="1"/>
          </a:gradFill>
          <a:ln w="9525">
            <a:noFill/>
            <a:round/>
            <a:headEnd/>
            <a:tailEnd/>
          </a:ln>
          <a:effectLst/>
        </p:spPr>
        <p:txBody>
          <a:bodyPr wrap="none" anchor="ctr"/>
          <a:lstStyle/>
          <a:p>
            <a:pPr algn="ctr"/>
            <a:r>
              <a:rPr lang="en-US" dirty="0"/>
              <a:t>Knowledge of</a:t>
            </a:r>
          </a:p>
          <a:p>
            <a:pPr algn="ctr"/>
            <a:r>
              <a:rPr lang="en-US" dirty="0"/>
              <a:t>target population</a:t>
            </a:r>
          </a:p>
        </p:txBody>
      </p:sp>
      <p:sp>
        <p:nvSpPr>
          <p:cNvPr id="914440" name="AutoShape 8"/>
          <p:cNvSpPr>
            <a:spLocks noChangeArrowheads="1"/>
          </p:cNvSpPr>
          <p:nvPr/>
        </p:nvSpPr>
        <p:spPr bwMode="auto">
          <a:xfrm>
            <a:off x="4038600" y="3962400"/>
            <a:ext cx="3962400" cy="914400"/>
          </a:xfrm>
          <a:prstGeom prst="roundRect">
            <a:avLst>
              <a:gd name="adj" fmla="val 16667"/>
            </a:avLst>
          </a:prstGeom>
          <a:gradFill rotWithShape="1">
            <a:gsLst>
              <a:gs pos="0">
                <a:schemeClr val="bg2">
                  <a:lumMod val="40000"/>
                  <a:lumOff val="60000"/>
                </a:schemeClr>
              </a:gs>
              <a:gs pos="100000">
                <a:schemeClr val="bg1"/>
              </a:gs>
            </a:gsLst>
            <a:lin ang="2700000" scaled="1"/>
          </a:gradFill>
          <a:ln w="9525">
            <a:noFill/>
            <a:round/>
            <a:headEnd/>
            <a:tailEnd/>
          </a:ln>
          <a:effectLst/>
        </p:spPr>
        <p:txBody>
          <a:bodyPr wrap="none" anchor="ctr"/>
          <a:lstStyle/>
          <a:p>
            <a:pPr algn="ctr"/>
            <a:r>
              <a:rPr lang="en-US" dirty="0"/>
              <a:t>Research scope</a:t>
            </a:r>
          </a:p>
        </p:txBody>
      </p:sp>
      <p:sp>
        <p:nvSpPr>
          <p:cNvPr id="914441" name="AutoShape 9"/>
          <p:cNvSpPr>
            <a:spLocks noChangeArrowheads="1"/>
          </p:cNvSpPr>
          <p:nvPr/>
        </p:nvSpPr>
        <p:spPr bwMode="auto">
          <a:xfrm>
            <a:off x="1066800" y="5029200"/>
            <a:ext cx="5410200" cy="685800"/>
          </a:xfrm>
          <a:prstGeom prst="roundRect">
            <a:avLst>
              <a:gd name="adj" fmla="val 16667"/>
            </a:avLst>
          </a:prstGeom>
          <a:gradFill rotWithShape="1">
            <a:gsLst>
              <a:gs pos="0">
                <a:schemeClr val="bg2">
                  <a:lumMod val="40000"/>
                  <a:lumOff val="60000"/>
                </a:schemeClr>
              </a:gs>
              <a:gs pos="100000">
                <a:schemeClr val="bg1"/>
              </a:gs>
            </a:gsLst>
            <a:lin ang="2700000" scaled="1"/>
          </a:gradFill>
          <a:ln w="9525">
            <a:noFill/>
            <a:round/>
            <a:headEnd/>
            <a:tailEnd/>
          </a:ln>
          <a:effectLst/>
        </p:spPr>
        <p:txBody>
          <a:bodyPr wrap="none" anchor="ctr"/>
          <a:lstStyle/>
          <a:p>
            <a:pPr algn="ctr"/>
            <a:r>
              <a:rPr lang="en-US" dirty="0"/>
              <a:t>Statistical analysis needs</a:t>
            </a:r>
          </a:p>
        </p:txBody>
      </p:sp>
    </p:spTree>
  </p:cSld>
  <p:clrMapOvr>
    <a:masterClrMapping/>
  </p:clrMapOvr>
  <p:transition>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4435"/>
                                        </p:tgtEl>
                                        <p:attrNameLst>
                                          <p:attrName>style.visibility</p:attrName>
                                        </p:attrNameLst>
                                      </p:cBhvr>
                                      <p:to>
                                        <p:strVal val="visible"/>
                                      </p:to>
                                    </p:set>
                                    <p:animEffect transition="in" filter="blinds(horizontal)">
                                      <p:cBhvr>
                                        <p:cTn id="7" dur="500"/>
                                        <p:tgtEl>
                                          <p:spTgt spid="91443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14436"/>
                                        </p:tgtEl>
                                        <p:attrNameLst>
                                          <p:attrName>style.visibility</p:attrName>
                                        </p:attrNameLst>
                                      </p:cBhvr>
                                      <p:to>
                                        <p:strVal val="visible"/>
                                      </p:to>
                                    </p:set>
                                    <p:animEffect transition="in" filter="blinds(horizontal)">
                                      <p:cBhvr>
                                        <p:cTn id="12" dur="500"/>
                                        <p:tgtEl>
                                          <p:spTgt spid="91443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14437"/>
                                        </p:tgtEl>
                                        <p:attrNameLst>
                                          <p:attrName>style.visibility</p:attrName>
                                        </p:attrNameLst>
                                      </p:cBhvr>
                                      <p:to>
                                        <p:strVal val="visible"/>
                                      </p:to>
                                    </p:set>
                                    <p:animEffect transition="in" filter="blinds(horizontal)">
                                      <p:cBhvr>
                                        <p:cTn id="17" dur="500"/>
                                        <p:tgtEl>
                                          <p:spTgt spid="91443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14438"/>
                                        </p:tgtEl>
                                        <p:attrNameLst>
                                          <p:attrName>style.visibility</p:attrName>
                                        </p:attrNameLst>
                                      </p:cBhvr>
                                      <p:to>
                                        <p:strVal val="visible"/>
                                      </p:to>
                                    </p:set>
                                    <p:animEffect transition="in" filter="blinds(horizontal)">
                                      <p:cBhvr>
                                        <p:cTn id="22" dur="500"/>
                                        <p:tgtEl>
                                          <p:spTgt spid="91443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14439"/>
                                        </p:tgtEl>
                                        <p:attrNameLst>
                                          <p:attrName>style.visibility</p:attrName>
                                        </p:attrNameLst>
                                      </p:cBhvr>
                                      <p:to>
                                        <p:strVal val="visible"/>
                                      </p:to>
                                    </p:set>
                                    <p:animEffect transition="in" filter="blinds(horizontal)">
                                      <p:cBhvr>
                                        <p:cTn id="27" dur="500"/>
                                        <p:tgtEl>
                                          <p:spTgt spid="91443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14440"/>
                                        </p:tgtEl>
                                        <p:attrNameLst>
                                          <p:attrName>style.visibility</p:attrName>
                                        </p:attrNameLst>
                                      </p:cBhvr>
                                      <p:to>
                                        <p:strVal val="visible"/>
                                      </p:to>
                                    </p:set>
                                    <p:animEffect transition="in" filter="blinds(horizontal)">
                                      <p:cBhvr>
                                        <p:cTn id="32" dur="500"/>
                                        <p:tgtEl>
                                          <p:spTgt spid="91444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14441"/>
                                        </p:tgtEl>
                                        <p:attrNameLst>
                                          <p:attrName>style.visibility</p:attrName>
                                        </p:attrNameLst>
                                      </p:cBhvr>
                                      <p:to>
                                        <p:strVal val="visible"/>
                                      </p:to>
                                    </p:set>
                                    <p:animEffect transition="in" filter="blinds(horizontal)">
                                      <p:cBhvr>
                                        <p:cTn id="37" dur="500"/>
                                        <p:tgtEl>
                                          <p:spTgt spid="914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4435" grpId="0" animBg="1"/>
      <p:bldP spid="914436" grpId="0" animBg="1"/>
      <p:bldP spid="914437" grpId="0" animBg="1"/>
      <p:bldP spid="914438" grpId="0" animBg="1"/>
      <p:bldP spid="914439" grpId="0" animBg="1"/>
      <p:bldP spid="914440" grpId="0" animBg="1"/>
      <p:bldP spid="9144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z="3000" dirty="0">
                <a:solidFill>
                  <a:schemeClr val="tx1"/>
                </a:solidFill>
              </a:rPr>
              <a:t>Exploratory or Formulative Research</a:t>
            </a:r>
          </a:p>
        </p:txBody>
      </p:sp>
      <p:sp>
        <p:nvSpPr>
          <p:cNvPr id="9219" name="Rectangle 3"/>
          <p:cNvSpPr>
            <a:spLocks noGrp="1" noChangeArrowheads="1"/>
          </p:cNvSpPr>
          <p:nvPr>
            <p:ph sz="quarter" idx="1"/>
          </p:nvPr>
        </p:nvSpPr>
        <p:spPr/>
        <p:txBody>
          <a:bodyPr/>
          <a:lstStyle/>
          <a:p>
            <a:pPr eaLnBrk="1" hangingPunct="1">
              <a:buFont typeface="Wingdings" pitchFamily="2" charset="2"/>
              <a:buNone/>
            </a:pPr>
            <a:r>
              <a:rPr lang="en-US" sz="3200" b="1" dirty="0"/>
              <a:t>Exploratory</a:t>
            </a:r>
          </a:p>
          <a:p>
            <a:pPr algn="just" eaLnBrk="1" hangingPunct="1">
              <a:buFont typeface="Wingdings" pitchFamily="2" charset="2"/>
              <a:buNone/>
            </a:pPr>
            <a:r>
              <a:rPr lang="en-US" sz="3200" dirty="0">
                <a:solidFill>
                  <a:schemeClr val="accent2"/>
                </a:solidFill>
              </a:rPr>
              <a:t>	</a:t>
            </a:r>
            <a:r>
              <a:rPr lang="en-US" sz="3200" dirty="0"/>
              <a:t>Exploratory research is preliminary study of an unfamiliar problem about which the researcher has little or no knowledge. </a:t>
            </a:r>
          </a:p>
          <a:p>
            <a:pPr eaLnBrk="1" hangingPunct="1">
              <a:buFont typeface="Wingdings" pitchFamily="2" charset="2"/>
              <a:buNone/>
            </a:pPr>
            <a:r>
              <a:rPr lang="en-US" sz="3200" dirty="0"/>
              <a:t>	</a:t>
            </a:r>
            <a:endParaRPr lang="en-US" sz="3200" dirty="0">
              <a:solidFill>
                <a:schemeClr val="accent2"/>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p:cNvSpPr>
            <a:spLocks noGrp="1"/>
          </p:cNvSpPr>
          <p:nvPr>
            <p:ph type="sldNum" sz="quarter" idx="11"/>
          </p:nvPr>
        </p:nvSpPr>
        <p:spPr>
          <a:noFill/>
        </p:spPr>
        <p:txBody>
          <a:bodyPr/>
          <a:lstStyle/>
          <a:p>
            <a:fld id="{096940FD-F796-4638-8948-6FA54D4BCE20}" type="slidenum">
              <a:rPr lang="en-AU"/>
              <a:pPr/>
              <a:t>70</a:t>
            </a:fld>
            <a:endParaRPr lang="en-AU"/>
          </a:p>
        </p:txBody>
      </p:sp>
      <p:sp>
        <p:nvSpPr>
          <p:cNvPr id="5123" name="Rectangle 2"/>
          <p:cNvSpPr>
            <a:spLocks noGrp="1" noChangeArrowheads="1"/>
          </p:cNvSpPr>
          <p:nvPr>
            <p:ph type="title"/>
          </p:nvPr>
        </p:nvSpPr>
        <p:spPr/>
        <p:txBody>
          <a:bodyPr/>
          <a:lstStyle/>
          <a:p>
            <a:pPr eaLnBrk="1" hangingPunct="1"/>
            <a:r>
              <a:rPr lang="en-US" dirty="0">
                <a:solidFill>
                  <a:schemeClr val="tx1"/>
                </a:solidFill>
              </a:rPr>
              <a:t>Data Collection</a:t>
            </a:r>
            <a:endParaRPr lang="en-AU" dirty="0">
              <a:solidFill>
                <a:schemeClr val="tx1"/>
              </a:solidFill>
            </a:endParaRPr>
          </a:p>
        </p:txBody>
      </p:sp>
      <p:sp>
        <p:nvSpPr>
          <p:cNvPr id="5124" name="Rectangle 3"/>
          <p:cNvSpPr>
            <a:spLocks noGrp="1" noChangeArrowheads="1"/>
          </p:cNvSpPr>
          <p:nvPr>
            <p:ph type="body" idx="1"/>
          </p:nvPr>
        </p:nvSpPr>
        <p:spPr/>
        <p:txBody>
          <a:bodyPr/>
          <a:lstStyle/>
          <a:p>
            <a:pPr eaLnBrk="1" hangingPunct="1"/>
            <a:r>
              <a:rPr lang="en-AU"/>
              <a:t>Data collection possibilities are wide and varied with any one method of collection not inherently better than any other</a:t>
            </a:r>
          </a:p>
          <a:p>
            <a:pPr eaLnBrk="1" hangingPunct="1"/>
            <a:r>
              <a:rPr lang="en-AU"/>
              <a:t>Each has pros and cons that must be weighed up in view of a rich and complex context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p:cNvSpPr>
            <a:spLocks noGrp="1"/>
          </p:cNvSpPr>
          <p:nvPr>
            <p:ph type="sldNum" sz="quarter" idx="11"/>
          </p:nvPr>
        </p:nvSpPr>
        <p:spPr>
          <a:noFill/>
        </p:spPr>
        <p:txBody>
          <a:bodyPr/>
          <a:lstStyle/>
          <a:p>
            <a:fld id="{374FCCED-76C6-4E32-8053-56A331B20885}" type="slidenum">
              <a:rPr lang="en-AU"/>
              <a:pPr/>
              <a:t>71</a:t>
            </a:fld>
            <a:endParaRPr lang="en-AU"/>
          </a:p>
        </p:txBody>
      </p:sp>
      <p:sp>
        <p:nvSpPr>
          <p:cNvPr id="6147" name="Rectangle 2"/>
          <p:cNvSpPr>
            <a:spLocks noGrp="1" noChangeArrowheads="1"/>
          </p:cNvSpPr>
          <p:nvPr>
            <p:ph type="title"/>
          </p:nvPr>
        </p:nvSpPr>
        <p:spPr/>
        <p:txBody>
          <a:bodyPr/>
          <a:lstStyle/>
          <a:p>
            <a:pPr eaLnBrk="1" hangingPunct="1"/>
            <a:r>
              <a:rPr lang="en-US" dirty="0">
                <a:solidFill>
                  <a:schemeClr val="tx1"/>
                </a:solidFill>
              </a:rPr>
              <a:t>The Data Collection Process</a:t>
            </a:r>
            <a:endParaRPr lang="en-AU" dirty="0">
              <a:solidFill>
                <a:schemeClr val="tx1"/>
              </a:solidFill>
            </a:endParaRPr>
          </a:p>
        </p:txBody>
      </p:sp>
      <p:sp>
        <p:nvSpPr>
          <p:cNvPr id="6148" name="Rectangle 3"/>
          <p:cNvSpPr>
            <a:spLocks noGrp="1" noChangeArrowheads="1"/>
          </p:cNvSpPr>
          <p:nvPr>
            <p:ph type="body" idx="1"/>
          </p:nvPr>
        </p:nvSpPr>
        <p:spPr/>
        <p:txBody>
          <a:bodyPr/>
          <a:lstStyle/>
          <a:p>
            <a:pPr eaLnBrk="1" hangingPunct="1"/>
            <a:r>
              <a:rPr lang="en-AU" sz="2800" dirty="0"/>
              <a:t>All methods of collection require rigorous and systematic design and execution that includes</a:t>
            </a:r>
          </a:p>
          <a:p>
            <a:pPr eaLnBrk="1" hangingPunct="1">
              <a:buNone/>
            </a:pPr>
            <a:endParaRPr lang="en-AU" sz="2800" dirty="0"/>
          </a:p>
          <a:p>
            <a:pPr lvl="1" eaLnBrk="1" hangingPunct="1"/>
            <a:r>
              <a:rPr lang="en-AU" sz="2400" dirty="0">
                <a:solidFill>
                  <a:schemeClr val="tx1"/>
                </a:solidFill>
              </a:rPr>
              <a:t>thorough planning</a:t>
            </a:r>
          </a:p>
          <a:p>
            <a:pPr lvl="1" eaLnBrk="1" hangingPunct="1"/>
            <a:r>
              <a:rPr lang="en-AU" sz="2400" dirty="0">
                <a:solidFill>
                  <a:schemeClr val="tx1"/>
                </a:solidFill>
              </a:rPr>
              <a:t>well considered development</a:t>
            </a:r>
          </a:p>
          <a:p>
            <a:pPr lvl="1" eaLnBrk="1" hangingPunct="1"/>
            <a:r>
              <a:rPr lang="en-AU" sz="2400" dirty="0">
                <a:solidFill>
                  <a:schemeClr val="tx1"/>
                </a:solidFill>
              </a:rPr>
              <a:t>effective piloting</a:t>
            </a:r>
          </a:p>
          <a:p>
            <a:pPr lvl="1" eaLnBrk="1" hangingPunct="1"/>
            <a:r>
              <a:rPr lang="en-AU" sz="2400" dirty="0">
                <a:solidFill>
                  <a:schemeClr val="tx1"/>
                </a:solidFill>
              </a:rPr>
              <a:t>weighed modification</a:t>
            </a:r>
          </a:p>
          <a:p>
            <a:pPr lvl="1" eaLnBrk="1" hangingPunct="1"/>
            <a:r>
              <a:rPr lang="en-AU" sz="2400" dirty="0">
                <a:solidFill>
                  <a:schemeClr val="tx1"/>
                </a:solidFill>
              </a:rPr>
              <a:t>deliberate implementation and execution</a:t>
            </a:r>
          </a:p>
          <a:p>
            <a:pPr lvl="1" eaLnBrk="1" hangingPunct="1"/>
            <a:r>
              <a:rPr lang="en-AU" sz="2400" dirty="0">
                <a:solidFill>
                  <a:schemeClr val="tx1"/>
                </a:solidFill>
              </a:rPr>
              <a:t>appropriate management and analysis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p>
            <a:fld id="{B8A89C7C-50FB-4FDB-88F7-EFC440ABEFBF}" type="slidenum">
              <a:rPr lang="en-AU"/>
              <a:pPr/>
              <a:t>72</a:t>
            </a:fld>
            <a:endParaRPr lang="en-AU"/>
          </a:p>
        </p:txBody>
      </p:sp>
      <p:sp>
        <p:nvSpPr>
          <p:cNvPr id="7171" name="Rectangle 2"/>
          <p:cNvSpPr>
            <a:spLocks noGrp="1" noChangeArrowheads="1"/>
          </p:cNvSpPr>
          <p:nvPr>
            <p:ph type="title"/>
          </p:nvPr>
        </p:nvSpPr>
        <p:spPr/>
        <p:txBody>
          <a:bodyPr/>
          <a:lstStyle/>
          <a:p>
            <a:pPr eaLnBrk="1" hangingPunct="1"/>
            <a:r>
              <a:rPr lang="en-US" dirty="0">
                <a:solidFill>
                  <a:schemeClr val="tx1"/>
                </a:solidFill>
              </a:rPr>
              <a:t>Surveys</a:t>
            </a:r>
            <a:endParaRPr lang="en-AU" dirty="0">
              <a:solidFill>
                <a:schemeClr val="tx1"/>
              </a:solidFill>
            </a:endParaRPr>
          </a:p>
        </p:txBody>
      </p:sp>
      <p:sp>
        <p:nvSpPr>
          <p:cNvPr id="7172" name="Rectangle 3"/>
          <p:cNvSpPr>
            <a:spLocks noGrp="1" noChangeArrowheads="1"/>
          </p:cNvSpPr>
          <p:nvPr>
            <p:ph type="body" idx="1"/>
          </p:nvPr>
        </p:nvSpPr>
        <p:spPr/>
        <p:txBody>
          <a:bodyPr/>
          <a:lstStyle/>
          <a:p>
            <a:pPr eaLnBrk="1" hangingPunct="1">
              <a:lnSpc>
                <a:spcPct val="80000"/>
              </a:lnSpc>
            </a:pPr>
            <a:r>
              <a:rPr lang="en-AU" sz="2800" dirty="0"/>
              <a:t>Surveying involves gathering information from individuals using a questionnaire</a:t>
            </a:r>
          </a:p>
          <a:p>
            <a:pPr eaLnBrk="1" hangingPunct="1">
              <a:lnSpc>
                <a:spcPct val="80000"/>
              </a:lnSpc>
              <a:buNone/>
            </a:pPr>
            <a:endParaRPr lang="en-AU" sz="2800" dirty="0"/>
          </a:p>
          <a:p>
            <a:pPr eaLnBrk="1" hangingPunct="1">
              <a:lnSpc>
                <a:spcPct val="80000"/>
              </a:lnSpc>
            </a:pPr>
            <a:r>
              <a:rPr lang="en-AU" sz="2800" dirty="0"/>
              <a:t>Surveys can </a:t>
            </a:r>
          </a:p>
          <a:p>
            <a:pPr lvl="1" eaLnBrk="1" hangingPunct="1">
              <a:lnSpc>
                <a:spcPct val="80000"/>
              </a:lnSpc>
            </a:pPr>
            <a:r>
              <a:rPr lang="en-AU" sz="2400" dirty="0">
                <a:solidFill>
                  <a:schemeClr val="tx1"/>
                </a:solidFill>
              </a:rPr>
              <a:t>reach a large number of respondents</a:t>
            </a:r>
          </a:p>
          <a:p>
            <a:pPr lvl="1" eaLnBrk="1" hangingPunct="1">
              <a:lnSpc>
                <a:spcPct val="80000"/>
              </a:lnSpc>
            </a:pPr>
            <a:r>
              <a:rPr lang="en-AU" sz="2400" dirty="0">
                <a:solidFill>
                  <a:schemeClr val="tx1"/>
                </a:solidFill>
              </a:rPr>
              <a:t>generate standardized, quantifiable, empirical data - as well as some qualitative data</a:t>
            </a:r>
          </a:p>
          <a:p>
            <a:pPr lvl="1" eaLnBrk="1" hangingPunct="1">
              <a:lnSpc>
                <a:spcPct val="80000"/>
              </a:lnSpc>
            </a:pPr>
            <a:r>
              <a:rPr lang="en-AU" sz="2400" dirty="0">
                <a:solidFill>
                  <a:schemeClr val="tx1"/>
                </a:solidFill>
              </a:rPr>
              <a:t>and offer confidentiality / anonymity</a:t>
            </a:r>
          </a:p>
          <a:p>
            <a:pPr lvl="1" eaLnBrk="1" hangingPunct="1">
              <a:lnSpc>
                <a:spcPct val="80000"/>
              </a:lnSpc>
            </a:pPr>
            <a:endParaRPr lang="en-AU" sz="2400" dirty="0">
              <a:solidFill>
                <a:schemeClr val="tx1"/>
              </a:solidFill>
            </a:endParaRPr>
          </a:p>
          <a:p>
            <a:pPr eaLnBrk="1" hangingPunct="1">
              <a:lnSpc>
                <a:spcPct val="80000"/>
              </a:lnSpc>
            </a:pPr>
            <a:r>
              <a:rPr lang="en-AU" sz="2800" dirty="0"/>
              <a:t>Designing survey instruments capable of generating credible data, however, can be difficult</a:t>
            </a:r>
          </a:p>
          <a:p>
            <a:pPr eaLnBrk="1" hangingPunct="1">
              <a:lnSpc>
                <a:spcPct val="80000"/>
              </a:lnSpc>
            </a:pPr>
            <a:endParaRPr lang="en-AU" sz="2800" dirty="0"/>
          </a:p>
          <a:p>
            <a:pPr eaLnBrk="1" hangingPunct="1">
              <a:lnSpc>
                <a:spcPct val="80000"/>
              </a:lnSpc>
            </a:pPr>
            <a:endParaRPr lang="en-AU" sz="28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p:cNvSpPr>
            <a:spLocks noGrp="1"/>
          </p:cNvSpPr>
          <p:nvPr>
            <p:ph type="sldNum" sz="quarter" idx="11"/>
          </p:nvPr>
        </p:nvSpPr>
        <p:spPr>
          <a:noFill/>
        </p:spPr>
        <p:txBody>
          <a:bodyPr/>
          <a:lstStyle/>
          <a:p>
            <a:fld id="{F9A5C6B0-3B38-47D6-9D8A-67A947C90902}" type="slidenum">
              <a:rPr lang="en-AU"/>
              <a:pPr/>
              <a:t>73</a:t>
            </a:fld>
            <a:endParaRPr lang="en-AU"/>
          </a:p>
        </p:txBody>
      </p:sp>
      <p:sp>
        <p:nvSpPr>
          <p:cNvPr id="8195" name="Rectangle 2"/>
          <p:cNvSpPr>
            <a:spLocks noGrp="1" noChangeArrowheads="1"/>
          </p:cNvSpPr>
          <p:nvPr>
            <p:ph type="title"/>
          </p:nvPr>
        </p:nvSpPr>
        <p:spPr/>
        <p:txBody>
          <a:bodyPr/>
          <a:lstStyle/>
          <a:p>
            <a:pPr eaLnBrk="1" hangingPunct="1"/>
            <a:r>
              <a:rPr lang="en-US" dirty="0">
                <a:solidFill>
                  <a:schemeClr val="tx1"/>
                </a:solidFill>
              </a:rPr>
              <a:t>Survey Types</a:t>
            </a:r>
            <a:endParaRPr lang="en-AU" dirty="0">
              <a:solidFill>
                <a:schemeClr val="tx1"/>
              </a:solidFill>
            </a:endParaRPr>
          </a:p>
        </p:txBody>
      </p:sp>
      <p:sp>
        <p:nvSpPr>
          <p:cNvPr id="8196" name="Rectangle 3"/>
          <p:cNvSpPr>
            <a:spLocks noGrp="1" noChangeArrowheads="1"/>
          </p:cNvSpPr>
          <p:nvPr>
            <p:ph type="body" idx="1"/>
          </p:nvPr>
        </p:nvSpPr>
        <p:spPr/>
        <p:txBody>
          <a:bodyPr/>
          <a:lstStyle/>
          <a:p>
            <a:pPr eaLnBrk="1" hangingPunct="1"/>
            <a:r>
              <a:rPr lang="en-AU" dirty="0"/>
              <a:t>Surveys can be </a:t>
            </a:r>
          </a:p>
          <a:p>
            <a:pPr eaLnBrk="1" hangingPunct="1">
              <a:buNone/>
            </a:pPr>
            <a:endParaRPr lang="en-AU" dirty="0"/>
          </a:p>
          <a:p>
            <a:pPr lvl="1" eaLnBrk="1" hangingPunct="1"/>
            <a:r>
              <a:rPr lang="en-AU" dirty="0">
                <a:solidFill>
                  <a:schemeClr val="tx1"/>
                </a:solidFill>
              </a:rPr>
              <a:t>descriptive or explanatory</a:t>
            </a:r>
          </a:p>
          <a:p>
            <a:pPr lvl="1" eaLnBrk="1" hangingPunct="1"/>
            <a:r>
              <a:rPr lang="en-AU" dirty="0">
                <a:solidFill>
                  <a:schemeClr val="tx1"/>
                </a:solidFill>
              </a:rPr>
              <a:t>involve entire populations or samples of populations</a:t>
            </a:r>
          </a:p>
          <a:p>
            <a:pPr lvl="1" eaLnBrk="1" hangingPunct="1"/>
            <a:r>
              <a:rPr lang="en-AU" dirty="0">
                <a:solidFill>
                  <a:schemeClr val="tx1"/>
                </a:solidFill>
              </a:rPr>
              <a:t>capture a moment or map trends</a:t>
            </a:r>
          </a:p>
          <a:p>
            <a:pPr lvl="1" eaLnBrk="1" hangingPunct="1"/>
            <a:r>
              <a:rPr lang="en-AU" dirty="0">
                <a:solidFill>
                  <a:schemeClr val="tx1"/>
                </a:solidFill>
              </a:rPr>
              <a:t>can be administered in a number of ways</a:t>
            </a:r>
          </a:p>
          <a:p>
            <a:pPr eaLnBrk="1" hangingPunct="1"/>
            <a:endParaRPr lang="en-AU"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p:cNvSpPr>
          <p:nvPr>
            <p:ph type="sldNum" sz="quarter" idx="11"/>
          </p:nvPr>
        </p:nvSpPr>
        <p:spPr>
          <a:noFill/>
        </p:spPr>
        <p:txBody>
          <a:bodyPr/>
          <a:lstStyle/>
          <a:p>
            <a:fld id="{2BFB2BC7-0DC3-4EBA-87C7-F6E7E18D5787}" type="slidenum">
              <a:rPr lang="en-AU"/>
              <a:pPr/>
              <a:t>74</a:t>
            </a:fld>
            <a:endParaRPr lang="en-AU"/>
          </a:p>
        </p:txBody>
      </p:sp>
      <p:sp>
        <p:nvSpPr>
          <p:cNvPr id="9219" name="Rectangle 2"/>
          <p:cNvSpPr>
            <a:spLocks noGrp="1" noChangeArrowheads="1"/>
          </p:cNvSpPr>
          <p:nvPr>
            <p:ph type="title"/>
          </p:nvPr>
        </p:nvSpPr>
        <p:spPr/>
        <p:txBody>
          <a:bodyPr/>
          <a:lstStyle/>
          <a:p>
            <a:pPr eaLnBrk="1" hangingPunct="1"/>
            <a:r>
              <a:rPr lang="en-US" dirty="0">
                <a:solidFill>
                  <a:schemeClr val="tx1"/>
                </a:solidFill>
              </a:rPr>
              <a:t>Survey Construction</a:t>
            </a:r>
            <a:endParaRPr lang="en-AU" dirty="0">
              <a:solidFill>
                <a:schemeClr val="tx1"/>
              </a:solidFill>
            </a:endParaRPr>
          </a:p>
        </p:txBody>
      </p:sp>
      <p:sp>
        <p:nvSpPr>
          <p:cNvPr id="9220" name="Rectangle 3"/>
          <p:cNvSpPr>
            <a:spLocks noGrp="1" noChangeArrowheads="1"/>
          </p:cNvSpPr>
          <p:nvPr>
            <p:ph type="body" idx="1"/>
          </p:nvPr>
        </p:nvSpPr>
        <p:spPr/>
        <p:txBody>
          <a:bodyPr/>
          <a:lstStyle/>
          <a:p>
            <a:pPr eaLnBrk="1" hangingPunct="1"/>
            <a:r>
              <a:rPr lang="en-AU" dirty="0"/>
              <a:t>Survey construction involves</a:t>
            </a:r>
          </a:p>
          <a:p>
            <a:pPr eaLnBrk="1" hangingPunct="1">
              <a:buNone/>
            </a:pPr>
            <a:endParaRPr lang="en-AU" dirty="0"/>
          </a:p>
          <a:p>
            <a:pPr lvl="1" eaLnBrk="1" hangingPunct="1"/>
            <a:r>
              <a:rPr lang="en-AU" dirty="0">
                <a:solidFill>
                  <a:schemeClr val="tx1"/>
                </a:solidFill>
              </a:rPr>
              <a:t>formulating questions and response categories</a:t>
            </a:r>
          </a:p>
          <a:p>
            <a:pPr lvl="1" eaLnBrk="1" hangingPunct="1"/>
            <a:r>
              <a:rPr lang="en-AU" dirty="0">
                <a:solidFill>
                  <a:schemeClr val="tx1"/>
                </a:solidFill>
              </a:rPr>
              <a:t>writing up background information and instruction</a:t>
            </a:r>
          </a:p>
          <a:p>
            <a:pPr lvl="1" eaLnBrk="1" hangingPunct="1"/>
            <a:r>
              <a:rPr lang="en-AU" dirty="0">
                <a:solidFill>
                  <a:schemeClr val="tx1"/>
                </a:solidFill>
              </a:rPr>
              <a:t>working through organization and length</a:t>
            </a:r>
          </a:p>
          <a:p>
            <a:pPr lvl="1" eaLnBrk="1" hangingPunct="1"/>
            <a:r>
              <a:rPr lang="en-AU" dirty="0">
                <a:solidFill>
                  <a:schemeClr val="tx1"/>
                </a:solidFill>
              </a:rPr>
              <a:t>determining layout and design</a:t>
            </a:r>
          </a:p>
          <a:p>
            <a:pPr eaLnBrk="1" hangingPunct="1"/>
            <a:endParaRPr lang="en-AU"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p>
            <a:fld id="{45EC14C2-3814-4899-B036-645AA1132FB7}" type="slidenum">
              <a:rPr lang="en-AU"/>
              <a:pPr/>
              <a:t>75</a:t>
            </a:fld>
            <a:endParaRPr lang="en-AU"/>
          </a:p>
        </p:txBody>
      </p:sp>
      <p:sp>
        <p:nvSpPr>
          <p:cNvPr id="10243" name="Rectangle 2"/>
          <p:cNvSpPr>
            <a:spLocks noGrp="1" noChangeArrowheads="1"/>
          </p:cNvSpPr>
          <p:nvPr>
            <p:ph type="title"/>
          </p:nvPr>
        </p:nvSpPr>
        <p:spPr/>
        <p:txBody>
          <a:bodyPr/>
          <a:lstStyle/>
          <a:p>
            <a:pPr eaLnBrk="1" hangingPunct="1"/>
            <a:r>
              <a:rPr lang="en-US" dirty="0">
                <a:solidFill>
                  <a:schemeClr val="tx1"/>
                </a:solidFill>
              </a:rPr>
              <a:t>Interviewing</a:t>
            </a:r>
            <a:endParaRPr lang="en-AU" dirty="0">
              <a:solidFill>
                <a:schemeClr val="tx1"/>
              </a:solidFill>
            </a:endParaRPr>
          </a:p>
        </p:txBody>
      </p:sp>
      <p:sp>
        <p:nvSpPr>
          <p:cNvPr id="10244" name="Rectangle 3"/>
          <p:cNvSpPr>
            <a:spLocks noGrp="1" noChangeArrowheads="1"/>
          </p:cNvSpPr>
          <p:nvPr>
            <p:ph type="body" idx="1"/>
          </p:nvPr>
        </p:nvSpPr>
        <p:spPr/>
        <p:txBody>
          <a:bodyPr/>
          <a:lstStyle/>
          <a:p>
            <a:pPr eaLnBrk="1" hangingPunct="1">
              <a:lnSpc>
                <a:spcPct val="90000"/>
              </a:lnSpc>
            </a:pPr>
            <a:r>
              <a:rPr lang="en-AU" sz="2800"/>
              <a:t>Interviewing involves asking respondents a series of open-ended</a:t>
            </a:r>
            <a:r>
              <a:rPr lang="en-AU" sz="2800" i="1"/>
              <a:t> </a:t>
            </a:r>
            <a:r>
              <a:rPr lang="en-AU" sz="2800"/>
              <a:t>questions</a:t>
            </a:r>
          </a:p>
          <a:p>
            <a:pPr eaLnBrk="1" hangingPunct="1">
              <a:lnSpc>
                <a:spcPct val="90000"/>
              </a:lnSpc>
            </a:pPr>
            <a:r>
              <a:rPr lang="en-AU" sz="2800"/>
              <a:t>Interviews can generate both standardized quantifiable data, and more in-depth qualitative data</a:t>
            </a:r>
          </a:p>
          <a:p>
            <a:pPr eaLnBrk="1" hangingPunct="1">
              <a:lnSpc>
                <a:spcPct val="90000"/>
              </a:lnSpc>
            </a:pPr>
            <a:r>
              <a:rPr lang="en-AU" sz="2800"/>
              <a:t>However, the complexities of people and the complexities of communication can create many opportunities for miscommunication and misinterpretation</a:t>
            </a:r>
          </a:p>
          <a:p>
            <a:pPr eaLnBrk="1" hangingPunct="1">
              <a:lnSpc>
                <a:spcPct val="90000"/>
              </a:lnSpc>
            </a:pPr>
            <a:endParaRPr lang="en-AU" sz="280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p>
            <a:fld id="{B8EC106D-7DCA-480F-966A-6815BAF15A7F}" type="slidenum">
              <a:rPr lang="en-AU"/>
              <a:pPr/>
              <a:t>76</a:t>
            </a:fld>
            <a:endParaRPr lang="en-AU"/>
          </a:p>
        </p:txBody>
      </p:sp>
      <p:sp>
        <p:nvSpPr>
          <p:cNvPr id="11267" name="Rectangle 2"/>
          <p:cNvSpPr>
            <a:spLocks noGrp="1" noChangeArrowheads="1"/>
          </p:cNvSpPr>
          <p:nvPr>
            <p:ph type="title"/>
          </p:nvPr>
        </p:nvSpPr>
        <p:spPr/>
        <p:txBody>
          <a:bodyPr/>
          <a:lstStyle/>
          <a:p>
            <a:pPr eaLnBrk="1" hangingPunct="1"/>
            <a:r>
              <a:rPr lang="en-US" dirty="0">
                <a:solidFill>
                  <a:schemeClr val="tx1"/>
                </a:solidFill>
              </a:rPr>
              <a:t>Interview Types</a:t>
            </a:r>
            <a:endParaRPr lang="en-AU" dirty="0">
              <a:solidFill>
                <a:schemeClr val="tx1"/>
              </a:solidFill>
            </a:endParaRPr>
          </a:p>
        </p:txBody>
      </p:sp>
      <p:sp>
        <p:nvSpPr>
          <p:cNvPr id="11268" name="Rectangle 3"/>
          <p:cNvSpPr>
            <a:spLocks noGrp="1" noChangeArrowheads="1"/>
          </p:cNvSpPr>
          <p:nvPr>
            <p:ph type="body" idx="1"/>
          </p:nvPr>
        </p:nvSpPr>
        <p:spPr/>
        <p:txBody>
          <a:bodyPr/>
          <a:lstStyle/>
          <a:p>
            <a:pPr eaLnBrk="1" hangingPunct="1"/>
            <a:r>
              <a:rPr lang="en-AU"/>
              <a:t>Interviews can range from</a:t>
            </a:r>
          </a:p>
          <a:p>
            <a:pPr lvl="1" eaLnBrk="1" hangingPunct="1"/>
            <a:r>
              <a:rPr lang="en-AU"/>
              <a:t>formal to informal</a:t>
            </a:r>
          </a:p>
          <a:p>
            <a:pPr lvl="1" eaLnBrk="1" hangingPunct="1"/>
            <a:r>
              <a:rPr lang="en-AU"/>
              <a:t>structured to unstructured</a:t>
            </a:r>
          </a:p>
          <a:p>
            <a:pPr lvl="1" eaLnBrk="1" hangingPunct="1"/>
            <a:r>
              <a:rPr lang="en-AU"/>
              <a:t>can be one on one or involve groups</a:t>
            </a:r>
          </a:p>
          <a:p>
            <a:pPr eaLnBrk="1" hangingPunct="1"/>
            <a:endParaRPr lang="en-AU"/>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p:cNvSpPr>
            <a:spLocks noGrp="1"/>
          </p:cNvSpPr>
          <p:nvPr>
            <p:ph type="sldNum" sz="quarter" idx="11"/>
          </p:nvPr>
        </p:nvSpPr>
        <p:spPr>
          <a:noFill/>
        </p:spPr>
        <p:txBody>
          <a:bodyPr/>
          <a:lstStyle/>
          <a:p>
            <a:fld id="{4F380A90-83A9-47A2-A947-77D670F69583}" type="slidenum">
              <a:rPr lang="en-AU"/>
              <a:pPr/>
              <a:t>77</a:t>
            </a:fld>
            <a:endParaRPr lang="en-AU"/>
          </a:p>
        </p:txBody>
      </p:sp>
      <p:sp>
        <p:nvSpPr>
          <p:cNvPr id="12291" name="Rectangle 2"/>
          <p:cNvSpPr>
            <a:spLocks noGrp="1" noChangeArrowheads="1"/>
          </p:cNvSpPr>
          <p:nvPr>
            <p:ph type="title"/>
          </p:nvPr>
        </p:nvSpPr>
        <p:spPr/>
        <p:txBody>
          <a:bodyPr/>
          <a:lstStyle/>
          <a:p>
            <a:pPr eaLnBrk="1" hangingPunct="1"/>
            <a:r>
              <a:rPr lang="en-US" dirty="0">
                <a:solidFill>
                  <a:schemeClr val="tx1"/>
                </a:solidFill>
              </a:rPr>
              <a:t>Conducting Interviews</a:t>
            </a:r>
            <a:endParaRPr lang="en-AU" dirty="0">
              <a:solidFill>
                <a:schemeClr val="tx1"/>
              </a:solidFill>
            </a:endParaRPr>
          </a:p>
        </p:txBody>
      </p:sp>
      <p:sp>
        <p:nvSpPr>
          <p:cNvPr id="12292" name="Rectangle 3"/>
          <p:cNvSpPr>
            <a:spLocks noGrp="1" noChangeArrowheads="1"/>
          </p:cNvSpPr>
          <p:nvPr>
            <p:ph type="body" idx="1"/>
          </p:nvPr>
        </p:nvSpPr>
        <p:spPr/>
        <p:txBody>
          <a:bodyPr/>
          <a:lstStyle/>
          <a:p>
            <a:pPr eaLnBrk="1" hangingPunct="1"/>
            <a:r>
              <a:rPr lang="en-AU"/>
              <a:t>When conducting your interviews you will need to </a:t>
            </a:r>
          </a:p>
          <a:p>
            <a:pPr lvl="1" eaLnBrk="1" hangingPunct="1"/>
            <a:r>
              <a:rPr lang="en-AU"/>
              <a:t>question, prompt, and probe in ways that help you gather rich data</a:t>
            </a:r>
          </a:p>
          <a:p>
            <a:pPr lvl="1" eaLnBrk="1" hangingPunct="1"/>
            <a:r>
              <a:rPr lang="en-AU"/>
              <a:t>actively listen and make sense of what is being said</a:t>
            </a:r>
          </a:p>
          <a:p>
            <a:pPr lvl="1" eaLnBrk="1" hangingPunct="1"/>
            <a:r>
              <a:rPr lang="en-AU"/>
              <a:t>manage the overall process </a:t>
            </a:r>
          </a:p>
          <a:p>
            <a:pPr eaLnBrk="1" hangingPunct="1"/>
            <a:endParaRPr lang="en-AU"/>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1"/>
          </p:nvPr>
        </p:nvSpPr>
        <p:spPr>
          <a:noFill/>
        </p:spPr>
        <p:txBody>
          <a:bodyPr/>
          <a:lstStyle/>
          <a:p>
            <a:fld id="{46AF27C1-B3CA-4030-B830-5D672952CE02}" type="slidenum">
              <a:rPr lang="en-AU"/>
              <a:pPr/>
              <a:t>78</a:t>
            </a:fld>
            <a:endParaRPr lang="en-AU"/>
          </a:p>
        </p:txBody>
      </p:sp>
      <p:sp>
        <p:nvSpPr>
          <p:cNvPr id="13315" name="Rectangle 2"/>
          <p:cNvSpPr>
            <a:spLocks noGrp="1" noChangeArrowheads="1"/>
          </p:cNvSpPr>
          <p:nvPr>
            <p:ph type="title"/>
          </p:nvPr>
        </p:nvSpPr>
        <p:spPr/>
        <p:txBody>
          <a:bodyPr/>
          <a:lstStyle/>
          <a:p>
            <a:pPr eaLnBrk="1" hangingPunct="1"/>
            <a:r>
              <a:rPr lang="en-US" dirty="0">
                <a:solidFill>
                  <a:schemeClr val="tx1"/>
                </a:solidFill>
              </a:rPr>
              <a:t>Observation</a:t>
            </a:r>
            <a:endParaRPr lang="en-AU" dirty="0">
              <a:solidFill>
                <a:schemeClr val="tx1"/>
              </a:solidFill>
            </a:endParaRPr>
          </a:p>
        </p:txBody>
      </p:sp>
      <p:sp>
        <p:nvSpPr>
          <p:cNvPr id="13316" name="Rectangle 3"/>
          <p:cNvSpPr>
            <a:spLocks noGrp="1" noChangeArrowheads="1"/>
          </p:cNvSpPr>
          <p:nvPr>
            <p:ph type="body" idx="1"/>
          </p:nvPr>
        </p:nvSpPr>
        <p:spPr/>
        <p:txBody>
          <a:bodyPr/>
          <a:lstStyle/>
          <a:p>
            <a:pPr eaLnBrk="1" hangingPunct="1">
              <a:lnSpc>
                <a:spcPct val="90000"/>
              </a:lnSpc>
            </a:pPr>
            <a:r>
              <a:rPr lang="en-AU" dirty="0"/>
              <a:t>Observation relies on the researchers’ ability to gather data though their senses - and allows researchers to document actual behaviour rather than responses related to behaviour </a:t>
            </a:r>
          </a:p>
          <a:p>
            <a:pPr eaLnBrk="1" hangingPunct="1">
              <a:lnSpc>
                <a:spcPct val="90000"/>
              </a:lnSpc>
              <a:buNone/>
            </a:pPr>
            <a:endParaRPr lang="en-AU" dirty="0"/>
          </a:p>
          <a:p>
            <a:pPr eaLnBrk="1" hangingPunct="1">
              <a:lnSpc>
                <a:spcPct val="90000"/>
              </a:lnSpc>
            </a:pPr>
            <a:r>
              <a:rPr lang="en-AU" dirty="0"/>
              <a:t>However, the observed can act differently when </a:t>
            </a:r>
            <a:r>
              <a:rPr lang="en-AU" dirty="0" err="1"/>
              <a:t>surveilled</a:t>
            </a:r>
            <a:r>
              <a:rPr lang="en-AU" dirty="0"/>
              <a:t>, and observations can be tainted by a researcher’s worldview</a:t>
            </a:r>
          </a:p>
          <a:p>
            <a:pPr eaLnBrk="1" hangingPunct="1">
              <a:lnSpc>
                <a:spcPct val="90000"/>
              </a:lnSpc>
            </a:pPr>
            <a:endParaRPr lang="en-AU"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1"/>
          </p:nvPr>
        </p:nvSpPr>
        <p:spPr>
          <a:noFill/>
        </p:spPr>
        <p:txBody>
          <a:bodyPr/>
          <a:lstStyle/>
          <a:p>
            <a:fld id="{BF514DDA-BBB1-48B9-AD85-DEC386BE71C2}" type="slidenum">
              <a:rPr lang="en-AU"/>
              <a:pPr/>
              <a:t>79</a:t>
            </a:fld>
            <a:endParaRPr lang="en-AU"/>
          </a:p>
        </p:txBody>
      </p:sp>
      <p:sp>
        <p:nvSpPr>
          <p:cNvPr id="14339" name="Rectangle 2"/>
          <p:cNvSpPr>
            <a:spLocks noGrp="1" noChangeArrowheads="1"/>
          </p:cNvSpPr>
          <p:nvPr>
            <p:ph type="title"/>
          </p:nvPr>
        </p:nvSpPr>
        <p:spPr/>
        <p:txBody>
          <a:bodyPr/>
          <a:lstStyle/>
          <a:p>
            <a:pPr eaLnBrk="1" hangingPunct="1"/>
            <a:r>
              <a:rPr lang="en-US" dirty="0">
                <a:solidFill>
                  <a:schemeClr val="tx1"/>
                </a:solidFill>
              </a:rPr>
              <a:t>Observation Types</a:t>
            </a:r>
            <a:endParaRPr lang="en-AU" dirty="0">
              <a:solidFill>
                <a:schemeClr val="tx1"/>
              </a:solidFill>
            </a:endParaRPr>
          </a:p>
        </p:txBody>
      </p:sp>
      <p:sp>
        <p:nvSpPr>
          <p:cNvPr id="14340" name="Rectangle 3"/>
          <p:cNvSpPr>
            <a:spLocks noGrp="1" noChangeArrowheads="1"/>
          </p:cNvSpPr>
          <p:nvPr>
            <p:ph type="body" idx="1"/>
          </p:nvPr>
        </p:nvSpPr>
        <p:spPr/>
        <p:txBody>
          <a:bodyPr/>
          <a:lstStyle/>
          <a:p>
            <a:pPr eaLnBrk="1" hangingPunct="1"/>
            <a:r>
              <a:rPr lang="en-AU"/>
              <a:t>Observation can range from</a:t>
            </a:r>
          </a:p>
          <a:p>
            <a:pPr lvl="1" eaLnBrk="1" hangingPunct="1"/>
            <a:r>
              <a:rPr lang="en-AU"/>
              <a:t>non-participant to participant</a:t>
            </a:r>
          </a:p>
          <a:p>
            <a:pPr lvl="1" eaLnBrk="1" hangingPunct="1"/>
            <a:r>
              <a:rPr lang="en-AU"/>
              <a:t>candid to covert</a:t>
            </a:r>
          </a:p>
          <a:p>
            <a:pPr lvl="1" eaLnBrk="1" hangingPunct="1"/>
            <a:r>
              <a:rPr lang="en-AU"/>
              <a:t>from structured to unstructured</a:t>
            </a:r>
          </a:p>
          <a:p>
            <a:pPr eaLnBrk="1" hangingPunct="1"/>
            <a:endParaRPr lang="en-AU"/>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dirty="0">
                <a:solidFill>
                  <a:schemeClr val="tx1"/>
                </a:solidFill>
              </a:rPr>
              <a:t>Purpose</a:t>
            </a:r>
          </a:p>
        </p:txBody>
      </p:sp>
      <p:sp>
        <p:nvSpPr>
          <p:cNvPr id="10243" name="Rectangle 3"/>
          <p:cNvSpPr>
            <a:spLocks noGrp="1" noChangeArrowheads="1"/>
          </p:cNvSpPr>
          <p:nvPr>
            <p:ph sz="quarter" idx="1"/>
          </p:nvPr>
        </p:nvSpPr>
        <p:spPr/>
        <p:txBody>
          <a:bodyPr/>
          <a:lstStyle/>
          <a:p>
            <a:pPr algn="just" eaLnBrk="1" hangingPunct="1">
              <a:lnSpc>
                <a:spcPct val="90000"/>
              </a:lnSpc>
            </a:pPr>
            <a:r>
              <a:rPr lang="en-US" sz="3200" dirty="0"/>
              <a:t>To Generate new ideas</a:t>
            </a:r>
          </a:p>
          <a:p>
            <a:pPr algn="just" eaLnBrk="1" hangingPunct="1">
              <a:lnSpc>
                <a:spcPct val="90000"/>
              </a:lnSpc>
            </a:pPr>
            <a:r>
              <a:rPr lang="en-US" sz="3200" dirty="0"/>
              <a:t>To increase the researcher’s familiarity with the problem</a:t>
            </a:r>
          </a:p>
          <a:p>
            <a:pPr algn="just" eaLnBrk="1" hangingPunct="1">
              <a:lnSpc>
                <a:spcPct val="90000"/>
              </a:lnSpc>
            </a:pPr>
            <a:r>
              <a:rPr lang="en-US" sz="3200" dirty="0"/>
              <a:t>To Make a precise formulation of the problem</a:t>
            </a:r>
          </a:p>
          <a:p>
            <a:pPr algn="just" eaLnBrk="1" hangingPunct="1">
              <a:lnSpc>
                <a:spcPct val="90000"/>
              </a:lnSpc>
            </a:pPr>
            <a:r>
              <a:rPr lang="en-US" sz="3200" dirty="0"/>
              <a:t>To gather information for clarifying concepts</a:t>
            </a:r>
          </a:p>
          <a:p>
            <a:pPr algn="just" eaLnBrk="1" hangingPunct="1">
              <a:lnSpc>
                <a:spcPct val="90000"/>
              </a:lnSpc>
            </a:pPr>
            <a:r>
              <a:rPr lang="en-US" sz="3200" dirty="0"/>
              <a:t>To determine whether it is feasible to attempt the study.</a:t>
            </a:r>
          </a:p>
          <a:p>
            <a:pPr eaLnBrk="1" hangingPunct="1">
              <a:lnSpc>
                <a:spcPct val="90000"/>
              </a:lnSpc>
            </a:pPr>
            <a:endParaRPr lang="en-US" dirty="0"/>
          </a:p>
          <a:p>
            <a:pPr eaLnBrk="1" hangingPunct="1">
              <a:lnSpc>
                <a:spcPct val="90000"/>
              </a:lnSpc>
              <a:buFont typeface="Wingdings" pitchFamily="2" charset="2"/>
              <a:buNone/>
            </a:pPr>
            <a:endParaRPr lang="en-US" dirty="0"/>
          </a:p>
          <a:p>
            <a:pPr eaLnBrk="1" hangingPunct="1">
              <a:lnSpc>
                <a:spcPct val="90000"/>
              </a:lnSpc>
              <a:buFont typeface="Wingdings" pitchFamily="2" charset="2"/>
              <a:buNone/>
            </a:pP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p>
            <a:fld id="{1192CB87-13BF-4B0F-85D7-69790C914435}" type="slidenum">
              <a:rPr lang="en-AU"/>
              <a:pPr/>
              <a:t>80</a:t>
            </a:fld>
            <a:endParaRPr lang="en-AU"/>
          </a:p>
        </p:txBody>
      </p:sp>
      <p:sp>
        <p:nvSpPr>
          <p:cNvPr id="15363" name="Rectangle 2"/>
          <p:cNvSpPr>
            <a:spLocks noGrp="1" noChangeArrowheads="1"/>
          </p:cNvSpPr>
          <p:nvPr>
            <p:ph type="title"/>
          </p:nvPr>
        </p:nvSpPr>
        <p:spPr/>
        <p:txBody>
          <a:bodyPr/>
          <a:lstStyle/>
          <a:p>
            <a:pPr eaLnBrk="1" hangingPunct="1"/>
            <a:r>
              <a:rPr lang="en-US" dirty="0">
                <a:solidFill>
                  <a:schemeClr val="tx1"/>
                </a:solidFill>
              </a:rPr>
              <a:t>The Observation Process</a:t>
            </a:r>
            <a:endParaRPr lang="en-AU" dirty="0">
              <a:solidFill>
                <a:schemeClr val="tx1"/>
              </a:solidFill>
            </a:endParaRPr>
          </a:p>
        </p:txBody>
      </p:sp>
      <p:sp>
        <p:nvSpPr>
          <p:cNvPr id="15364" name="Rectangle 3"/>
          <p:cNvSpPr>
            <a:spLocks noGrp="1" noChangeArrowheads="1"/>
          </p:cNvSpPr>
          <p:nvPr>
            <p:ph type="body" idx="1"/>
          </p:nvPr>
        </p:nvSpPr>
        <p:spPr/>
        <p:txBody>
          <a:bodyPr/>
          <a:lstStyle/>
          <a:p>
            <a:pPr eaLnBrk="1" hangingPunct="1"/>
            <a:r>
              <a:rPr lang="en-AU"/>
              <a:t>The observation process is sometimes treated casually, but is a method that needs to be treated as rigorously as any other</a:t>
            </a:r>
          </a:p>
          <a:p>
            <a:pPr eaLnBrk="1" hangingPunct="1"/>
            <a:r>
              <a:rPr lang="en-AU"/>
              <a:t>The process should include planning, observing, recording, reflecting, and authenticating</a:t>
            </a:r>
          </a:p>
          <a:p>
            <a:pPr eaLnBrk="1" hangingPunct="1"/>
            <a:endParaRPr lang="en-AU"/>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p>
            <a:fld id="{54AE75D6-5FF5-430D-9880-A4501F2B7756}" type="slidenum">
              <a:rPr lang="en-AU"/>
              <a:pPr/>
              <a:t>81</a:t>
            </a:fld>
            <a:endParaRPr lang="en-AU"/>
          </a:p>
        </p:txBody>
      </p:sp>
      <p:sp>
        <p:nvSpPr>
          <p:cNvPr id="16387" name="Rectangle 2"/>
          <p:cNvSpPr>
            <a:spLocks noGrp="1" noChangeArrowheads="1"/>
          </p:cNvSpPr>
          <p:nvPr>
            <p:ph type="title"/>
          </p:nvPr>
        </p:nvSpPr>
        <p:spPr/>
        <p:txBody>
          <a:bodyPr/>
          <a:lstStyle/>
          <a:p>
            <a:pPr eaLnBrk="1" hangingPunct="1"/>
            <a:r>
              <a:rPr lang="en-US" dirty="0">
                <a:solidFill>
                  <a:schemeClr val="tx1"/>
                </a:solidFill>
              </a:rPr>
              <a:t>Experimentation</a:t>
            </a:r>
            <a:endParaRPr lang="en-AU" dirty="0">
              <a:solidFill>
                <a:schemeClr val="tx1"/>
              </a:solidFill>
            </a:endParaRPr>
          </a:p>
        </p:txBody>
      </p:sp>
      <p:sp>
        <p:nvSpPr>
          <p:cNvPr id="16388" name="Rectangle 3"/>
          <p:cNvSpPr>
            <a:spLocks noGrp="1" noChangeArrowheads="1"/>
          </p:cNvSpPr>
          <p:nvPr>
            <p:ph type="body" idx="1"/>
          </p:nvPr>
        </p:nvSpPr>
        <p:spPr/>
        <p:txBody>
          <a:bodyPr/>
          <a:lstStyle/>
          <a:p>
            <a:pPr eaLnBrk="1" hangingPunct="1"/>
            <a:r>
              <a:rPr lang="en-AU"/>
              <a:t>Experimentation explores cause and effect relationships by manipulating independent variables in order to see if there is a corresponding effect on a dependent variable</a:t>
            </a:r>
          </a:p>
          <a:p>
            <a:pPr eaLnBrk="1" hangingPunct="1"/>
            <a:endParaRPr lang="en-AU"/>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p>
            <a:fld id="{ED742D90-FB0B-4912-9F91-579457750F64}" type="slidenum">
              <a:rPr lang="en-AU"/>
              <a:pPr/>
              <a:t>82</a:t>
            </a:fld>
            <a:endParaRPr lang="en-AU"/>
          </a:p>
        </p:txBody>
      </p:sp>
      <p:sp>
        <p:nvSpPr>
          <p:cNvPr id="17411" name="Rectangle 2"/>
          <p:cNvSpPr>
            <a:spLocks noGrp="1" noChangeArrowheads="1"/>
          </p:cNvSpPr>
          <p:nvPr>
            <p:ph type="title"/>
          </p:nvPr>
        </p:nvSpPr>
        <p:spPr/>
        <p:txBody>
          <a:bodyPr/>
          <a:lstStyle/>
          <a:p>
            <a:pPr eaLnBrk="1" hangingPunct="1"/>
            <a:r>
              <a:rPr lang="en-US" dirty="0">
                <a:solidFill>
                  <a:schemeClr val="tx1"/>
                </a:solidFill>
              </a:rPr>
              <a:t>Experimentation</a:t>
            </a:r>
            <a:endParaRPr lang="en-AU" dirty="0">
              <a:solidFill>
                <a:schemeClr val="tx1"/>
              </a:solidFill>
            </a:endParaRPr>
          </a:p>
        </p:txBody>
      </p:sp>
      <p:sp>
        <p:nvSpPr>
          <p:cNvPr id="17412" name="Rectangle 3"/>
          <p:cNvSpPr>
            <a:spLocks noGrp="1" noChangeArrowheads="1"/>
          </p:cNvSpPr>
          <p:nvPr>
            <p:ph type="body" idx="1"/>
          </p:nvPr>
        </p:nvSpPr>
        <p:spPr/>
        <p:txBody>
          <a:bodyPr/>
          <a:lstStyle/>
          <a:p>
            <a:pPr eaLnBrk="1" hangingPunct="1"/>
            <a:r>
              <a:rPr lang="en-AU"/>
              <a:t>Pure experimentation requires both a controlled environment and the use of a randomly assigned control group</a:t>
            </a:r>
          </a:p>
          <a:p>
            <a:pPr eaLnBrk="1" hangingPunct="1"/>
            <a:r>
              <a:rPr lang="en-AU"/>
              <a:t>This can be difficult to achieve in human centred experiments conducted in the real-world</a:t>
            </a:r>
          </a:p>
          <a:p>
            <a:pPr eaLnBrk="1" hangingPunct="1"/>
            <a:endParaRPr lang="en-AU"/>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1"/>
          </p:nvPr>
        </p:nvSpPr>
        <p:spPr>
          <a:noFill/>
        </p:spPr>
        <p:txBody>
          <a:bodyPr/>
          <a:lstStyle/>
          <a:p>
            <a:fld id="{C4E4331A-804C-4CF4-98F5-39F5169F2F70}" type="slidenum">
              <a:rPr lang="en-AU"/>
              <a:pPr/>
              <a:t>83</a:t>
            </a:fld>
            <a:endParaRPr lang="en-AU"/>
          </a:p>
        </p:txBody>
      </p:sp>
      <p:sp>
        <p:nvSpPr>
          <p:cNvPr id="18435" name="Rectangle 2"/>
          <p:cNvSpPr>
            <a:spLocks noGrp="1" noChangeArrowheads="1"/>
          </p:cNvSpPr>
          <p:nvPr>
            <p:ph type="title"/>
          </p:nvPr>
        </p:nvSpPr>
        <p:spPr/>
        <p:txBody>
          <a:bodyPr/>
          <a:lstStyle/>
          <a:p>
            <a:pPr eaLnBrk="1" hangingPunct="1"/>
            <a:r>
              <a:rPr lang="en-US" dirty="0">
                <a:solidFill>
                  <a:schemeClr val="tx1"/>
                </a:solidFill>
              </a:rPr>
              <a:t>Real-World Experiments</a:t>
            </a:r>
            <a:endParaRPr lang="en-AU" dirty="0">
              <a:solidFill>
                <a:schemeClr val="tx1"/>
              </a:solidFill>
            </a:endParaRPr>
          </a:p>
        </p:txBody>
      </p:sp>
      <p:sp>
        <p:nvSpPr>
          <p:cNvPr id="18436" name="Rectangle 3"/>
          <p:cNvSpPr>
            <a:spLocks noGrp="1" noChangeArrowheads="1"/>
          </p:cNvSpPr>
          <p:nvPr>
            <p:ph type="body" idx="1"/>
          </p:nvPr>
        </p:nvSpPr>
        <p:spPr/>
        <p:txBody>
          <a:bodyPr/>
          <a:lstStyle/>
          <a:p>
            <a:pPr eaLnBrk="1" hangingPunct="1"/>
            <a:r>
              <a:rPr lang="en-AU"/>
              <a:t>There are many experiments that can only be carried out in the messy uncontrolled environments of the real-world, so the search for cause and effect will require tradeoffs between real-world contexts and a controlled environment</a:t>
            </a:r>
          </a:p>
          <a:p>
            <a:pPr eaLnBrk="1" hangingPunct="1"/>
            <a:endParaRPr lang="en-AU"/>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11"/>
          </p:nvPr>
        </p:nvSpPr>
        <p:spPr>
          <a:xfrm>
            <a:off x="7715250" y="6215063"/>
            <a:ext cx="1019175" cy="490537"/>
          </a:xfrm>
          <a:noFill/>
        </p:spPr>
        <p:txBody>
          <a:bodyPr/>
          <a:lstStyle/>
          <a:p>
            <a:fld id="{973340B5-8DE2-43D9-8F01-5F341CECBF3B}" type="slidenum">
              <a:rPr lang="en-US">
                <a:latin typeface="Arial" charset="0"/>
              </a:rPr>
              <a:pPr/>
              <a:t>84</a:t>
            </a:fld>
            <a:endParaRPr lang="en-US">
              <a:latin typeface="Arial" charset="0"/>
            </a:endParaRPr>
          </a:p>
        </p:txBody>
      </p:sp>
      <p:sp>
        <p:nvSpPr>
          <p:cNvPr id="19459" name="Text Box 4"/>
          <p:cNvSpPr txBox="1">
            <a:spLocks noChangeArrowheads="1"/>
          </p:cNvSpPr>
          <p:nvPr/>
        </p:nvSpPr>
        <p:spPr bwMode="auto">
          <a:xfrm>
            <a:off x="549275" y="615950"/>
            <a:ext cx="7951788" cy="7180263"/>
          </a:xfrm>
          <a:prstGeom prst="rect">
            <a:avLst/>
          </a:prstGeom>
          <a:noFill/>
          <a:ln w="12700">
            <a:noFill/>
            <a:miter lim="800000"/>
            <a:headEnd/>
            <a:tailEnd/>
          </a:ln>
        </p:spPr>
        <p:txBody>
          <a:bodyPr>
            <a:spAutoFit/>
          </a:bodyPr>
          <a:lstStyle/>
          <a:p>
            <a:pPr>
              <a:lnSpc>
                <a:spcPct val="110000"/>
              </a:lnSpc>
              <a:tabLst>
                <a:tab pos="1081088" algn="l"/>
              </a:tabLst>
            </a:pPr>
            <a:endParaRPr lang="en-US" sz="1200">
              <a:solidFill>
                <a:srgbClr val="000000"/>
              </a:solidFill>
              <a:latin typeface="Times New Roman" pitchFamily="18" charset="0"/>
              <a:cs typeface="Times New Roman" pitchFamily="18" charset="0"/>
            </a:endParaRPr>
          </a:p>
          <a:p>
            <a:pPr algn="just">
              <a:lnSpc>
                <a:spcPct val="110000"/>
              </a:lnSpc>
              <a:tabLst>
                <a:tab pos="1081088" algn="l"/>
              </a:tabLst>
            </a:pPr>
            <a:r>
              <a:rPr lang="en-US" sz="1600" b="1">
                <a:solidFill>
                  <a:schemeClr val="tx2"/>
                </a:solidFill>
                <a:latin typeface="Times New Roman" pitchFamily="18" charset="0"/>
                <a:cs typeface="Times New Roman" pitchFamily="18" charset="0"/>
              </a:rPr>
              <a:t>questionnaire surveys (includes mail) </a:t>
            </a:r>
            <a:r>
              <a:rPr lang="en-US" sz="1600" b="1">
                <a:solidFill>
                  <a:srgbClr val="000000"/>
                </a:solidFill>
                <a:latin typeface="Times New Roman" pitchFamily="18" charset="0"/>
                <a:cs typeface="Times New Roman" pitchFamily="18" charset="0"/>
              </a:rPr>
              <a:t> </a:t>
            </a:r>
          </a:p>
          <a:p>
            <a:pPr algn="just">
              <a:lnSpc>
                <a:spcPct val="110000"/>
              </a:lnSpc>
              <a:tabLst>
                <a:tab pos="1081088" algn="l"/>
              </a:tabLst>
            </a:pPr>
            <a:endParaRPr lang="en-US" sz="1200">
              <a:solidFill>
                <a:srgbClr val="000000"/>
              </a:solidFill>
              <a:latin typeface="Times New Roman" pitchFamily="18" charset="0"/>
              <a:cs typeface="Times New Roman" pitchFamily="18" charset="0"/>
            </a:endParaRPr>
          </a:p>
          <a:p>
            <a:pPr algn="just">
              <a:lnSpc>
                <a:spcPct val="110000"/>
              </a:lnSpc>
              <a:tabLst>
                <a:tab pos="1081088" algn="l"/>
              </a:tabLst>
            </a:pPr>
            <a:r>
              <a:rPr lang="en-US" sz="1400" b="1" u="sng">
                <a:solidFill>
                  <a:srgbClr val="000000"/>
                </a:solidFill>
                <a:latin typeface="Times New Roman" pitchFamily="18" charset="0"/>
                <a:cs typeface="Times New Roman" pitchFamily="18" charset="0"/>
              </a:rPr>
              <a:t>Advantages:</a:t>
            </a:r>
          </a:p>
          <a:p>
            <a:pPr algn="just">
              <a:lnSpc>
                <a:spcPct val="110000"/>
              </a:lnSpc>
              <a:tabLst>
                <a:tab pos="1081088" algn="l"/>
              </a:tabLst>
            </a:pPr>
            <a:endParaRPr lang="en-US" sz="1400" b="1" u="sng">
              <a:solidFill>
                <a:srgbClr val="000000"/>
              </a:solidFill>
              <a:latin typeface="Times New Roman" pitchFamily="18" charset="0"/>
              <a:cs typeface="Times New Roman" pitchFamily="18" charset="0"/>
            </a:endParaRPr>
          </a:p>
          <a:p>
            <a:pPr lvl="1">
              <a:buFont typeface="Arial" charset="0"/>
              <a:buChar char="•"/>
              <a:tabLst>
                <a:tab pos="1081088" algn="l"/>
              </a:tabLst>
            </a:pPr>
            <a:r>
              <a:rPr lang="en-US" sz="1400">
                <a:latin typeface="Times New Roman" pitchFamily="18" charset="0"/>
                <a:cs typeface="Times New Roman" pitchFamily="18" charset="0"/>
              </a:rPr>
              <a:t>Quick and easy to administer.</a:t>
            </a:r>
          </a:p>
          <a:p>
            <a:pPr lvl="1">
              <a:buFont typeface="Arial" charset="0"/>
              <a:buChar char="•"/>
              <a:tabLst>
                <a:tab pos="1081088" algn="l"/>
              </a:tabLst>
            </a:pPr>
            <a:r>
              <a:rPr lang="en-US" sz="1400">
                <a:latin typeface="Times New Roman" pitchFamily="18" charset="0"/>
                <a:cs typeface="Times New Roman" pitchFamily="18" charset="0"/>
              </a:rPr>
              <a:t>Can get a large amount of information in a short time.</a:t>
            </a:r>
          </a:p>
          <a:p>
            <a:pPr lvl="1">
              <a:buFont typeface="Arial" charset="0"/>
              <a:buChar char="•"/>
              <a:tabLst>
                <a:tab pos="1081088" algn="l"/>
              </a:tabLst>
            </a:pPr>
            <a:r>
              <a:rPr lang="en-US" sz="1400">
                <a:latin typeface="Times New Roman" pitchFamily="18" charset="0"/>
                <a:cs typeface="Times New Roman" pitchFamily="18" charset="0"/>
              </a:rPr>
              <a:t>Allows for employee participation.</a:t>
            </a:r>
          </a:p>
          <a:p>
            <a:pPr lvl="1">
              <a:buFont typeface="Arial" charset="0"/>
              <a:buChar char="•"/>
              <a:tabLst>
                <a:tab pos="1081088" algn="l"/>
              </a:tabLst>
            </a:pPr>
            <a:r>
              <a:rPr lang="en-US" sz="1400">
                <a:latin typeface="Times New Roman" pitchFamily="18" charset="0"/>
                <a:cs typeface="Times New Roman" pitchFamily="18" charset="0"/>
              </a:rPr>
              <a:t>Does not require trained interviewer.</a:t>
            </a:r>
          </a:p>
          <a:p>
            <a:pPr lvl="1">
              <a:buFont typeface="Arial" charset="0"/>
              <a:buChar char="•"/>
              <a:tabLst>
                <a:tab pos="1081088" algn="l"/>
              </a:tabLst>
            </a:pPr>
            <a:r>
              <a:rPr lang="en-US" sz="1400">
                <a:latin typeface="Times New Roman" pitchFamily="18" charset="0"/>
                <a:cs typeface="Times New Roman" pitchFamily="18" charset="0"/>
              </a:rPr>
              <a:t>Relatively less expensive.</a:t>
            </a:r>
          </a:p>
          <a:p>
            <a:pPr algn="just">
              <a:lnSpc>
                <a:spcPct val="110000"/>
              </a:lnSpc>
              <a:tabLst>
                <a:tab pos="1081088" algn="l"/>
              </a:tabLst>
            </a:pPr>
            <a:endParaRPr lang="en-US" sz="1400">
              <a:solidFill>
                <a:srgbClr val="000000"/>
              </a:solidFill>
              <a:latin typeface="Times New Roman" pitchFamily="18" charset="0"/>
              <a:cs typeface="Times New Roman" pitchFamily="18" charset="0"/>
            </a:endParaRPr>
          </a:p>
          <a:p>
            <a:pPr algn="just">
              <a:lnSpc>
                <a:spcPct val="110000"/>
              </a:lnSpc>
              <a:tabLst>
                <a:tab pos="1081088" algn="l"/>
              </a:tabLst>
            </a:pPr>
            <a:r>
              <a:rPr lang="en-US" sz="1400" b="1" u="sng">
                <a:solidFill>
                  <a:srgbClr val="000000"/>
                </a:solidFill>
                <a:latin typeface="Times New Roman" pitchFamily="18" charset="0"/>
                <a:cs typeface="Times New Roman" pitchFamily="18" charset="0"/>
              </a:rPr>
              <a:t>Disadvantages:</a:t>
            </a:r>
            <a:r>
              <a:rPr lang="en-US" sz="1400" b="1">
                <a:solidFill>
                  <a:srgbClr val="000000"/>
                </a:solidFill>
                <a:latin typeface="Times New Roman" pitchFamily="18" charset="0"/>
                <a:cs typeface="Times New Roman" pitchFamily="18" charset="0"/>
              </a:rPr>
              <a:t> </a:t>
            </a:r>
          </a:p>
          <a:p>
            <a:pPr algn="just">
              <a:lnSpc>
                <a:spcPct val="110000"/>
              </a:lnSpc>
              <a:tabLst>
                <a:tab pos="1081088" algn="l"/>
              </a:tabLst>
            </a:pPr>
            <a:endParaRPr lang="en-US" sz="1400" b="1">
              <a:solidFill>
                <a:srgbClr val="000000"/>
              </a:solidFill>
              <a:latin typeface="Times New Roman" pitchFamily="18" charset="0"/>
              <a:cs typeface="Times New Roman" pitchFamily="18" charset="0"/>
            </a:endParaRPr>
          </a:p>
          <a:p>
            <a:pPr lvl="1">
              <a:buFont typeface="Arial" charset="0"/>
              <a:buChar char="•"/>
              <a:tabLst>
                <a:tab pos="1081088" algn="l"/>
              </a:tabLst>
            </a:pPr>
            <a:r>
              <a:rPr lang="en-US" sz="1400">
                <a:latin typeface="Times New Roman" pitchFamily="18" charset="0"/>
                <a:cs typeface="Times New Roman" pitchFamily="18" charset="0"/>
              </a:rPr>
              <a:t>Quality of information related to the quality of the questionnaire.</a:t>
            </a:r>
          </a:p>
          <a:p>
            <a:pPr lvl="1">
              <a:buFont typeface="Arial" charset="0"/>
              <a:buChar char="•"/>
              <a:tabLst>
                <a:tab pos="1081088" algn="l"/>
              </a:tabLst>
            </a:pPr>
            <a:r>
              <a:rPr lang="en-US" sz="1400">
                <a:latin typeface="Times New Roman" pitchFamily="18" charset="0"/>
                <a:cs typeface="Times New Roman" pitchFamily="18" charset="0"/>
              </a:rPr>
              <a:t>Must have high school reading and writing ability to complete one.</a:t>
            </a:r>
          </a:p>
          <a:p>
            <a:pPr lvl="1">
              <a:buFont typeface="Arial" charset="0"/>
              <a:buChar char="•"/>
              <a:tabLst>
                <a:tab pos="1081088" algn="l"/>
              </a:tabLst>
            </a:pPr>
            <a:r>
              <a:rPr lang="en-US" sz="1400">
                <a:latin typeface="Times New Roman" pitchFamily="18" charset="0"/>
                <a:cs typeface="Times New Roman" pitchFamily="18" charset="0"/>
              </a:rPr>
              <a:t>Often needs follow-up interview or observation.</a:t>
            </a:r>
          </a:p>
          <a:p>
            <a:pPr lvl="1">
              <a:buFont typeface="Arial" charset="0"/>
              <a:buChar char="•"/>
              <a:tabLst>
                <a:tab pos="1081088" algn="l"/>
              </a:tabLst>
            </a:pPr>
            <a:r>
              <a:rPr lang="en-US" sz="1400">
                <a:latin typeface="Times New Roman" pitchFamily="18" charset="0"/>
                <a:cs typeface="Times New Roman" pitchFamily="18" charset="0"/>
              </a:rPr>
              <a:t>May be difficult to construct.</a:t>
            </a:r>
          </a:p>
          <a:p>
            <a:pPr lvl="1">
              <a:buFont typeface="Arial" charset="0"/>
              <a:buChar char="•"/>
              <a:tabLst>
                <a:tab pos="1081088" algn="l"/>
              </a:tabLst>
            </a:pPr>
            <a:r>
              <a:rPr lang="en-US" sz="1400">
                <a:latin typeface="Times New Roman" pitchFamily="18" charset="0"/>
                <a:cs typeface="Times New Roman" pitchFamily="18" charset="0"/>
              </a:rPr>
              <a:t>May have low response rate.</a:t>
            </a:r>
          </a:p>
          <a:p>
            <a:pPr lvl="1">
              <a:buFont typeface="Arial" charset="0"/>
              <a:buChar char="•"/>
              <a:tabLst>
                <a:tab pos="1081088" algn="l"/>
              </a:tabLst>
            </a:pPr>
            <a:r>
              <a:rPr lang="en-US" sz="1400">
                <a:latin typeface="Times New Roman" pitchFamily="18" charset="0"/>
                <a:cs typeface="Times New Roman" pitchFamily="18" charset="0"/>
              </a:rPr>
              <a:t>Responses may be incomplete.</a:t>
            </a:r>
          </a:p>
          <a:p>
            <a:pPr lvl="1">
              <a:buFont typeface="Arial" charset="0"/>
              <a:buChar char="•"/>
              <a:tabLst>
                <a:tab pos="1081088" algn="l"/>
              </a:tabLst>
            </a:pPr>
            <a:r>
              <a:rPr lang="en-US" sz="1400">
                <a:latin typeface="Times New Roman" pitchFamily="18" charset="0"/>
                <a:cs typeface="Times New Roman" pitchFamily="18" charset="0"/>
              </a:rPr>
              <a:t>Responses may be difficult to interpret (open-ended)</a:t>
            </a:r>
          </a:p>
          <a:p>
            <a:pPr algn="just">
              <a:lnSpc>
                <a:spcPct val="110000"/>
              </a:lnSpc>
              <a:tabLst>
                <a:tab pos="1081088" algn="l"/>
              </a:tabLst>
            </a:pPr>
            <a:endParaRPr lang="en-US" sz="1400" u="sng">
              <a:solidFill>
                <a:srgbClr val="000000"/>
              </a:solidFill>
              <a:latin typeface="Times New Roman" pitchFamily="18" charset="0"/>
              <a:cs typeface="Times New Roman" pitchFamily="18" charset="0"/>
            </a:endParaRPr>
          </a:p>
          <a:p>
            <a:pPr algn="just">
              <a:lnSpc>
                <a:spcPct val="110000"/>
              </a:lnSpc>
              <a:tabLst>
                <a:tab pos="1081088" algn="l"/>
              </a:tabLst>
            </a:pPr>
            <a:r>
              <a:rPr lang="en-US" sz="1400" b="1" u="sng">
                <a:solidFill>
                  <a:srgbClr val="000000"/>
                </a:solidFill>
                <a:latin typeface="Times New Roman" pitchFamily="18" charset="0"/>
                <a:cs typeface="Times New Roman" pitchFamily="18" charset="0"/>
              </a:rPr>
              <a:t>Online surveys</a:t>
            </a:r>
            <a:r>
              <a:rPr lang="en-US" sz="1400">
                <a:solidFill>
                  <a:srgbClr val="000000"/>
                </a:solidFill>
                <a:latin typeface="Times New Roman" pitchFamily="18" charset="0"/>
                <a:cs typeface="Times New Roman" pitchFamily="18" charset="0"/>
              </a:rPr>
              <a:t>: </a:t>
            </a:r>
          </a:p>
          <a:p>
            <a:pPr lvl="2" algn="just">
              <a:lnSpc>
                <a:spcPct val="110000"/>
              </a:lnSpc>
              <a:buFont typeface="Arial" charset="0"/>
              <a:buChar char="•"/>
              <a:tabLst>
                <a:tab pos="1081088" algn="l"/>
              </a:tabLst>
            </a:pPr>
            <a:r>
              <a:rPr lang="en-US" sz="1400">
                <a:solidFill>
                  <a:srgbClr val="000000"/>
                </a:solidFill>
                <a:latin typeface="Times New Roman" pitchFamily="18" charset="0"/>
                <a:cs typeface="Times New Roman" pitchFamily="18" charset="0"/>
              </a:rPr>
              <a:t>	The use of the Internet has made a huge difference to the way surveys are conducted and has  </a:t>
            </a:r>
          </a:p>
          <a:p>
            <a:pPr lvl="2" algn="just">
              <a:lnSpc>
                <a:spcPct val="110000"/>
              </a:lnSpc>
              <a:tabLst>
                <a:tab pos="1081088" algn="l"/>
              </a:tabLst>
            </a:pPr>
            <a:r>
              <a:rPr lang="en-US" sz="1400">
                <a:solidFill>
                  <a:srgbClr val="000000"/>
                </a:solidFill>
                <a:latin typeface="Times New Roman" pitchFamily="18" charset="0"/>
                <a:cs typeface="Times New Roman" pitchFamily="18" charset="0"/>
              </a:rPr>
              <a:t>	become a science unto itself. </a:t>
            </a:r>
          </a:p>
          <a:p>
            <a:pPr lvl="2" algn="just">
              <a:lnSpc>
                <a:spcPct val="110000"/>
              </a:lnSpc>
              <a:buFont typeface="Arial" charset="0"/>
              <a:buChar char="•"/>
              <a:tabLst>
                <a:tab pos="1081088" algn="l"/>
              </a:tabLst>
            </a:pPr>
            <a:r>
              <a:rPr lang="en-US" sz="1400">
                <a:solidFill>
                  <a:srgbClr val="000000"/>
                </a:solidFill>
                <a:latin typeface="Times New Roman" pitchFamily="18" charset="0"/>
                <a:cs typeface="Times New Roman" pitchFamily="18" charset="0"/>
              </a:rPr>
              <a:t>	quick to implement. Lower cost, higher</a:t>
            </a:r>
          </a:p>
          <a:p>
            <a:pPr algn="just">
              <a:lnSpc>
                <a:spcPct val="110000"/>
              </a:lnSpc>
              <a:tabLst>
                <a:tab pos="1081088" algn="l"/>
              </a:tabLst>
            </a:pPr>
            <a:endParaRPr lang="en-US" sz="1200">
              <a:solidFill>
                <a:srgbClr val="000000"/>
              </a:solidFill>
              <a:latin typeface="Times New Roman" pitchFamily="18" charset="0"/>
              <a:cs typeface="Times New Roman" pitchFamily="18" charset="0"/>
            </a:endParaRPr>
          </a:p>
          <a:p>
            <a:pPr algn="just">
              <a:lnSpc>
                <a:spcPct val="110000"/>
              </a:lnSpc>
              <a:tabLst>
                <a:tab pos="1081088" algn="l"/>
              </a:tabLst>
            </a:pPr>
            <a:endParaRPr lang="en-US" sz="1200">
              <a:solidFill>
                <a:srgbClr val="000000"/>
              </a:solidFill>
              <a:latin typeface="Times New Roman" pitchFamily="18" charset="0"/>
              <a:cs typeface="Times New Roman" pitchFamily="18" charset="0"/>
            </a:endParaRPr>
          </a:p>
          <a:p>
            <a:pPr algn="just">
              <a:lnSpc>
                <a:spcPct val="110000"/>
              </a:lnSpc>
              <a:tabLst>
                <a:tab pos="1081088" algn="l"/>
              </a:tabLst>
            </a:pPr>
            <a:endParaRPr lang="en-US" sz="1200">
              <a:solidFill>
                <a:srgbClr val="000000"/>
              </a:solidFill>
              <a:latin typeface="Times New Roman" pitchFamily="18" charset="0"/>
              <a:cs typeface="Times New Roman" pitchFamily="18" charset="0"/>
            </a:endParaRPr>
          </a:p>
          <a:p>
            <a:pPr algn="just">
              <a:lnSpc>
                <a:spcPct val="110000"/>
              </a:lnSpc>
              <a:tabLst>
                <a:tab pos="1081088" algn="l"/>
              </a:tabLst>
            </a:pPr>
            <a:endParaRPr lang="en-US" sz="1200">
              <a:solidFill>
                <a:srgbClr val="000000"/>
              </a:solidFill>
              <a:latin typeface="Times New Roman" pitchFamily="18" charset="0"/>
              <a:cs typeface="Times New Roman" pitchFamily="18" charset="0"/>
            </a:endParaRPr>
          </a:p>
          <a:p>
            <a:pPr algn="just">
              <a:lnSpc>
                <a:spcPct val="110000"/>
              </a:lnSpc>
              <a:tabLst>
                <a:tab pos="1081088" algn="l"/>
              </a:tabLst>
            </a:pPr>
            <a:endParaRPr lang="en-US" sz="1200">
              <a:solidFill>
                <a:srgbClr val="000000"/>
              </a:solidFill>
              <a:latin typeface="Times New Roman" pitchFamily="18" charset="0"/>
              <a:cs typeface="Times New Roman" pitchFamily="18" charset="0"/>
            </a:endParaRPr>
          </a:p>
          <a:p>
            <a:pPr algn="just">
              <a:lnSpc>
                <a:spcPct val="110000"/>
              </a:lnSpc>
              <a:tabLst>
                <a:tab pos="1081088" algn="l"/>
              </a:tabLst>
            </a:pPr>
            <a:endParaRPr lang="en-US" sz="1200">
              <a:solidFill>
                <a:srgbClr val="000000"/>
              </a:solidFill>
              <a:latin typeface="Times New Roman" pitchFamily="18" charset="0"/>
              <a:cs typeface="Times New Roman" pitchFamily="18"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1"/>
          </p:nvPr>
        </p:nvSpPr>
        <p:spPr>
          <a:xfrm>
            <a:off x="6072188" y="6215063"/>
            <a:ext cx="2895600" cy="457200"/>
          </a:xfrm>
          <a:noFill/>
        </p:spPr>
        <p:txBody>
          <a:bodyPr/>
          <a:lstStyle/>
          <a:p>
            <a:pPr algn="ctr"/>
            <a:fld id="{627374F8-3440-4BB0-994A-2689260B1751}" type="slidenum">
              <a:rPr lang="en-US">
                <a:latin typeface="Arial" charset="0"/>
              </a:rPr>
              <a:pPr algn="ctr"/>
              <a:t>85</a:t>
            </a:fld>
            <a:endParaRPr lang="en-US">
              <a:latin typeface="Arial" charset="0"/>
            </a:endParaRPr>
          </a:p>
        </p:txBody>
      </p:sp>
      <p:sp>
        <p:nvSpPr>
          <p:cNvPr id="20483" name="Text Box 4"/>
          <p:cNvSpPr txBox="1">
            <a:spLocks noChangeArrowheads="1"/>
          </p:cNvSpPr>
          <p:nvPr/>
        </p:nvSpPr>
        <p:spPr bwMode="auto">
          <a:xfrm>
            <a:off x="428625" y="788988"/>
            <a:ext cx="7929563" cy="6770687"/>
          </a:xfrm>
          <a:prstGeom prst="rect">
            <a:avLst/>
          </a:prstGeom>
          <a:noFill/>
          <a:ln w="12700">
            <a:solidFill>
              <a:schemeClr val="bg1"/>
            </a:solidFill>
            <a:miter lim="800000"/>
            <a:headEnd/>
            <a:tailEnd/>
          </a:ln>
        </p:spPr>
        <p:txBody>
          <a:bodyPr>
            <a:spAutoFit/>
          </a:bodyPr>
          <a:lstStyle/>
          <a:p>
            <a:pPr>
              <a:lnSpc>
                <a:spcPct val="110000"/>
              </a:lnSpc>
              <a:tabLst>
                <a:tab pos="1081088" algn="l"/>
              </a:tabLst>
            </a:pPr>
            <a:endParaRPr lang="en-US" sz="1400">
              <a:solidFill>
                <a:srgbClr val="000000"/>
              </a:solidFill>
              <a:latin typeface="Times New Roman" pitchFamily="18" charset="0"/>
              <a:cs typeface="Times New Roman" pitchFamily="18" charset="0"/>
            </a:endParaRPr>
          </a:p>
          <a:p>
            <a:pPr algn="just">
              <a:lnSpc>
                <a:spcPct val="110000"/>
              </a:lnSpc>
              <a:tabLst>
                <a:tab pos="1081088" algn="l"/>
              </a:tabLst>
            </a:pPr>
            <a:endParaRPr lang="en-US" sz="1400">
              <a:solidFill>
                <a:srgbClr val="000000"/>
              </a:solidFill>
              <a:latin typeface="Times New Roman" pitchFamily="18" charset="0"/>
              <a:cs typeface="Times New Roman" pitchFamily="18" charset="0"/>
            </a:endParaRPr>
          </a:p>
          <a:p>
            <a:pPr algn="just">
              <a:lnSpc>
                <a:spcPct val="110000"/>
              </a:lnSpc>
              <a:tabLst>
                <a:tab pos="1081088" algn="l"/>
              </a:tabLst>
            </a:pPr>
            <a:r>
              <a:rPr lang="en-US" sz="2000" b="1">
                <a:solidFill>
                  <a:schemeClr val="tx2"/>
                </a:solidFill>
                <a:latin typeface="Times New Roman" pitchFamily="18" charset="0"/>
                <a:cs typeface="Times New Roman" pitchFamily="18" charset="0"/>
              </a:rPr>
              <a:t>Face-to-face interviews</a:t>
            </a:r>
            <a:r>
              <a:rPr lang="en-US" sz="2000">
                <a:solidFill>
                  <a:srgbClr val="000000"/>
                </a:solidFill>
                <a:latin typeface="Times New Roman" pitchFamily="18" charset="0"/>
                <a:cs typeface="Times New Roman" pitchFamily="18" charset="0"/>
              </a:rPr>
              <a:t> :</a:t>
            </a:r>
          </a:p>
          <a:p>
            <a:pPr algn="just">
              <a:lnSpc>
                <a:spcPct val="110000"/>
              </a:lnSpc>
              <a:tabLst>
                <a:tab pos="1081088" algn="l"/>
              </a:tabLst>
            </a:pPr>
            <a:r>
              <a:rPr lang="en-US" sz="2000">
                <a:solidFill>
                  <a:srgbClr val="000000"/>
                </a:solidFill>
                <a:latin typeface="Times New Roman" pitchFamily="18" charset="0"/>
                <a:cs typeface="Times New Roman" pitchFamily="18" charset="0"/>
              </a:rPr>
              <a:t>	Most </a:t>
            </a:r>
            <a:r>
              <a:rPr lang="en-GB" sz="2000">
                <a:solidFill>
                  <a:srgbClr val="000000"/>
                </a:solidFill>
                <a:latin typeface="Times New Roman" pitchFamily="18" charset="0"/>
                <a:cs typeface="Times New Roman" pitchFamily="18" charset="0"/>
              </a:rPr>
              <a:t>informative method of qualitative data collection because the human interaction of face-to-face interviews provides the opportunity to probe for insights and build on responses for greater value. </a:t>
            </a:r>
          </a:p>
          <a:p>
            <a:pPr algn="just">
              <a:lnSpc>
                <a:spcPct val="150000"/>
              </a:lnSpc>
              <a:tabLst>
                <a:tab pos="1081088" algn="l"/>
              </a:tabLst>
            </a:pPr>
            <a:r>
              <a:rPr lang="en-US" sz="2000" u="sng">
                <a:solidFill>
                  <a:srgbClr val="000000"/>
                </a:solidFill>
                <a:latin typeface="Times New Roman" pitchFamily="18" charset="0"/>
                <a:cs typeface="Times New Roman" pitchFamily="18" charset="0"/>
              </a:rPr>
              <a:t>Door-to-door</a:t>
            </a:r>
            <a:r>
              <a:rPr lang="en-US" sz="2000">
                <a:solidFill>
                  <a:srgbClr val="000000"/>
                </a:solidFill>
                <a:latin typeface="Times New Roman" pitchFamily="18" charset="0"/>
                <a:cs typeface="Times New Roman" pitchFamily="18" charset="0"/>
              </a:rPr>
              <a:t>: People are contacted at home and in person (abandoned in Developed due to high cost of transport, staff) </a:t>
            </a:r>
          </a:p>
          <a:p>
            <a:pPr algn="just">
              <a:lnSpc>
                <a:spcPct val="110000"/>
              </a:lnSpc>
              <a:tabLst>
                <a:tab pos="1081088" algn="l"/>
              </a:tabLst>
            </a:pPr>
            <a:r>
              <a:rPr lang="en-US" sz="2000" u="sng">
                <a:solidFill>
                  <a:srgbClr val="000000"/>
                </a:solidFill>
                <a:latin typeface="Times New Roman" pitchFamily="18" charset="0"/>
                <a:cs typeface="Times New Roman" pitchFamily="18" charset="0"/>
              </a:rPr>
              <a:t>Street / shopping mall intercepts</a:t>
            </a:r>
            <a:r>
              <a:rPr lang="en-US" sz="2000">
                <a:solidFill>
                  <a:srgbClr val="000000"/>
                </a:solidFill>
                <a:latin typeface="Times New Roman" pitchFamily="18" charset="0"/>
                <a:cs typeface="Times New Roman" pitchFamily="18" charset="0"/>
              </a:rPr>
              <a:t>: Popular in Developed Economies (some Malls consider a nuisance).</a:t>
            </a:r>
          </a:p>
          <a:p>
            <a:pPr algn="just">
              <a:lnSpc>
                <a:spcPct val="110000"/>
              </a:lnSpc>
              <a:tabLst>
                <a:tab pos="1081088" algn="l"/>
              </a:tabLst>
            </a:pPr>
            <a:r>
              <a:rPr lang="en-US" sz="2000" b="1">
                <a:latin typeface="Times New Roman" pitchFamily="18" charset="0"/>
                <a:cs typeface="Times New Roman" pitchFamily="18" charset="0"/>
              </a:rPr>
              <a:t>Telephone interviews</a:t>
            </a:r>
            <a:r>
              <a:rPr lang="en-US" sz="2000">
                <a:latin typeface="Times New Roman" pitchFamily="18" charset="0"/>
                <a:cs typeface="Times New Roman" pitchFamily="18" charset="0"/>
              </a:rPr>
              <a:t> are less time consuming and less expensive and the researcher has ready access to anyone on the planet who has a telephone. Disadvantages are that the response rate is not as high as the face-to- face interview but considerably higher than the mailed questionnaire. The sample may be biased to the extent that people without phones are part of the population about whom the researcher wants to draw inferences.</a:t>
            </a:r>
          </a:p>
          <a:p>
            <a:pPr algn="just">
              <a:lnSpc>
                <a:spcPct val="110000"/>
              </a:lnSpc>
              <a:tabLst>
                <a:tab pos="1081088" algn="l"/>
              </a:tabLst>
            </a:pPr>
            <a:endParaRPr lang="en-US" sz="1600">
              <a:solidFill>
                <a:srgbClr val="000000"/>
              </a:solidFill>
              <a:latin typeface="Times New Roman" pitchFamily="18" charset="0"/>
              <a:cs typeface="Times New Roman" pitchFamily="18" charset="0"/>
            </a:endParaRPr>
          </a:p>
          <a:p>
            <a:pPr algn="just">
              <a:lnSpc>
                <a:spcPct val="110000"/>
              </a:lnSpc>
              <a:tabLst>
                <a:tab pos="1081088" algn="l"/>
              </a:tabLst>
            </a:pPr>
            <a:endParaRPr lang="en-US" sz="1400">
              <a:solidFill>
                <a:srgbClr val="000000"/>
              </a:solidFill>
              <a:latin typeface="Times New Roman" pitchFamily="18" charset="0"/>
              <a:cs typeface="Times New Roman" pitchFamily="18" charset="0"/>
            </a:endParaRPr>
          </a:p>
          <a:p>
            <a:pPr algn="just">
              <a:lnSpc>
                <a:spcPct val="110000"/>
              </a:lnSpc>
              <a:tabLst>
                <a:tab pos="1081088" algn="l"/>
              </a:tabLst>
            </a:pPr>
            <a:endParaRPr lang="en-US" sz="1400">
              <a:solidFill>
                <a:srgbClr val="000000"/>
              </a:solidFill>
              <a:latin typeface="Times New Roman" pitchFamily="18" charset="0"/>
              <a:cs typeface="Times New Roman" pitchFamily="18" charset="0"/>
            </a:endParaRPr>
          </a:p>
          <a:p>
            <a:pPr algn="just">
              <a:lnSpc>
                <a:spcPct val="110000"/>
              </a:lnSpc>
              <a:tabLst>
                <a:tab pos="1081088" algn="l"/>
              </a:tabLst>
            </a:pPr>
            <a:endParaRPr lang="en-US" sz="1400">
              <a:solidFill>
                <a:srgbClr val="000000"/>
              </a:solidFill>
              <a:latin typeface="Times New Roman" pitchFamily="18" charset="0"/>
              <a:cs typeface="Times New Roman" pitchFamily="18" charset="0"/>
            </a:endParaRPr>
          </a:p>
          <a:p>
            <a:pPr algn="just">
              <a:lnSpc>
                <a:spcPct val="110000"/>
              </a:lnSpc>
              <a:tabLst>
                <a:tab pos="1081088" algn="l"/>
              </a:tabLst>
            </a:pPr>
            <a:endParaRPr lang="en-US" sz="1400">
              <a:solidFill>
                <a:srgbClr val="000000"/>
              </a:solidFill>
              <a:latin typeface="Times New Roman" pitchFamily="18" charset="0"/>
              <a:cs typeface="Times New Roman" pitchFamily="18"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1"/>
          <p:cNvSpPr>
            <a:spLocks noGrp="1"/>
          </p:cNvSpPr>
          <p:nvPr>
            <p:ph type="sldNum" sz="quarter" idx="11"/>
          </p:nvPr>
        </p:nvSpPr>
        <p:spPr>
          <a:noFill/>
        </p:spPr>
        <p:txBody>
          <a:bodyPr/>
          <a:lstStyle/>
          <a:p>
            <a:fld id="{9C9380C3-2A17-4BE3-AF16-864424591173}" type="slidenum">
              <a:rPr lang="en-AU"/>
              <a:pPr/>
              <a:t>86</a:t>
            </a:fld>
            <a:endParaRPr lang="en-AU"/>
          </a:p>
        </p:txBody>
      </p:sp>
      <p:sp>
        <p:nvSpPr>
          <p:cNvPr id="21507" name="Rectangle 2"/>
          <p:cNvSpPr>
            <a:spLocks noChangeArrowheads="1"/>
          </p:cNvSpPr>
          <p:nvPr/>
        </p:nvSpPr>
        <p:spPr bwMode="auto">
          <a:xfrm>
            <a:off x="500063" y="1304925"/>
            <a:ext cx="8001000" cy="5494338"/>
          </a:xfrm>
          <a:prstGeom prst="rect">
            <a:avLst/>
          </a:prstGeom>
          <a:noFill/>
          <a:ln w="9525">
            <a:noFill/>
            <a:miter lim="800000"/>
            <a:headEnd/>
            <a:tailEnd/>
          </a:ln>
        </p:spPr>
        <p:txBody>
          <a:bodyPr>
            <a:spAutoFit/>
          </a:bodyPr>
          <a:lstStyle/>
          <a:p>
            <a:r>
              <a:rPr lang="en-US" b="1"/>
              <a:t>Web based questionnaires</a:t>
            </a:r>
            <a:r>
              <a:rPr lang="en-US"/>
              <a:t> : </a:t>
            </a:r>
          </a:p>
          <a:p>
            <a:pPr algn="just"/>
            <a:r>
              <a:rPr lang="en-US">
                <a:latin typeface="Times New Roman" pitchFamily="18" charset="0"/>
                <a:cs typeface="Times New Roman" pitchFamily="18" charset="0"/>
              </a:rPr>
              <a:t>	A new and inevitably growing methodology is the use of Internet based research. This would mean receiving an e-mail on which you would click on an address that would take you to a secure web-site to fill in a questionnaire. This type of research is often quicker and less detailed. Some disadvantages of this method include the exclusion of people who do not have a computer or are unable to access a computer. Also the validity of such surveys are in question as people might be in a hurry to complete it and so might not give accurate responses.</a:t>
            </a:r>
          </a:p>
          <a:p>
            <a:pPr algn="just"/>
            <a:endParaRPr lang="en-US" b="1">
              <a:latin typeface="Times New Roman" pitchFamily="18" charset="0"/>
              <a:cs typeface="Times New Roman" pitchFamily="18" charset="0"/>
            </a:endParaRPr>
          </a:p>
          <a:p>
            <a:pPr algn="just"/>
            <a:r>
              <a:rPr lang="en-US" b="1">
                <a:latin typeface="Times New Roman" pitchFamily="18" charset="0"/>
                <a:cs typeface="Times New Roman" pitchFamily="18" charset="0"/>
              </a:rPr>
              <a:t>Computer Assisted Personal Interviewing (CAPI):</a:t>
            </a:r>
            <a:r>
              <a:rPr lang="en-US">
                <a:latin typeface="Times New Roman" pitchFamily="18" charset="0"/>
                <a:cs typeface="Times New Roman" pitchFamily="18" charset="0"/>
              </a:rPr>
              <a:t> is a form of personal interviewing, but instead of completing a questionnaire, the interviewer brings along a laptop or hand-held computer to enter the information directly into the database. This method saves time involved in processing the data, as well as saving the interviewer from carrying around hundreds of questionnaires. However, this type of data collection method can be expensive to set up and requires that interviewers have computer and typing skills.</a:t>
            </a:r>
          </a:p>
          <a:p>
            <a:pPr algn="just">
              <a:lnSpc>
                <a:spcPct val="150000"/>
              </a:lnSpc>
            </a:pPr>
            <a:endParaRPr lang="en-US">
              <a:latin typeface="Times New Roman" pitchFamily="18" charset="0"/>
              <a:cs typeface="Times New Roman" pitchFamily="18" charset="0"/>
            </a:endParaRPr>
          </a:p>
          <a:p>
            <a:pPr algn="just"/>
            <a:endParaRPr lang="en-US">
              <a:latin typeface="Times New Roman" pitchFamily="18" charset="0"/>
              <a:cs typeface="Times New Roman" pitchFamily="18" charset="0"/>
            </a:endParaRPr>
          </a:p>
          <a:p>
            <a:pPr algn="just"/>
            <a:endParaRPr lang="en-US">
              <a:latin typeface="Times New Roman" pitchFamily="18" charset="0"/>
              <a:cs typeface="Times New Roman"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dmin\Desktop\download.jpg"/>
          <p:cNvPicPr>
            <a:picLocks noChangeAspect="1" noChangeArrowheads="1"/>
          </p:cNvPicPr>
          <p:nvPr/>
        </p:nvPicPr>
        <p:blipFill>
          <a:blip r:embed="rId2" cstate="print"/>
          <a:srcRect t="12887" b="12886"/>
          <a:stretch>
            <a:fillRect/>
          </a:stretch>
        </p:blipFill>
        <p:spPr bwMode="auto">
          <a:xfrm>
            <a:off x="0" y="0"/>
            <a:ext cx="9144000" cy="685800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dirty="0">
                <a:solidFill>
                  <a:schemeClr val="tx1"/>
                </a:solidFill>
              </a:rPr>
              <a:t>Descriptive Research</a:t>
            </a:r>
          </a:p>
        </p:txBody>
      </p:sp>
      <p:sp>
        <p:nvSpPr>
          <p:cNvPr id="11267" name="Rectangle 3"/>
          <p:cNvSpPr>
            <a:spLocks noGrp="1" noChangeArrowheads="1"/>
          </p:cNvSpPr>
          <p:nvPr>
            <p:ph sz="quarter" idx="1"/>
          </p:nvPr>
        </p:nvSpPr>
        <p:spPr/>
        <p:txBody>
          <a:bodyPr>
            <a:normAutofit/>
          </a:bodyPr>
          <a:lstStyle/>
          <a:p>
            <a:pPr algn="just" eaLnBrk="1" hangingPunct="1"/>
            <a:r>
              <a:rPr lang="en-US" sz="2800" dirty="0"/>
              <a:t>Descriptive study is a fact- finding investigation with adequate interpretation.  </a:t>
            </a:r>
          </a:p>
          <a:p>
            <a:pPr algn="just" eaLnBrk="1" hangingPunct="1"/>
            <a:r>
              <a:rPr lang="en-US" sz="2800" dirty="0"/>
              <a:t>It is the simplest type of research. </a:t>
            </a:r>
          </a:p>
          <a:p>
            <a:pPr algn="just" eaLnBrk="1" hangingPunct="1"/>
            <a:r>
              <a:rPr lang="en-US" sz="2800" dirty="0"/>
              <a:t>It is designed to gather descriptive information and provides information for formulating more sophisticated studies</a:t>
            </a:r>
          </a:p>
          <a:p>
            <a:pPr algn="just" eaLnBrk="1" hangingPunct="1"/>
            <a:r>
              <a:rPr lang="en-US" sz="2800" dirty="0"/>
              <a:t>Data are collected using observation, interview and mail questionnaire.</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349</TotalTime>
  <Words>4018</Words>
  <Application>Microsoft Office PowerPoint</Application>
  <PresentationFormat>On-screen Show (4:3)</PresentationFormat>
  <Paragraphs>533</Paragraphs>
  <Slides>87</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87</vt:i4>
      </vt:variant>
    </vt:vector>
  </HeadingPairs>
  <TitlesOfParts>
    <vt:vector size="95" baseType="lpstr">
      <vt:lpstr>Arial</vt:lpstr>
      <vt:lpstr>Arial Narrow</vt:lpstr>
      <vt:lpstr>Calibri</vt:lpstr>
      <vt:lpstr>Georgia</vt:lpstr>
      <vt:lpstr>Times New Roman</vt:lpstr>
      <vt:lpstr>Wingdings</vt:lpstr>
      <vt:lpstr>Wingdings 2</vt:lpstr>
      <vt:lpstr>Civic</vt:lpstr>
      <vt:lpstr>Research Methodology</vt:lpstr>
      <vt:lpstr>What is research?</vt:lpstr>
      <vt:lpstr>Characteristics of Research</vt:lpstr>
      <vt:lpstr>Types of Research </vt:lpstr>
      <vt:lpstr>Pure and Applied Research</vt:lpstr>
      <vt:lpstr>Purpose of Pure and Applied Research</vt:lpstr>
      <vt:lpstr>Exploratory or Formulative Research</vt:lpstr>
      <vt:lpstr>Purpose</vt:lpstr>
      <vt:lpstr>Descriptive Research</vt:lpstr>
      <vt:lpstr>Purpose </vt:lpstr>
      <vt:lpstr>Diagnostic Study</vt:lpstr>
      <vt:lpstr>Purpose</vt:lpstr>
      <vt:lpstr>Evaluation Studies</vt:lpstr>
      <vt:lpstr>Purpose</vt:lpstr>
      <vt:lpstr>Action Research</vt:lpstr>
      <vt:lpstr>Purpose</vt:lpstr>
      <vt:lpstr>Experimental Research</vt:lpstr>
      <vt:lpstr>Purpose</vt:lpstr>
      <vt:lpstr>Analytical Study</vt:lpstr>
      <vt:lpstr>Purpose</vt:lpstr>
      <vt:lpstr>Historical Research </vt:lpstr>
      <vt:lpstr>Purpose </vt:lpstr>
      <vt:lpstr>Survey Research</vt:lpstr>
      <vt:lpstr>Purpose</vt:lpstr>
      <vt:lpstr>Case Study</vt:lpstr>
      <vt:lpstr>Purpose</vt:lpstr>
      <vt:lpstr>Field research</vt:lpstr>
      <vt:lpstr>Research Design</vt:lpstr>
      <vt:lpstr>Definition</vt:lpstr>
      <vt:lpstr>Need and Purpose</vt:lpstr>
      <vt:lpstr>Research Design Process</vt:lpstr>
      <vt:lpstr>Characteristics of Good Research Design</vt:lpstr>
      <vt:lpstr>PowerPoint Presentation</vt:lpstr>
      <vt:lpstr>PowerPoint Presentation</vt:lpstr>
      <vt:lpstr>Functions of Research Design</vt:lpstr>
      <vt:lpstr>Components of Research Design</vt:lpstr>
      <vt:lpstr>PowerPoint Presentation</vt:lpstr>
      <vt:lpstr>Types of Research Design</vt:lpstr>
      <vt:lpstr>Experimental Designs</vt:lpstr>
      <vt:lpstr>Non-Experimental Design</vt:lpstr>
      <vt:lpstr>Hypotheses</vt:lpstr>
      <vt:lpstr>Define Hypothesis</vt:lpstr>
      <vt:lpstr>The Difference Between An Hypothesis And A Problem</vt:lpstr>
      <vt:lpstr>When is an Hypothesis Formulated</vt:lpstr>
      <vt:lpstr>PURPOSE AND FUNCTION OF AN HYPOTHESIS</vt:lpstr>
      <vt:lpstr>CHARACTERISTICS OF AN HYPOTHESIS</vt:lpstr>
      <vt:lpstr>Types of Hypotheses</vt:lpstr>
      <vt:lpstr>PowerPoint Presentation</vt:lpstr>
      <vt:lpstr>PowerPoint Presentation</vt:lpstr>
      <vt:lpstr>PowerPoint Presentation</vt:lpstr>
      <vt:lpstr>Characteristics of a Good Hypotheses</vt:lpstr>
      <vt:lpstr>Sources of Hypotheses</vt:lpstr>
      <vt:lpstr>Sampling</vt:lpstr>
      <vt:lpstr>Basics of Sampling Theory</vt:lpstr>
      <vt:lpstr>Sampling Error</vt:lpstr>
      <vt:lpstr>Developing a Sampling Plan</vt:lpstr>
      <vt:lpstr>Defining Population of Interest</vt:lpstr>
      <vt:lpstr>Sampling Frame</vt:lpstr>
      <vt:lpstr>Sampling Methods</vt:lpstr>
      <vt:lpstr>Types of Sampling Methods</vt:lpstr>
      <vt:lpstr>Simple Random Sampling</vt:lpstr>
      <vt:lpstr>Systematic Random Sampling</vt:lpstr>
      <vt:lpstr>Steps in Drawing a Systematic Random Sample</vt:lpstr>
      <vt:lpstr>Stratified Random Sampling</vt:lpstr>
      <vt:lpstr>Steps in Drawing a Stratified Random Sample</vt:lpstr>
      <vt:lpstr>Cluster Sampling</vt:lpstr>
      <vt:lpstr>Nonprobability Sampling Methods</vt:lpstr>
      <vt:lpstr>PowerPoint Presentation</vt:lpstr>
      <vt:lpstr>Factors to Consider in Sample Design</vt:lpstr>
      <vt:lpstr>Data Collection</vt:lpstr>
      <vt:lpstr>The Data Collection Process</vt:lpstr>
      <vt:lpstr>Surveys</vt:lpstr>
      <vt:lpstr>Survey Types</vt:lpstr>
      <vt:lpstr>Survey Construction</vt:lpstr>
      <vt:lpstr>Interviewing</vt:lpstr>
      <vt:lpstr>Interview Types</vt:lpstr>
      <vt:lpstr>Conducting Interviews</vt:lpstr>
      <vt:lpstr>Observation</vt:lpstr>
      <vt:lpstr>Observation Types</vt:lpstr>
      <vt:lpstr>The Observation Process</vt:lpstr>
      <vt:lpstr>Experimentation</vt:lpstr>
      <vt:lpstr>Experimentation</vt:lpstr>
      <vt:lpstr>Real-World Experiments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David O. Oriedi</cp:lastModifiedBy>
  <cp:revision>57</cp:revision>
  <dcterms:created xsi:type="dcterms:W3CDTF">2018-01-25T08:38:25Z</dcterms:created>
  <dcterms:modified xsi:type="dcterms:W3CDTF">2024-10-04T09:28:41Z</dcterms:modified>
</cp:coreProperties>
</file>