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4380" y="1749425"/>
            <a:ext cx="8142605" cy="3094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" y="205105"/>
            <a:ext cx="1895475" cy="285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797560"/>
            <a:ext cx="5815965" cy="4362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945" y="214630"/>
            <a:ext cx="1962150" cy="276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945" y="797560"/>
            <a:ext cx="5367655" cy="15157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75" y="177165"/>
            <a:ext cx="1771650" cy="390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2115" y="567690"/>
            <a:ext cx="3994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当浏览器从 web 服务器请求服务时，可能会发生错误。</a:t>
            </a:r>
            <a:endParaRPr lang="zh-CN" altLang="en-US" sz="1200"/>
          </a:p>
          <a:p>
            <a:r>
              <a:rPr lang="zh-CN" altLang="en-US" sz="1200"/>
              <a:t>以下列举了有可能会返回的一系列 HTTP 状态消息：</a:t>
            </a:r>
            <a:endParaRPr lang="zh-CN" altLang="en-US" sz="1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845" y="1088390"/>
            <a:ext cx="6950075" cy="1743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480" y="3021965"/>
            <a:ext cx="6949440" cy="3536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845" y="139700"/>
            <a:ext cx="5957570" cy="34156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455" y="139700"/>
            <a:ext cx="5276850" cy="5321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" y="3729355"/>
            <a:ext cx="5914390" cy="28486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245" y="160020"/>
            <a:ext cx="1876425" cy="342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6415" y="582295"/>
            <a:ext cx="1886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语义= 意义</a:t>
            </a:r>
            <a:endParaRPr lang="zh-CN" altLang="en-US" sz="1200"/>
          </a:p>
          <a:p>
            <a:r>
              <a:rPr lang="zh-CN" altLang="en-US" sz="1200"/>
              <a:t>语义元素 = 有意义的元素</a:t>
            </a:r>
            <a:endParaRPr lang="zh-CN" altLang="en-US" sz="1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15" y="1254760"/>
            <a:ext cx="3752215" cy="1085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15" y="2854960"/>
            <a:ext cx="7305040" cy="33712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1145" y="203200"/>
            <a:ext cx="4704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div</a:t>
            </a:r>
            <a:r>
              <a:rPr lang="zh-CN" altLang="en-US" sz="2400" b="1"/>
              <a:t>垂直水平居中</a:t>
            </a:r>
            <a:endParaRPr lang="zh-CN" altLang="en-US" sz="24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095" y="859155"/>
            <a:ext cx="4333240" cy="1019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5" y="2266950"/>
            <a:ext cx="7400290" cy="495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45" y="3291205"/>
            <a:ext cx="1200150" cy="276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965" y="3044190"/>
            <a:ext cx="2797175" cy="31476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545" y="3044190"/>
            <a:ext cx="1952625" cy="36417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6715" y="384810"/>
            <a:ext cx="3286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手机端适配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386715" y="1282700"/>
            <a:ext cx="664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https://www.cnblogs.com/well-nice/p/5509589.html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065" y="456565"/>
            <a:ext cx="1847850" cy="352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" y="1427480"/>
            <a:ext cx="4476115" cy="11144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" y="3152775"/>
            <a:ext cx="5161915" cy="20669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20065" y="5515610"/>
            <a:ext cx="51619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创建一个画布：</a:t>
            </a:r>
            <a:endParaRPr lang="en-US" altLang="zh-CN"/>
          </a:p>
          <a:p>
            <a:r>
              <a:rPr lang="en-US" altLang="zh-CN"/>
              <a:t>&lt;canvas id="myCanvas" width="200" height="100"</a:t>
            </a:r>
            <a:endParaRPr lang="en-US" altLang="zh-CN"/>
          </a:p>
          <a:p>
            <a:r>
              <a:rPr lang="en-US" altLang="zh-CN"/>
              <a:t>style="border:1px solid #000000;"&gt;</a:t>
            </a:r>
            <a:endParaRPr lang="en-US" altLang="zh-CN"/>
          </a:p>
          <a:p>
            <a:r>
              <a:rPr lang="en-US" altLang="zh-CN"/>
              <a:t>&lt;/canvas&gt;</a:t>
            </a: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280" y="1427480"/>
            <a:ext cx="2790190" cy="3619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700520" y="1868170"/>
            <a:ext cx="46602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实例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var c=document.getElementById("myCanvas");</a:t>
            </a:r>
            <a:endParaRPr lang="zh-CN" altLang="en-US"/>
          </a:p>
          <a:p>
            <a:r>
              <a:rPr lang="zh-CN" altLang="en-US"/>
              <a:t>var ctx=c.getContext("2d");</a:t>
            </a:r>
            <a:endParaRPr lang="zh-CN" altLang="en-US"/>
          </a:p>
          <a:p>
            <a:r>
              <a:rPr lang="zh-CN" altLang="en-US"/>
              <a:t>ctx.fillStyle="#FF0000";</a:t>
            </a:r>
            <a:endParaRPr lang="zh-CN" altLang="en-US"/>
          </a:p>
          <a:p>
            <a:r>
              <a:rPr lang="zh-CN" altLang="en-US"/>
              <a:t>ctx.fillRect(0,0,150,75);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520" y="3963670"/>
            <a:ext cx="4949190" cy="21856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541655"/>
            <a:ext cx="3342640" cy="1343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" y="2801620"/>
            <a:ext cx="2914015" cy="1600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51910" y="2801620"/>
            <a:ext cx="33953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实例：</a:t>
            </a:r>
            <a:endParaRPr lang="zh-CN" altLang="en-US"/>
          </a:p>
          <a:p>
            <a:r>
              <a:rPr lang="zh-CN" altLang="en-US" sz="1200"/>
              <a:t>var c=document.getElementById("myCanvas");</a:t>
            </a:r>
            <a:endParaRPr lang="zh-CN" altLang="en-US" sz="1200"/>
          </a:p>
          <a:p>
            <a:r>
              <a:rPr lang="zh-CN" altLang="en-US" sz="1200"/>
              <a:t>var ctx=c.getContext("2d");</a:t>
            </a:r>
            <a:endParaRPr lang="zh-CN" altLang="en-US" sz="1200"/>
          </a:p>
          <a:p>
            <a:r>
              <a:rPr lang="zh-CN" altLang="en-US" sz="1200"/>
              <a:t>ctx.moveTo(0,0);</a:t>
            </a:r>
            <a:endParaRPr lang="zh-CN" altLang="en-US" sz="1200"/>
          </a:p>
          <a:p>
            <a:r>
              <a:rPr lang="zh-CN" altLang="en-US" sz="1200"/>
              <a:t>ctx.lineTo(200,100);</a:t>
            </a:r>
            <a:endParaRPr lang="zh-CN" altLang="en-US" sz="1200"/>
          </a:p>
          <a:p>
            <a:r>
              <a:rPr lang="zh-CN" altLang="en-US" sz="1200"/>
              <a:t>ctx.stroke();</a:t>
            </a:r>
            <a:endParaRPr lang="zh-CN" altLang="en-US" sz="12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10" y="4545330"/>
            <a:ext cx="3394710" cy="9715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136255" y="2801620"/>
            <a:ext cx="33953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实例：</a:t>
            </a:r>
            <a:endParaRPr lang="zh-CN" altLang="en-US" sz="1200"/>
          </a:p>
          <a:p>
            <a:r>
              <a:rPr lang="zh-CN" altLang="en-US" sz="1200"/>
              <a:t>var c=document.getElementById("myCanvas");</a:t>
            </a:r>
            <a:endParaRPr lang="zh-CN" altLang="en-US" sz="1200"/>
          </a:p>
          <a:p>
            <a:r>
              <a:rPr lang="zh-CN" altLang="en-US" sz="1200"/>
              <a:t>var ctx=c.getContext("2d");</a:t>
            </a:r>
            <a:endParaRPr lang="zh-CN" altLang="en-US" sz="1200"/>
          </a:p>
          <a:p>
            <a:r>
              <a:rPr lang="zh-CN" altLang="en-US" sz="1200"/>
              <a:t>ctx.beginPath();</a:t>
            </a:r>
            <a:endParaRPr lang="zh-CN" altLang="en-US" sz="1200"/>
          </a:p>
          <a:p>
            <a:r>
              <a:rPr lang="zh-CN" altLang="en-US" sz="1200"/>
              <a:t>ctx.arc(95,50,40,0,2*Math.PI);</a:t>
            </a:r>
            <a:endParaRPr lang="zh-CN" altLang="en-US" sz="1200"/>
          </a:p>
          <a:p>
            <a:r>
              <a:rPr lang="zh-CN" altLang="en-US" sz="1200"/>
              <a:t>ctx.stroke();</a:t>
            </a:r>
            <a:endParaRPr lang="zh-CN" altLang="en-US" sz="12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255" y="4401820"/>
            <a:ext cx="2057400" cy="15144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375" y="541655"/>
            <a:ext cx="2786380" cy="13893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65" y="297180"/>
            <a:ext cx="5161915" cy="2542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4335" y="3119755"/>
            <a:ext cx="307911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实例：</a:t>
            </a:r>
            <a:endParaRPr lang="zh-CN" altLang="en-US" sz="1200"/>
          </a:p>
          <a:p>
            <a:r>
              <a:rPr lang="zh-CN" altLang="en-US" sz="1200"/>
              <a:t>创建一个线性渐变。使用渐变填充矩形:</a:t>
            </a:r>
            <a:endParaRPr lang="zh-CN" altLang="en-US" sz="1200"/>
          </a:p>
          <a:p>
            <a:r>
              <a:rPr lang="zh-CN" altLang="en-US" sz="1200"/>
              <a:t>var c=document.getElementById("myCanvas");</a:t>
            </a:r>
            <a:endParaRPr lang="zh-CN" altLang="en-US" sz="1200"/>
          </a:p>
          <a:p>
            <a:r>
              <a:rPr lang="zh-CN" altLang="en-US" sz="1200"/>
              <a:t>var ctx=c.getContext("2d");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// 创建渐变</a:t>
            </a:r>
            <a:endParaRPr lang="zh-CN" altLang="en-US" sz="1200"/>
          </a:p>
          <a:p>
            <a:r>
              <a:rPr lang="zh-CN" altLang="en-US" sz="1200"/>
              <a:t>var grd=ctx.createLinearGradient(0,0,200,0);</a:t>
            </a:r>
            <a:endParaRPr lang="zh-CN" altLang="en-US" sz="1200"/>
          </a:p>
          <a:p>
            <a:r>
              <a:rPr lang="zh-CN" altLang="en-US" sz="1200"/>
              <a:t>grd.addColorStop(0,"red");</a:t>
            </a:r>
            <a:endParaRPr lang="zh-CN" altLang="en-US" sz="1200"/>
          </a:p>
          <a:p>
            <a:r>
              <a:rPr lang="zh-CN" altLang="en-US" sz="1200"/>
              <a:t>grd.addColorStop(1,"white");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// 填充渐变</a:t>
            </a:r>
            <a:endParaRPr lang="zh-CN" altLang="en-US" sz="1200"/>
          </a:p>
          <a:p>
            <a:r>
              <a:rPr lang="zh-CN" altLang="en-US" sz="1200"/>
              <a:t>ctx.fillStyle=grd;</a:t>
            </a:r>
            <a:endParaRPr lang="zh-CN" altLang="en-US" sz="1200"/>
          </a:p>
          <a:p>
            <a:r>
              <a:rPr lang="zh-CN" altLang="en-US" sz="1200"/>
              <a:t>ctx.fillRect(10,10,150,80);</a:t>
            </a:r>
            <a:endParaRPr lang="zh-CN" altLang="en-US" sz="1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" y="5803900"/>
            <a:ext cx="1600200" cy="847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60055" y="3119755"/>
            <a:ext cx="370332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实例：</a:t>
            </a:r>
            <a:endParaRPr lang="zh-CN" altLang="en-US" sz="1200"/>
          </a:p>
          <a:p>
            <a:r>
              <a:rPr lang="zh-CN" altLang="en-US" sz="1200"/>
              <a:t>创建一个径向/圆渐变。使用渐变填充矩形：</a:t>
            </a:r>
            <a:endParaRPr lang="zh-CN" altLang="en-US" sz="1200"/>
          </a:p>
          <a:p>
            <a:r>
              <a:rPr lang="zh-CN" altLang="en-US" sz="1200"/>
              <a:t>var c=document.getElementById("myCanvas");</a:t>
            </a:r>
            <a:endParaRPr lang="zh-CN" altLang="en-US" sz="1200"/>
          </a:p>
          <a:p>
            <a:r>
              <a:rPr lang="zh-CN" altLang="en-US" sz="1200"/>
              <a:t>var ctx=c.getContext("2d");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// 创建渐变</a:t>
            </a:r>
            <a:endParaRPr lang="zh-CN" altLang="en-US" sz="1200"/>
          </a:p>
          <a:p>
            <a:r>
              <a:rPr lang="zh-CN" altLang="en-US" sz="1200"/>
              <a:t>var grd=ctx.createRadialGradient(75,50,5,90,60,100);</a:t>
            </a:r>
            <a:endParaRPr lang="zh-CN" altLang="en-US" sz="1200"/>
          </a:p>
          <a:p>
            <a:r>
              <a:rPr lang="zh-CN" altLang="en-US" sz="1200"/>
              <a:t>grd.addColorStop(0,"red");</a:t>
            </a:r>
            <a:endParaRPr lang="zh-CN" altLang="en-US" sz="1200"/>
          </a:p>
          <a:p>
            <a:r>
              <a:rPr lang="zh-CN" altLang="en-US" sz="1200"/>
              <a:t>grd.addColorStop(1,"white");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// 填充渐变</a:t>
            </a:r>
            <a:endParaRPr lang="zh-CN" altLang="en-US" sz="1200"/>
          </a:p>
          <a:p>
            <a:r>
              <a:rPr lang="zh-CN" altLang="en-US" sz="1200"/>
              <a:t>ctx.fillStyle=grd;</a:t>
            </a:r>
            <a:endParaRPr lang="zh-CN" altLang="en-US" sz="1200"/>
          </a:p>
          <a:p>
            <a:r>
              <a:rPr lang="zh-CN" altLang="en-US" sz="1200"/>
              <a:t>ctx.fillRect(10,10,150,80);</a:t>
            </a:r>
            <a:endParaRPr lang="zh-CN" altLang="en-US" sz="1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055" y="5803900"/>
            <a:ext cx="1562100" cy="838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570" y="297180"/>
            <a:ext cx="2276475" cy="971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315" y="3466465"/>
            <a:ext cx="4698365" cy="1003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9315" y="4766945"/>
            <a:ext cx="4570095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" y="212725"/>
            <a:ext cx="2286000" cy="352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" y="887730"/>
            <a:ext cx="2371725" cy="304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45845" y="1367790"/>
            <a:ext cx="76276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实例：</a:t>
            </a:r>
            <a:endParaRPr lang="en-US" altLang="zh-CN" sz="1400"/>
          </a:p>
          <a:p>
            <a:r>
              <a:rPr lang="en-US" altLang="zh-CN" sz="1400"/>
              <a:t>&lt;video width="320" height="240" controls&gt;</a:t>
            </a:r>
            <a:endParaRPr lang="en-US" altLang="zh-CN" sz="1400"/>
          </a:p>
          <a:p>
            <a:r>
              <a:rPr lang="en-US" altLang="zh-CN" sz="1400"/>
              <a:t>  &lt;source src="movie.mp4" type="video/mp4"&gt;</a:t>
            </a:r>
            <a:endParaRPr lang="en-US" altLang="zh-CN" sz="1400"/>
          </a:p>
          <a:p>
            <a:r>
              <a:rPr lang="en-US" altLang="zh-CN" sz="1400"/>
              <a:t>  &lt;source src="movie.ogg" type="video/ogg"&gt;</a:t>
            </a:r>
            <a:endParaRPr lang="en-US" altLang="zh-CN" sz="1400"/>
          </a:p>
          <a:p>
            <a:r>
              <a:rPr lang="en-US" altLang="zh-CN" sz="1400"/>
              <a:t>&lt;/video&gt;</a:t>
            </a:r>
            <a:endParaRPr lang="en-US" altLang="zh-CN" sz="1400"/>
          </a:p>
          <a:p>
            <a:r>
              <a:rPr lang="en-US" altLang="zh-CN" sz="1400"/>
              <a:t>&lt;video&gt; 元素提供了 播放、暂停和音量控件来控制视频。</a:t>
            </a:r>
            <a:endParaRPr lang="en-US" altLang="zh-CN" sz="1400"/>
          </a:p>
          <a:p>
            <a:r>
              <a:rPr lang="en-US" altLang="zh-CN" sz="1400"/>
              <a:t>同时 &lt;video&gt; 元素也提供了 width 和 height 属性控制视频的尺寸.如果设置的高度和宽度，所需的视频空间会在页面加载时保留。如果没有设置这些属性，浏览器不知道大小的视频，浏览器就不能再加载时保留特定的空间，页面就会根据原始视频的大小而改变。</a:t>
            </a:r>
            <a:endParaRPr lang="en-US" altLang="zh-CN" sz="1400"/>
          </a:p>
          <a:p>
            <a:r>
              <a:rPr lang="en-US" altLang="zh-CN" sz="1400"/>
              <a:t>&lt;video&gt; 与&lt;/video&gt; 标签之间插入的内容是提供给不支持 video 元素的浏览器显示的。</a:t>
            </a:r>
            <a:endParaRPr lang="en-US" altLang="zh-CN" sz="1400"/>
          </a:p>
          <a:p>
            <a:r>
              <a:rPr lang="en-US" altLang="zh-CN" sz="1400"/>
              <a:t>&lt;video&gt; 元素支持多个 &lt;source&gt; 元素. &lt;source&gt; 元素可以链接不同的视频文件。浏览器将使用第一个可识别的格式：</a:t>
            </a:r>
            <a:endParaRPr lang="en-US" altLang="zh-CN" sz="1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" y="4488815"/>
            <a:ext cx="3656965" cy="2476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45845" y="5033010"/>
            <a:ext cx="596392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HTML5 &lt;video&gt; 和 &lt;audio&gt; 元素同样拥有方法、属性和事件。</a:t>
            </a:r>
            <a:endParaRPr lang="en-US" altLang="zh-CN" sz="1400"/>
          </a:p>
          <a:p>
            <a:r>
              <a:rPr lang="en-US" altLang="zh-CN" sz="1400"/>
              <a:t>&lt;video&gt; 和 &lt;audio&gt;元素的方法、属性和事件可以使用JavaScript进行控制.</a:t>
            </a:r>
            <a:endParaRPr lang="en-US" altLang="zh-CN" sz="1400"/>
          </a:p>
          <a:p>
            <a:r>
              <a:rPr lang="en-US" altLang="zh-CN" sz="1400"/>
              <a:t>其中的方法用于播放、暂停以及加载等。其中的属性（比如时长、音量等）可以被读取或设置。其中的 DOM 事件能够通知您，比方说，&lt;video&gt; 元素开始播放、已暂停，已停止，等等。</a:t>
            </a:r>
            <a:endParaRPr lang="en-US" altLang="zh-CN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" y="250825"/>
            <a:ext cx="2381250" cy="276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810260"/>
            <a:ext cx="2400300" cy="22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3395" y="1422400"/>
            <a:ext cx="65652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&lt;audio controls&gt;</a:t>
            </a:r>
            <a:endParaRPr lang="en-US" altLang="zh-CN" sz="1400"/>
          </a:p>
          <a:p>
            <a:r>
              <a:rPr lang="en-US" altLang="zh-CN" sz="1400"/>
              <a:t>  &lt;source src="horse.ogg"  type="audio/ogg"&gt;</a:t>
            </a:r>
            <a:endParaRPr lang="en-US" altLang="zh-CN" sz="1400"/>
          </a:p>
          <a:p>
            <a:r>
              <a:rPr lang="en-US" altLang="zh-CN" sz="1400"/>
              <a:t>  &lt;source src="horse.mp3" type="audio/mpeg"&gt;</a:t>
            </a:r>
            <a:endParaRPr lang="en-US" altLang="zh-CN" sz="1400"/>
          </a:p>
          <a:p>
            <a:r>
              <a:rPr lang="en-US" altLang="zh-CN" sz="1400"/>
              <a:t>&lt;/audio&gt;</a:t>
            </a:r>
            <a:endParaRPr lang="en-US" altLang="zh-CN" sz="1400"/>
          </a:p>
          <a:p>
            <a:r>
              <a:rPr lang="en-US" altLang="zh-CN" sz="1400"/>
              <a:t>control 属性供添加播放、暂停和音量控件。</a:t>
            </a:r>
            <a:endParaRPr lang="en-US" altLang="zh-CN" sz="1400"/>
          </a:p>
          <a:p>
            <a:r>
              <a:rPr lang="en-US" altLang="zh-CN" sz="1400"/>
              <a:t>在&lt;audio&gt; 与 &lt;/audio&gt; 之间你需要插入浏览器不支持的&lt;audio&gt;元素的提示文本 。</a:t>
            </a:r>
            <a:endParaRPr lang="en-US" altLang="zh-CN" sz="1400"/>
          </a:p>
          <a:p>
            <a:r>
              <a:rPr lang="en-US" altLang="zh-CN" sz="1400"/>
              <a:t>&lt;audio&gt; 元素允许使用多个 &lt;source&gt; 元素. &lt;source&gt; 元素可以链接不同的音频文件，浏览器将使用第一个支持的音频文件</a:t>
            </a:r>
            <a:endParaRPr lang="en-US" altLang="zh-CN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90" y="275590"/>
            <a:ext cx="1981200" cy="276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" y="808990"/>
            <a:ext cx="2524125" cy="2476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12825" y="1290955"/>
            <a:ext cx="99428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使用HTML5可以在本地存储用户的浏览数据。</a:t>
            </a:r>
            <a:endParaRPr lang="en-US" altLang="zh-CN"/>
          </a:p>
          <a:p>
            <a:r>
              <a:rPr lang="en-US" altLang="zh-CN"/>
              <a:t>早些时候,本地存储使用的是 cookie。但是Web 存储需要更加的安全与快速. 这些数据不会被保存在服务器上，但是这些数据只用于用户请求网站数据上.它也可以存储大量的数据，而不影响网站的性能.</a:t>
            </a:r>
            <a:endParaRPr lang="en-US" altLang="zh-CN"/>
          </a:p>
          <a:p>
            <a:r>
              <a:rPr lang="en-US" altLang="zh-CN"/>
              <a:t>数据以 键/值 对存在, web网页的数据只允许该网页访问使用。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10" y="3066415"/>
            <a:ext cx="3161665" cy="2476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52525" y="3564255"/>
            <a:ext cx="98037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客户端存储数据的两个对象为：</a:t>
            </a:r>
            <a:endParaRPr lang="en-US" altLang="zh-CN"/>
          </a:p>
          <a:p>
            <a:r>
              <a:rPr lang="en-US" altLang="zh-CN"/>
              <a:t>1.localStorage - 用于长久保存整个网站的数据，保存的数据没有过期时间，直到手动去除。</a:t>
            </a:r>
            <a:endParaRPr lang="en-US" altLang="zh-CN"/>
          </a:p>
          <a:p>
            <a:r>
              <a:rPr lang="en-US" altLang="zh-CN"/>
              <a:t>2.sessionStorage - 用于临时保存同一窗口(或标签页)的数据，在关闭窗口或标签页之后将会删除这些数据。</a:t>
            </a:r>
            <a:endParaRPr lang="en-US" altLang="zh-CN"/>
          </a:p>
          <a:p>
            <a:r>
              <a:rPr lang="zh-CN" altLang="en-US"/>
              <a:t>注：在使用 web 存储前,应检查浏览器是否支持 localStorage 和sessionStorage。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770" y="332740"/>
            <a:ext cx="1866900" cy="342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4065" y="755650"/>
            <a:ext cx="918400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localStorage 对象存储的数据没有时间限制。第二天、第二周或下一年之后，数据依然可用。</a:t>
            </a:r>
            <a:endParaRPr lang="zh-CN" altLang="en-US"/>
          </a:p>
          <a:p>
            <a:r>
              <a:rPr lang="zh-CN" altLang="en-US"/>
              <a:t>实例</a:t>
            </a:r>
            <a:endParaRPr lang="zh-CN" altLang="en-US"/>
          </a:p>
          <a:p>
            <a:r>
              <a:rPr lang="zh-CN" altLang="en-US"/>
              <a:t>localStorage.sitename="</a:t>
            </a:r>
            <a:r>
              <a:rPr lang="en-US" altLang="zh-CN"/>
              <a:t>hello world</a:t>
            </a:r>
            <a:r>
              <a:rPr lang="zh-CN" altLang="en-US"/>
              <a:t>";</a:t>
            </a:r>
            <a:endParaRPr lang="zh-CN" altLang="en-US"/>
          </a:p>
          <a:p>
            <a:r>
              <a:rPr lang="zh-CN" altLang="en-US"/>
              <a:t>document.getElementById("result").innerHTML="网站名：" + localStorage.sitename;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不管是 localStorage，还是 sessionStorage，可使用的API都相同，常用的有如下几个（以localStorage为例）：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保存数据：localStorage.setItem(key,value);</a:t>
            </a:r>
            <a:endParaRPr lang="zh-CN" altLang="en-US"/>
          </a:p>
          <a:p>
            <a:r>
              <a:rPr lang="en-US" altLang="zh-CN"/>
              <a:t>2.读取数据：localStorage.getItem(key);</a:t>
            </a:r>
            <a:endParaRPr lang="en-US" altLang="zh-CN"/>
          </a:p>
          <a:p>
            <a:r>
              <a:rPr lang="en-US" altLang="zh-CN"/>
              <a:t>3.删除单个数据：localStorage.removeItem(key);</a:t>
            </a:r>
            <a:endParaRPr lang="en-US" altLang="zh-CN"/>
          </a:p>
          <a:p>
            <a:r>
              <a:rPr lang="en-US" altLang="zh-CN"/>
              <a:t>4.删除所有数据：localStorage.clear();</a:t>
            </a:r>
            <a:endParaRPr lang="en-US" altLang="zh-CN"/>
          </a:p>
          <a:p>
            <a:r>
              <a:rPr lang="en-US" altLang="zh-CN"/>
              <a:t>5.得到某个索引的key：localStorage.key(index);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提示：键/值对通常以字符串存储，你可以按自己的需要转换该格式。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0" y="4947285"/>
            <a:ext cx="2124075" cy="2571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74065" y="5426075"/>
            <a:ext cx="1006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sessionStorage 方法针对一个 session 进行数据存储。当用户关闭浏览器窗口后，数据会被删除。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80" y="200025"/>
            <a:ext cx="1476375" cy="295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2285" y="648335"/>
            <a:ext cx="67716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超文本传输协议（HTTP）的设计目的是保证客户端与服务器之间的通信。</a:t>
            </a:r>
            <a:endParaRPr lang="zh-CN" altLang="en-US" sz="1400"/>
          </a:p>
          <a:p>
            <a:r>
              <a:rPr lang="zh-CN" altLang="en-US" sz="1400"/>
              <a:t>HTTP 的工作方式是客户端与服务器之间的请求-应答协议。</a:t>
            </a:r>
            <a:endParaRPr lang="zh-CN" altLang="en-US" sz="1400"/>
          </a:p>
          <a:p>
            <a:r>
              <a:rPr lang="zh-CN" altLang="en-US" sz="1400"/>
              <a:t>web 浏览器可能是客户端，而计算机上的网络应用程序也可能作为服务器端。</a:t>
            </a:r>
            <a:endParaRPr lang="zh-CN" altLang="en-US" sz="1400"/>
          </a:p>
          <a:p>
            <a:r>
              <a:rPr lang="zh-CN" altLang="en-US" sz="1400"/>
              <a:t>举例：客户端（浏览器）向服务器提交 HTTP 请求；服务器向客户端返回响应。响应包含关于请求的状态信息以及可能被请求的内容。</a:t>
            </a:r>
            <a:endParaRPr lang="zh-CN" altLang="en-US" sz="1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0" y="2258695"/>
            <a:ext cx="3504565" cy="2476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72490" y="2707640"/>
            <a:ext cx="84442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在客户机和服务器之间进行请求-响应时，两种最常被用到的方法是：GET 和 POST。</a:t>
            </a:r>
            <a:endParaRPr lang="zh-CN" altLang="en-US" sz="1400"/>
          </a:p>
          <a:p>
            <a:r>
              <a:rPr lang="en-US" altLang="zh-CN" sz="1400"/>
              <a:t>1.</a:t>
            </a:r>
            <a:r>
              <a:rPr lang="zh-CN" altLang="en-US" sz="1400"/>
              <a:t>GET - 从指定的资源请求数据。</a:t>
            </a:r>
            <a:endParaRPr lang="zh-CN" altLang="en-US" sz="1400"/>
          </a:p>
          <a:p>
            <a:r>
              <a:rPr lang="en-US" altLang="zh-CN" sz="1400"/>
              <a:t>2.</a:t>
            </a:r>
            <a:r>
              <a:rPr lang="zh-CN" altLang="en-US" sz="1400"/>
              <a:t>POST - 向指定的资源提交要被处理的数据。</a:t>
            </a:r>
            <a:endParaRPr lang="zh-CN" altLang="en-US" sz="1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55" y="3587750"/>
            <a:ext cx="1000125" cy="2762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41045" y="4025900"/>
            <a:ext cx="55848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请注意，查询字符串（名称/值对）是在 GET 请求的 URL 中发送的：</a:t>
            </a:r>
            <a:endParaRPr lang="zh-CN" altLang="en-US" sz="1400"/>
          </a:p>
          <a:p>
            <a:r>
              <a:rPr lang="zh-CN" altLang="en-US" sz="1400"/>
              <a:t>/test/demo_form.php?name1=value1&amp;name2=value2 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有关 GET 请求的其他一些注释：</a:t>
            </a:r>
            <a:endParaRPr lang="zh-CN" altLang="en-US" sz="1400"/>
          </a:p>
          <a:p>
            <a:r>
              <a:rPr lang="en-US" altLang="zh-CN" sz="1400"/>
              <a:t>1.</a:t>
            </a:r>
            <a:r>
              <a:rPr lang="zh-CN" altLang="en-US" sz="1400"/>
              <a:t>GET 请求可被缓存</a:t>
            </a:r>
            <a:endParaRPr lang="zh-CN" altLang="en-US" sz="1400"/>
          </a:p>
          <a:p>
            <a:r>
              <a:rPr lang="en-US" altLang="zh-CN" sz="1400"/>
              <a:t>2.</a:t>
            </a:r>
            <a:r>
              <a:rPr lang="zh-CN" altLang="en-US" sz="1400"/>
              <a:t>GET 请求保留在浏览器历史记录中</a:t>
            </a:r>
            <a:endParaRPr lang="zh-CN" altLang="en-US" sz="1400"/>
          </a:p>
          <a:p>
            <a:r>
              <a:rPr lang="en-US" altLang="zh-CN" sz="1400"/>
              <a:t>3.</a:t>
            </a:r>
            <a:r>
              <a:rPr lang="zh-CN" altLang="en-US" sz="1400"/>
              <a:t>GET 请求可被收藏为书签</a:t>
            </a:r>
            <a:endParaRPr lang="zh-CN" altLang="en-US" sz="1400"/>
          </a:p>
          <a:p>
            <a:r>
              <a:rPr lang="en-US" altLang="zh-CN" sz="1400"/>
              <a:t>4.</a:t>
            </a:r>
            <a:r>
              <a:rPr lang="zh-CN" altLang="en-US" sz="1400"/>
              <a:t>GET 请求不应在处理敏感数据时使用</a:t>
            </a:r>
            <a:endParaRPr lang="zh-CN" altLang="en-US" sz="1400"/>
          </a:p>
          <a:p>
            <a:r>
              <a:rPr lang="en-US" altLang="zh-CN" sz="1400"/>
              <a:t>5.</a:t>
            </a:r>
            <a:r>
              <a:rPr lang="zh-CN" altLang="en-US" sz="1400"/>
              <a:t>GET 请求有长度限制</a:t>
            </a:r>
            <a:endParaRPr lang="zh-CN" altLang="en-US" sz="1400"/>
          </a:p>
          <a:p>
            <a:r>
              <a:rPr lang="en-US" altLang="zh-CN" sz="1400"/>
              <a:t>6.</a:t>
            </a:r>
            <a:r>
              <a:rPr lang="zh-CN" altLang="en-US" sz="1400"/>
              <a:t>GET 请求只应当用于取回数据</a:t>
            </a:r>
            <a:endParaRPr lang="zh-CN" altLang="en-US" sz="1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870" y="3587750"/>
            <a:ext cx="1095375" cy="2381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325870" y="4025900"/>
            <a:ext cx="543750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请注意，查询字符串（名称/值对）是在 POST 请求的 HTTP 消息主体中发送的：</a:t>
            </a:r>
            <a:endParaRPr lang="zh-CN" altLang="en-US" sz="1400"/>
          </a:p>
          <a:p>
            <a:r>
              <a:rPr lang="zh-CN" altLang="en-US" sz="1400"/>
              <a:t>POST /test/demo_form.php HTTP/1.1</a:t>
            </a:r>
            <a:endParaRPr lang="zh-CN" altLang="en-US" sz="1400"/>
          </a:p>
          <a:p>
            <a:r>
              <a:rPr lang="zh-CN" altLang="en-US" sz="1400"/>
              <a:t>Host: runoob.com</a:t>
            </a:r>
            <a:endParaRPr lang="zh-CN" altLang="en-US" sz="1400"/>
          </a:p>
          <a:p>
            <a:r>
              <a:rPr lang="zh-CN" altLang="en-US" sz="1400"/>
              <a:t>name1=value1&amp;name2=value2 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有关 POST 请求的其他一些注释：</a:t>
            </a:r>
            <a:endParaRPr lang="zh-CN" altLang="en-US" sz="1400"/>
          </a:p>
          <a:p>
            <a:r>
              <a:rPr lang="en-US" altLang="zh-CN" sz="1400"/>
              <a:t>1.</a:t>
            </a:r>
            <a:r>
              <a:rPr lang="zh-CN" altLang="en-US" sz="1400"/>
              <a:t>POST 请求不会被缓存</a:t>
            </a:r>
            <a:endParaRPr lang="zh-CN" altLang="en-US" sz="1400"/>
          </a:p>
          <a:p>
            <a:r>
              <a:rPr lang="en-US" altLang="zh-CN" sz="1400"/>
              <a:t>2.</a:t>
            </a:r>
            <a:r>
              <a:rPr lang="zh-CN" altLang="en-US" sz="1400"/>
              <a:t>POST 请求不会保留在浏览器历史记录中</a:t>
            </a:r>
            <a:endParaRPr lang="zh-CN" altLang="en-US" sz="1400"/>
          </a:p>
          <a:p>
            <a:r>
              <a:rPr lang="en-US" altLang="zh-CN" sz="1400"/>
              <a:t>3.</a:t>
            </a:r>
            <a:r>
              <a:rPr lang="zh-CN" altLang="en-US" sz="1400"/>
              <a:t>POST 不能被收藏为书签</a:t>
            </a:r>
            <a:endParaRPr lang="zh-CN" altLang="en-US" sz="1400"/>
          </a:p>
          <a:p>
            <a:r>
              <a:rPr lang="en-US" altLang="zh-CN" sz="1400"/>
              <a:t>4.</a:t>
            </a:r>
            <a:r>
              <a:rPr lang="zh-CN" altLang="en-US" sz="1400"/>
              <a:t>POST 请求对数据长度没有要求</a:t>
            </a:r>
            <a:endParaRPr lang="zh-CN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3426</Words>
  <Application>WPS 演示</Application>
  <PresentationFormat>宽屏</PresentationFormat>
  <Paragraphs>143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﹡．夜風塵ゝ </cp:lastModifiedBy>
  <cp:revision>23</cp:revision>
  <dcterms:created xsi:type="dcterms:W3CDTF">2018-11-20T02:21:00Z</dcterms:created>
  <dcterms:modified xsi:type="dcterms:W3CDTF">2018-11-21T02:08:39Z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2052-10.1.0.7671</vt:lpwstr>
  </property>
  <property fmtid="{D5CDD505-2E9C-101B-9397-08002B2CF9AE}" pid="3" name="KSORubyTemplateID">
    <vt:lpwstr>13</vt:lpwstr>
  </property>
</Properties>
</file>