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600" r:id="rId2"/>
    <p:sldId id="736" r:id="rId3"/>
    <p:sldId id="729" r:id="rId4"/>
    <p:sldId id="738" r:id="rId5"/>
    <p:sldId id="739" r:id="rId6"/>
    <p:sldId id="740" r:id="rId7"/>
    <p:sldId id="769" r:id="rId8"/>
    <p:sldId id="742" r:id="rId9"/>
    <p:sldId id="767" r:id="rId10"/>
    <p:sldId id="770" r:id="rId11"/>
    <p:sldId id="804" r:id="rId12"/>
    <p:sldId id="771" r:id="rId13"/>
    <p:sldId id="805" r:id="rId14"/>
    <p:sldId id="806" r:id="rId15"/>
    <p:sldId id="839" r:id="rId16"/>
    <p:sldId id="840" r:id="rId17"/>
    <p:sldId id="772" r:id="rId18"/>
    <p:sldId id="833" r:id="rId19"/>
    <p:sldId id="832" r:id="rId20"/>
    <p:sldId id="807" r:id="rId21"/>
    <p:sldId id="808" r:id="rId22"/>
    <p:sldId id="809" r:id="rId23"/>
    <p:sldId id="810" r:id="rId24"/>
    <p:sldId id="811" r:id="rId25"/>
    <p:sldId id="812" r:id="rId26"/>
    <p:sldId id="813" r:id="rId27"/>
    <p:sldId id="834" r:id="rId28"/>
    <p:sldId id="815" r:id="rId29"/>
    <p:sldId id="814" r:id="rId30"/>
    <p:sldId id="816" r:id="rId31"/>
    <p:sldId id="838" r:id="rId32"/>
    <p:sldId id="817" r:id="rId33"/>
    <p:sldId id="818" r:id="rId34"/>
    <p:sldId id="819" r:id="rId35"/>
    <p:sldId id="820" r:id="rId36"/>
    <p:sldId id="821" r:id="rId37"/>
    <p:sldId id="823" r:id="rId38"/>
    <p:sldId id="824" r:id="rId39"/>
    <p:sldId id="841" r:id="rId40"/>
    <p:sldId id="843" r:id="rId41"/>
    <p:sldId id="842" r:id="rId42"/>
    <p:sldId id="835" r:id="rId43"/>
    <p:sldId id="831" r:id="rId44"/>
    <p:sldId id="825" r:id="rId45"/>
    <p:sldId id="837" r:id="rId46"/>
    <p:sldId id="826" r:id="rId47"/>
    <p:sldId id="827" r:id="rId48"/>
    <p:sldId id="836" r:id="rId49"/>
    <p:sldId id="828" r:id="rId50"/>
    <p:sldId id="829" r:id="rId51"/>
    <p:sldId id="830" r:id="rId52"/>
    <p:sldId id="803" r:id="rId53"/>
    <p:sldId id="766" r:id="rId54"/>
  </p:sldIdLst>
  <p:sldSz cx="9144000" cy="5143500" type="screen16x9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B17"/>
    <a:srgbClr val="00D25F"/>
    <a:srgbClr val="CC0000"/>
    <a:srgbClr val="55B788"/>
    <a:srgbClr val="3977D3"/>
    <a:srgbClr val="FF3333"/>
    <a:srgbClr val="FFFF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79465" autoAdjust="0"/>
  </p:normalViewPr>
  <p:slideViewPr>
    <p:cSldViewPr>
      <p:cViewPr varScale="1">
        <p:scale>
          <a:sx n="93" d="100"/>
          <a:sy n="93" d="100"/>
        </p:scale>
        <p:origin x="1114" y="9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70"/>
    </p:cViewPr>
  </p:sorterViewPr>
  <p:notesViewPr>
    <p:cSldViewPr>
      <p:cViewPr varScale="1">
        <p:scale>
          <a:sx n="85" d="100"/>
          <a:sy n="85" d="100"/>
        </p:scale>
        <p:origin x="-1819" y="-77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3BC1709-A60C-41FA-A1DA-EA9512BCA901}" type="datetimeFigureOut">
              <a:rPr lang="zh-CN" altLang="en-US"/>
              <a:pPr>
                <a:defRPr/>
              </a:pPr>
              <a:t>2017/7/10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AB42719-2555-4FA5-A3AF-95D86CEBD5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3652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C2718AB-D9D9-42C2-AC59-8C9BABAFD8D4}" type="datetimeFigureOut">
              <a:rPr lang="zh-CN" altLang="en-US"/>
              <a:pPr>
                <a:defRPr/>
              </a:pPr>
              <a:t>2017/7/10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B10A8AA-7E12-4EFF-9C70-FA0CACA3C0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207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38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3741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7658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在阿里云市场中的服务大多要求提供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AppCode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，这个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AppCode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就是开发者的身份代码，只要是阿里云的注册用户登录后就能看到自己的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AppCode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值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宋体" charset="0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第二级列表的第一个单元项内容是“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Authorization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”，第二个单元项内容是“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APPCODE 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＋ 半角空格 ＋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APPCODE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值”。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10A8AA-7E12-4EFF-9C70-FA0CACA3C0C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687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10A8AA-7E12-4EFF-9C70-FA0CACA3C0CC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523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这次返回的文本和上次返回文本不同点主要在于这次有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2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只股票的信息，使得股票信息列表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list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的值由一对方括号包围，里面包括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2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个对象，每个对象是一支股票的信息，这样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list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成为了一个数组。在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App Inventor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中，需要把这个数组信息用“列表”来接纳，然后针对列表中的每一个元素进行处理。另外还有一点区别就是不带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K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线图信息了。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10A8AA-7E12-4EFF-9C70-FA0CACA3C0CC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09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10A8AA-7E12-4EFF-9C70-FA0CACA3C0CC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26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14"/>
          <p:cNvPicPr>
            <a:picLocks noChangeAspect="1"/>
          </p:cNvPicPr>
          <p:nvPr userDrawn="1"/>
        </p:nvPicPr>
        <p:blipFill>
          <a:blip r:embed="rId2"/>
          <a:srcRect b="16089"/>
          <a:stretch>
            <a:fillRect/>
          </a:stretch>
        </p:blipFill>
        <p:spPr bwMode="auto">
          <a:xfrm>
            <a:off x="6804025" y="33338"/>
            <a:ext cx="2317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09818642-15C7-4F96-A682-C591686939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DBE3A8CB-CFDD-403A-BFA5-C1133A31C4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4250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3" y="789384"/>
            <a:ext cx="8229600" cy="2702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5160"/>
            <a:ext cx="4038600" cy="35647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75160"/>
            <a:ext cx="4038600" cy="17252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114675"/>
            <a:ext cx="4038600" cy="17252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14"/>
          <p:cNvPicPr>
            <a:picLocks noChangeAspect="1"/>
          </p:cNvPicPr>
          <p:nvPr userDrawn="1"/>
        </p:nvPicPr>
        <p:blipFill>
          <a:blip r:embed="rId2"/>
          <a:srcRect b="16089"/>
          <a:stretch>
            <a:fillRect/>
          </a:stretch>
        </p:blipFill>
        <p:spPr bwMode="auto">
          <a:xfrm>
            <a:off x="7380288" y="33338"/>
            <a:ext cx="174148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45243"/>
            <a:ext cx="822960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p"/>
              <a:defRPr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B050"/>
              </a:buClr>
              <a:buFont typeface="Wingdings" pitchFamily="2" charset="2"/>
              <a:buChar char="n"/>
              <a:defRPr>
                <a:solidFill>
                  <a:schemeClr val="tx2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buClr>
                <a:schemeClr val="accent2">
                  <a:lumMod val="75000"/>
                </a:schemeClr>
              </a:buClr>
              <a:buFont typeface="Wingdings" pitchFamily="2" charset="2"/>
              <a:buChar char="u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ransition spd="slow" advClick="0" advTm="1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69325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8536A4D0-4607-4831-B686-2A7AD3EFA3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63165A94-61B5-4B0E-9F56-E1C0F97FB0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4" name="直接连接符 3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0D435804-6D55-4AD7-8E42-7258CFD20D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D26475D2-3FFF-4FF8-96A9-82148A5A1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9896EBFF-A9BB-47C8-B73D-BE4AD7CA52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一、单击此处编辑母版标题样式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1000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.aliyun.com/products/56928004/cmapi014124.html#sku=yuncode81240000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ock.market.alicloudapi.com/real-stockinf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://stock.market.alicloudapi.com/real-stockinfo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image.sinajs.cn/newchart/min/n/sz002230.gi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stock.market.alicloudapi.com/batch-real-stockinfo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sp>
        <p:nvSpPr>
          <p:cNvPr id="266254" name="Text Box 14"/>
          <p:cNvSpPr txBox="1">
            <a:spLocks noChangeArrowheads="1"/>
          </p:cNvSpPr>
          <p:nvPr/>
        </p:nvSpPr>
        <p:spPr bwMode="auto">
          <a:xfrm>
            <a:off x="2987675" y="2847975"/>
            <a:ext cx="3671888" cy="9477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浙江大学城市学院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吴明晖 教授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mhwu@zucc.edu.cn</a:t>
            </a:r>
            <a:endParaRPr lang="en-US" altLang="zh-CN" sz="16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pic>
        <p:nvPicPr>
          <p:cNvPr id="16389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539750" y="1995488"/>
            <a:ext cx="8382000" cy="7604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安安的股市</a:t>
            </a:r>
            <a:endParaRPr lang="en-US" altLang="zh-CN" sz="2800" b="1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安安的股市 </a:t>
            </a: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行为逻辑设计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25604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服务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26628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服务 </a:t>
            </a:r>
          </a:p>
        </p:txBody>
      </p:sp>
      <p:sp>
        <p:nvSpPr>
          <p:cNvPr id="27650" name="Rectangle 3"/>
          <p:cNvSpPr>
            <a:spLocks/>
          </p:cNvSpPr>
          <p:nvPr/>
        </p:nvSpPr>
        <p:spPr bwMode="auto">
          <a:xfrm>
            <a:off x="457200" y="736600"/>
            <a:ext cx="8147050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95300" indent="-495300">
              <a:spcAft>
                <a:spcPct val="50000"/>
              </a:spcAft>
              <a:buFontTx/>
              <a:buChar char="•"/>
            </a:pPr>
            <a:r>
              <a:rPr kumimoji="1" lang="zh-CN" altLang="en-US" sz="2000" b="1">
                <a:solidFill>
                  <a:schemeClr val="tx1"/>
                </a:solidFill>
              </a:rPr>
              <a:t>开发好并发布在网络的</a:t>
            </a:r>
            <a:r>
              <a:rPr kumimoji="1" lang="en-US" altLang="zh-CN" sz="2000" b="1">
                <a:solidFill>
                  <a:schemeClr val="tx1"/>
                </a:solidFill>
              </a:rPr>
              <a:t>API</a:t>
            </a:r>
            <a:r>
              <a:rPr kumimoji="1" lang="zh-CN" altLang="en-US" sz="2000" b="1">
                <a:solidFill>
                  <a:schemeClr val="tx1"/>
                </a:solidFill>
              </a:rPr>
              <a:t>（应用程序开发接口）</a:t>
            </a:r>
          </a:p>
          <a:p>
            <a:pPr marL="495300" indent="-495300">
              <a:spcAft>
                <a:spcPct val="50000"/>
              </a:spcAft>
              <a:buFontTx/>
              <a:buChar char="•"/>
            </a:pPr>
            <a:r>
              <a:rPr kumimoji="1" lang="zh-CN" altLang="en-US" sz="2000" b="1">
                <a:solidFill>
                  <a:schemeClr val="tx1"/>
                </a:solidFill>
              </a:rPr>
              <a:t>只需要按照网络</a:t>
            </a:r>
            <a:r>
              <a:rPr kumimoji="1" lang="en-US" altLang="zh-CN" sz="2000" b="1">
                <a:solidFill>
                  <a:schemeClr val="tx1"/>
                </a:solidFill>
              </a:rPr>
              <a:t>API</a:t>
            </a:r>
            <a:r>
              <a:rPr kumimoji="1" lang="zh-CN" altLang="en-US" sz="2000" b="1">
                <a:solidFill>
                  <a:schemeClr val="tx1"/>
                </a:solidFill>
              </a:rPr>
              <a:t>的访问规范就可以访问所需功能 </a:t>
            </a:r>
          </a:p>
          <a:p>
            <a:pPr marL="495300" indent="-495300">
              <a:spcAft>
                <a:spcPct val="50000"/>
              </a:spcAft>
              <a:buFontTx/>
              <a:buChar char="•"/>
            </a:pPr>
            <a:r>
              <a:rPr kumimoji="1" lang="zh-CN" altLang="en-US" sz="2000" b="1">
                <a:solidFill>
                  <a:schemeClr val="tx1"/>
                </a:solidFill>
              </a:rPr>
              <a:t>开发软件不再需要一行代码一行代码从零开始编写</a:t>
            </a:r>
          </a:p>
          <a:p>
            <a:pPr marL="495300" indent="-495300">
              <a:spcAft>
                <a:spcPct val="50000"/>
              </a:spcAft>
              <a:buFontTx/>
              <a:buChar char="•"/>
            </a:pPr>
            <a:r>
              <a:rPr kumimoji="1" lang="zh-CN" altLang="en-US" sz="2000" b="1">
                <a:solidFill>
                  <a:schemeClr val="tx1"/>
                </a:solidFill>
              </a:rPr>
              <a:t>可以像一个装配工一样，把所需要的功能集成在一起就成为你自己的软件了 </a:t>
            </a:r>
          </a:p>
          <a:p>
            <a:pPr marL="495300" indent="-495300">
              <a:spcAft>
                <a:spcPct val="50000"/>
              </a:spcAft>
              <a:buFontTx/>
              <a:buChar char="•"/>
            </a:pPr>
            <a:endParaRPr kumimoji="1" lang="zh-CN" altLang="en-US" sz="2000" b="1">
              <a:solidFill>
                <a:schemeClr val="tx1"/>
              </a:solidFill>
            </a:endParaRPr>
          </a:p>
          <a:p>
            <a:pPr marL="952500" lvl="1" indent="-4953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endParaRPr kumimoji="1" lang="zh-CN" altLang="en-US" sz="180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/>
              <a:t>阿里云市场</a:t>
            </a:r>
            <a:endParaRPr lang="en-US" altLang="zh-CN" dirty="0" smtClean="0"/>
          </a:p>
        </p:txBody>
      </p:sp>
      <p:sp>
        <p:nvSpPr>
          <p:cNvPr id="28674" name="Rectangle 3"/>
          <p:cNvSpPr>
            <a:spLocks/>
          </p:cNvSpPr>
          <p:nvPr/>
        </p:nvSpPr>
        <p:spPr bwMode="auto">
          <a:xfrm>
            <a:off x="457200" y="736600"/>
            <a:ext cx="69945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95300" indent="-495300">
              <a:spcAft>
                <a:spcPct val="50000"/>
              </a:spcAft>
              <a:buFontTx/>
              <a:buChar char="•"/>
            </a:pPr>
            <a:r>
              <a:rPr kumimoji="1" lang="zh-CN" altLang="en-US" sz="2000" b="1" dirty="0" smtClean="0">
                <a:solidFill>
                  <a:schemeClr val="tx1"/>
                </a:solidFill>
              </a:rPr>
              <a:t>阿里云市场（ </a:t>
            </a:r>
            <a:r>
              <a:rPr lang="zh-CN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https://</a:t>
            </a:r>
            <a:r>
              <a:rPr lang="en-US" altLang="zh-CN" sz="2000" dirty="0" smtClean="0">
                <a:solidFill>
                  <a:schemeClr val="tx1"/>
                </a:solidFill>
              </a:rPr>
              <a:t>market.aliyun.com/data/</a:t>
            </a:r>
            <a:r>
              <a:rPr kumimoji="1" lang="zh-CN" altLang="en-US" sz="2000" b="1" dirty="0" smtClean="0">
                <a:solidFill>
                  <a:schemeClr val="tx1"/>
                </a:solidFill>
              </a:rPr>
              <a:t>）</a:t>
            </a:r>
            <a:r>
              <a:rPr kumimoji="1" lang="zh-CN" altLang="en-US" dirty="0" smtClean="0"/>
              <a:t> </a:t>
            </a:r>
            <a:endParaRPr kumimoji="1" lang="zh-CN" altLang="en-US" sz="1800" dirty="0">
              <a:solidFill>
                <a:schemeClr val="tx1"/>
              </a:solidFill>
            </a:endParaRPr>
          </a:p>
          <a:p>
            <a:pPr marL="952500" lvl="1" indent="-4953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endParaRPr kumimoji="1" lang="zh-CN" altLang="en-US" sz="1800" dirty="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3" y="1347788"/>
            <a:ext cx="6408712" cy="347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 idx="4294967295"/>
          </p:nvPr>
        </p:nvSpPr>
        <p:spPr>
          <a:xfrm>
            <a:off x="323850" y="0"/>
            <a:ext cx="8229600" cy="436563"/>
          </a:xfrm>
        </p:spPr>
        <p:txBody>
          <a:bodyPr/>
          <a:lstStyle/>
          <a:p>
            <a:r>
              <a:rPr lang="zh-CN" altLang="en-US" smtClean="0"/>
              <a:t>股票</a:t>
            </a:r>
            <a:r>
              <a:rPr lang="en-US" altLang="zh-CN" smtClean="0"/>
              <a:t>API</a:t>
            </a:r>
            <a:r>
              <a:rPr lang="zh-CN" altLang="en-US" smtClean="0"/>
              <a:t> </a:t>
            </a:r>
          </a:p>
        </p:txBody>
      </p:sp>
      <p:sp>
        <p:nvSpPr>
          <p:cNvPr id="29698" name="Rectangle 3"/>
          <p:cNvSpPr>
            <a:spLocks/>
          </p:cNvSpPr>
          <p:nvPr/>
        </p:nvSpPr>
        <p:spPr bwMode="auto">
          <a:xfrm>
            <a:off x="457200" y="736600"/>
            <a:ext cx="836295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altLang="zh-CN" sz="1600" dirty="0" smtClean="0">
                <a:solidFill>
                  <a:schemeClr val="tx1"/>
                </a:solidFill>
                <a:hlinkClick r:id="rId3"/>
              </a:rPr>
              <a:t>market.aliyun.com/products/56928004/cmapi014124.html#sku=yuncode812400000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zh-CN" altLang="zh-CN" sz="1600" dirty="0">
              <a:solidFill>
                <a:schemeClr val="tx1"/>
              </a:solidFill>
            </a:endParaRPr>
          </a:p>
          <a:p>
            <a:pPr marL="495300" indent="-495300">
              <a:spcAft>
                <a:spcPct val="50000"/>
              </a:spcAft>
            </a:pPr>
            <a:r>
              <a:rPr kumimoji="1" lang="zh-CN" altLang="en-US" sz="1600" b="1" dirty="0" smtClean="0">
                <a:solidFill>
                  <a:schemeClr val="tx1"/>
                </a:solidFill>
              </a:rPr>
              <a:t>接口</a:t>
            </a:r>
            <a:r>
              <a:rPr kumimoji="1" lang="zh-CN" altLang="en-US" sz="1600" b="1" dirty="0">
                <a:solidFill>
                  <a:schemeClr val="tx1"/>
                </a:solidFill>
              </a:rPr>
              <a:t>地址 </a:t>
            </a:r>
            <a:r>
              <a:rPr kumimoji="1" lang="en-US" altLang="zh-CN" sz="1600" b="1" dirty="0">
                <a:solidFill>
                  <a:schemeClr val="tx1"/>
                </a:solidFill>
              </a:rPr>
              <a:t>:   </a:t>
            </a:r>
            <a:r>
              <a:rPr lang="en-US" altLang="zh-CN" sz="1600" dirty="0">
                <a:hlinkClick r:id="rId4"/>
              </a:rPr>
              <a:t>http://</a:t>
            </a:r>
            <a:r>
              <a:rPr lang="en-US" altLang="zh-CN" sz="1600" dirty="0" smtClean="0">
                <a:hlinkClick r:id="rId4"/>
              </a:rPr>
              <a:t>stock.market.alicloudapi.com/real-stockinfo</a:t>
            </a:r>
            <a:endParaRPr lang="en-US" altLang="zh-CN" sz="1600" dirty="0" smtClean="0"/>
          </a:p>
          <a:p>
            <a:pPr marL="495300" indent="-495300">
              <a:spcAft>
                <a:spcPct val="50000"/>
              </a:spcAft>
            </a:pPr>
            <a:r>
              <a:rPr kumimoji="1" lang="zh-CN" altLang="en-US" sz="1600" b="1" dirty="0">
                <a:solidFill>
                  <a:schemeClr val="tx1"/>
                </a:solidFill>
              </a:rPr>
              <a:t>请求</a:t>
            </a:r>
            <a:r>
              <a:rPr kumimoji="1" lang="zh-CN" altLang="en-US" sz="1600" b="1" dirty="0">
                <a:solidFill>
                  <a:schemeClr val="tx1"/>
                </a:solidFill>
              </a:rPr>
              <a:t>方法 </a:t>
            </a:r>
            <a:r>
              <a:rPr kumimoji="1" lang="en-US" altLang="zh-CN" sz="1600" b="1" dirty="0">
                <a:solidFill>
                  <a:schemeClr val="tx1"/>
                </a:solidFill>
              </a:rPr>
              <a:t>:   </a:t>
            </a:r>
            <a:r>
              <a:rPr kumimoji="1" lang="en-US" altLang="zh-CN" sz="1600" b="1" dirty="0">
                <a:solidFill>
                  <a:schemeClr val="tx1"/>
                </a:solidFill>
              </a:rPr>
              <a:t>GET</a:t>
            </a:r>
          </a:p>
          <a:p>
            <a:pPr marL="495300" indent="-495300">
              <a:spcAft>
                <a:spcPct val="50000"/>
              </a:spcAft>
            </a:pPr>
            <a:r>
              <a:rPr kumimoji="1" lang="zh-CN" altLang="zh-CN" sz="1600" b="1" dirty="0">
                <a:solidFill>
                  <a:schemeClr val="tx1"/>
                </a:solidFill>
              </a:rPr>
              <a:t>返回类型：</a:t>
            </a:r>
            <a:r>
              <a:rPr kumimoji="1" lang="en-US" altLang="zh-CN" sz="1600" b="1" dirty="0">
                <a:solidFill>
                  <a:schemeClr val="tx1"/>
                </a:solidFill>
              </a:rPr>
              <a:t>JSON</a:t>
            </a:r>
            <a:endParaRPr kumimoji="1" lang="zh-CN" altLang="zh-CN" sz="1600" b="1" dirty="0">
              <a:solidFill>
                <a:schemeClr val="tx1"/>
              </a:solidFill>
            </a:endParaRPr>
          </a:p>
          <a:p>
            <a:pPr marL="495300" indent="-495300">
              <a:spcAft>
                <a:spcPct val="50000"/>
              </a:spcAft>
            </a:pPr>
            <a:r>
              <a:rPr kumimoji="1" lang="en-US" altLang="zh-CN" sz="1600" b="1" dirty="0">
                <a:solidFill>
                  <a:schemeClr val="tx1"/>
                </a:solidFill>
              </a:rPr>
              <a:t>API </a:t>
            </a:r>
            <a:r>
              <a:rPr kumimoji="1" lang="zh-CN" altLang="zh-CN" sz="1600" b="1" dirty="0">
                <a:solidFill>
                  <a:schemeClr val="tx1"/>
                </a:solidFill>
              </a:rPr>
              <a:t>调用：</a:t>
            </a:r>
            <a:r>
              <a:rPr kumimoji="1" lang="en-US" altLang="zh-CN" sz="1600" b="1" dirty="0">
                <a:solidFill>
                  <a:schemeClr val="tx1"/>
                </a:solidFill>
              </a:rPr>
              <a:t>API </a:t>
            </a:r>
            <a:r>
              <a:rPr kumimoji="1" lang="zh-CN" altLang="zh-CN" sz="1600" b="1" dirty="0">
                <a:solidFill>
                  <a:schemeClr val="tx1"/>
                </a:solidFill>
              </a:rPr>
              <a:t>简单身份认证调用方法（</a:t>
            </a:r>
            <a:r>
              <a:rPr kumimoji="1" lang="en-US" altLang="zh-CN" sz="1600" b="1" dirty="0">
                <a:solidFill>
                  <a:schemeClr val="tx1"/>
                </a:solidFill>
              </a:rPr>
              <a:t>APPCODE</a:t>
            </a:r>
            <a:r>
              <a:rPr kumimoji="1" lang="zh-CN" altLang="zh-CN" sz="1600" b="1" dirty="0">
                <a:solidFill>
                  <a:schemeClr val="tx1"/>
                </a:solidFill>
              </a:rPr>
              <a:t>）</a:t>
            </a:r>
          </a:p>
          <a:p>
            <a:pPr marL="495300" indent="-495300">
              <a:spcAft>
                <a:spcPct val="50000"/>
              </a:spcAft>
            </a:pPr>
            <a:endParaRPr kumimoji="1" lang="zh-CN" altLang="en-US" sz="1600" b="1" dirty="0">
              <a:solidFill>
                <a:schemeClr val="tx1"/>
              </a:solidFill>
            </a:endParaRPr>
          </a:p>
          <a:p>
            <a:pPr marL="952500" lvl="1" indent="-4953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endParaRPr kumimoji="1" lang="zh-CN" altLang="en-US" sz="1600" b="1" dirty="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05462"/>
              </p:ext>
            </p:extLst>
          </p:nvPr>
        </p:nvGraphicFramePr>
        <p:xfrm>
          <a:off x="539552" y="3075806"/>
          <a:ext cx="7941890" cy="1088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1080120"/>
                <a:gridCol w="1224136"/>
                <a:gridCol w="4269482"/>
              </a:tblGrid>
              <a:tr h="135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名称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854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类型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854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是否必须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854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8543" anchor="ctr"/>
                </a:tc>
              </a:tr>
              <a:tr h="2579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code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8543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STRING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8543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必选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8543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股票编码，比如</a:t>
                      </a:r>
                      <a:r>
                        <a:rPr lang="en-US" sz="1600" kern="0" dirty="0">
                          <a:effectLst/>
                        </a:rPr>
                        <a:t>000002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8543" anchor="ctr"/>
                </a:tc>
              </a:tr>
              <a:tr h="2786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needIndex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8543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STRING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8543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可选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8543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是否需要返回指数信息。</a:t>
                      </a:r>
                      <a:r>
                        <a:rPr lang="en-US" sz="1600" kern="0" dirty="0">
                          <a:effectLst/>
                        </a:rPr>
                        <a:t>1</a:t>
                      </a:r>
                      <a:r>
                        <a:rPr lang="zh-CN" sz="1600" kern="0" dirty="0">
                          <a:effectLst/>
                        </a:rPr>
                        <a:t>为需要，</a:t>
                      </a:r>
                      <a:r>
                        <a:rPr lang="en-US" sz="1600" kern="0" dirty="0">
                          <a:effectLst/>
                        </a:rPr>
                        <a:t>0</a:t>
                      </a:r>
                      <a:r>
                        <a:rPr lang="zh-CN" sz="1600" kern="0" dirty="0">
                          <a:effectLst/>
                        </a:rPr>
                        <a:t>为不需要。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8543" anchor="ctr"/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need_k_pic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8543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STRING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8543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可选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8543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是否需要返回</a:t>
                      </a:r>
                      <a:r>
                        <a:rPr lang="en-US" sz="1600" kern="0" dirty="0">
                          <a:effectLst/>
                        </a:rPr>
                        <a:t>k</a:t>
                      </a:r>
                      <a:r>
                        <a:rPr lang="zh-CN" sz="1600" kern="0" dirty="0">
                          <a:effectLst/>
                        </a:rPr>
                        <a:t>线图地址。</a:t>
                      </a:r>
                      <a:r>
                        <a:rPr lang="en-US" sz="1600" kern="0" dirty="0">
                          <a:effectLst/>
                        </a:rPr>
                        <a:t>1</a:t>
                      </a:r>
                      <a:r>
                        <a:rPr lang="zh-CN" sz="1600" kern="0" dirty="0">
                          <a:effectLst/>
                        </a:rPr>
                        <a:t>为需要，</a:t>
                      </a:r>
                      <a:r>
                        <a:rPr lang="en-US" sz="1600" kern="0" dirty="0">
                          <a:effectLst/>
                        </a:rPr>
                        <a:t>0</a:t>
                      </a:r>
                      <a:r>
                        <a:rPr lang="zh-CN" sz="1600" kern="0" dirty="0">
                          <a:effectLst/>
                        </a:rPr>
                        <a:t>为不需要。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8543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 idx="4294967295"/>
          </p:nvPr>
        </p:nvSpPr>
        <p:spPr>
          <a:xfrm>
            <a:off x="323850" y="0"/>
            <a:ext cx="8229600" cy="436563"/>
          </a:xfrm>
        </p:spPr>
        <p:txBody>
          <a:bodyPr/>
          <a:lstStyle/>
          <a:p>
            <a:r>
              <a:rPr lang="zh-CN" altLang="en-US" dirty="0" smtClean="0"/>
              <a:t>股票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应用调试 </a:t>
            </a:r>
            <a:endParaRPr lang="zh-CN" altLang="en-US" dirty="0" smtClean="0"/>
          </a:p>
        </p:txBody>
      </p:sp>
      <p:sp>
        <p:nvSpPr>
          <p:cNvPr id="29698" name="Rectangle 3"/>
          <p:cNvSpPr>
            <a:spLocks/>
          </p:cNvSpPr>
          <p:nvPr/>
        </p:nvSpPr>
        <p:spPr bwMode="auto">
          <a:xfrm>
            <a:off x="457200" y="736600"/>
            <a:ext cx="836295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endParaRPr kumimoji="1" lang="zh-CN" altLang="en-US" sz="1600" b="1" dirty="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75" y="736600"/>
            <a:ext cx="7301337" cy="384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481589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 idx="4294967295"/>
          </p:nvPr>
        </p:nvSpPr>
        <p:spPr>
          <a:xfrm>
            <a:off x="323850" y="0"/>
            <a:ext cx="8229600" cy="436563"/>
          </a:xfrm>
        </p:spPr>
        <p:txBody>
          <a:bodyPr/>
          <a:lstStyle/>
          <a:p>
            <a:r>
              <a:rPr lang="zh-CN" altLang="en-US" dirty="0" smtClean="0"/>
              <a:t>股票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应用调试 </a:t>
            </a:r>
            <a:endParaRPr lang="zh-CN" altLang="en-US" dirty="0" smtClean="0"/>
          </a:p>
        </p:txBody>
      </p:sp>
      <p:sp>
        <p:nvSpPr>
          <p:cNvPr id="29698" name="Rectangle 3"/>
          <p:cNvSpPr>
            <a:spLocks/>
          </p:cNvSpPr>
          <p:nvPr/>
        </p:nvSpPr>
        <p:spPr bwMode="auto">
          <a:xfrm>
            <a:off x="457200" y="736600"/>
            <a:ext cx="836295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endParaRPr kumimoji="1" lang="zh-CN" altLang="en-US" sz="1600" b="1" dirty="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12176"/>
            <a:ext cx="8665688" cy="401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10027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Web API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的几个问题</a:t>
            </a:r>
            <a:endParaRPr lang="en-US" altLang="zh-CN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31748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 smtClean="0"/>
              <a:t>Web API</a:t>
            </a:r>
            <a:r>
              <a:rPr lang="zh-CN" altLang="en-US" dirty="0" smtClean="0"/>
              <a:t>的几个问题</a:t>
            </a:r>
            <a:endParaRPr lang="en-US" altLang="zh-CN" dirty="0" smtClean="0"/>
          </a:p>
        </p:txBody>
      </p:sp>
      <p:sp>
        <p:nvSpPr>
          <p:cNvPr id="34818" name="Rectangle 3"/>
          <p:cNvSpPr>
            <a:spLocks/>
          </p:cNvSpPr>
          <p:nvPr/>
        </p:nvSpPr>
        <p:spPr bwMode="auto">
          <a:xfrm>
            <a:off x="457200" y="736600"/>
            <a:ext cx="836295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95300" indent="-495300">
              <a:spcAft>
                <a:spcPct val="50000"/>
              </a:spcAft>
            </a:pPr>
            <a:r>
              <a:rPr kumimoji="1" lang="en-US" altLang="zh-CN" sz="20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、发起查询股票信息的请求，让请求符合规范；</a:t>
            </a:r>
            <a:endParaRPr kumimoji="1" lang="en-US" altLang="zh-CN" sz="2000" b="1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495300" indent="-495300">
              <a:spcAft>
                <a:spcPct val="50000"/>
              </a:spcAft>
            </a:pPr>
            <a:r>
              <a:rPr kumimoji="1" lang="en-US" altLang="zh-CN" sz="20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</a:rPr>
              <a:t>2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</a:rPr>
              <a:t>、如何处理返回的数据，分解出所想要的数据；</a:t>
            </a:r>
            <a:endParaRPr kumimoji="1" lang="en-US" altLang="zh-CN" sz="2000" b="1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cs typeface="微软雅黑"/>
            </a:endParaRPr>
          </a:p>
          <a:p>
            <a:pPr marL="495300" indent="-495300">
              <a:spcAft>
                <a:spcPct val="50000"/>
              </a:spcAft>
            </a:pPr>
            <a:r>
              <a:rPr kumimoji="1" lang="en-US" altLang="zh-CN" sz="20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</a:rPr>
              <a:t>3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</a:rPr>
              <a:t>、如何让数据呈现给用户</a:t>
            </a:r>
            <a:endParaRPr kumimoji="1" lang="zh-CN" altLang="en-US" sz="2000" b="1" dirty="0">
              <a:solidFill>
                <a:schemeClr val="tx1"/>
              </a:solidFill>
              <a:latin typeface="黑体" pitchFamily="2" charset="-122"/>
              <a:ea typeface="黑体" pitchFamily="2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18974321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安安的股市</a:t>
            </a: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– </a:t>
            </a: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Web API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31748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  <p:extLst>
      <p:ext uri="{BB962C8B-B14F-4D97-AF65-F5344CB8AC3E}">
        <p14:creationId xmlns:p14="http://schemas.microsoft.com/office/powerpoint/2010/main" val="662017110"/>
      </p:ext>
    </p:extLst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本章目标</a:t>
            </a:r>
          </a:p>
        </p:txBody>
      </p:sp>
      <p:sp>
        <p:nvSpPr>
          <p:cNvPr id="17410" name="Rectangle 11"/>
          <p:cNvSpPr>
            <a:spLocks/>
          </p:cNvSpPr>
          <p:nvPr/>
        </p:nvSpPr>
        <p:spPr bwMode="auto">
          <a:xfrm>
            <a:off x="457200" y="736600"/>
            <a:ext cx="4762500" cy="35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kumimoji="1" lang="zh-CN" altLang="en-US" sz="20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掌握如何利用网络</a:t>
            </a:r>
            <a:r>
              <a:rPr kumimoji="1"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API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进行软件开发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使用</a:t>
            </a:r>
            <a:r>
              <a:rPr kumimoji="1"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Web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客户端组件来访问网络服务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掌握</a:t>
            </a:r>
            <a:r>
              <a:rPr kumimoji="1"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JSON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数据解析方法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了解基于服务的软件开发 </a:t>
            </a: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7412" name="Picture 5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4888" y="987425"/>
            <a:ext cx="1820862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选择证券交易所代码</a:t>
            </a:r>
            <a:endParaRPr lang="en-US" altLang="zh-CN" smtClean="0"/>
          </a:p>
        </p:txBody>
      </p:sp>
      <p:pic>
        <p:nvPicPr>
          <p:cNvPr id="3277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842963"/>
            <a:ext cx="34956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1276350"/>
            <a:ext cx="20764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268288"/>
            <a:ext cx="20002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合成</a:t>
            </a:r>
            <a:r>
              <a:rPr lang="en-US" altLang="zh-CN" smtClean="0"/>
              <a:t>Web</a:t>
            </a:r>
            <a:r>
              <a:rPr lang="zh-CN" altLang="en-US" smtClean="0"/>
              <a:t>服务请求</a:t>
            </a:r>
            <a:endParaRPr lang="en-US" altLang="zh-CN" smtClean="0"/>
          </a:p>
        </p:txBody>
      </p:sp>
      <p:pic>
        <p:nvPicPr>
          <p:cNvPr id="337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1347788"/>
            <a:ext cx="20383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8488" y="700088"/>
            <a:ext cx="20383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3"/>
          <p:cNvSpPr>
            <a:spLocks/>
          </p:cNvSpPr>
          <p:nvPr/>
        </p:nvSpPr>
        <p:spPr bwMode="auto">
          <a:xfrm>
            <a:off x="457200" y="736600"/>
            <a:ext cx="836295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95300" indent="-495300">
              <a:spcAft>
                <a:spcPct val="50000"/>
              </a:spcAft>
            </a:pPr>
            <a:r>
              <a:rPr kumimoji="1" lang="zh-CN" altLang="en-US" sz="1600" b="1" dirty="0">
                <a:solidFill>
                  <a:schemeClr val="tx1"/>
                </a:solidFill>
              </a:rPr>
              <a:t>接口地址 </a:t>
            </a:r>
            <a:r>
              <a:rPr kumimoji="1" lang="en-US" altLang="zh-CN" sz="1600" b="1" dirty="0">
                <a:solidFill>
                  <a:schemeClr val="tx1"/>
                </a:solidFill>
              </a:rPr>
              <a:t>:   </a:t>
            </a:r>
            <a:r>
              <a:rPr lang="en-US" altLang="zh-CN" sz="1600" dirty="0">
                <a:solidFill>
                  <a:schemeClr val="tx1"/>
                </a:solidFill>
                <a:hlinkClick r:id="rId4"/>
              </a:rPr>
              <a:t>http://</a:t>
            </a:r>
            <a:r>
              <a:rPr lang="en-US" altLang="zh-CN" sz="1600" dirty="0" smtClean="0">
                <a:solidFill>
                  <a:schemeClr val="tx1"/>
                </a:solidFill>
                <a:hlinkClick r:id="rId4"/>
              </a:rPr>
              <a:t>stock.market.alicloudapi.com/real-stockinfo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495300" indent="-495300">
              <a:spcAft>
                <a:spcPct val="50000"/>
              </a:spcAft>
            </a:pPr>
            <a:endParaRPr lang="zh-CN" altLang="zh-CN" sz="1600" dirty="0">
              <a:solidFill>
                <a:schemeClr val="tx1"/>
              </a:solidFill>
            </a:endParaRPr>
          </a:p>
          <a:p>
            <a:pPr marL="495300" indent="-495300">
              <a:spcAft>
                <a:spcPct val="50000"/>
              </a:spcAft>
            </a:pPr>
            <a:endParaRPr kumimoji="1" lang="en-US" altLang="zh-CN" sz="1600" dirty="0"/>
          </a:p>
          <a:p>
            <a:pPr marL="495300" indent="-495300">
              <a:spcAft>
                <a:spcPct val="50000"/>
              </a:spcAft>
            </a:pPr>
            <a:r>
              <a:rPr kumimoji="1" lang="zh-CN" altLang="en-US" sz="1600" b="1" dirty="0">
                <a:solidFill>
                  <a:schemeClr val="tx1"/>
                </a:solidFill>
              </a:rPr>
              <a:t>请求方法 </a:t>
            </a:r>
            <a:r>
              <a:rPr kumimoji="1" lang="en-US" altLang="zh-CN" sz="1600" b="1" dirty="0">
                <a:solidFill>
                  <a:schemeClr val="tx1"/>
                </a:solidFill>
              </a:rPr>
              <a:t>:   GET</a:t>
            </a:r>
            <a:endParaRPr kumimoji="1" lang="zh-CN" altLang="en-US" sz="1600" b="1" dirty="0">
              <a:solidFill>
                <a:schemeClr val="tx1"/>
              </a:solidFill>
            </a:endParaRPr>
          </a:p>
          <a:p>
            <a:pPr marL="952500" lvl="1" indent="-4953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endParaRPr kumimoji="1" lang="zh-CN" altLang="en-US" sz="1600" b="1" dirty="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0" y="3219822"/>
            <a:ext cx="781247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加上服务请求头</a:t>
            </a:r>
            <a:endParaRPr lang="en-US" altLang="zh-CN" smtClean="0"/>
          </a:p>
        </p:txBody>
      </p:sp>
      <p:sp>
        <p:nvSpPr>
          <p:cNvPr id="34818" name="Rectangle 3"/>
          <p:cNvSpPr>
            <a:spLocks/>
          </p:cNvSpPr>
          <p:nvPr/>
        </p:nvSpPr>
        <p:spPr bwMode="auto">
          <a:xfrm>
            <a:off x="457200" y="736600"/>
            <a:ext cx="836295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95300" indent="-495300">
              <a:spcAft>
                <a:spcPct val="50000"/>
              </a:spcAft>
            </a:pPr>
            <a:r>
              <a:rPr kumimoji="1" lang="zh-CN" altLang="en-US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股票</a:t>
            </a:r>
            <a:r>
              <a:rPr kumimoji="1" lang="en-US" altLang="zh-CN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Web</a:t>
            </a:r>
            <a:r>
              <a:rPr kumimoji="1" lang="zh-CN" altLang="en-US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服务需要在请求头提供开发人员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kumimoji="1" lang="en-US" altLang="zh-CN" sz="2000" b="1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AppCode</a:t>
            </a:r>
            <a:endParaRPr kumimoji="1" lang="zh-CN" altLang="en-US" sz="20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819" name="Rectangle 3"/>
          <p:cNvSpPr>
            <a:spLocks/>
          </p:cNvSpPr>
          <p:nvPr/>
        </p:nvSpPr>
        <p:spPr bwMode="auto">
          <a:xfrm>
            <a:off x="468313" y="1347788"/>
            <a:ext cx="836295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95300" indent="-495300">
              <a:spcAft>
                <a:spcPct val="50000"/>
              </a:spcAft>
            </a:pPr>
            <a:r>
              <a:rPr kumimoji="1" lang="zh-CN" altLang="en-US"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请求头格式</a:t>
            </a:r>
          </a:p>
          <a:p>
            <a:pPr marL="495300" indent="-495300">
              <a:spcAft>
                <a:spcPct val="50000"/>
              </a:spcAft>
              <a:buFontTx/>
              <a:buChar char="•"/>
            </a:pPr>
            <a:r>
              <a:rPr kumimoji="1" lang="zh-CN" altLang="en-US" sz="1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采用二级列表的形式提供，即参数是一个列表，这个列表中的每一个单元项也是一个列表</a:t>
            </a:r>
          </a:p>
          <a:p>
            <a:pPr marL="495300" indent="-495300">
              <a:spcAft>
                <a:spcPct val="50000"/>
              </a:spcAft>
              <a:buFontTx/>
              <a:buChar char="•"/>
            </a:pPr>
            <a:r>
              <a:rPr kumimoji="1" lang="zh-CN" altLang="en-US" sz="1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在第二级列表中有</a:t>
            </a:r>
            <a:r>
              <a:rPr kumimoji="1" lang="en-US" altLang="zh-CN" sz="1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1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个单元项，是</a:t>
            </a:r>
            <a:r>
              <a:rPr kumimoji="1" lang="zh-CN" altLang="en-US" sz="1400" b="1">
                <a:solidFill>
                  <a:schemeClr val="tx1"/>
                </a:solidFill>
                <a:ea typeface="黑体" pitchFamily="2" charset="-122"/>
              </a:rPr>
              <a:t>“</a:t>
            </a:r>
            <a:r>
              <a:rPr kumimoji="1" lang="zh-CN" altLang="en-US" sz="1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键</a:t>
            </a:r>
            <a:r>
              <a:rPr kumimoji="1" lang="en-US" altLang="zh-CN" sz="1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kumimoji="1" lang="zh-CN" altLang="en-US" sz="1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值</a:t>
            </a:r>
            <a:r>
              <a:rPr kumimoji="1" lang="zh-CN" altLang="en-US" sz="1400" b="1">
                <a:solidFill>
                  <a:schemeClr val="tx1"/>
                </a:solidFill>
                <a:ea typeface="黑体" pitchFamily="2" charset="-122"/>
              </a:rPr>
              <a:t>”</a:t>
            </a:r>
            <a:r>
              <a:rPr kumimoji="1" lang="zh-CN" altLang="en-US" sz="1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对的形式，即分别是关键字和值</a:t>
            </a:r>
          </a:p>
          <a:p>
            <a:pPr marL="495300" indent="-495300">
              <a:spcAft>
                <a:spcPct val="50000"/>
              </a:spcAft>
              <a:buFontTx/>
              <a:buChar char="•"/>
            </a:pPr>
            <a:r>
              <a:rPr kumimoji="1" lang="zh-CN" altLang="en-US" sz="1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第二级列表的第一个单元项内容是</a:t>
            </a:r>
            <a:r>
              <a:rPr kumimoji="1" lang="zh-CN" altLang="en-US" sz="1400" b="1">
                <a:solidFill>
                  <a:schemeClr val="tx1"/>
                </a:solidFill>
                <a:ea typeface="黑体" pitchFamily="2" charset="-122"/>
              </a:rPr>
              <a:t>“</a:t>
            </a:r>
            <a:r>
              <a:rPr kumimoji="1" lang="en-US" altLang="zh-CN" sz="1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apikey</a:t>
            </a:r>
            <a:r>
              <a:rPr kumimoji="1" lang="en-US" altLang="zh-CN" sz="1400" b="1">
                <a:solidFill>
                  <a:schemeClr val="tx1"/>
                </a:solidFill>
                <a:ea typeface="黑体" pitchFamily="2" charset="-122"/>
              </a:rPr>
              <a:t>”</a:t>
            </a:r>
            <a:r>
              <a:rPr kumimoji="1" lang="zh-CN" altLang="en-US" sz="1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，第二个单元项内容是对应的值 </a:t>
            </a:r>
          </a:p>
          <a:p>
            <a:pPr marL="495300" indent="-495300">
              <a:spcAft>
                <a:spcPct val="50000"/>
              </a:spcAft>
              <a:buFontTx/>
              <a:buChar char="•"/>
            </a:pPr>
            <a:r>
              <a:rPr kumimoji="1" lang="zh-CN" altLang="en-US" sz="1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之所以会采用二级列表模式，是因为请求头可能会有多组参数，每一组就是一个参数的</a:t>
            </a:r>
            <a:r>
              <a:rPr kumimoji="1" lang="zh-CN" altLang="en-US" sz="1400" b="1">
                <a:solidFill>
                  <a:schemeClr val="tx1"/>
                </a:solidFill>
                <a:ea typeface="黑体" pitchFamily="2" charset="-122"/>
              </a:rPr>
              <a:t>“</a:t>
            </a:r>
            <a:r>
              <a:rPr kumimoji="1" lang="zh-CN" altLang="en-US" sz="1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键</a:t>
            </a:r>
            <a:r>
              <a:rPr kumimoji="1" lang="en-US" altLang="zh-CN" sz="1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kumimoji="1" lang="zh-CN" altLang="en-US" sz="1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值</a:t>
            </a:r>
            <a:r>
              <a:rPr kumimoji="1" lang="zh-CN" altLang="en-US" sz="1400" b="1">
                <a:solidFill>
                  <a:schemeClr val="tx1"/>
                </a:solidFill>
                <a:ea typeface="黑体" pitchFamily="2" charset="-122"/>
              </a:rPr>
              <a:t>”</a:t>
            </a:r>
            <a:r>
              <a:rPr kumimoji="1" lang="zh-CN" altLang="en-US" sz="1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对</a:t>
            </a:r>
          </a:p>
          <a:p>
            <a:pPr marL="952500" lvl="1" indent="-4953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endParaRPr kumimoji="1" lang="zh-CN" altLang="en-US" sz="1800" b="1">
              <a:solidFill>
                <a:schemeClr val="tx1"/>
              </a:solidFill>
              <a:latin typeface="黑体" pitchFamily="2" charset="-122"/>
              <a:ea typeface="黑体" pitchFamily="2" charset="-122"/>
              <a:cs typeface="微软雅黑"/>
            </a:endParaRPr>
          </a:p>
        </p:txBody>
      </p:sp>
      <p:sp>
        <p:nvSpPr>
          <p:cNvPr id="34821" name="Text Box 10"/>
          <p:cNvSpPr txBox="1">
            <a:spLocks noChangeArrowheads="1"/>
          </p:cNvSpPr>
          <p:nvPr/>
        </p:nvSpPr>
        <p:spPr bwMode="auto">
          <a:xfrm>
            <a:off x="4211638" y="4300538"/>
            <a:ext cx="3960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注册</a:t>
            </a:r>
            <a:r>
              <a:rPr lang="zh-CN" altLang="en-US" sz="1800" b="1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阿里云</a:t>
            </a:r>
            <a:r>
              <a:rPr lang="zh-CN" altLang="en-US" sz="1800" b="1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账号</a:t>
            </a:r>
            <a:r>
              <a:rPr lang="zh-CN" altLang="en-US" sz="1800" b="1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就有自己</a:t>
            </a:r>
            <a:r>
              <a:rPr lang="zh-CN" altLang="en-US" sz="1800" b="1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1800" b="1" dirty="0" err="1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AppCode</a:t>
            </a:r>
            <a:endParaRPr lang="en-US" altLang="zh-CN" sz="1800" b="1" dirty="0">
              <a:solidFill>
                <a:srgbClr val="A5002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91830"/>
            <a:ext cx="820150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执行服务请求</a:t>
            </a:r>
            <a:endParaRPr lang="en-US" altLang="zh-CN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56" y="771550"/>
            <a:ext cx="870402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安安的股市</a:t>
            </a:r>
            <a:r>
              <a:rPr lang="en-US" altLang="zh-CN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–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分析接收到数据</a:t>
            </a:r>
            <a:endParaRPr lang="en-US" altLang="zh-CN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36868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客户端的事件处理器 </a:t>
            </a:r>
            <a:endParaRPr lang="en-US" altLang="zh-CN" smtClean="0"/>
          </a:p>
        </p:txBody>
      </p:sp>
      <p:sp>
        <p:nvSpPr>
          <p:cNvPr id="37890" name="Rectangle 3"/>
          <p:cNvSpPr>
            <a:spLocks/>
          </p:cNvSpPr>
          <p:nvPr/>
        </p:nvSpPr>
        <p:spPr bwMode="auto">
          <a:xfrm>
            <a:off x="457200" y="736600"/>
            <a:ext cx="8291513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95300" indent="-495300">
              <a:spcAft>
                <a:spcPct val="50000"/>
              </a:spcAft>
            </a:pPr>
            <a:r>
              <a:rPr kumimoji="1" lang="zh-CN" altLang="en-US"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当发出</a:t>
            </a:r>
            <a:r>
              <a:rPr kumimoji="1" lang="en-US" altLang="zh-CN"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Web</a:t>
            </a:r>
            <a:r>
              <a:rPr kumimoji="1" lang="zh-CN" altLang="en-US"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服务的</a:t>
            </a:r>
            <a:r>
              <a:rPr kumimoji="1" lang="en-US" altLang="zh-CN"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GET</a:t>
            </a:r>
            <a:r>
              <a:rPr kumimoji="1" lang="zh-CN" altLang="en-US"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请求后，</a:t>
            </a:r>
            <a:r>
              <a:rPr kumimoji="1" lang="en-US" altLang="zh-CN"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Web</a:t>
            </a:r>
            <a:r>
              <a:rPr kumimoji="1" lang="zh-CN" altLang="en-US"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客户端将接收到返回的信息 </a:t>
            </a:r>
          </a:p>
        </p:txBody>
      </p:sp>
      <p:sp>
        <p:nvSpPr>
          <p:cNvPr id="37891" name="Rectangle 3"/>
          <p:cNvSpPr>
            <a:spLocks/>
          </p:cNvSpPr>
          <p:nvPr/>
        </p:nvSpPr>
        <p:spPr bwMode="auto">
          <a:xfrm>
            <a:off x="468313" y="2500313"/>
            <a:ext cx="76327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95300" indent="-495300">
              <a:spcAft>
                <a:spcPct val="50000"/>
              </a:spcAft>
              <a:buFontTx/>
              <a:buChar char="•"/>
            </a:pPr>
            <a:r>
              <a:rPr kumimoji="1" lang="en-US" altLang="zh-CN" sz="1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Web</a:t>
            </a:r>
            <a:r>
              <a:rPr kumimoji="1" lang="zh-CN" altLang="en-US" sz="1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客户端有一个属性</a:t>
            </a:r>
            <a:r>
              <a:rPr kumimoji="1" lang="zh-CN" altLang="en-US" sz="1800" b="1">
                <a:solidFill>
                  <a:schemeClr val="tx1"/>
                </a:solidFill>
                <a:ea typeface="黑体" pitchFamily="2" charset="-122"/>
              </a:rPr>
              <a:t>“</a:t>
            </a:r>
            <a:r>
              <a:rPr kumimoji="1" lang="zh-CN" altLang="en-US" sz="1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保存响应信息</a:t>
            </a:r>
            <a:r>
              <a:rPr kumimoji="1" lang="zh-CN" altLang="en-US" sz="1800" b="1">
                <a:solidFill>
                  <a:schemeClr val="tx1"/>
                </a:solidFill>
                <a:ea typeface="黑体" pitchFamily="2" charset="-122"/>
              </a:rPr>
              <a:t>”</a:t>
            </a:r>
            <a:r>
              <a:rPr kumimoji="1" lang="zh-CN" altLang="en-US" sz="1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，如果勾选了（值为</a:t>
            </a:r>
            <a:r>
              <a:rPr kumimoji="1" lang="en-US" altLang="zh-CN" sz="1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true</a:t>
            </a:r>
            <a:r>
              <a:rPr kumimoji="1" lang="zh-CN" altLang="en-US" sz="1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），则当收到返回信息后会把返回信息保存为一个文件，激活</a:t>
            </a:r>
            <a:r>
              <a:rPr kumimoji="1" lang="en-US" altLang="zh-CN" sz="1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Web</a:t>
            </a:r>
            <a:r>
              <a:rPr kumimoji="1" lang="zh-CN" altLang="en-US" sz="1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客户端</a:t>
            </a:r>
            <a:r>
              <a:rPr kumimoji="1" lang="zh-CN" altLang="en-US" sz="1800" b="1">
                <a:solidFill>
                  <a:schemeClr val="tx1"/>
                </a:solidFill>
                <a:ea typeface="黑体" pitchFamily="2" charset="-122"/>
              </a:rPr>
              <a:t>“</a:t>
            </a:r>
            <a:r>
              <a:rPr kumimoji="1" lang="zh-CN" altLang="en-US" sz="1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获得文件</a:t>
            </a:r>
            <a:r>
              <a:rPr kumimoji="1" lang="zh-CN" altLang="en-US" sz="1800" b="1">
                <a:solidFill>
                  <a:schemeClr val="tx1"/>
                </a:solidFill>
                <a:ea typeface="黑体" pitchFamily="2" charset="-122"/>
              </a:rPr>
              <a:t>”</a:t>
            </a:r>
            <a:r>
              <a:rPr kumimoji="1" lang="zh-CN" altLang="en-US" sz="1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事件，转入</a:t>
            </a:r>
            <a:r>
              <a:rPr kumimoji="1" lang="zh-CN" altLang="en-US" sz="1800" b="1">
                <a:solidFill>
                  <a:schemeClr val="tx1"/>
                </a:solidFill>
                <a:ea typeface="黑体" pitchFamily="2" charset="-122"/>
              </a:rPr>
              <a:t>“</a:t>
            </a:r>
            <a:r>
              <a:rPr kumimoji="1" lang="zh-CN" altLang="en-US" sz="1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获得文件</a:t>
            </a:r>
            <a:r>
              <a:rPr kumimoji="1" lang="zh-CN" altLang="en-US" sz="1800" b="1">
                <a:solidFill>
                  <a:schemeClr val="tx1"/>
                </a:solidFill>
                <a:ea typeface="黑体" pitchFamily="2" charset="-122"/>
              </a:rPr>
              <a:t>”</a:t>
            </a:r>
            <a:r>
              <a:rPr kumimoji="1" lang="zh-CN" altLang="en-US" sz="1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事件处理器采用</a:t>
            </a:r>
          </a:p>
          <a:p>
            <a:pPr marL="952500" lvl="1" indent="-4953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endParaRPr kumimoji="1" lang="zh-CN" altLang="en-US" sz="1800" b="1">
              <a:solidFill>
                <a:schemeClr val="tx1"/>
              </a:solidFill>
              <a:latin typeface="黑体" pitchFamily="2" charset="-122"/>
              <a:ea typeface="黑体" pitchFamily="2" charset="-122"/>
              <a:cs typeface="微软雅黑"/>
            </a:endParaRPr>
          </a:p>
        </p:txBody>
      </p:sp>
      <p:pic>
        <p:nvPicPr>
          <p:cNvPr id="3789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4663" y="1419225"/>
            <a:ext cx="36576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1347788"/>
            <a:ext cx="33147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Rectangle 3"/>
          <p:cNvSpPr>
            <a:spLocks/>
          </p:cNvSpPr>
          <p:nvPr/>
        </p:nvSpPr>
        <p:spPr bwMode="auto">
          <a:xfrm>
            <a:off x="468313" y="3724275"/>
            <a:ext cx="755967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95300" indent="-495300">
              <a:spcAft>
                <a:spcPct val="50000"/>
              </a:spcAft>
              <a:buFontTx/>
              <a:buChar char="•"/>
            </a:pPr>
            <a:r>
              <a:rPr kumimoji="1" lang="zh-CN" altLang="en-US" sz="1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如果没有选择</a:t>
            </a:r>
            <a:r>
              <a:rPr kumimoji="1" lang="zh-CN" altLang="en-US" sz="1800" b="1">
                <a:solidFill>
                  <a:schemeClr val="tx1"/>
                </a:solidFill>
                <a:ea typeface="黑体" pitchFamily="2" charset="-122"/>
              </a:rPr>
              <a:t>“</a:t>
            </a:r>
            <a:r>
              <a:rPr kumimoji="1" lang="zh-CN" altLang="en-US" sz="1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保存响应信息</a:t>
            </a:r>
            <a:r>
              <a:rPr kumimoji="1" lang="zh-CN" altLang="en-US" sz="1800" b="1">
                <a:solidFill>
                  <a:schemeClr val="tx1"/>
                </a:solidFill>
                <a:ea typeface="黑体" pitchFamily="2" charset="-122"/>
              </a:rPr>
              <a:t>”</a:t>
            </a:r>
            <a:r>
              <a:rPr kumimoji="1" lang="zh-CN" altLang="en-US" sz="1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，那么一旦收到返回信息，就会触发</a:t>
            </a:r>
            <a:r>
              <a:rPr kumimoji="1" lang="en-US" altLang="zh-CN" sz="1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Web</a:t>
            </a:r>
            <a:r>
              <a:rPr kumimoji="1" lang="zh-CN" altLang="en-US" sz="1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客户端的</a:t>
            </a:r>
            <a:r>
              <a:rPr kumimoji="1" lang="zh-CN" altLang="en-US" sz="1800" b="1">
                <a:solidFill>
                  <a:schemeClr val="tx1"/>
                </a:solidFill>
                <a:ea typeface="黑体" pitchFamily="2" charset="-122"/>
              </a:rPr>
              <a:t>“</a:t>
            </a:r>
            <a:r>
              <a:rPr kumimoji="1" lang="zh-CN" altLang="en-US" sz="1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获得文本</a:t>
            </a:r>
            <a:r>
              <a:rPr kumimoji="1" lang="zh-CN" altLang="en-US" sz="1800" b="1">
                <a:solidFill>
                  <a:schemeClr val="tx1"/>
                </a:solidFill>
                <a:ea typeface="黑体" pitchFamily="2" charset="-122"/>
              </a:rPr>
              <a:t>”</a:t>
            </a:r>
            <a:r>
              <a:rPr kumimoji="1" lang="zh-CN" altLang="en-US" sz="1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事件，从而转入</a:t>
            </a:r>
            <a:r>
              <a:rPr kumimoji="1" lang="zh-CN" altLang="en-US" sz="1800" b="1">
                <a:solidFill>
                  <a:schemeClr val="tx1"/>
                </a:solidFill>
                <a:ea typeface="黑体" pitchFamily="2" charset="-122"/>
              </a:rPr>
              <a:t>“</a:t>
            </a:r>
            <a:r>
              <a:rPr kumimoji="1" lang="zh-CN" altLang="en-US" sz="1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获得文本</a:t>
            </a:r>
            <a:r>
              <a:rPr kumimoji="1" lang="zh-CN" altLang="en-US" sz="1800" b="1">
                <a:solidFill>
                  <a:schemeClr val="tx1"/>
                </a:solidFill>
                <a:ea typeface="黑体" pitchFamily="2" charset="-122"/>
              </a:rPr>
              <a:t>”</a:t>
            </a:r>
            <a:r>
              <a:rPr kumimoji="1" lang="zh-CN" altLang="en-US" sz="1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事件处理器</a:t>
            </a:r>
            <a:r>
              <a:rPr kumimoji="1" lang="zh-CN" altLang="en-US" sz="1800"/>
              <a:t> </a:t>
            </a:r>
            <a:endParaRPr kumimoji="1" lang="zh-CN" altLang="en-US" sz="1800" b="1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952500" lvl="1" indent="-4953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endParaRPr kumimoji="1" lang="zh-CN" altLang="en-US" sz="1800" b="1">
              <a:solidFill>
                <a:schemeClr val="tx1"/>
              </a:solidFill>
              <a:latin typeface="黑体" pitchFamily="2" charset="-122"/>
              <a:ea typeface="黑体" pitchFamily="2" charset="-122"/>
              <a:cs typeface="微软雅黑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sym typeface="Arial" charset="0"/>
              </a:rPr>
              <a:t>处理</a:t>
            </a:r>
            <a:r>
              <a:rPr lang="en-US" altLang="zh-CN" smtClean="0">
                <a:sym typeface="Arial" charset="0"/>
              </a:rPr>
              <a:t>Web</a:t>
            </a:r>
            <a:r>
              <a:rPr lang="zh-CN" altLang="en-US" smtClean="0">
                <a:sym typeface="Arial" charset="0"/>
              </a:rPr>
              <a:t>客户端响应</a:t>
            </a:r>
            <a:endParaRPr lang="en-US" altLang="zh-CN" smtClean="0">
              <a:sym typeface="Arial" charset="0"/>
            </a:endParaRPr>
          </a:p>
        </p:txBody>
      </p:sp>
      <p:sp>
        <p:nvSpPr>
          <p:cNvPr id="38914" name="Rectangle 8"/>
          <p:cNvSpPr>
            <a:spLocks noChangeArrowheads="1"/>
          </p:cNvSpPr>
          <p:nvPr/>
        </p:nvSpPr>
        <p:spPr bwMode="auto">
          <a:xfrm>
            <a:off x="395288" y="1924050"/>
            <a:ext cx="85693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Web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客户端获取到服务响应后，会返还信息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1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响应代码</a:t>
            </a:r>
            <a:r>
              <a:rPr kumimoji="1" lang="en-US" altLang="zh-CN" sz="1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:200</a:t>
            </a:r>
            <a:r>
              <a:rPr kumimoji="1" lang="zh-CN" altLang="en-US" sz="1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，请求已成功，所请求数据将返还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；</a:t>
            </a:r>
            <a:endParaRPr kumimoji="1" lang="en-US" altLang="zh-CN" sz="18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cs typeface="微软雅黑"/>
              <a:sym typeface="Arial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 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        400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，请求不合法</a:t>
            </a:r>
            <a:endParaRPr kumimoji="1" lang="zh-CN" altLang="en-US" sz="1800" dirty="0">
              <a:solidFill>
                <a:schemeClr val="tx1"/>
              </a:solidFill>
              <a:latin typeface="黑体" pitchFamily="2" charset="-122"/>
              <a:ea typeface="黑体" pitchFamily="2" charset="-122"/>
              <a:cs typeface="微软雅黑"/>
              <a:sym typeface="Arial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1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         </a:t>
            </a:r>
            <a:r>
              <a:rPr kumimoji="1" lang="en-US" altLang="zh-CN" sz="1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404</a:t>
            </a:r>
            <a:r>
              <a:rPr kumimoji="1" lang="zh-CN" altLang="en-US" sz="1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，请求失败，所请求的资源没发现；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1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         </a:t>
            </a:r>
            <a:r>
              <a:rPr kumimoji="1" lang="en-US" altLang="zh-CN" sz="1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500</a:t>
            </a:r>
            <a:r>
              <a:rPr kumimoji="1" lang="zh-CN" altLang="en-US" sz="1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，服务端出错，不可用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1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响应内容</a:t>
            </a:r>
            <a:r>
              <a:rPr kumimoji="1" lang="en-US" altLang="zh-CN" sz="1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:</a:t>
            </a:r>
            <a:r>
              <a:rPr kumimoji="1" lang="zh-CN" altLang="en-US" sz="1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返回的数据体；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接收到响应内容需要进一步对数据进行处理，此</a:t>
            </a:r>
            <a:r>
              <a:rPr kumimoji="1"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API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返还的是</a:t>
            </a:r>
            <a:r>
              <a:rPr kumimoji="1"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JSON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格式数据</a:t>
            </a:r>
          </a:p>
        </p:txBody>
      </p:sp>
      <p:pic>
        <p:nvPicPr>
          <p:cNvPr id="3891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771525"/>
            <a:ext cx="3429000" cy="866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JSON</a:t>
            </a:r>
            <a:r>
              <a:rPr lang="zh-CN" altLang="en-US" sz="44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格式解析</a:t>
            </a:r>
            <a:endParaRPr lang="en-US" altLang="zh-CN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36868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  <p:extLst>
      <p:ext uri="{BB962C8B-B14F-4D97-AF65-F5344CB8AC3E}">
        <p14:creationId xmlns:p14="http://schemas.microsoft.com/office/powerpoint/2010/main" val="3100217815"/>
      </p:ext>
    </p:extLst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en-US" altLang="zh-CN" smtClean="0">
                <a:sym typeface="Arial" charset="0"/>
              </a:rPr>
              <a:t>JSON</a:t>
            </a:r>
            <a:r>
              <a:rPr lang="zh-CN" altLang="en-US" smtClean="0">
                <a:sym typeface="Arial" charset="0"/>
              </a:rPr>
              <a:t>格式</a:t>
            </a: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395288" y="700088"/>
            <a:ext cx="8569325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JSON(JavaScript Object Notation) 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是一种轻量级的数据交换格式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kumimoji="1" lang="zh-CN" altLang="en-US" sz="2000">
              <a:solidFill>
                <a:schemeClr val="tx1"/>
              </a:solidFill>
              <a:latin typeface="黑体" pitchFamily="2" charset="-122"/>
              <a:ea typeface="黑体" pitchFamily="2" charset="-122"/>
              <a:cs typeface="微软雅黑"/>
              <a:sym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JSON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采用完全独立于语言的文本格式，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JSON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是一种理想的数据交换语言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易于人阅读和编写，同时也易于机器解析和生成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(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网络传输速率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)</a:t>
            </a:r>
            <a:endParaRPr kumimoji="1" lang="zh-CN" altLang="en-US" sz="3200">
              <a:solidFill>
                <a:schemeClr val="tx1"/>
              </a:solidFill>
              <a:latin typeface="微软雅黑"/>
              <a:ea typeface="黑体" pitchFamily="2" charset="-122"/>
              <a:cs typeface="微软雅黑"/>
              <a:sym typeface="Arial" charset="0"/>
            </a:endParaRP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395288" y="2427288"/>
            <a:ext cx="381635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JSON </a:t>
            </a:r>
            <a:r>
              <a:rPr kumimoji="1" lang="zh-CN" altLang="en-US"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语法是 </a:t>
            </a:r>
            <a:r>
              <a:rPr kumimoji="1" lang="en-US" altLang="zh-CN"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JavaScript </a:t>
            </a:r>
            <a:r>
              <a:rPr kumimoji="1" lang="zh-CN" altLang="en-US"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对象表示语法的子集</a:t>
            </a:r>
            <a:r>
              <a:rPr kumimoji="1" lang="zh-CN" altLang="en-US" sz="3200">
                <a:solidFill>
                  <a:schemeClr val="tx1"/>
                </a:solidFill>
                <a:latin typeface="微软雅黑"/>
                <a:ea typeface="黑体" pitchFamily="2" charset="-122"/>
                <a:cs typeface="微软雅黑"/>
                <a:sym typeface="Arial" charset="0"/>
              </a:rPr>
              <a:t> </a:t>
            </a:r>
            <a:endParaRPr kumimoji="1" lang="zh-CN" altLang="en-US" sz="2000" b="1">
              <a:solidFill>
                <a:srgbClr val="A50021"/>
              </a:solidFill>
              <a:latin typeface="黑体" pitchFamily="2" charset="-122"/>
              <a:ea typeface="黑体" pitchFamily="2" charset="-122"/>
              <a:cs typeface="微软雅黑"/>
              <a:sym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数据在键值对中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数据由逗号分隔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花括号保存对象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方括号保存数组</a:t>
            </a: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4572000" y="2284413"/>
            <a:ext cx="381635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JSON </a:t>
            </a:r>
            <a:r>
              <a:rPr kumimoji="1" lang="zh-CN" altLang="en-US"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值可以是</a:t>
            </a:r>
            <a:endParaRPr kumimoji="1" lang="zh-CN" altLang="en-US" sz="2000" b="1">
              <a:solidFill>
                <a:srgbClr val="A50021"/>
              </a:solidFill>
              <a:latin typeface="黑体" pitchFamily="2" charset="-122"/>
              <a:ea typeface="黑体" pitchFamily="2" charset="-122"/>
              <a:cs typeface="微软雅黑"/>
              <a:sym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数字（整数或浮点数）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字符串（在双引号中）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逻辑值（</a:t>
            </a:r>
            <a:r>
              <a:rPr kumimoji="1" lang="en-US" altLang="zh-CN" sz="2000" b="1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true </a:t>
            </a:r>
            <a:r>
              <a:rPr kumimoji="1" lang="zh-CN" altLang="en-US" sz="2000" b="1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或 </a:t>
            </a:r>
            <a:r>
              <a:rPr kumimoji="1" lang="en-US" altLang="zh-CN" sz="2000" b="1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false</a:t>
            </a:r>
            <a:r>
              <a:rPr kumimoji="1" lang="zh-CN" altLang="en-US" sz="2000" b="1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）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数组（在方括号中）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对象（在花括号中）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zh-CN" sz="2000" b="1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null</a:t>
            </a:r>
            <a:endParaRPr kumimoji="1" lang="zh-CN" altLang="en-US" sz="2000" b="1">
              <a:solidFill>
                <a:srgbClr val="A50021"/>
              </a:solidFill>
              <a:latin typeface="黑体" pitchFamily="2" charset="-122"/>
              <a:ea typeface="黑体" pitchFamily="2" charset="-122"/>
              <a:cs typeface="微软雅黑"/>
              <a:sym typeface="Arial" charset="0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en-US" altLang="zh-CN" smtClean="0">
                <a:sym typeface="Arial" charset="0"/>
              </a:rPr>
              <a:t>JSON</a:t>
            </a:r>
            <a:r>
              <a:rPr lang="zh-CN" altLang="en-US" smtClean="0">
                <a:sym typeface="Arial" charset="0"/>
              </a:rPr>
              <a:t>格式数据</a:t>
            </a:r>
          </a:p>
        </p:txBody>
      </p:sp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395288" y="555625"/>
            <a:ext cx="8569325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1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  <a:sym typeface="Arial" charset="0"/>
              </a:rPr>
              <a:t>以“科大讯飞”（股票代码：</a:t>
            </a:r>
            <a:r>
              <a:rPr kumimoji="1" lang="en-US" altLang="zh-CN" sz="1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  <a:sym typeface="Arial" charset="0"/>
              </a:rPr>
              <a:t>sz002230</a:t>
            </a:r>
            <a:r>
              <a:rPr kumimoji="1" lang="zh-CN" altLang="en-US" sz="1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  <a:sym typeface="Arial" charset="0"/>
              </a:rPr>
              <a:t>）为例，请求服务后返回的</a:t>
            </a:r>
            <a:r>
              <a:rPr kumimoji="1" lang="en-US" altLang="zh-CN" sz="1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  <a:sym typeface="Arial" charset="0"/>
              </a:rPr>
              <a:t>JSON</a:t>
            </a:r>
            <a:r>
              <a:rPr kumimoji="1" lang="zh-CN" altLang="en-US" sz="1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  <a:sym typeface="Arial" charset="0"/>
              </a:rPr>
              <a:t>格式的数据如下：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{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"</a:t>
            </a:r>
            <a:r>
              <a:rPr lang="en-US" altLang="zh-CN" sz="1000" dirty="0">
                <a:solidFill>
                  <a:schemeClr val="tx1"/>
                </a:solidFill>
              </a:rPr>
              <a:t>showapi_res_code":0,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"</a:t>
            </a:r>
            <a:r>
              <a:rPr lang="en-US" altLang="zh-CN" sz="1000" dirty="0" err="1">
                <a:solidFill>
                  <a:schemeClr val="tx1"/>
                </a:solidFill>
              </a:rPr>
              <a:t>showapi_res_error</a:t>
            </a:r>
            <a:r>
              <a:rPr lang="en-US" altLang="zh-CN" sz="1000" dirty="0">
                <a:solidFill>
                  <a:schemeClr val="tx1"/>
                </a:solidFill>
              </a:rPr>
              <a:t>":"",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"</a:t>
            </a:r>
            <a:r>
              <a:rPr lang="en-US" altLang="zh-CN" sz="1000" dirty="0" err="1">
                <a:solidFill>
                  <a:schemeClr val="tx1"/>
                </a:solidFill>
              </a:rPr>
              <a:t>showapi_res_body</a:t>
            </a:r>
            <a:r>
              <a:rPr lang="en-US" altLang="zh-CN" sz="1000" dirty="0">
                <a:solidFill>
                  <a:schemeClr val="tx1"/>
                </a:solidFill>
              </a:rPr>
              <a:t>":{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"</a:t>
            </a:r>
            <a:r>
              <a:rPr lang="en-US" altLang="zh-CN" sz="1000" dirty="0">
                <a:solidFill>
                  <a:schemeClr val="tx1"/>
                </a:solidFill>
              </a:rPr>
              <a:t>ret_code":0,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"</a:t>
            </a:r>
            <a:r>
              <a:rPr lang="en-US" altLang="zh-CN" sz="1000" dirty="0" err="1">
                <a:solidFill>
                  <a:schemeClr val="tx1"/>
                </a:solidFill>
              </a:rPr>
              <a:t>k_pic</a:t>
            </a:r>
            <a:r>
              <a:rPr lang="en-US" altLang="zh-CN" sz="1000" dirty="0">
                <a:solidFill>
                  <a:schemeClr val="tx1"/>
                </a:solidFill>
              </a:rPr>
              <a:t>":{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"</a:t>
            </a:r>
            <a:r>
              <a:rPr lang="en-US" altLang="zh-CN" sz="1000" dirty="0" err="1">
                <a:solidFill>
                  <a:schemeClr val="tx1"/>
                </a:solidFill>
              </a:rPr>
              <a:t>monthurl</a:t>
            </a:r>
            <a:r>
              <a:rPr lang="en-US" altLang="zh-CN" sz="1000" dirty="0">
                <a:solidFill>
                  <a:schemeClr val="tx1"/>
                </a:solidFill>
              </a:rPr>
              <a:t>":"http://image.sinajs.cn/</a:t>
            </a:r>
            <a:r>
              <a:rPr lang="en-US" altLang="zh-CN" sz="1000" dirty="0" err="1">
                <a:solidFill>
                  <a:schemeClr val="tx1"/>
                </a:solidFill>
              </a:rPr>
              <a:t>newchart</a:t>
            </a:r>
            <a:r>
              <a:rPr lang="en-US" altLang="zh-CN" sz="1000" dirty="0">
                <a:solidFill>
                  <a:schemeClr val="tx1"/>
                </a:solidFill>
              </a:rPr>
              <a:t>/monthly/n/sz002230.gif",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"</a:t>
            </a:r>
            <a:r>
              <a:rPr lang="en-US" altLang="zh-CN" sz="1000" dirty="0" err="1">
                <a:solidFill>
                  <a:schemeClr val="tx1"/>
                </a:solidFill>
              </a:rPr>
              <a:t>minurl</a:t>
            </a:r>
            <a:r>
              <a:rPr lang="en-US" altLang="zh-CN" sz="1000" dirty="0">
                <a:solidFill>
                  <a:schemeClr val="tx1"/>
                </a:solidFill>
              </a:rPr>
              <a:t>":"http://image.sinajs.cn/</a:t>
            </a:r>
            <a:r>
              <a:rPr lang="en-US" altLang="zh-CN" sz="1000" dirty="0" err="1">
                <a:solidFill>
                  <a:schemeClr val="tx1"/>
                </a:solidFill>
              </a:rPr>
              <a:t>newchart</a:t>
            </a:r>
            <a:r>
              <a:rPr lang="en-US" altLang="zh-CN" sz="1000" dirty="0">
                <a:solidFill>
                  <a:schemeClr val="tx1"/>
                </a:solidFill>
              </a:rPr>
              <a:t>/min/n/sz002230.gif","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“</a:t>
            </a:r>
            <a:r>
              <a:rPr lang="en-US" altLang="zh-CN" sz="1000" dirty="0" err="1">
                <a:solidFill>
                  <a:schemeClr val="tx1"/>
                </a:solidFill>
              </a:rPr>
              <a:t>weekurl</a:t>
            </a:r>
            <a:r>
              <a:rPr lang="en-US" altLang="zh-CN" sz="1000" dirty="0">
                <a:solidFill>
                  <a:schemeClr val="tx1"/>
                </a:solidFill>
              </a:rPr>
              <a:t>":"http://image.sinajs.cn/</a:t>
            </a:r>
            <a:r>
              <a:rPr lang="en-US" altLang="zh-CN" sz="1000" dirty="0" err="1">
                <a:solidFill>
                  <a:schemeClr val="tx1"/>
                </a:solidFill>
              </a:rPr>
              <a:t>newchart</a:t>
            </a:r>
            <a:r>
              <a:rPr lang="en-US" altLang="zh-CN" sz="1000" dirty="0">
                <a:solidFill>
                  <a:schemeClr val="tx1"/>
                </a:solidFill>
              </a:rPr>
              <a:t>/weekly/n/sz002230.gif",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"</a:t>
            </a:r>
            <a:r>
              <a:rPr lang="en-US" altLang="zh-CN" sz="1000" dirty="0" err="1">
                <a:solidFill>
                  <a:schemeClr val="tx1"/>
                </a:solidFill>
              </a:rPr>
              <a:t>dayurl</a:t>
            </a:r>
            <a:r>
              <a:rPr lang="en-US" altLang="zh-CN" sz="1000" dirty="0">
                <a:solidFill>
                  <a:schemeClr val="tx1"/>
                </a:solidFill>
              </a:rPr>
              <a:t>":http://image.sinajs.cn/</a:t>
            </a:r>
            <a:r>
              <a:rPr lang="en-US" altLang="zh-CN" sz="1000" dirty="0" err="1">
                <a:solidFill>
                  <a:schemeClr val="tx1"/>
                </a:solidFill>
              </a:rPr>
              <a:t>newchart</a:t>
            </a:r>
            <a:r>
              <a:rPr lang="en-US" altLang="zh-CN" sz="1000" dirty="0">
                <a:solidFill>
                  <a:schemeClr val="tx1"/>
                </a:solidFill>
              </a:rPr>
              <a:t>/daily/n/sz002230.gif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            },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"</a:t>
            </a:r>
            <a:r>
              <a:rPr lang="en-US" altLang="zh-CN" sz="1000" dirty="0" err="1">
                <a:solidFill>
                  <a:schemeClr val="tx1"/>
                </a:solidFill>
              </a:rPr>
              <a:t>stockMarket</a:t>
            </a:r>
            <a:r>
              <a:rPr lang="en-US" altLang="zh-CN" sz="1000" dirty="0">
                <a:solidFill>
                  <a:schemeClr val="tx1"/>
                </a:solidFill>
              </a:rPr>
              <a:t>":{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"</a:t>
            </a:r>
            <a:r>
              <a:rPr lang="en-US" altLang="zh-CN" sz="1000" dirty="0">
                <a:solidFill>
                  <a:schemeClr val="tx1"/>
                </a:solidFill>
              </a:rPr>
              <a:t>todayMax":"35.48", 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……               </a:t>
            </a:r>
            <a:r>
              <a:rPr lang="en-US" altLang="zh-CN" sz="1000" dirty="0">
                <a:solidFill>
                  <a:schemeClr val="tx1"/>
                </a:solidFill>
              </a:rPr>
              <a:t>//</a:t>
            </a:r>
            <a:r>
              <a:rPr lang="zh-CN" altLang="zh-CN" sz="1000" dirty="0">
                <a:solidFill>
                  <a:schemeClr val="tx1"/>
                </a:solidFill>
              </a:rPr>
              <a:t>中间省略若干行，只列出后面用到的数据</a:t>
            </a: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"</a:t>
            </a:r>
            <a:r>
              <a:rPr lang="en-US" altLang="zh-CN" sz="1000" dirty="0">
                <a:solidFill>
                  <a:schemeClr val="tx1"/>
                </a:solidFill>
              </a:rPr>
              <a:t>tradeNum":"27960100",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"</a:t>
            </a:r>
            <a:r>
              <a:rPr lang="en-US" altLang="zh-CN" sz="1000" dirty="0">
                <a:solidFill>
                  <a:schemeClr val="tx1"/>
                </a:solidFill>
              </a:rPr>
              <a:t>openPrice":"34.75",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"</a:t>
            </a:r>
            <a:r>
              <a:rPr lang="en-US" altLang="zh-CN" sz="1000" dirty="0">
                <a:solidFill>
                  <a:schemeClr val="tx1"/>
                </a:solidFill>
              </a:rPr>
              <a:t>date":"2017-03-31",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"</a:t>
            </a:r>
            <a:r>
              <a:rPr lang="en-US" altLang="zh-CN" sz="1000" dirty="0">
                <a:solidFill>
                  <a:schemeClr val="tx1"/>
                </a:solidFill>
              </a:rPr>
              <a:t>closePrice":"34.64",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“time</a:t>
            </a:r>
            <a:r>
              <a:rPr lang="en-US" altLang="zh-CN" sz="1000" dirty="0">
                <a:solidFill>
                  <a:schemeClr val="tx1"/>
                </a:solidFill>
              </a:rPr>
              <a:t>":"15:00:00",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"</a:t>
            </a:r>
            <a:r>
              <a:rPr lang="en-US" altLang="zh-CN" sz="1000" dirty="0">
                <a:solidFill>
                  <a:schemeClr val="tx1"/>
                </a:solidFill>
              </a:rPr>
              <a:t>name":"</a:t>
            </a:r>
            <a:r>
              <a:rPr lang="zh-CN" altLang="zh-CN" sz="1000" dirty="0">
                <a:solidFill>
                  <a:schemeClr val="tx1"/>
                </a:solidFill>
              </a:rPr>
              <a:t>科大讯飞</a:t>
            </a:r>
            <a:r>
              <a:rPr lang="en-US" altLang="zh-CN" sz="1000" dirty="0">
                <a:solidFill>
                  <a:schemeClr val="tx1"/>
                </a:solidFill>
              </a:rPr>
              <a:t>”,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"</a:t>
            </a:r>
            <a:r>
              <a:rPr lang="en-US" altLang="zh-CN" sz="1000" dirty="0">
                <a:solidFill>
                  <a:schemeClr val="tx1"/>
                </a:solidFill>
              </a:rPr>
              <a:t>tradeAmount":"979620000",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"</a:t>
            </a:r>
            <a:r>
              <a:rPr lang="en-US" altLang="zh-CN" sz="1000" dirty="0">
                <a:solidFill>
                  <a:schemeClr val="tx1"/>
                </a:solidFill>
              </a:rPr>
              <a:t>todayMin":"34.59",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"</a:t>
            </a:r>
            <a:r>
              <a:rPr lang="en-US" altLang="zh-CN" sz="1000" dirty="0">
                <a:solidFill>
                  <a:schemeClr val="tx1"/>
                </a:solidFill>
              </a:rPr>
              <a:t>code":"002230",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"</a:t>
            </a:r>
            <a:r>
              <a:rPr lang="en-US" altLang="zh-CN" sz="1000" dirty="0">
                <a:solidFill>
                  <a:schemeClr val="tx1"/>
                </a:solidFill>
              </a:rPr>
              <a:t>nowPrice":"35.10",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"</a:t>
            </a:r>
            <a:r>
              <a:rPr lang="en-US" altLang="zh-CN" sz="1000" dirty="0">
                <a:solidFill>
                  <a:schemeClr val="tx1"/>
                </a:solidFill>
              </a:rPr>
              <a:t>market":"</a:t>
            </a:r>
            <a:r>
              <a:rPr lang="en-US" altLang="zh-CN" sz="1000" dirty="0" err="1">
                <a:solidFill>
                  <a:schemeClr val="tx1"/>
                </a:solidFill>
              </a:rPr>
              <a:t>sz</a:t>
            </a:r>
            <a:r>
              <a:rPr lang="en-US" altLang="zh-CN" sz="1000" dirty="0">
                <a:solidFill>
                  <a:schemeClr val="tx1"/>
                </a:solidFill>
              </a:rPr>
              <a:t>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}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     }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}</a:t>
            </a:r>
            <a:endParaRPr lang="zh-CN" altLang="zh-CN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安安的股市 </a:t>
            </a: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案例展示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sym typeface="Arial" charset="0"/>
              </a:rPr>
              <a:t>解码</a:t>
            </a:r>
            <a:r>
              <a:rPr lang="en-US" altLang="zh-CN" smtClean="0">
                <a:sym typeface="Arial" charset="0"/>
              </a:rPr>
              <a:t>JSON</a:t>
            </a:r>
            <a:r>
              <a:rPr lang="zh-CN" altLang="en-US" smtClean="0">
                <a:sym typeface="Arial" charset="0"/>
              </a:rPr>
              <a:t>格式文件</a:t>
            </a:r>
          </a:p>
        </p:txBody>
      </p:sp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395288" y="700088"/>
            <a:ext cx="8569325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JSON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格式的文本难以直接访问操作，通过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Web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客户端组件提供的</a:t>
            </a:r>
            <a:r>
              <a:rPr kumimoji="1" lang="zh-CN" altLang="en-US" sz="2000">
                <a:solidFill>
                  <a:schemeClr val="tx1"/>
                </a:solidFill>
                <a:latin typeface="微软雅黑"/>
                <a:ea typeface="黑体" pitchFamily="2" charset="-122"/>
                <a:cs typeface="微软雅黑"/>
                <a:sym typeface="Arial" charset="0"/>
              </a:rPr>
              <a:t>“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解码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JSON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文本</a:t>
            </a:r>
            <a:r>
              <a:rPr kumimoji="1" lang="zh-CN" altLang="en-US" sz="2000">
                <a:solidFill>
                  <a:schemeClr val="tx1"/>
                </a:solidFill>
                <a:latin typeface="微软雅黑"/>
                <a:ea typeface="黑体" pitchFamily="2" charset="-122"/>
                <a:cs typeface="微软雅黑"/>
                <a:sym typeface="Arial" charset="0"/>
              </a:rPr>
              <a:t>”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方法可以把传入的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JSON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格式文本变换成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App Inventor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更容易处理的列表格式 </a:t>
            </a:r>
          </a:p>
        </p:txBody>
      </p:sp>
      <p:pic>
        <p:nvPicPr>
          <p:cNvPr id="4198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492250"/>
            <a:ext cx="396081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Rectangle 7"/>
          <p:cNvSpPr>
            <a:spLocks noChangeArrowheads="1"/>
          </p:cNvSpPr>
          <p:nvPr/>
        </p:nvSpPr>
        <p:spPr bwMode="auto">
          <a:xfrm>
            <a:off x="395288" y="2427288"/>
            <a:ext cx="85693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JSON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的数组</a:t>
            </a:r>
            <a:r>
              <a:rPr kumimoji="1" lang="en-US" altLang="zh-CN" sz="20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[x, y, z]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会被变换为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App Inventor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中的列表 </a:t>
            </a:r>
            <a:r>
              <a:rPr kumimoji="1" lang="en-US" altLang="zh-CN" sz="2000" b="1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(x y z)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JSON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的</a:t>
            </a:r>
            <a:r>
              <a:rPr kumimoji="1" lang="zh-CN" altLang="en-US" sz="2000">
                <a:solidFill>
                  <a:schemeClr val="tx1"/>
                </a:solidFill>
                <a:latin typeface="微软雅黑"/>
                <a:ea typeface="黑体" pitchFamily="2" charset="-122"/>
                <a:cs typeface="微软雅黑"/>
                <a:sym typeface="Arial" charset="0"/>
              </a:rPr>
              <a:t>“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键值对</a:t>
            </a:r>
            <a:r>
              <a:rPr kumimoji="1" lang="zh-CN" altLang="en-US" sz="2000">
                <a:solidFill>
                  <a:schemeClr val="tx1"/>
                </a:solidFill>
                <a:latin typeface="微软雅黑"/>
                <a:ea typeface="黑体" pitchFamily="2" charset="-122"/>
                <a:cs typeface="微软雅黑"/>
                <a:sym typeface="Arial" charset="0"/>
              </a:rPr>
              <a:t>”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对象，例如</a:t>
            </a:r>
            <a:r>
              <a:rPr kumimoji="1" lang="en-US" altLang="zh-CN" sz="20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totalNumber: 47800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会被变换为只有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2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个单元项的列表格式 </a:t>
            </a:r>
            <a:r>
              <a:rPr kumimoji="1" lang="en-US" altLang="zh-CN" sz="2000" b="1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(totalNumber 47800)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具有多个键值对的对象</a:t>
            </a:r>
            <a:r>
              <a:rPr kumimoji="1" lang="en-US" altLang="zh-CN" sz="20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{name: </a:t>
            </a:r>
            <a:r>
              <a:rPr kumimoji="1" lang="en-US" altLang="zh-CN" sz="2000" b="1">
                <a:solidFill>
                  <a:schemeClr val="hlink"/>
                </a:solidFill>
                <a:latin typeface="微软雅黑"/>
                <a:ea typeface="黑体" pitchFamily="2" charset="-122"/>
                <a:cs typeface="微软雅黑"/>
                <a:sym typeface="Arial" charset="0"/>
              </a:rPr>
              <a:t>“</a:t>
            </a:r>
            <a:r>
              <a:rPr kumimoji="1" lang="zh-CN" altLang="en-US" sz="20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科大讯飞</a:t>
            </a:r>
            <a:r>
              <a:rPr kumimoji="1" lang="en-US" sz="2000" b="1">
                <a:solidFill>
                  <a:schemeClr val="hlink"/>
                </a:solidFill>
                <a:latin typeface="微软雅黑"/>
                <a:ea typeface="黑体" pitchFamily="2" charset="-122"/>
                <a:cs typeface="微软雅黑"/>
                <a:sym typeface="Arial" charset="0"/>
              </a:rPr>
              <a:t>”</a:t>
            </a:r>
            <a:r>
              <a:rPr kumimoji="1" lang="en-US" altLang="zh-CN" sz="20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, code: </a:t>
            </a:r>
            <a:r>
              <a:rPr kumimoji="1" lang="en-US" altLang="zh-CN" sz="2000" b="1">
                <a:solidFill>
                  <a:schemeClr val="hlink"/>
                </a:solidFill>
                <a:latin typeface="微软雅黑"/>
                <a:ea typeface="黑体" pitchFamily="2" charset="-122"/>
                <a:cs typeface="微软雅黑"/>
                <a:sym typeface="Arial" charset="0"/>
              </a:rPr>
              <a:t>“</a:t>
            </a:r>
            <a:r>
              <a:rPr kumimoji="1" lang="en-US" altLang="zh-CN" sz="20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sz002230</a:t>
            </a:r>
            <a:r>
              <a:rPr kumimoji="1" lang="en-US" altLang="zh-CN" sz="2000" b="1">
                <a:solidFill>
                  <a:schemeClr val="hlink"/>
                </a:solidFill>
                <a:latin typeface="微软雅黑"/>
                <a:ea typeface="黑体" pitchFamily="2" charset="-122"/>
                <a:cs typeface="微软雅黑"/>
                <a:sym typeface="Arial" charset="0"/>
              </a:rPr>
              <a:t>”</a:t>
            </a:r>
            <a:r>
              <a:rPr kumimoji="1" lang="en-US" altLang="zh-CN" sz="20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, date: </a:t>
            </a:r>
            <a:r>
              <a:rPr kumimoji="1" lang="en-US" altLang="zh-CN" sz="2000" b="1">
                <a:solidFill>
                  <a:schemeClr val="hlink"/>
                </a:solidFill>
                <a:latin typeface="微软雅黑"/>
                <a:ea typeface="黑体" pitchFamily="2" charset="-122"/>
                <a:cs typeface="微软雅黑"/>
                <a:sym typeface="Arial" charset="0"/>
              </a:rPr>
              <a:t>“</a:t>
            </a:r>
            <a:r>
              <a:rPr kumimoji="1" lang="en-US" altLang="zh-CN" sz="20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2015-10-22</a:t>
            </a:r>
            <a:r>
              <a:rPr kumimoji="1" lang="en-US" altLang="zh-CN" sz="2000" b="1">
                <a:solidFill>
                  <a:schemeClr val="hlink"/>
                </a:solidFill>
                <a:latin typeface="微软雅黑"/>
                <a:ea typeface="黑体" pitchFamily="2" charset="-122"/>
                <a:cs typeface="微软雅黑"/>
                <a:sym typeface="Arial" charset="0"/>
              </a:rPr>
              <a:t>”</a:t>
            </a:r>
            <a:r>
              <a:rPr kumimoji="1" lang="en-US" altLang="zh-CN" sz="20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}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 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会被转换为这样一个二级列表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b="1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((name  "</a:t>
            </a:r>
            <a:r>
              <a:rPr kumimoji="1" lang="zh-CN" altLang="en-US" sz="2000" b="1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科大讯飞</a:t>
            </a:r>
            <a:r>
              <a:rPr kumimoji="1" lang="en-US" altLang="zh-CN" sz="2000" b="1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") (code  "sz002230") (date"2014-10-22"))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 </a:t>
            </a:r>
            <a:endParaRPr kumimoji="1" lang="zh-CN" altLang="en-US" sz="2000">
              <a:solidFill>
                <a:schemeClr val="tx1"/>
              </a:solidFill>
              <a:latin typeface="黑体" pitchFamily="2" charset="-122"/>
              <a:ea typeface="黑体" pitchFamily="2" charset="-122"/>
              <a:cs typeface="微软雅黑"/>
              <a:sym typeface="Arial" charset="0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筛选要显示的数据</a:t>
            </a:r>
            <a:endParaRPr lang="en-US" altLang="zh-CN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36868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  <p:extLst>
      <p:ext uri="{BB962C8B-B14F-4D97-AF65-F5344CB8AC3E}">
        <p14:creationId xmlns:p14="http://schemas.microsoft.com/office/powerpoint/2010/main" val="2547799199"/>
      </p:ext>
    </p:extLst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sym typeface="Arial" charset="0"/>
              </a:rPr>
              <a:t>在键值对中查找关键字</a:t>
            </a:r>
          </a:p>
        </p:txBody>
      </p:sp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95288" y="700088"/>
            <a:ext cx="8569325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解码以后先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黑体" pitchFamily="2" charset="-122"/>
                <a:cs typeface="微软雅黑"/>
                <a:sym typeface="Arial" charset="0"/>
              </a:rPr>
              <a:t>“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网络接收信息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黑体" pitchFamily="2" charset="-122"/>
                <a:cs typeface="微软雅黑"/>
                <a:sym typeface="Arial" charset="0"/>
              </a:rPr>
              <a:t>”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里面查找关键字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微软雅黑"/>
                <a:ea typeface="黑体" pitchFamily="2" charset="-122"/>
                <a:cs typeface="微软雅黑"/>
                <a:sym typeface="Arial" charset="0"/>
              </a:rPr>
              <a:t>“</a:t>
            </a:r>
            <a:r>
              <a:rPr kumimoji="1" lang="en-US" altLang="zh-CN" sz="2000" dirty="0" err="1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</a:rPr>
              <a:t>showapi_res_code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微软雅黑"/>
                <a:ea typeface="黑体" pitchFamily="2" charset="-122"/>
                <a:cs typeface="微软雅黑"/>
                <a:sym typeface="Arial" charset="0"/>
              </a:rPr>
              <a:t>”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所对应的值，这个可以通过列表组件提供的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黑体" pitchFamily="2" charset="-122"/>
                <a:cs typeface="微软雅黑"/>
                <a:sym typeface="Arial" charset="0"/>
              </a:rPr>
              <a:t>“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在键值对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/>
                <a:ea typeface="黑体" pitchFamily="2" charset="-122"/>
                <a:cs typeface="微软雅黑"/>
                <a:sym typeface="Arial" charset="0"/>
              </a:rPr>
              <a:t>…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中查找关键字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/>
                <a:ea typeface="黑体" pitchFamily="2" charset="-122"/>
                <a:cs typeface="微软雅黑"/>
                <a:sym typeface="Arial" charset="0"/>
              </a:rPr>
              <a:t>…”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方法</a:t>
            </a:r>
            <a:endParaRPr kumimoji="1" lang="zh-CN" altLang="en-US" sz="3200" dirty="0">
              <a:solidFill>
                <a:schemeClr val="tx1"/>
              </a:solidFill>
              <a:latin typeface="微软雅黑"/>
              <a:ea typeface="黑体" pitchFamily="2" charset="-122"/>
              <a:cs typeface="微软雅黑"/>
              <a:sym typeface="Arial" charset="0"/>
            </a:endParaRP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395288" y="2427288"/>
            <a:ext cx="85693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接下来要先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取得</a:t>
            </a:r>
            <a:r>
              <a:rPr kumimoji="1" lang="en-US" altLang="zh-CN" sz="2000" dirty="0" err="1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</a:rPr>
              <a:t>showapi_res_body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，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然后再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在</a:t>
            </a:r>
            <a:r>
              <a:rPr kumimoji="1" lang="en-US" altLang="zh-CN" sz="2000" dirty="0" err="1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</a:rPr>
              <a:t>showapi_res_body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里面找到</a:t>
            </a:r>
            <a:r>
              <a:rPr kumimoji="1" lang="en-US" altLang="zh-CN" sz="2000" dirty="0" err="1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</a:rPr>
              <a:t>stockMarket</a:t>
            </a:r>
            <a:endParaRPr kumimoji="1" lang="en-US" altLang="zh-CN" sz="2000" dirty="0">
              <a:solidFill>
                <a:schemeClr val="tx1"/>
              </a:solidFill>
              <a:latin typeface="黑体" pitchFamily="2" charset="-122"/>
              <a:ea typeface="黑体" pitchFamily="2" charset="-122"/>
              <a:cs typeface="微软雅黑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最后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才能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在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</a:rPr>
              <a:t>stockMarket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里面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取得股票名称（关键字为</a:t>
            </a:r>
            <a:r>
              <a:rPr kumimoji="1"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name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）、日期（关键字为</a:t>
            </a:r>
            <a:r>
              <a:rPr kumimoji="1"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date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）等系列信息</a:t>
            </a:r>
            <a:r>
              <a:rPr kumimoji="1" lang="zh-CN" altLang="en-US" sz="3200" dirty="0">
                <a:solidFill>
                  <a:schemeClr val="tx1"/>
                </a:solidFill>
                <a:latin typeface="微软雅黑"/>
                <a:ea typeface="黑体" pitchFamily="2" charset="-122"/>
                <a:cs typeface="微软雅黑"/>
                <a:sym typeface="Arial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类似的，可以解析出</a:t>
            </a:r>
            <a:r>
              <a:rPr kumimoji="1"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K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线图的信息。图像组件的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黑体" pitchFamily="2" charset="-122"/>
                <a:cs typeface="微软雅黑"/>
                <a:sym typeface="Arial" charset="0"/>
              </a:rPr>
              <a:t>“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图片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黑体" pitchFamily="2" charset="-122"/>
                <a:cs typeface="微软雅黑"/>
                <a:sym typeface="Arial" charset="0"/>
              </a:rPr>
              <a:t>”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</a:rPr>
              <a:t>属性除了可以关联到本地图片，也可以关联到网络图片，本例中实际就是提供了一个网址</a:t>
            </a:r>
            <a:r>
              <a:rPr kumimoji="1"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  <a:sym typeface="Arial" charset="0"/>
                <a:hlinkClick r:id="rId2"/>
              </a:rPr>
              <a:t>http://image.sinajs.cn/newchart/min/n/sz002230.gif</a:t>
            </a:r>
            <a:r>
              <a:rPr kumimoji="1" lang="en-US" altLang="zh-CN" sz="3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  <a:sym typeface="Arial" charset="0"/>
              </a:rPr>
              <a:t> </a:t>
            </a:r>
            <a:endParaRPr kumimoji="1" lang="zh-CN" altLang="en-US" sz="3200" dirty="0">
              <a:solidFill>
                <a:schemeClr val="tx1"/>
              </a:solidFill>
              <a:latin typeface="微软雅黑"/>
              <a:ea typeface="微软雅黑"/>
              <a:cs typeface="微软雅黑"/>
              <a:sym typeface="Arial" charset="0"/>
            </a:endParaRP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4525" y="1563688"/>
            <a:ext cx="30241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24" y="1551460"/>
            <a:ext cx="5151566" cy="823031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客户端“获得文本”事件处理模块（</a:t>
            </a:r>
            <a:r>
              <a:rPr lang="en-US" altLang="zh-CN" smtClean="0"/>
              <a:t>1</a:t>
            </a:r>
            <a:r>
              <a:rPr lang="zh-CN" altLang="en-US" smtClean="0"/>
              <a:t>）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55526"/>
            <a:ext cx="821503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客户端“获得文本”事件处理模块（</a:t>
            </a:r>
            <a:r>
              <a:rPr lang="en-US" altLang="zh-CN" smtClean="0"/>
              <a:t>2</a:t>
            </a:r>
            <a:r>
              <a:rPr lang="zh-CN" altLang="en-US" smtClean="0"/>
              <a:t>）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7533"/>
            <a:ext cx="7128792" cy="412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客户端“获得文本”事件处理模块（</a:t>
            </a:r>
            <a:r>
              <a:rPr lang="en-US" altLang="zh-CN" smtClean="0"/>
              <a:t>3</a:t>
            </a:r>
            <a:r>
              <a:rPr lang="zh-CN" altLang="en-US" smtClean="0"/>
              <a:t>）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699542"/>
            <a:ext cx="754267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客户端“获得文本”事件处理模块（</a:t>
            </a:r>
            <a:r>
              <a:rPr lang="en-US" altLang="zh-CN" smtClean="0"/>
              <a:t>4</a:t>
            </a:r>
            <a:r>
              <a:rPr lang="zh-CN" altLang="en-US" smtClean="0"/>
              <a:t>）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699542"/>
            <a:ext cx="671032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</a:rPr>
              <a:t>增强功能，一次查询多只股票</a:t>
            </a:r>
            <a:endParaRPr lang="en-US" altLang="zh-CN" sz="4400" b="1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49156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sym typeface="Arial" charset="0"/>
              </a:rPr>
              <a:t>展示与分析</a:t>
            </a:r>
          </a:p>
        </p:txBody>
      </p:sp>
      <p:pic>
        <p:nvPicPr>
          <p:cNvPr id="1026" name="Picture 2" descr="C:\Users\LB-502\Documents\Tencent Files\65931361\FileRecv\MobileFile\Screenshot_2016-06-09-15-09-4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81" y="849666"/>
            <a:ext cx="18225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B-502\Documents\Tencent Files\65931361\FileRecv\MobileFile\Screenshot_2016-06-09-15-09-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820" y="869533"/>
            <a:ext cx="18225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B-502\Documents\Tencent Files\65931361\FileRecv\MobileFile\Screenshot_2016-06-09-15-10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869533"/>
            <a:ext cx="18225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/>
          </p:cNvSpPr>
          <p:nvPr/>
        </p:nvSpPr>
        <p:spPr bwMode="auto">
          <a:xfrm>
            <a:off x="575270" y="4243511"/>
            <a:ext cx="244832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(a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三支股票第一支</a:t>
            </a:r>
            <a:endParaRPr kumimoji="1" lang="en-US" altLang="zh-CN" sz="3200" dirty="0">
              <a:solidFill>
                <a:schemeClr val="tx1"/>
              </a:solidFill>
              <a:latin typeface="微软雅黑"/>
              <a:ea typeface="黑体" pitchFamily="2" charset="-122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3419872" y="4234110"/>
            <a:ext cx="244832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(b)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三支股票第二支</a:t>
            </a:r>
            <a:endParaRPr kumimoji="1" lang="en-US" altLang="zh-CN" sz="3200" dirty="0">
              <a:solidFill>
                <a:schemeClr val="tx1"/>
              </a:solidFill>
              <a:latin typeface="微软雅黑"/>
              <a:ea typeface="黑体" pitchFamily="2" charset="-122"/>
            </a:endParaRPr>
          </a:p>
        </p:txBody>
      </p:sp>
      <p:sp>
        <p:nvSpPr>
          <p:cNvPr id="8" name="Rectangle 6"/>
          <p:cNvSpPr>
            <a:spLocks/>
          </p:cNvSpPr>
          <p:nvPr/>
        </p:nvSpPr>
        <p:spPr bwMode="auto">
          <a:xfrm>
            <a:off x="6156176" y="4225684"/>
            <a:ext cx="244832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(c)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三支股票第三支</a:t>
            </a:r>
            <a:endParaRPr kumimoji="1" lang="en-US" altLang="zh-CN" sz="3200" dirty="0">
              <a:solidFill>
                <a:schemeClr val="tx1"/>
              </a:solidFill>
              <a:latin typeface="微软雅黑"/>
              <a:ea typeface="黑体" pitchFamily="2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批量查询服务接口</a:t>
            </a:r>
            <a:endParaRPr lang="en-US" altLang="zh-CN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36868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  <p:extLst>
      <p:ext uri="{BB962C8B-B14F-4D97-AF65-F5344CB8AC3E}">
        <p14:creationId xmlns:p14="http://schemas.microsoft.com/office/powerpoint/2010/main" val="925237121"/>
      </p:ext>
    </p:extLst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展示与分析</a:t>
            </a:r>
          </a:p>
        </p:txBody>
      </p:sp>
      <p:sp>
        <p:nvSpPr>
          <p:cNvPr id="19458" name="Rectangle 6"/>
          <p:cNvSpPr>
            <a:spLocks/>
          </p:cNvSpPr>
          <p:nvPr/>
        </p:nvSpPr>
        <p:spPr bwMode="auto">
          <a:xfrm>
            <a:off x="971550" y="4227513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(a)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开始界面</a:t>
            </a:r>
            <a:endParaRPr kumimoji="1" lang="en-US" altLang="zh-CN" sz="3200" dirty="0">
              <a:solidFill>
                <a:schemeClr val="tx1"/>
              </a:solidFill>
              <a:latin typeface="微软雅黑"/>
              <a:ea typeface="黑体" pitchFamily="2" charset="-122"/>
            </a:endParaRPr>
          </a:p>
        </p:txBody>
      </p:sp>
      <p:sp>
        <p:nvSpPr>
          <p:cNvPr id="19459" name="Rectangle 7"/>
          <p:cNvSpPr>
            <a:spLocks/>
          </p:cNvSpPr>
          <p:nvPr/>
        </p:nvSpPr>
        <p:spPr bwMode="auto">
          <a:xfrm>
            <a:off x="3492500" y="4246563"/>
            <a:ext cx="18716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(b)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浙大网新</a:t>
            </a:r>
            <a:endParaRPr kumimoji="1" lang="zh-CN" altLang="en-US" sz="3200">
              <a:solidFill>
                <a:schemeClr val="tx1"/>
              </a:solidFill>
              <a:latin typeface="微软雅黑"/>
              <a:ea typeface="黑体" pitchFamily="2" charset="-122"/>
            </a:endParaRPr>
          </a:p>
        </p:txBody>
      </p:sp>
      <p:sp>
        <p:nvSpPr>
          <p:cNvPr id="19460" name="Rectangle 8"/>
          <p:cNvSpPr>
            <a:spLocks/>
          </p:cNvSpPr>
          <p:nvPr/>
        </p:nvSpPr>
        <p:spPr bwMode="auto">
          <a:xfrm>
            <a:off x="6227763" y="4227513"/>
            <a:ext cx="165576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(c)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选交易所</a:t>
            </a:r>
          </a:p>
        </p:txBody>
      </p:sp>
      <p:pic>
        <p:nvPicPr>
          <p:cNvPr id="19461" name="Picture 9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700088"/>
            <a:ext cx="1820862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10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700088"/>
            <a:ext cx="1820863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11" descr="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1863" y="700088"/>
            <a:ext cx="1820862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/>
              <a:t>批量查询服务接口</a:t>
            </a:r>
            <a:endParaRPr lang="en-US" altLang="zh-CN" dirty="0" smtClean="0"/>
          </a:p>
        </p:txBody>
      </p:sp>
      <p:sp>
        <p:nvSpPr>
          <p:cNvPr id="33796" name="Rectangle 3"/>
          <p:cNvSpPr>
            <a:spLocks/>
          </p:cNvSpPr>
          <p:nvPr/>
        </p:nvSpPr>
        <p:spPr bwMode="auto">
          <a:xfrm>
            <a:off x="457200" y="736600"/>
            <a:ext cx="836295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95300" indent="-495300">
              <a:spcAft>
                <a:spcPct val="50000"/>
              </a:spcAft>
            </a:pPr>
            <a:r>
              <a:rPr kumimoji="1" lang="zh-CN" altLang="en-US" sz="1600" b="1" dirty="0">
                <a:solidFill>
                  <a:schemeClr val="tx1"/>
                </a:solidFill>
              </a:rPr>
              <a:t>接口地址 </a:t>
            </a:r>
            <a:r>
              <a:rPr kumimoji="1" lang="en-US" altLang="zh-CN" sz="1600" b="1" dirty="0">
                <a:solidFill>
                  <a:schemeClr val="tx1"/>
                </a:solidFill>
              </a:rPr>
              <a:t>:   </a:t>
            </a:r>
            <a:r>
              <a:rPr lang="en-US" altLang="zh-CN" sz="1600" dirty="0">
                <a:hlinkClick r:id="rId2"/>
              </a:rPr>
              <a:t>http://</a:t>
            </a:r>
            <a:r>
              <a:rPr lang="en-US" altLang="zh-CN" sz="1600" dirty="0" smtClean="0">
                <a:hlinkClick r:id="rId2"/>
              </a:rPr>
              <a:t>stock.market.alicloudapi.com/batch-real-stockinfo</a:t>
            </a:r>
            <a:endParaRPr lang="en-US" altLang="zh-CN" sz="1600" dirty="0" smtClean="0"/>
          </a:p>
          <a:p>
            <a:pPr marL="495300" indent="-495300">
              <a:spcAft>
                <a:spcPct val="50000"/>
              </a:spcAft>
            </a:pPr>
            <a:endParaRPr lang="zh-CN" altLang="zh-CN" sz="1600" dirty="0">
              <a:solidFill>
                <a:schemeClr val="tx1"/>
              </a:solidFill>
            </a:endParaRPr>
          </a:p>
          <a:p>
            <a:pPr marL="495300" indent="-495300">
              <a:spcAft>
                <a:spcPct val="50000"/>
              </a:spcAft>
            </a:pPr>
            <a:r>
              <a:rPr kumimoji="1" lang="zh-CN" altLang="en-US" sz="1600" b="1" dirty="0" smtClean="0">
                <a:solidFill>
                  <a:schemeClr val="tx1"/>
                </a:solidFill>
              </a:rPr>
              <a:t>请求</a:t>
            </a:r>
            <a:r>
              <a:rPr kumimoji="1" lang="zh-CN" altLang="en-US" sz="1600" b="1" dirty="0">
                <a:solidFill>
                  <a:schemeClr val="tx1"/>
                </a:solidFill>
              </a:rPr>
              <a:t>方法 </a:t>
            </a:r>
            <a:r>
              <a:rPr kumimoji="1" lang="en-US" altLang="zh-CN" sz="1600" b="1" dirty="0">
                <a:solidFill>
                  <a:schemeClr val="tx1"/>
                </a:solidFill>
              </a:rPr>
              <a:t>:   GET</a:t>
            </a:r>
            <a:endParaRPr kumimoji="1" lang="zh-CN" altLang="en-US" sz="1600" b="1" dirty="0">
              <a:solidFill>
                <a:schemeClr val="tx1"/>
              </a:solidFill>
            </a:endParaRPr>
          </a:p>
          <a:p>
            <a:pPr marL="952500" lvl="1" indent="-4953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endParaRPr kumimoji="1" lang="zh-CN" altLang="en-US" sz="1600" b="1" dirty="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339084"/>
              </p:ext>
            </p:extLst>
          </p:nvPr>
        </p:nvGraphicFramePr>
        <p:xfrm>
          <a:off x="611560" y="2139702"/>
          <a:ext cx="7416823" cy="216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/>
                <a:gridCol w="1138554"/>
                <a:gridCol w="858666"/>
                <a:gridCol w="4411491"/>
              </a:tblGrid>
              <a:tr h="5531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名称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类型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是否必须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531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needIndex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STRING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可选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是否需要返回指数信息。</a:t>
                      </a:r>
                      <a:r>
                        <a:rPr lang="en-US" sz="1600" kern="0">
                          <a:effectLst/>
                        </a:rPr>
                        <a:t>1</a:t>
                      </a:r>
                      <a:r>
                        <a:rPr lang="zh-CN" sz="1600" kern="0">
                          <a:effectLst/>
                        </a:rPr>
                        <a:t>为需要，</a:t>
                      </a:r>
                      <a:r>
                        <a:rPr lang="en-US" sz="1600" kern="0">
                          <a:effectLst/>
                        </a:rPr>
                        <a:t>0</a:t>
                      </a:r>
                      <a:r>
                        <a:rPr lang="zh-CN" sz="1600" kern="0">
                          <a:effectLst/>
                        </a:rPr>
                        <a:t>为不需要。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0540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stocks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STRING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必填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股票编码，需要带上市场名称。多个股票代码间以英文逗号分隔，最多输入</a:t>
                      </a:r>
                      <a:r>
                        <a:rPr lang="en-US" sz="1600" kern="0" dirty="0">
                          <a:effectLst/>
                        </a:rPr>
                        <a:t>200</a:t>
                      </a:r>
                      <a:r>
                        <a:rPr lang="zh-CN" sz="1600" kern="0" dirty="0">
                          <a:effectLst/>
                        </a:rPr>
                        <a:t>个代码。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758233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en-US" altLang="zh-CN" smtClean="0">
                <a:sym typeface="Arial" charset="0"/>
              </a:rPr>
              <a:t>JSON</a:t>
            </a:r>
            <a:r>
              <a:rPr lang="zh-CN" altLang="en-US" smtClean="0">
                <a:sym typeface="Arial" charset="0"/>
              </a:rPr>
              <a:t>格式数据</a:t>
            </a:r>
          </a:p>
        </p:txBody>
      </p:sp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395288" y="555625"/>
            <a:ext cx="8569325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Font typeface="Arial" charset="0"/>
              <a:buNone/>
            </a:pPr>
            <a:r>
              <a:rPr lang="en-US" altLang="zh-CN" sz="1000" dirty="0">
                <a:solidFill>
                  <a:schemeClr val="tx1"/>
                </a:solidFill>
              </a:rPr>
              <a:t>http://stock.market.alicloudapi.com/batch-real-stockinfo? </a:t>
            </a:r>
            <a:r>
              <a:rPr lang="en-US" altLang="zh-CN" sz="1000" dirty="0" err="1">
                <a:solidFill>
                  <a:schemeClr val="tx1"/>
                </a:solidFill>
              </a:rPr>
              <a:t>needIndex</a:t>
            </a:r>
            <a:r>
              <a:rPr lang="en-US" altLang="zh-CN" sz="1000" dirty="0">
                <a:solidFill>
                  <a:schemeClr val="tx1"/>
                </a:solidFill>
              </a:rPr>
              <a:t>=0&amp;stocks=sz002230,sh600797</a:t>
            </a:r>
            <a:r>
              <a:rPr lang="zh-CN" altLang="en-US" sz="1000" dirty="0" smtClean="0">
                <a:solidFill>
                  <a:schemeClr val="tx1"/>
                </a:solidFill>
                <a:sym typeface="Arial" charset="0"/>
              </a:rPr>
              <a:t>：</a:t>
            </a:r>
            <a:endParaRPr lang="en-US" altLang="zh-CN" sz="1000" dirty="0">
              <a:solidFill>
                <a:schemeClr val="tx1"/>
              </a:solidFill>
              <a:sym typeface="Arial" charset="0"/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{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"</a:t>
            </a:r>
            <a:r>
              <a:rPr lang="en-US" altLang="zh-CN" sz="1000" dirty="0">
                <a:solidFill>
                  <a:schemeClr val="tx1"/>
                </a:solidFill>
              </a:rPr>
              <a:t>showapi_res_code":0,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"</a:t>
            </a:r>
            <a:r>
              <a:rPr lang="en-US" altLang="zh-CN" sz="1000" dirty="0" err="1">
                <a:solidFill>
                  <a:schemeClr val="tx1"/>
                </a:solidFill>
              </a:rPr>
              <a:t>showapi_res_error</a:t>
            </a:r>
            <a:r>
              <a:rPr lang="en-US" altLang="zh-CN" sz="1000" dirty="0">
                <a:solidFill>
                  <a:schemeClr val="tx1"/>
                </a:solidFill>
              </a:rPr>
              <a:t>":"",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"</a:t>
            </a:r>
            <a:r>
              <a:rPr lang="en-US" altLang="zh-CN" sz="1000" dirty="0" err="1">
                <a:solidFill>
                  <a:schemeClr val="tx1"/>
                </a:solidFill>
              </a:rPr>
              <a:t>showapi_res_body</a:t>
            </a:r>
            <a:r>
              <a:rPr lang="en-US" altLang="zh-CN" sz="1000" dirty="0">
                <a:solidFill>
                  <a:schemeClr val="tx1"/>
                </a:solidFill>
              </a:rPr>
              <a:t>":{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"</a:t>
            </a:r>
            <a:r>
              <a:rPr lang="en-US" altLang="zh-CN" sz="1000" dirty="0">
                <a:solidFill>
                  <a:schemeClr val="tx1"/>
                </a:solidFill>
              </a:rPr>
              <a:t>ret_code":0,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"</a:t>
            </a:r>
            <a:r>
              <a:rPr lang="en-US" altLang="zh-CN" sz="1000" dirty="0">
                <a:solidFill>
                  <a:schemeClr val="tx1"/>
                </a:solidFill>
              </a:rPr>
              <a:t>list":</a:t>
            </a:r>
            <a:r>
              <a:rPr lang="en-US" altLang="zh-CN" sz="1000" b="1" dirty="0">
                <a:solidFill>
                  <a:srgbClr val="002060"/>
                </a:solidFill>
              </a:rPr>
              <a:t>[</a:t>
            </a:r>
            <a:endParaRPr lang="zh-CN" altLang="zh-CN" sz="1000" b="1" dirty="0">
              <a:solidFill>
                <a:srgbClr val="002060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{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	"</a:t>
            </a:r>
            <a:r>
              <a:rPr lang="en-US" altLang="zh-CN" sz="1000" dirty="0">
                <a:solidFill>
                  <a:schemeClr val="tx1"/>
                </a:solidFill>
              </a:rPr>
              <a:t>todayMax":"35.480", 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	……               </a:t>
            </a:r>
            <a:r>
              <a:rPr lang="en-US" altLang="zh-CN" sz="1000" dirty="0">
                <a:solidFill>
                  <a:schemeClr val="tx1"/>
                </a:solidFill>
              </a:rPr>
              <a:t>//</a:t>
            </a:r>
            <a:r>
              <a:rPr lang="zh-CN" altLang="zh-CN" sz="1000" dirty="0">
                <a:solidFill>
                  <a:schemeClr val="tx1"/>
                </a:solidFill>
              </a:rPr>
              <a:t>中间省略若干行，只列出后面用到的数据</a:t>
            </a: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	"</a:t>
            </a:r>
            <a:r>
              <a:rPr lang="en-US" altLang="zh-CN" sz="1000" dirty="0">
                <a:solidFill>
                  <a:schemeClr val="tx1"/>
                </a:solidFill>
              </a:rPr>
              <a:t>tradeNum":"27960100",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	"</a:t>
            </a:r>
            <a:r>
              <a:rPr lang="en-US" altLang="zh-CN" sz="1000" dirty="0">
                <a:solidFill>
                  <a:schemeClr val="tx1"/>
                </a:solidFill>
              </a:rPr>
              <a:t>openPrice":"34.750",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	"</a:t>
            </a:r>
            <a:r>
              <a:rPr lang="en-US" altLang="zh-CN" sz="1000" dirty="0">
                <a:solidFill>
                  <a:schemeClr val="tx1"/>
                </a:solidFill>
              </a:rPr>
              <a:t>date":"2017-03-31",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	"</a:t>
            </a:r>
            <a:r>
              <a:rPr lang="en-US" altLang="zh-CN" sz="1000" dirty="0">
                <a:solidFill>
                  <a:schemeClr val="tx1"/>
                </a:solidFill>
              </a:rPr>
              <a:t>closePrice":"34.640",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	"</a:t>
            </a:r>
            <a:r>
              <a:rPr lang="en-US" altLang="zh-CN" sz="1000" dirty="0">
                <a:solidFill>
                  <a:schemeClr val="tx1"/>
                </a:solidFill>
              </a:rPr>
              <a:t>time":"15:00:00",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	"</a:t>
            </a:r>
            <a:r>
              <a:rPr lang="en-US" altLang="zh-CN" sz="1000" dirty="0">
                <a:solidFill>
                  <a:schemeClr val="tx1"/>
                </a:solidFill>
              </a:rPr>
              <a:t>name":"</a:t>
            </a:r>
            <a:r>
              <a:rPr lang="zh-CN" altLang="zh-CN" sz="1000" dirty="0">
                <a:solidFill>
                  <a:schemeClr val="tx1"/>
                </a:solidFill>
              </a:rPr>
              <a:t>科大讯飞</a:t>
            </a:r>
            <a:r>
              <a:rPr lang="en-US" altLang="zh-CN" sz="1000" dirty="0">
                <a:solidFill>
                  <a:schemeClr val="tx1"/>
                </a:solidFill>
              </a:rPr>
              <a:t>”,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	"</a:t>
            </a:r>
            <a:r>
              <a:rPr lang="en-US" altLang="zh-CN" sz="1000" dirty="0">
                <a:solidFill>
                  <a:schemeClr val="tx1"/>
                </a:solidFill>
              </a:rPr>
              <a:t>tradeAmount":"979620000.000",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	"</a:t>
            </a:r>
            <a:r>
              <a:rPr lang="en-US" altLang="zh-CN" sz="1000" dirty="0">
                <a:solidFill>
                  <a:schemeClr val="tx1"/>
                </a:solidFill>
              </a:rPr>
              <a:t>todayMin":"34.590",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	"</a:t>
            </a:r>
            <a:r>
              <a:rPr lang="en-US" altLang="zh-CN" sz="1000" dirty="0">
                <a:solidFill>
                  <a:schemeClr val="tx1"/>
                </a:solidFill>
              </a:rPr>
              <a:t>code":"002230",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	"</a:t>
            </a:r>
            <a:r>
              <a:rPr lang="en-US" altLang="zh-CN" sz="1000" dirty="0">
                <a:solidFill>
                  <a:schemeClr val="tx1"/>
                </a:solidFill>
              </a:rPr>
              <a:t>nowPrice":"35.100",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	"</a:t>
            </a:r>
            <a:r>
              <a:rPr lang="en-US" altLang="zh-CN" sz="1000" dirty="0">
                <a:solidFill>
                  <a:schemeClr val="tx1"/>
                </a:solidFill>
              </a:rPr>
              <a:t>market":"</a:t>
            </a:r>
            <a:r>
              <a:rPr lang="en-US" altLang="zh-CN" sz="1000" dirty="0" err="1">
                <a:solidFill>
                  <a:schemeClr val="tx1"/>
                </a:solidFill>
              </a:rPr>
              <a:t>sz</a:t>
            </a:r>
            <a:r>
              <a:rPr lang="en-US" altLang="zh-CN" sz="1000" dirty="0">
                <a:solidFill>
                  <a:schemeClr val="tx1"/>
                </a:solidFill>
              </a:rPr>
              <a:t>",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},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{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	"</a:t>
            </a:r>
            <a:r>
              <a:rPr lang="en-US" altLang="zh-CN" sz="1000" dirty="0">
                <a:solidFill>
                  <a:schemeClr val="tx1"/>
                </a:solidFill>
              </a:rPr>
              <a:t>todayMax":"13.750", 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	……               //</a:t>
            </a:r>
            <a:r>
              <a:rPr lang="zh-CN" altLang="zh-CN" sz="1000" dirty="0">
                <a:solidFill>
                  <a:schemeClr val="tx1"/>
                </a:solidFill>
              </a:rPr>
              <a:t>中间省略若干行，只列出后面用到的数据</a:t>
            </a: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					"</a:t>
            </a:r>
            <a:r>
              <a:rPr lang="en-US" altLang="zh-CN" sz="1000" dirty="0">
                <a:solidFill>
                  <a:schemeClr val="tx1"/>
                </a:solidFill>
              </a:rPr>
              <a:t>tradeNum":"8104246",</a:t>
            </a:r>
            <a:endParaRPr lang="zh-CN" altLang="zh-CN" sz="1000" dirty="0">
              <a:solidFill>
                <a:schemeClr val="tx1"/>
              </a:solidFill>
            </a:endParaRPr>
          </a:p>
          <a:p>
            <a:pPr marL="342900" indent="-342900" eaLnBrk="0" hangingPunct="0">
              <a:buFont typeface="Arial" charset="0"/>
              <a:buNone/>
            </a:pPr>
            <a:endParaRPr lang="zh-CN" altLang="en-US" sz="1000" dirty="0">
              <a:solidFill>
                <a:schemeClr val="tx1"/>
              </a:solidFill>
              <a:sym typeface="Arial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3131840" y="1707654"/>
            <a:ext cx="432048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327989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</a:rPr>
              <a:t>增强版界面开发</a:t>
            </a:r>
            <a:endParaRPr lang="en-US" altLang="zh-CN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49156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  <p:extLst>
      <p:ext uri="{BB962C8B-B14F-4D97-AF65-F5344CB8AC3E}">
        <p14:creationId xmlns:p14="http://schemas.microsoft.com/office/powerpoint/2010/main" val="845342267"/>
      </p:ext>
    </p:extLst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sym typeface="Arial" charset="0"/>
              </a:rPr>
              <a:t>界面改变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95288" y="700088"/>
            <a:ext cx="8569325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52500" lvl="1" indent="-495300"/>
            <a:r>
              <a:rPr kumimoji="1" lang="zh-CN" altLang="en-US" sz="2400" b="1" dirty="0">
                <a:solidFill>
                  <a:schemeClr val="tx1"/>
                </a:solidFill>
                <a:sym typeface="Arial" charset="0"/>
              </a:rPr>
              <a:t>去掉证交所代码的下拉框，改由用户直接在输入框中输入</a:t>
            </a:r>
            <a:r>
              <a:rPr kumimoji="1" lang="zh-CN" altLang="en-US" sz="2400" b="1" dirty="0" smtClean="0">
                <a:solidFill>
                  <a:schemeClr val="tx1"/>
                </a:solidFill>
                <a:sym typeface="Arial" charset="0"/>
              </a:rPr>
              <a:t>多</a:t>
            </a:r>
            <a:r>
              <a:rPr kumimoji="1" lang="zh-CN" altLang="en-US" sz="2400" b="1" dirty="0">
                <a:solidFill>
                  <a:schemeClr val="tx1"/>
                </a:solidFill>
                <a:sym typeface="Arial" charset="0"/>
              </a:rPr>
              <a:t>个</a:t>
            </a:r>
            <a:r>
              <a:rPr kumimoji="1" lang="zh-CN" altLang="en-US" sz="2400" b="1" dirty="0" smtClean="0">
                <a:solidFill>
                  <a:schemeClr val="tx1"/>
                </a:solidFill>
                <a:sym typeface="Arial" charset="0"/>
              </a:rPr>
              <a:t>带</a:t>
            </a:r>
            <a:r>
              <a:rPr kumimoji="1" lang="zh-CN" altLang="en-US" sz="2400" b="1" dirty="0">
                <a:solidFill>
                  <a:schemeClr val="tx1"/>
                </a:solidFill>
                <a:sym typeface="Arial" charset="0"/>
              </a:rPr>
              <a:t>证交所信息的股票代码</a:t>
            </a:r>
          </a:p>
          <a:p>
            <a:pPr marL="952500" lvl="1" indent="-495300"/>
            <a:endParaRPr kumimoji="1" lang="zh-CN" altLang="en-US" sz="2400" b="1" dirty="0">
              <a:solidFill>
                <a:schemeClr val="tx1"/>
              </a:solidFill>
              <a:sym typeface="Arial" charset="0"/>
            </a:endParaRPr>
          </a:p>
          <a:p>
            <a:pPr marL="952500" lvl="1" indent="-495300"/>
            <a:r>
              <a:rPr kumimoji="1" lang="zh-CN" altLang="en-US" sz="2400" b="1" dirty="0">
                <a:solidFill>
                  <a:schemeClr val="tx1"/>
                </a:solidFill>
                <a:sym typeface="Arial" charset="0"/>
              </a:rPr>
              <a:t>增加了四个切换股票的按钮，分别是“首条”、“上一条”、“下一条”和“末条”。点击它们可以浏览响应的股票信息</a:t>
            </a:r>
          </a:p>
          <a:p>
            <a:pPr marL="952500" lvl="1" indent="-495300"/>
            <a:endParaRPr kumimoji="1" lang="zh-CN" altLang="en-US" sz="2400" b="1" dirty="0">
              <a:solidFill>
                <a:schemeClr val="tx1"/>
              </a:solidFill>
              <a:sym typeface="Arial" charset="0"/>
            </a:endParaRPr>
          </a:p>
          <a:p>
            <a:pPr marL="952500" lvl="1" indent="-495300"/>
            <a:r>
              <a:rPr kumimoji="1" lang="zh-CN" altLang="en-US" sz="2400" b="1" dirty="0">
                <a:solidFill>
                  <a:schemeClr val="tx1"/>
                </a:solidFill>
                <a:sym typeface="Arial" charset="0"/>
              </a:rPr>
              <a:t>新增的这四个按钮的“启用”属性都不勾选，即开始都不启用</a:t>
            </a:r>
            <a:endParaRPr kumimoji="1" lang="zh-CN" altLang="en-US" sz="2400" b="1" dirty="0">
              <a:solidFill>
                <a:schemeClr val="tx1"/>
              </a:solidFill>
              <a:latin typeface="黑体" pitchFamily="2" charset="-122"/>
              <a:ea typeface="黑体" pitchFamily="2" charset="-122"/>
              <a:cs typeface="微软雅黑"/>
              <a:sym typeface="Arial" charset="0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组件设计 </a:t>
            </a:r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555625"/>
            <a:ext cx="4681537" cy="427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/>
              <a:t>更新服务请求</a:t>
            </a:r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43558"/>
            <a:ext cx="858925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356359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处理多支股票查询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555526"/>
            <a:ext cx="6357019" cy="720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显示股票信息 </a:t>
            </a:r>
          </a:p>
        </p:txBody>
      </p:sp>
      <p:sp>
        <p:nvSpPr>
          <p:cNvPr id="67590" name="Text Box 10"/>
          <p:cNvSpPr txBox="1">
            <a:spLocks noChangeArrowheads="1"/>
          </p:cNvSpPr>
          <p:nvPr/>
        </p:nvSpPr>
        <p:spPr bwMode="auto">
          <a:xfrm>
            <a:off x="5867400" y="3940175"/>
            <a:ext cx="30591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省略了显示标签</a:t>
            </a:r>
            <a:r>
              <a:rPr lang="en-US" altLang="zh-CN" sz="1800" b="1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_</a:t>
            </a:r>
            <a:r>
              <a:rPr lang="zh-CN" altLang="en-US" sz="1800" b="1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股票信息</a:t>
            </a:r>
            <a:r>
              <a:rPr lang="en-US" altLang="zh-CN" sz="1800" b="1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1800" b="1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的文本构造</a:t>
            </a:r>
            <a:r>
              <a:rPr lang="zh-CN" altLang="en-US" sz="1800" b="1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模块</a:t>
            </a:r>
            <a:r>
              <a:rPr lang="zh-CN" altLang="zh-CN" sz="1800" b="1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和周</a:t>
            </a:r>
            <a:r>
              <a:rPr lang="en-US" altLang="zh-CN" sz="1800" b="1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zh-CN" sz="1800" b="1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线图模块</a:t>
            </a:r>
            <a:endParaRPr lang="en-US" altLang="zh-CN" sz="1800" b="1" dirty="0">
              <a:solidFill>
                <a:srgbClr val="A5002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9542"/>
            <a:ext cx="52736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</a:rPr>
              <a:t>实现切换股票信息</a:t>
            </a:r>
            <a:endParaRPr lang="en-US" altLang="zh-CN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49156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  <p:extLst>
      <p:ext uri="{BB962C8B-B14F-4D97-AF65-F5344CB8AC3E}">
        <p14:creationId xmlns:p14="http://schemas.microsoft.com/office/powerpoint/2010/main" val="2206433755"/>
      </p:ext>
    </p:extLst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实现切换股票信息 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523875"/>
            <a:ext cx="55149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展示与分析</a:t>
            </a:r>
          </a:p>
        </p:txBody>
      </p:sp>
      <p:sp>
        <p:nvSpPr>
          <p:cNvPr id="20482" name="Rectangle 6"/>
          <p:cNvSpPr>
            <a:spLocks/>
          </p:cNvSpPr>
          <p:nvPr/>
        </p:nvSpPr>
        <p:spPr bwMode="auto">
          <a:xfrm>
            <a:off x="827088" y="4227513"/>
            <a:ext cx="165576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(d)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代码不对</a:t>
            </a:r>
            <a:endParaRPr kumimoji="1" lang="zh-CN" altLang="en-US" sz="3200">
              <a:solidFill>
                <a:schemeClr val="tx1"/>
              </a:solidFill>
              <a:latin typeface="微软雅黑"/>
              <a:ea typeface="黑体" pitchFamily="2" charset="-122"/>
            </a:endParaRPr>
          </a:p>
        </p:txBody>
      </p:sp>
      <p:sp>
        <p:nvSpPr>
          <p:cNvPr id="20483" name="Rectangle 6"/>
          <p:cNvSpPr>
            <a:spLocks/>
          </p:cNvSpPr>
          <p:nvPr/>
        </p:nvSpPr>
        <p:spPr bwMode="auto">
          <a:xfrm>
            <a:off x="3779838" y="4227513"/>
            <a:ext cx="165576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(e)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科大讯飞</a:t>
            </a:r>
            <a:endParaRPr kumimoji="1" lang="zh-CN" altLang="en-US" sz="3200">
              <a:solidFill>
                <a:schemeClr val="tx1"/>
              </a:solidFill>
              <a:latin typeface="微软雅黑"/>
              <a:ea typeface="黑体" pitchFamily="2" charset="-122"/>
            </a:endParaRPr>
          </a:p>
        </p:txBody>
      </p:sp>
      <p:pic>
        <p:nvPicPr>
          <p:cNvPr id="20484" name="Picture 7" descr="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771525"/>
            <a:ext cx="1820862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8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700088"/>
            <a:ext cx="1820863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设置按钮状态 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627063"/>
            <a:ext cx="54768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更新 显示股票信息 过程 </a:t>
            </a:r>
          </a:p>
        </p:txBody>
      </p:sp>
      <p:sp>
        <p:nvSpPr>
          <p:cNvPr id="70662" name="Text Box 10"/>
          <p:cNvSpPr txBox="1">
            <a:spLocks noChangeArrowheads="1"/>
          </p:cNvSpPr>
          <p:nvPr/>
        </p:nvSpPr>
        <p:spPr bwMode="auto">
          <a:xfrm>
            <a:off x="4211638" y="4300538"/>
            <a:ext cx="3960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省略了部分模块 </a:t>
            </a:r>
            <a:endParaRPr lang="en-US" altLang="zh-CN" sz="1800" b="1" dirty="0">
              <a:solidFill>
                <a:srgbClr val="A5002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9542"/>
            <a:ext cx="797911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安安的股市</a:t>
            </a: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 – </a:t>
            </a: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作业和思考题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50180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作业和思考题</a:t>
            </a:r>
          </a:p>
        </p:txBody>
      </p:sp>
      <p:sp>
        <p:nvSpPr>
          <p:cNvPr id="51202" name="灯片编号占位符 4"/>
          <p:cNvSpPr txBox="1">
            <a:spLocks noGrp="1"/>
          </p:cNvSpPr>
          <p:nvPr/>
        </p:nvSpPr>
        <p:spPr bwMode="auto">
          <a:xfrm>
            <a:off x="6796088" y="4822825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DF4059A-E352-498E-9A5E-BB3F9B116FC9}" type="slidenum">
              <a:rPr lang="zh-CN" altLang="en-US" sz="1600">
                <a:solidFill>
                  <a:srgbClr val="898989"/>
                </a:solidFill>
                <a:latin typeface="Calibri" pitchFamily="34" charset="0"/>
              </a:rPr>
              <a:pPr algn="r"/>
              <a:t>53</a:t>
            </a:fld>
            <a:endParaRPr lang="en-US" altLang="zh-CN" sz="16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1203" name="Rectangle 4"/>
          <p:cNvSpPr>
            <a:spLocks/>
          </p:cNvSpPr>
          <p:nvPr/>
        </p:nvSpPr>
        <p:spPr bwMode="auto">
          <a:xfrm>
            <a:off x="457200" y="736600"/>
            <a:ext cx="8218488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动手实践“安安的股市”</a:t>
            </a:r>
            <a:r>
              <a:rPr kumimoji="1" lang="en-US" altLang="zh-CN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App</a:t>
            </a:r>
            <a:r>
              <a:rPr kumimoji="1"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的开发和调试运行过程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en-US" altLang="zh-CN" sz="24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en-US" altLang="zh-CN" sz="24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设计与开发一个“天气预报”</a:t>
            </a:r>
            <a:r>
              <a:rPr kumimoji="1" lang="en-US" altLang="zh-CN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App</a:t>
            </a:r>
            <a:r>
              <a:rPr kumimoji="1"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，调用</a:t>
            </a:r>
            <a:r>
              <a:rPr kumimoji="1" lang="en-US" altLang="zh-CN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Web API</a:t>
            </a:r>
            <a:r>
              <a:rPr kumimoji="1"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来查询相关数据。具体自己发挥，评分规则见网站作业要求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en-US" altLang="zh-CN" sz="24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安安的股市 </a:t>
            </a: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组件设计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21508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安安的股市</a:t>
            </a:r>
            <a:r>
              <a:rPr lang="en-US" altLang="zh-CN" smtClean="0"/>
              <a:t> </a:t>
            </a:r>
            <a:r>
              <a:rPr lang="zh-CN" altLang="en-US" smtClean="0"/>
              <a:t>素材准备 </a:t>
            </a:r>
          </a:p>
        </p:txBody>
      </p:sp>
      <p:sp>
        <p:nvSpPr>
          <p:cNvPr id="22530" name="Rectangle 3"/>
          <p:cNvSpPr>
            <a:spLocks/>
          </p:cNvSpPr>
          <p:nvPr/>
        </p:nvSpPr>
        <p:spPr bwMode="auto">
          <a:xfrm>
            <a:off x="468313" y="842963"/>
            <a:ext cx="8507412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en-US" altLang="zh-CN" sz="2000">
                <a:solidFill>
                  <a:schemeClr val="tx1"/>
                </a:solidFill>
              </a:rPr>
              <a:t>1</a:t>
            </a:r>
            <a:r>
              <a:rPr kumimoji="1" lang="zh-CN" altLang="en-US" sz="2000">
                <a:solidFill>
                  <a:schemeClr val="tx1"/>
                </a:solidFill>
              </a:rPr>
              <a:t>张图片：</a:t>
            </a:r>
            <a:r>
              <a:rPr kumimoji="1" lang="en-US" altLang="zh-CN" sz="2000">
                <a:solidFill>
                  <a:schemeClr val="tx1"/>
                </a:solidFill>
              </a:rPr>
              <a:t>icon.jpg</a:t>
            </a:r>
            <a:r>
              <a:rPr kumimoji="1" lang="zh-CN" altLang="en-US" sz="2000">
                <a:solidFill>
                  <a:schemeClr val="tx1"/>
                </a:solidFill>
              </a:rPr>
              <a:t>（图标图片，兼做背景图片）文件；</a:t>
            </a:r>
          </a:p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endParaRPr kumimoji="1" lang="zh-CN" altLang="en-US" sz="200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2211388"/>
            <a:ext cx="11334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组件设计 </a:t>
            </a:r>
          </a:p>
        </p:txBody>
      </p:sp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627063"/>
            <a:ext cx="4824413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所有组件的说明及属性设置 </a:t>
            </a:r>
          </a:p>
        </p:txBody>
      </p:sp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555625"/>
            <a:ext cx="5040312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18433</TotalTime>
  <Words>1678</Words>
  <Application>Microsoft Office PowerPoint</Application>
  <PresentationFormat>全屏显示(16:9)</PresentationFormat>
  <Paragraphs>267</Paragraphs>
  <Slides>53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4" baseType="lpstr">
      <vt:lpstr>黑体</vt:lpstr>
      <vt:lpstr>楷体</vt:lpstr>
      <vt:lpstr>隶书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</vt:lpstr>
      <vt:lpstr>PowerPoint 演示文稿</vt:lpstr>
      <vt:lpstr>本章目标</vt:lpstr>
      <vt:lpstr>PowerPoint 演示文稿</vt:lpstr>
      <vt:lpstr>展示与分析</vt:lpstr>
      <vt:lpstr>展示与分析</vt:lpstr>
      <vt:lpstr>PowerPoint 演示文稿</vt:lpstr>
      <vt:lpstr>安安的股市 素材准备 </vt:lpstr>
      <vt:lpstr>组件设计 </vt:lpstr>
      <vt:lpstr>所有组件的说明及属性设置 </vt:lpstr>
      <vt:lpstr>PowerPoint 演示文稿</vt:lpstr>
      <vt:lpstr>PowerPoint 演示文稿</vt:lpstr>
      <vt:lpstr>Web服务 </vt:lpstr>
      <vt:lpstr>阿里云市场</vt:lpstr>
      <vt:lpstr>股票API </vt:lpstr>
      <vt:lpstr>股票API应用调试 </vt:lpstr>
      <vt:lpstr>股票API应用调试 </vt:lpstr>
      <vt:lpstr>PowerPoint 演示文稿</vt:lpstr>
      <vt:lpstr>应用Web API的几个问题</vt:lpstr>
      <vt:lpstr>PowerPoint 演示文稿</vt:lpstr>
      <vt:lpstr>选择证券交易所代码</vt:lpstr>
      <vt:lpstr>合成Web服务请求</vt:lpstr>
      <vt:lpstr>加上服务请求头</vt:lpstr>
      <vt:lpstr>执行服务请求</vt:lpstr>
      <vt:lpstr>PowerPoint 演示文稿</vt:lpstr>
      <vt:lpstr>Web客户端的事件处理器 </vt:lpstr>
      <vt:lpstr>处理Web客户端响应</vt:lpstr>
      <vt:lpstr>PowerPoint 演示文稿</vt:lpstr>
      <vt:lpstr>JSON格式</vt:lpstr>
      <vt:lpstr>JSON格式数据</vt:lpstr>
      <vt:lpstr>解码JSON格式文件</vt:lpstr>
      <vt:lpstr>PowerPoint 演示文稿</vt:lpstr>
      <vt:lpstr>在键值对中查找关键字</vt:lpstr>
      <vt:lpstr>Web客户端“获得文本”事件处理模块（1） </vt:lpstr>
      <vt:lpstr>Web客户端“获得文本”事件处理模块（2） </vt:lpstr>
      <vt:lpstr>Web客户端“获得文本”事件处理模块（3） </vt:lpstr>
      <vt:lpstr>Web客户端“获得文本”事件处理模块（4） </vt:lpstr>
      <vt:lpstr>PowerPoint 演示文稿</vt:lpstr>
      <vt:lpstr>展示与分析</vt:lpstr>
      <vt:lpstr>PowerPoint 演示文稿</vt:lpstr>
      <vt:lpstr>批量查询服务接口</vt:lpstr>
      <vt:lpstr>JSON格式数据</vt:lpstr>
      <vt:lpstr>PowerPoint 演示文稿</vt:lpstr>
      <vt:lpstr>界面改变</vt:lpstr>
      <vt:lpstr>组件设计 </vt:lpstr>
      <vt:lpstr>更新服务请求</vt:lpstr>
      <vt:lpstr>处理多支股票查询 </vt:lpstr>
      <vt:lpstr>显示股票信息 </vt:lpstr>
      <vt:lpstr>PowerPoint 演示文稿</vt:lpstr>
      <vt:lpstr>实现切换股票信息 </vt:lpstr>
      <vt:lpstr>设置按钮状态 </vt:lpstr>
      <vt:lpstr>更新 显示股票信息 过程 </vt:lpstr>
      <vt:lpstr>PowerPoint 演示文稿</vt:lpstr>
      <vt:lpstr>作业和思考题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liy</dc:creator>
  <cp:lastModifiedBy>ming-hui wu</cp:lastModifiedBy>
  <cp:revision>1973</cp:revision>
  <dcterms:modified xsi:type="dcterms:W3CDTF">2017-07-10T14:14:01Z</dcterms:modified>
</cp:coreProperties>
</file>