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766" r:id="rId2"/>
    <p:sldId id="736" r:id="rId3"/>
    <p:sldId id="767" r:id="rId4"/>
    <p:sldId id="768" r:id="rId5"/>
    <p:sldId id="769" r:id="rId6"/>
    <p:sldId id="770" r:id="rId7"/>
    <p:sldId id="740" r:id="rId8"/>
    <p:sldId id="741" r:id="rId9"/>
    <p:sldId id="742" r:id="rId10"/>
    <p:sldId id="743" r:id="rId11"/>
    <p:sldId id="771" r:id="rId12"/>
    <p:sldId id="745" r:id="rId13"/>
    <p:sldId id="746" r:id="rId14"/>
    <p:sldId id="744" r:id="rId15"/>
    <p:sldId id="747" r:id="rId16"/>
    <p:sldId id="748" r:id="rId17"/>
    <p:sldId id="749" r:id="rId18"/>
    <p:sldId id="772" r:id="rId19"/>
    <p:sldId id="773" r:id="rId20"/>
    <p:sldId id="750" r:id="rId21"/>
    <p:sldId id="751" r:id="rId22"/>
    <p:sldId id="752" r:id="rId23"/>
    <p:sldId id="753" r:id="rId24"/>
    <p:sldId id="774" r:id="rId25"/>
    <p:sldId id="754" r:id="rId26"/>
    <p:sldId id="775" r:id="rId27"/>
    <p:sldId id="755" r:id="rId28"/>
    <p:sldId id="756" r:id="rId29"/>
    <p:sldId id="776" r:id="rId30"/>
    <p:sldId id="757" r:id="rId31"/>
    <p:sldId id="758" r:id="rId32"/>
    <p:sldId id="759" r:id="rId33"/>
    <p:sldId id="777" r:id="rId34"/>
    <p:sldId id="764" r:id="rId35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17"/>
    <a:srgbClr val="00D25F"/>
    <a:srgbClr val="CC0000"/>
    <a:srgbClr val="55B788"/>
    <a:srgbClr val="3977D3"/>
    <a:srgbClr val="FF333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120" d="100"/>
          <a:sy n="120" d="100"/>
        </p:scale>
        <p:origin x="336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22E9234-BB54-41AE-8D33-1D931DB874B6}" type="datetimeFigureOut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82C749D-53A3-4441-BECB-43C4218F0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48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5F63F6E-E26E-44DE-8BC2-A77099C0E5F2}" type="datetimeFigureOut">
              <a:rPr lang="zh-CN" altLang="en-US"/>
              <a:pPr>
                <a:defRPr/>
              </a:pPr>
              <a:t>2018/1/18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9148C52-8759-4483-BD26-0ED7FF6562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0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3C98831A-341F-4C39-827A-7159021385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4250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69325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277AE46A-9AA6-4FBC-BE2C-FE065C59C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B1DEA609-7CA4-47DC-8C97-2C7FB9AF6D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18BDCE37-F3E9-4708-9AFE-943EB14E49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AF5E416E-B04F-4B70-95BC-79034F0020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00D74A34-623C-4BEF-A1B1-BAB6965A46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2FD34A69-2403-4C69-8BB9-2B97C5283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987675" y="2847975"/>
            <a:ext cx="3671888" cy="947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浙江大学城市学院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吴明晖 教授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mhwu@zucc.edu.cn</a:t>
            </a:r>
            <a:endParaRPr lang="en-US" altLang="zh-CN" sz="1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9750" y="1995488"/>
            <a:ext cx="8382000" cy="760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小机器人安安诞生记</a:t>
            </a:r>
            <a:endParaRPr lang="en-US" altLang="zh-CN" sz="28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设置屏幕 </a:t>
            </a:r>
            <a:r>
              <a:rPr lang="en-US" altLang="zh-CN" smtClean="0"/>
              <a:t>(Screen)</a:t>
            </a:r>
            <a:r>
              <a:rPr lang="zh-CN" altLang="en-US" smtClean="0"/>
              <a:t>组件属性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/>
        </p:nvSpPr>
        <p:spPr bwMode="auto">
          <a:xfrm>
            <a:off x="323850" y="574675"/>
            <a:ext cx="51117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1800" b="1">
                <a:solidFill>
                  <a:srgbClr val="A50021"/>
                </a:solidFill>
                <a:latin typeface="黑体" pitchFamily="2" charset="-122"/>
                <a:ea typeface="微软雅黑"/>
                <a:cs typeface="微软雅黑"/>
              </a:rPr>
              <a:t>屏幕组件在新建项目时自动被创建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1800" b="1">
                <a:solidFill>
                  <a:srgbClr val="A50021"/>
                </a:solidFill>
                <a:latin typeface="黑体" pitchFamily="2" charset="-122"/>
                <a:ea typeface="微软雅黑"/>
                <a:cs typeface="微软雅黑"/>
              </a:rPr>
              <a:t>可以在屏幕上方增加和删除屏幕</a:t>
            </a:r>
          </a:p>
        </p:txBody>
      </p:sp>
      <p:pic>
        <p:nvPicPr>
          <p:cNvPr id="25603" name="Picture 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915988"/>
            <a:ext cx="2143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6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276350"/>
            <a:ext cx="4752975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888" y="627063"/>
            <a:ext cx="1658937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48550" y="771525"/>
            <a:ext cx="169545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添加图像（</a:t>
            </a:r>
            <a:r>
              <a:rPr lang="en-US" altLang="zh-CN" smtClean="0"/>
              <a:t>Image</a:t>
            </a:r>
            <a:r>
              <a:rPr lang="zh-CN" altLang="en-US" smtClean="0"/>
              <a:t>）组件 </a:t>
            </a: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5364163" y="681038"/>
            <a:ext cx="33115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rgbClr val="CC0000"/>
                </a:solidFill>
                <a:latin typeface="黑体" pitchFamily="2" charset="-122"/>
              </a:rPr>
              <a:t>图像组件为可视控件，将出现在</a:t>
            </a:r>
            <a:r>
              <a:rPr kumimoji="1" lang="en-US" altLang="zh-CN" sz="1600">
                <a:solidFill>
                  <a:srgbClr val="CC0000"/>
                </a:solidFill>
                <a:latin typeface="黑体" pitchFamily="2" charset="-122"/>
              </a:rPr>
              <a:t>Screen</a:t>
            </a:r>
            <a:r>
              <a:rPr kumimoji="1" lang="zh-CN" altLang="en-US" sz="1600">
                <a:solidFill>
                  <a:srgbClr val="CC0000"/>
                </a:solidFill>
                <a:latin typeface="黑体" pitchFamily="2" charset="-122"/>
              </a:rPr>
              <a:t>中</a:t>
            </a:r>
          </a:p>
        </p:txBody>
      </p:sp>
      <p:pic>
        <p:nvPicPr>
          <p:cNvPr id="26627" name="Picture 8" descr="QQ截图201508012231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617538"/>
            <a:ext cx="4295775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64163" y="1492250"/>
            <a:ext cx="33115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rgbClr val="CC0000"/>
                </a:solidFill>
              </a:rPr>
              <a:t>一个组件的对齐方式是由它的父容器所决定的。</a:t>
            </a:r>
            <a:endParaRPr kumimoji="1" lang="zh-CN" alt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364163" y="2306638"/>
            <a:ext cx="3311525" cy="1344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rgbClr val="CC0000"/>
                </a:solidFill>
              </a:rPr>
              <a:t>所谓父容器就是它所被安放进的组件。</a:t>
            </a:r>
          </a:p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rgbClr val="CC0000"/>
                </a:solidFill>
              </a:rPr>
              <a:t>本例中</a:t>
            </a:r>
            <a:r>
              <a:rPr kumimoji="1" lang="en-US" altLang="zh-CN" sz="1600">
                <a:solidFill>
                  <a:srgbClr val="CC0000"/>
                </a:solidFill>
              </a:rPr>
              <a:t>Screen1</a:t>
            </a:r>
            <a:r>
              <a:rPr kumimoji="1" lang="zh-CN" altLang="en-US" sz="1600">
                <a:solidFill>
                  <a:srgbClr val="CC0000"/>
                </a:solidFill>
              </a:rPr>
              <a:t>就是该图像组件的父容器。</a:t>
            </a:r>
            <a:r>
              <a:rPr kumimoji="1" lang="zh-CN" altLang="en-US"/>
              <a:t>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控件重命名 </a:t>
            </a:r>
          </a:p>
        </p:txBody>
      </p:sp>
      <p:sp>
        <p:nvSpPr>
          <p:cNvPr id="27650" name="Rectangle 3"/>
          <p:cNvSpPr>
            <a:spLocks/>
          </p:cNvSpPr>
          <p:nvPr/>
        </p:nvSpPr>
        <p:spPr bwMode="auto">
          <a:xfrm>
            <a:off x="457200" y="736600"/>
            <a:ext cx="8147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控件命名应该“</a:t>
            </a:r>
            <a:r>
              <a:rPr kumimoji="1" lang="zh-CN" altLang="en-US" sz="2800" b="1">
                <a:solidFill>
                  <a:srgbClr val="FF3333"/>
                </a:solidFill>
                <a:latin typeface="黑体" pitchFamily="2" charset="-122"/>
                <a:ea typeface="微软雅黑"/>
                <a:cs typeface="微软雅黑"/>
              </a:rPr>
              <a:t>见名知意</a:t>
            </a:r>
            <a:r>
              <a:rPr kumimoji="1" lang="zh-CN" altLang="en-US" sz="2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”</a:t>
            </a:r>
            <a:r>
              <a:rPr kumimoji="1" lang="zh-CN" altLang="en-US" sz="3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003550"/>
            <a:ext cx="3324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24050"/>
            <a:ext cx="29527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设置图像组件属性 </a:t>
            </a:r>
          </a:p>
        </p:txBody>
      </p:sp>
      <p:pic>
        <p:nvPicPr>
          <p:cNvPr id="28674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842963"/>
            <a:ext cx="18383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915988"/>
            <a:ext cx="141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915988"/>
            <a:ext cx="1438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4888" y="915988"/>
            <a:ext cx="13906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添加音效（</a:t>
            </a:r>
            <a:r>
              <a:rPr lang="en-US" altLang="zh-CN" smtClean="0"/>
              <a:t>Sound</a:t>
            </a:r>
            <a:r>
              <a:rPr lang="zh-CN" altLang="en-US" smtClean="0"/>
              <a:t>）组件 </a:t>
            </a:r>
          </a:p>
        </p:txBody>
      </p:sp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95288" y="700088"/>
            <a:ext cx="4752975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>
                <a:solidFill>
                  <a:srgbClr val="A50021"/>
                </a:solidFill>
                <a:latin typeface="黑体" pitchFamily="2" charset="-122"/>
              </a:rPr>
              <a:t>音效组</a:t>
            </a:r>
            <a:r>
              <a:rPr kumimoji="1" lang="zh-CN" altLang="en-US" sz="1600">
                <a:solidFill>
                  <a:srgbClr val="A50021"/>
                </a:solidFill>
                <a:latin typeface="黑体" pitchFamily="2" charset="-122"/>
              </a:rPr>
              <a:t>件为非可视控件，将出现在</a:t>
            </a:r>
            <a:r>
              <a:rPr kumimoji="1" lang="en-US" altLang="zh-CN" sz="1600" b="1">
                <a:solidFill>
                  <a:srgbClr val="A50021"/>
                </a:solidFill>
                <a:latin typeface="黑体" pitchFamily="2" charset="-122"/>
              </a:rPr>
              <a:t>Screen</a:t>
            </a:r>
            <a:r>
              <a:rPr kumimoji="1" lang="zh-CN" altLang="en-US" sz="1600">
                <a:solidFill>
                  <a:srgbClr val="A50021"/>
                </a:solidFill>
                <a:latin typeface="黑体" pitchFamily="2" charset="-122"/>
              </a:rPr>
              <a:t>下方；</a:t>
            </a:r>
          </a:p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rgbClr val="A50021"/>
                </a:solidFill>
                <a:latin typeface="黑体" pitchFamily="2" charset="-122"/>
              </a:rPr>
              <a:t>但拖放时需要放入</a:t>
            </a:r>
            <a:r>
              <a:rPr kumimoji="1" lang="en-US" altLang="zh-CN" sz="1600" b="1">
                <a:solidFill>
                  <a:srgbClr val="A50021"/>
                </a:solidFill>
                <a:latin typeface="黑体" pitchFamily="2" charset="-122"/>
              </a:rPr>
              <a:t>Screen</a:t>
            </a:r>
            <a:r>
              <a:rPr kumimoji="1" lang="zh-CN" altLang="en-US" sz="1600">
                <a:solidFill>
                  <a:srgbClr val="A50021"/>
                </a:solidFill>
                <a:latin typeface="黑体" pitchFamily="2" charset="-122"/>
              </a:rPr>
              <a:t>内，否则无效</a:t>
            </a:r>
            <a:endParaRPr kumimoji="1" lang="en-US" altLang="zh-CN" sz="1600">
              <a:solidFill>
                <a:srgbClr val="A50021"/>
              </a:solidFill>
              <a:latin typeface="黑体" pitchFamily="2" charset="-122"/>
            </a:endParaRP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5724525" y="2859088"/>
            <a:ext cx="3276600" cy="77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</a:rPr>
              <a:t>最小间隔：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</a:rPr>
              <a:t>最小时间间隔</a:t>
            </a:r>
          </a:p>
          <a:p>
            <a:pPr>
              <a:spcBef>
                <a:spcPct val="50000"/>
              </a:spcBef>
            </a:pPr>
            <a:r>
              <a:rPr kumimoji="1" lang="zh-CN" altLang="en-US" sz="1800" b="1">
                <a:solidFill>
                  <a:schemeClr val="tx1"/>
                </a:solidFill>
                <a:latin typeface="黑体" pitchFamily="2" charset="-122"/>
              </a:rPr>
              <a:t>源文件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</a:rPr>
              <a:t>：播放的声音源文件 </a:t>
            </a: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468313" y="1995488"/>
            <a:ext cx="4895850" cy="1589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rgbClr val="A50021"/>
                </a:solidFill>
                <a:latin typeface="黑体" pitchFamily="2" charset="-122"/>
              </a:rPr>
              <a:t>音效组件可以导入声音，在需要反馈的时候，发声或者震动</a:t>
            </a:r>
          </a:p>
          <a:p>
            <a:pPr>
              <a:spcBef>
                <a:spcPct val="50000"/>
              </a:spcBef>
            </a:pPr>
            <a:endParaRPr kumimoji="1" lang="en-US" altLang="zh-CN" sz="1600">
              <a:solidFill>
                <a:srgbClr val="A50021"/>
              </a:solidFill>
              <a:latin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rgbClr val="A50021"/>
                </a:solidFill>
                <a:latin typeface="黑体" pitchFamily="2" charset="-122"/>
              </a:rPr>
              <a:t>音效组件只能播放短暂声音，一般用于音效；如果要播放长时间音乐</a:t>
            </a:r>
            <a:r>
              <a:rPr kumimoji="1" lang="zh-CN" altLang="en-US" sz="1800">
                <a:solidFill>
                  <a:srgbClr val="A50021"/>
                </a:solidFill>
                <a:latin typeface="黑体" pitchFamily="2" charset="-122"/>
              </a:rPr>
              <a:t>，用</a:t>
            </a:r>
            <a:r>
              <a:rPr kumimoji="1" lang="en-US" altLang="zh-CN" sz="1800" b="1">
                <a:solidFill>
                  <a:srgbClr val="A50021"/>
                </a:solidFill>
                <a:latin typeface="黑体" pitchFamily="2" charset="-122"/>
              </a:rPr>
              <a:t>Player</a:t>
            </a:r>
            <a:r>
              <a:rPr kumimoji="1" lang="zh-CN" altLang="en-US" sz="1800">
                <a:solidFill>
                  <a:srgbClr val="A50021"/>
                </a:solidFill>
                <a:latin typeface="黑体" pitchFamily="2" charset="-122"/>
              </a:rPr>
              <a:t>控件</a:t>
            </a:r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842963"/>
            <a:ext cx="18669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设置按钮（</a:t>
            </a:r>
            <a:r>
              <a:rPr lang="en-US" altLang="zh-CN" smtClean="0"/>
              <a:t>Button</a:t>
            </a:r>
            <a:r>
              <a:rPr lang="zh-CN" altLang="en-US" smtClean="0"/>
              <a:t>）组件属性 </a:t>
            </a:r>
          </a:p>
        </p:txBody>
      </p:sp>
      <p:pic>
        <p:nvPicPr>
          <p:cNvPr id="30778" name="Picture 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915988"/>
            <a:ext cx="18097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9" name="Picture 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915988"/>
            <a:ext cx="1828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0" name="Picture 6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1635125"/>
            <a:ext cx="4684712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840787" cy="436562"/>
          </a:xfrm>
        </p:spPr>
        <p:txBody>
          <a:bodyPr/>
          <a:lstStyle/>
          <a:p>
            <a:r>
              <a:rPr lang="zh-CN" altLang="en-US" smtClean="0"/>
              <a:t>设置加速度传感器（</a:t>
            </a:r>
            <a:r>
              <a:rPr lang="en-US" altLang="zh-CN" smtClean="0"/>
              <a:t>AccelerometerSensor</a:t>
            </a:r>
            <a:r>
              <a:rPr lang="zh-CN" altLang="en-US" smtClean="0"/>
              <a:t>）组件属性 </a:t>
            </a:r>
          </a:p>
        </p:txBody>
      </p:sp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395288" y="844550"/>
            <a:ext cx="8280400" cy="1370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A50021"/>
                </a:solidFill>
                <a:latin typeface="黑体" pitchFamily="2" charset="-122"/>
              </a:rPr>
              <a:t>AccelerometerSensor</a:t>
            </a:r>
            <a:r>
              <a:rPr kumimoji="1" lang="zh-CN" altLang="en-US" sz="2400">
                <a:solidFill>
                  <a:srgbClr val="A50021"/>
                </a:solidFill>
                <a:latin typeface="黑体" pitchFamily="2" charset="-122"/>
              </a:rPr>
              <a:t>组件是加速度传感器，从三维响应晃动和测试加速度。加速度的单位为</a:t>
            </a:r>
            <a:r>
              <a:rPr kumimoji="1" lang="en-US" altLang="zh-CN" sz="2400">
                <a:solidFill>
                  <a:srgbClr val="A50021"/>
                </a:solidFill>
                <a:latin typeface="黑体" pitchFamily="2" charset="-122"/>
              </a:rPr>
              <a:t>m/s2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A50021"/>
                </a:solidFill>
                <a:latin typeface="黑体" pitchFamily="2" charset="-122"/>
              </a:rPr>
              <a:t>可以用于检测手机晃动等事件</a:t>
            </a:r>
            <a:endParaRPr kumimoji="1" lang="en-US" altLang="zh-CN" sz="2400">
              <a:solidFill>
                <a:srgbClr val="A50021"/>
              </a:solidFill>
              <a:latin typeface="黑体" pitchFamily="2" charset="-122"/>
            </a:endParaRPr>
          </a:p>
        </p:txBody>
      </p:sp>
      <p:pic>
        <p:nvPicPr>
          <p:cNvPr id="31766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427288"/>
            <a:ext cx="18097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7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3435350"/>
            <a:ext cx="5486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设置对话框（</a:t>
            </a:r>
            <a:r>
              <a:rPr lang="en-US" altLang="zh-CN" smtClean="0"/>
              <a:t>Notifier</a:t>
            </a:r>
            <a:r>
              <a:rPr lang="zh-CN" altLang="en-US" smtClean="0"/>
              <a:t>）组件属性 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395288" y="844550"/>
            <a:ext cx="828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2" charset="-122"/>
              </a:rPr>
              <a:t>对话框组件</a:t>
            </a:r>
            <a:r>
              <a:rPr kumimoji="1" lang="zh-CN" altLang="en-US" sz="2400">
                <a:solidFill>
                  <a:srgbClr val="A50021"/>
                </a:solidFill>
                <a:latin typeface="黑体" pitchFamily="2" charset="-122"/>
              </a:rPr>
              <a:t>用于弹出提示对话框</a:t>
            </a:r>
            <a:endParaRPr kumimoji="1" lang="en-US" altLang="zh-CN" sz="2400">
              <a:solidFill>
                <a:srgbClr val="A50021"/>
              </a:solidFill>
              <a:latin typeface="黑体" pitchFamily="2" charset="-122"/>
            </a:endParaRPr>
          </a:p>
        </p:txBody>
      </p:sp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924050"/>
            <a:ext cx="1828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2859088"/>
            <a:ext cx="5438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安安诞生记组件设计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</a:t>
            </a:r>
            <a:r>
              <a:rPr lang="zh-CN" altLang="en-US" smtClean="0"/>
              <a:t>最终效果 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27063"/>
            <a:ext cx="52768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小机器安安诞生记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逻辑设计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65542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本章目标</a:t>
            </a:r>
          </a:p>
        </p:txBody>
      </p:sp>
      <p:sp>
        <p:nvSpPr>
          <p:cNvPr id="17410" name="Rectangle 3"/>
          <p:cNvSpPr>
            <a:spLocks/>
          </p:cNvSpPr>
          <p:nvPr/>
        </p:nvSpPr>
        <p:spPr bwMode="auto">
          <a:xfrm>
            <a:off x="457200" y="736600"/>
            <a:ext cx="8435975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逐步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熟悉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 Inventor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开发过程</a:t>
            </a:r>
            <a:endParaRPr kumimoji="1" lang="en-US" sz="20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了解如何通过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 Inventor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组件来设计自己的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熟悉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图像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、音效</a:t>
            </a:r>
            <a:r>
              <a:rPr kumimoji="1" 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等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多媒体</a:t>
            </a:r>
            <a:r>
              <a:rPr kumimoji="1" 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组件和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标签</a:t>
            </a:r>
            <a:r>
              <a:rPr kumimoji="1" 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、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按钮</a:t>
            </a:r>
            <a:r>
              <a:rPr kumimoji="1" 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、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加速度传感器</a:t>
            </a:r>
            <a:r>
              <a:rPr kumimoji="1" 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等组件的基本属性和布局</a:t>
            </a: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学会使用块编辑器来定义组件行为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通过模拟器测试开发的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了解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 Inventor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开发体系结构</a:t>
            </a:r>
            <a:endParaRPr kumimoji="1" lang="en-US" sz="32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411" name="Picture 6" descr="图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888" y="2432050"/>
            <a:ext cx="1241425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7" descr="图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1413" y="2427288"/>
            <a:ext cx="12573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编辑</a:t>
            </a:r>
            <a:r>
              <a:rPr lang="en-US" altLang="zh-CN" smtClean="0"/>
              <a:t>App</a:t>
            </a:r>
            <a:r>
              <a:rPr lang="zh-CN" altLang="en-US" smtClean="0"/>
              <a:t>的行为 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395288" y="842963"/>
            <a:ext cx="5905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2" charset="-122"/>
              </a:rPr>
              <a:t>点击“逻辑设计”进入</a:t>
            </a:r>
            <a:r>
              <a:rPr kumimoji="1" lang="en-US" altLang="zh-CN" sz="2400" b="1">
                <a:solidFill>
                  <a:srgbClr val="A50021"/>
                </a:solidFill>
                <a:latin typeface="黑体" pitchFamily="2" charset="-122"/>
              </a:rPr>
              <a:t>App</a:t>
            </a:r>
            <a:r>
              <a:rPr kumimoji="1" lang="zh-CN" altLang="en-US" sz="2400" b="1">
                <a:solidFill>
                  <a:srgbClr val="A50021"/>
                </a:solidFill>
                <a:latin typeface="黑体" pitchFamily="2" charset="-122"/>
              </a:rPr>
              <a:t>的行为编辑</a:t>
            </a:r>
            <a:endParaRPr kumimoji="1" lang="zh-CN" altLang="en-US" sz="2400">
              <a:solidFill>
                <a:srgbClr val="A50021"/>
              </a:solidFill>
              <a:latin typeface="黑体" pitchFamily="2" charset="-122"/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203575" y="3795713"/>
            <a:ext cx="3384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2" charset="-122"/>
              </a:rPr>
              <a:t>安安诞生的流程</a:t>
            </a:r>
            <a:endParaRPr kumimoji="1" lang="zh-CN" altLang="en-US" sz="2400">
              <a:solidFill>
                <a:srgbClr val="A50021"/>
              </a:solidFill>
              <a:latin typeface="黑体" pitchFamily="2" charset="-122"/>
            </a:endParaRP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915988"/>
            <a:ext cx="19446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419225"/>
            <a:ext cx="22479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编辑点击按钮的行为 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395288" y="4300538"/>
            <a:ext cx="5184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2" charset="-122"/>
              </a:rPr>
              <a:t>选取“被点击”模块拖入工作区</a:t>
            </a:r>
            <a:endParaRPr kumimoji="1" lang="zh-CN" altLang="en-US" sz="2400">
              <a:solidFill>
                <a:srgbClr val="A50021"/>
              </a:solidFill>
              <a:latin typeface="黑体" pitchFamily="2" charset="-122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27063"/>
            <a:ext cx="60483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完成的按钮被点击行为 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3940175"/>
            <a:ext cx="446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2" charset="-122"/>
              </a:rPr>
              <a:t>所有语句都是拖放拼接而成！</a:t>
            </a:r>
            <a:endParaRPr kumimoji="1" lang="zh-CN" altLang="en-US" sz="2400">
              <a:solidFill>
                <a:srgbClr val="A50021"/>
              </a:solidFill>
              <a:latin typeface="黑体" pitchFamily="2" charset="-122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771525"/>
            <a:ext cx="597535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摇晃手机还原初始状态 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2500313"/>
            <a:ext cx="4897438" cy="17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3213" y="9875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71550"/>
            <a:ext cx="2768742" cy="2235315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防止晃动事件误处理 </a:t>
            </a: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323850" y="771525"/>
            <a:ext cx="4752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A50021"/>
                </a:solidFill>
              </a:rPr>
              <a:t>1</a:t>
            </a:r>
            <a:r>
              <a:rPr kumimoji="1" lang="zh-CN" altLang="en-US" sz="1600" b="1">
                <a:solidFill>
                  <a:srgbClr val="A50021"/>
                </a:solidFill>
              </a:rPr>
              <a:t>、把加速度传感器组件的“启用”属性改为不勾选</a:t>
            </a:r>
            <a:r>
              <a:rPr kumimoji="1" lang="zh-CN" altLang="en-US" sz="1600">
                <a:solidFill>
                  <a:srgbClr val="A50021"/>
                </a:solidFill>
              </a:rPr>
              <a:t> </a:t>
            </a: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31888"/>
            <a:ext cx="20764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7" name="Text Box 3"/>
          <p:cNvSpPr txBox="1">
            <a:spLocks noChangeArrowheads="1"/>
          </p:cNvSpPr>
          <p:nvPr/>
        </p:nvSpPr>
        <p:spPr bwMode="auto">
          <a:xfrm>
            <a:off x="395288" y="3292475"/>
            <a:ext cx="4752975" cy="733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A50021"/>
                </a:solidFill>
              </a:rPr>
              <a:t>2</a:t>
            </a:r>
            <a:r>
              <a:rPr kumimoji="1" lang="zh-CN" altLang="en-US" sz="1600" b="1">
                <a:solidFill>
                  <a:srgbClr val="A50021"/>
                </a:solidFill>
              </a:rPr>
              <a:t>、按钮组件的“被点击”事件处理器中设置加速度传感器组件的“启用”属性为</a:t>
            </a:r>
            <a:r>
              <a:rPr kumimoji="1" lang="en-US" altLang="zh-CN" sz="1600" b="1">
                <a:solidFill>
                  <a:srgbClr val="A50021"/>
                </a:solidFill>
              </a:rPr>
              <a:t>ture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sp>
        <p:nvSpPr>
          <p:cNvPr id="66568" name="Text Box 3"/>
          <p:cNvSpPr txBox="1">
            <a:spLocks noChangeArrowheads="1"/>
          </p:cNvSpPr>
          <p:nvPr/>
        </p:nvSpPr>
        <p:spPr bwMode="auto">
          <a:xfrm>
            <a:off x="395288" y="4156075"/>
            <a:ext cx="4752975" cy="733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A50021"/>
                </a:solidFill>
              </a:rPr>
              <a:t>3</a:t>
            </a:r>
            <a:r>
              <a:rPr kumimoji="1" lang="zh-CN" altLang="en-US" sz="1600" b="1">
                <a:solidFill>
                  <a:srgbClr val="A50021"/>
                </a:solidFill>
              </a:rPr>
              <a:t>、在加速度传感器的“被晃动”事件处理器中设置加速度传感器组件的“启用”属性为</a:t>
            </a:r>
            <a:r>
              <a:rPr kumimoji="1" lang="en-US" altLang="zh-CN" sz="1600" b="1">
                <a:solidFill>
                  <a:srgbClr val="A50021"/>
                </a:solidFill>
              </a:rPr>
              <a:t>false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627063"/>
            <a:ext cx="42291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3219450"/>
            <a:ext cx="38163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按回退键的行为 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71525"/>
            <a:ext cx="3381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915988"/>
            <a:ext cx="500380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2787650"/>
            <a:ext cx="38877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395288" y="2139950"/>
            <a:ext cx="85979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小机器安安诞生记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调试和运行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6759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调试和运行 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611188" y="3073400"/>
            <a:ext cx="7559675" cy="1370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2" charset="-122"/>
              </a:rPr>
              <a:t>由于这里用到了加速度传感器，所以在模拟器中运行时某些功能不能使用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2" charset="-122"/>
              </a:rPr>
              <a:t>在模拟器中也不支持 关闭应用 的操作</a:t>
            </a:r>
            <a:endParaRPr kumimoji="1" lang="en-US" altLang="zh-CN" sz="2400" b="1">
              <a:solidFill>
                <a:srgbClr val="A50021"/>
              </a:solidFill>
              <a:latin typeface="黑体" pitchFamily="2" charset="-122"/>
            </a:endParaRPr>
          </a:p>
        </p:txBody>
      </p:sp>
      <p:sp>
        <p:nvSpPr>
          <p:cNvPr id="38915" name="Rectangle 4"/>
          <p:cNvSpPr>
            <a:spLocks/>
          </p:cNvSpPr>
          <p:nvPr/>
        </p:nvSpPr>
        <p:spPr bwMode="auto">
          <a:xfrm>
            <a:off x="457200" y="736600"/>
            <a:ext cx="81470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三种连接方式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模拟器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WIFI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连接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USB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连接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打包</a:t>
            </a:r>
            <a:r>
              <a:rPr lang="en-US" altLang="zh-CN" smtClean="0"/>
              <a:t>apk</a:t>
            </a:r>
            <a:r>
              <a:rPr lang="zh-CN" altLang="en-US" smtClean="0"/>
              <a:t>安装到手机 </a:t>
            </a:r>
          </a:p>
        </p:txBody>
      </p:sp>
      <p:sp>
        <p:nvSpPr>
          <p:cNvPr id="39938" name="Rectangle 3"/>
          <p:cNvSpPr>
            <a:spLocks/>
          </p:cNvSpPr>
          <p:nvPr/>
        </p:nvSpPr>
        <p:spPr bwMode="auto">
          <a:xfrm>
            <a:off x="457200" y="736600"/>
            <a:ext cx="81470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二种安装方式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扫描二维码手机直接下载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把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apk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下载到本地计算机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395288" y="2139950"/>
            <a:ext cx="85979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App Inventor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应用开发体系结构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68614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小机器安安诞生记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App Inventor </a:t>
            </a:r>
            <a:r>
              <a:rPr lang="zh-CN" altLang="en-US" smtClean="0"/>
              <a:t>应用的体系结构</a:t>
            </a:r>
          </a:p>
        </p:txBody>
      </p:sp>
      <p:sp>
        <p:nvSpPr>
          <p:cNvPr id="40962" name="灯片编号占位符 4"/>
          <p:cNvSpPr txBox="1">
            <a:spLocks noGrp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90DC6A1-BF1B-4C30-949B-649E8421BC98}" type="slidenum">
              <a:rPr lang="zh-CN" altLang="en-US" sz="16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algn="r"/>
              <a:t>30</a:t>
            </a:fld>
            <a:endParaRPr lang="en-US" altLang="zh-CN" sz="16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pic>
        <p:nvPicPr>
          <p:cNvPr id="40997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915988"/>
            <a:ext cx="6697662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App Inventor </a:t>
            </a:r>
            <a:r>
              <a:rPr lang="zh-CN" altLang="en-US" smtClean="0"/>
              <a:t>应用要素</a:t>
            </a:r>
          </a:p>
        </p:txBody>
      </p:sp>
      <p:sp>
        <p:nvSpPr>
          <p:cNvPr id="41986" name="Rectangle 3"/>
          <p:cNvSpPr>
            <a:spLocks/>
          </p:cNvSpPr>
          <p:nvPr/>
        </p:nvSpPr>
        <p:spPr bwMode="auto">
          <a:xfrm>
            <a:off x="457200" y="736600"/>
            <a:ext cx="81470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组件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可视组件：当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运行后能看见的组件，如按钮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, 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文本框和标签等，这些常用于设计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的界面</a:t>
            </a:r>
            <a:r>
              <a:rPr kumimoji="1" lang="zh-CN" altLang="en-US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sz="18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非可视组件：不出现在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界面中的组件，提供访问设备的内建功能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,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如短信收发器</a:t>
            </a:r>
            <a:endParaRPr kumimoji="1" lang="en-US" altLang="zh-CN" sz="18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组件一般都有属性和行为，通过设置每个组件的属性值和对事件响应的行为，组合形成独特的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应用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2606675" y="2389188"/>
            <a:ext cx="3932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提供访问设备的内建功能 </a:t>
            </a:r>
          </a:p>
        </p:txBody>
      </p:sp>
      <p:sp>
        <p:nvSpPr>
          <p:cNvPr id="41988" name="Rectangle 5"/>
          <p:cNvSpPr>
            <a:spLocks/>
          </p:cNvSpPr>
          <p:nvPr/>
        </p:nvSpPr>
        <p:spPr bwMode="auto">
          <a:xfrm>
            <a:off x="468313" y="3219450"/>
            <a:ext cx="81470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变量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运行过程中值可以改变的元素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通过变量可以参与运算并存储运算结果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运行过程中值不会变的元素叫常量，如</a:t>
            </a:r>
            <a:endParaRPr kumimoji="1" lang="en-US" altLang="zh-CN" sz="18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pic>
        <p:nvPicPr>
          <p:cNvPr id="4199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4371975"/>
            <a:ext cx="649287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99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4371975"/>
            <a:ext cx="1150937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99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625" y="3940175"/>
            <a:ext cx="1570038" cy="347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263" y="3076575"/>
            <a:ext cx="225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8263" y="3435350"/>
            <a:ext cx="37433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smtClean="0"/>
              <a:t>App Inventor </a:t>
            </a:r>
            <a:r>
              <a:rPr lang="zh-CN" altLang="en-US" smtClean="0"/>
              <a:t>应用要素</a:t>
            </a:r>
          </a:p>
        </p:txBody>
      </p:sp>
      <p:sp>
        <p:nvSpPr>
          <p:cNvPr id="43010" name="Rectangle 3"/>
          <p:cNvSpPr>
            <a:spLocks/>
          </p:cNvSpPr>
          <p:nvPr/>
        </p:nvSpPr>
        <p:spPr bwMode="auto">
          <a:xfrm>
            <a:off x="457200" y="736600"/>
            <a:ext cx="8147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行为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可以看作是系列事件处理机的集合，通过对事件的响应和处理来反映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的行为</a:t>
            </a:r>
            <a:endParaRPr kumimoji="1" lang="en-US" altLang="zh-CN" sz="24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606675" y="2389188"/>
            <a:ext cx="3932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提供访问设备的内建功能 </a:t>
            </a:r>
          </a:p>
        </p:txBody>
      </p:sp>
      <p:sp>
        <p:nvSpPr>
          <p:cNvPr id="43012" name="Rectangle 5"/>
          <p:cNvSpPr>
            <a:spLocks/>
          </p:cNvSpPr>
          <p:nvPr/>
        </p:nvSpPr>
        <p:spPr bwMode="auto">
          <a:xfrm>
            <a:off x="539750" y="1779588"/>
            <a:ext cx="8147050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事件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用户触发的事件，如划屏、按下按钮等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其他系统定义的事件，如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启动、时钟、动画精灵碰撞、来电、位置改变等</a:t>
            </a:r>
          </a:p>
        </p:txBody>
      </p:sp>
      <p:sp>
        <p:nvSpPr>
          <p:cNvPr id="43013" name="Rectangle 6"/>
          <p:cNvSpPr>
            <a:spLocks/>
          </p:cNvSpPr>
          <p:nvPr/>
        </p:nvSpPr>
        <p:spPr bwMode="auto">
          <a:xfrm>
            <a:off x="468313" y="3292475"/>
            <a:ext cx="388778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响应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事件发生时，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会调用一系列过程来响应</a:t>
            </a:r>
            <a:r>
              <a:rPr kumimoji="1" lang="zh-CN" altLang="en-US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3292475"/>
            <a:ext cx="36290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395288" y="2139950"/>
            <a:ext cx="85979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小机器安安诞生记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作业和思考题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6963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作业和思考题</a:t>
            </a:r>
          </a:p>
        </p:txBody>
      </p:sp>
      <p:sp>
        <p:nvSpPr>
          <p:cNvPr id="48130" name="灯片编号占位符 4"/>
          <p:cNvSpPr txBox="1">
            <a:spLocks noGrp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E78ED04-E347-4851-9414-47092AC4354D}" type="slidenum">
              <a:rPr lang="zh-CN" altLang="en-US" sz="160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 algn="r"/>
              <a:t>34</a:t>
            </a:fld>
            <a:endParaRPr lang="en-US" altLang="zh-CN" sz="160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48131" name="Rectangle 4"/>
          <p:cNvSpPr>
            <a:spLocks/>
          </p:cNvSpPr>
          <p:nvPr/>
        </p:nvSpPr>
        <p:spPr bwMode="auto">
          <a:xfrm>
            <a:off x="457200" y="736600"/>
            <a:ext cx="821848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动手实践“安安诞生”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的开发和调试运行过程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18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给“安安诞生”换一个图标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思考一下，能给“安安诞生”加一些新的功能么？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18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自学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Media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组的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Player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控件，尝试开始创建一个新的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，可以用来播放一首长时间的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mp3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音乐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18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作业在网络上交，请用 自己姓名拼音首字母缩写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+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学号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.aia 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为开发的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命名，并写一个简要文档，说明你的</a:t>
            </a:r>
            <a:r>
              <a:rPr kumimoji="1" lang="en-US" altLang="zh-CN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app</a:t>
            </a:r>
            <a:r>
              <a:rPr kumimoji="1" lang="zh-CN" altLang="en-US" sz="18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主要功能特点，并附上典型页面截图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18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24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展示与分析</a:t>
            </a:r>
          </a:p>
        </p:txBody>
      </p:sp>
      <p:sp>
        <p:nvSpPr>
          <p:cNvPr id="19458" name="Rectangle 6"/>
          <p:cNvSpPr>
            <a:spLocks/>
          </p:cNvSpPr>
          <p:nvPr/>
        </p:nvSpPr>
        <p:spPr bwMode="auto">
          <a:xfrm>
            <a:off x="9715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</a:rPr>
              <a:t>(a)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</a:rPr>
              <a:t>开始界面</a:t>
            </a:r>
            <a:endParaRPr kumimoji="1" lang="en-US" altLang="zh-CN" sz="3200">
              <a:solidFill>
                <a:schemeClr val="tx1"/>
              </a:solidFill>
              <a:latin typeface="微软雅黑"/>
            </a:endParaRPr>
          </a:p>
        </p:txBody>
      </p:sp>
      <p:sp>
        <p:nvSpPr>
          <p:cNvPr id="19459" name="Rectangle 7"/>
          <p:cNvSpPr>
            <a:spLocks/>
          </p:cNvSpPr>
          <p:nvPr/>
        </p:nvSpPr>
        <p:spPr bwMode="auto">
          <a:xfrm>
            <a:off x="3492500" y="4246563"/>
            <a:ext cx="18716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</a:rPr>
              <a:t>(b)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</a:rPr>
              <a:t>点击按钮后</a:t>
            </a:r>
            <a:endParaRPr kumimoji="1" lang="zh-CN" altLang="en-US" sz="3200">
              <a:solidFill>
                <a:schemeClr val="tx1"/>
              </a:solidFill>
              <a:latin typeface="微软雅黑"/>
            </a:endParaRPr>
          </a:p>
        </p:txBody>
      </p:sp>
      <p:sp>
        <p:nvSpPr>
          <p:cNvPr id="19460" name="Rectangle 8"/>
          <p:cNvSpPr>
            <a:spLocks/>
          </p:cNvSpPr>
          <p:nvPr/>
        </p:nvSpPr>
        <p:spPr bwMode="auto">
          <a:xfrm>
            <a:off x="62293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</a:rPr>
              <a:t>(c)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</a:rPr>
              <a:t>点击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</a:rPr>
              <a:t>OK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</a:rPr>
              <a:t>后</a:t>
            </a:r>
          </a:p>
        </p:txBody>
      </p:sp>
      <p:pic>
        <p:nvPicPr>
          <p:cNvPr id="19461" name="Picture 12" descr="图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844550"/>
            <a:ext cx="182245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3" descr="图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844550"/>
            <a:ext cx="182086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14" descr="图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844550"/>
            <a:ext cx="1820862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展示与分析</a:t>
            </a:r>
          </a:p>
        </p:txBody>
      </p:sp>
      <p:sp>
        <p:nvSpPr>
          <p:cNvPr id="20482" name="Rectangle 6"/>
          <p:cNvSpPr>
            <a:spLocks/>
          </p:cNvSpPr>
          <p:nvPr/>
        </p:nvSpPr>
        <p:spPr bwMode="auto">
          <a:xfrm>
            <a:off x="9715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</a:rPr>
              <a:t>(a)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</a:rPr>
              <a:t>开始界面</a:t>
            </a:r>
            <a:endParaRPr kumimoji="1" lang="en-US" altLang="zh-CN" sz="3200">
              <a:solidFill>
                <a:schemeClr val="tx1"/>
              </a:solidFill>
              <a:latin typeface="微软雅黑"/>
            </a:endParaRPr>
          </a:p>
        </p:txBody>
      </p:sp>
      <p:sp>
        <p:nvSpPr>
          <p:cNvPr id="20483" name="Rectangle 7"/>
          <p:cNvSpPr>
            <a:spLocks/>
          </p:cNvSpPr>
          <p:nvPr/>
        </p:nvSpPr>
        <p:spPr bwMode="auto">
          <a:xfrm>
            <a:off x="3492500" y="4246563"/>
            <a:ext cx="18716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</a:rPr>
              <a:t>(b)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</a:rPr>
              <a:t>点击按钮后</a:t>
            </a:r>
            <a:endParaRPr kumimoji="1" lang="zh-CN" altLang="en-US" sz="3200">
              <a:solidFill>
                <a:schemeClr val="tx1"/>
              </a:solidFill>
              <a:latin typeface="微软雅黑"/>
            </a:endParaRPr>
          </a:p>
        </p:txBody>
      </p:sp>
      <p:sp>
        <p:nvSpPr>
          <p:cNvPr id="20484" name="Rectangle 8"/>
          <p:cNvSpPr>
            <a:spLocks/>
          </p:cNvSpPr>
          <p:nvPr/>
        </p:nvSpPr>
        <p:spPr bwMode="auto">
          <a:xfrm>
            <a:off x="62293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</a:rPr>
              <a:t>(c)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</a:rPr>
              <a:t>点击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</a:rPr>
              <a:t>OK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</a:rPr>
              <a:t>后</a:t>
            </a:r>
          </a:p>
        </p:txBody>
      </p:sp>
      <p:pic>
        <p:nvPicPr>
          <p:cNvPr id="20485" name="Picture 6" descr="图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842963"/>
            <a:ext cx="182245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9" descr="对话框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842963"/>
            <a:ext cx="182086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0" descr="图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842963"/>
            <a:ext cx="1820862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小机器安安诞生记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1509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安安诞生记 组件设计 </a:t>
            </a:r>
          </a:p>
        </p:txBody>
      </p:sp>
      <p:sp>
        <p:nvSpPr>
          <p:cNvPr id="22530" name="Rectangle 3"/>
          <p:cNvSpPr>
            <a:spLocks/>
          </p:cNvSpPr>
          <p:nvPr/>
        </p:nvSpPr>
        <p:spPr bwMode="auto">
          <a:xfrm>
            <a:off x="457200" y="736600"/>
            <a:ext cx="814705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图片：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3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张图像文件，分别是孵化基地的背景图、小机器人安安诞生后的图片、应用图标对应的图片</a:t>
            </a:r>
            <a:r>
              <a:rPr kumimoji="1" lang="zh-CN" altLang="en-US" sz="32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声音：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1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个声音文件，安安出生时礼貌的打招呼声音</a:t>
            </a:r>
            <a:r>
              <a:rPr kumimoji="1" lang="zh-CN" altLang="en-US" sz="28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</a:p>
        </p:txBody>
      </p:sp>
      <p:sp>
        <p:nvSpPr>
          <p:cNvPr id="22531" name="Rectangle 6"/>
          <p:cNvSpPr>
            <a:spLocks/>
          </p:cNvSpPr>
          <p:nvPr/>
        </p:nvSpPr>
        <p:spPr bwMode="auto">
          <a:xfrm>
            <a:off x="3348038" y="3884613"/>
            <a:ext cx="4752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常用图像文件格式有 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jpg,png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等</a:t>
            </a:r>
            <a:endParaRPr kumimoji="1" lang="zh-CN" altLang="en-US" sz="28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532" name="Rectangle 7"/>
          <p:cNvSpPr>
            <a:spLocks/>
          </p:cNvSpPr>
          <p:nvPr/>
        </p:nvSpPr>
        <p:spPr bwMode="auto">
          <a:xfrm>
            <a:off x="3348038" y="4316413"/>
            <a:ext cx="52562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常用音频文件格式有 </a:t>
            </a: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amr,wav,mp3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微软雅黑"/>
                <a:cs typeface="微软雅黑"/>
              </a:rPr>
              <a:t>等</a:t>
            </a:r>
            <a:endParaRPr kumimoji="1" lang="zh-CN" altLang="en-US" sz="28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2716213"/>
            <a:ext cx="2665413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932113"/>
            <a:ext cx="23034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安安诞生记组件设计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</a:t>
            </a:r>
            <a:r>
              <a:rPr lang="zh-CN" altLang="en-US" smtClean="0"/>
              <a:t>最终效果 </a:t>
            </a:r>
          </a:p>
        </p:txBody>
      </p:sp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27063"/>
            <a:ext cx="52768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涉及的组件列表 </a:t>
            </a: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717550" y="3867150"/>
            <a:ext cx="84264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微软雅黑"/>
                <a:cs typeface="微软雅黑"/>
              </a:rPr>
              <a:t>注意命名规则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2" charset="-122"/>
                <a:ea typeface="微软雅黑"/>
                <a:cs typeface="微软雅黑"/>
              </a:rPr>
              <a:t>尝试更改组件参数</a:t>
            </a:r>
          </a:p>
        </p:txBody>
      </p:sp>
      <p:graphicFrame>
        <p:nvGraphicFramePr>
          <p:cNvPr id="71729" name="Group 49"/>
          <p:cNvGraphicFramePr>
            <a:graphicFrameLocks noGrp="1"/>
          </p:cNvGraphicFramePr>
          <p:nvPr/>
        </p:nvGraphicFramePr>
        <p:xfrm>
          <a:off x="684213" y="898525"/>
          <a:ext cx="7632700" cy="2714627"/>
        </p:xfrm>
        <a:graphic>
          <a:graphicData uri="http://schemas.openxmlformats.org/drawingml/2006/table">
            <a:tbl>
              <a:tblPr/>
              <a:tblGrid>
                <a:gridCol w="1857375"/>
                <a:gridCol w="3230562"/>
                <a:gridCol w="2544763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组件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命名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屏幕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用于做应用背景，和放置所需控件。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Screen1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按钮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用于响应点击，显示安安诞生。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按钮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点我试试 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图像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用于显示生产安安和安安图片。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图像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显示 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音效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用于显示声音和产生振动。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音效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安安 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加速度传感器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用于检测是否摇晃手机。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加速度传感器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晃动手机 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对话框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用于弹出提醒框。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对话框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_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提示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17515</TotalTime>
  <Words>1051</Words>
  <Application>Microsoft Office PowerPoint</Application>
  <PresentationFormat>全屏显示(16:9)</PresentationFormat>
  <Paragraphs>152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Office 主题</vt:lpstr>
      <vt:lpstr>PowerPoint 演示文稿</vt:lpstr>
      <vt:lpstr>本章目标</vt:lpstr>
      <vt:lpstr>PowerPoint 演示文稿</vt:lpstr>
      <vt:lpstr>展示与分析</vt:lpstr>
      <vt:lpstr>展示与分析</vt:lpstr>
      <vt:lpstr>PowerPoint 演示文稿</vt:lpstr>
      <vt:lpstr>安安诞生记 组件设计 </vt:lpstr>
      <vt:lpstr>安安诞生记组件设计 – 最终效果 </vt:lpstr>
      <vt:lpstr>涉及的组件列表 </vt:lpstr>
      <vt:lpstr>设置屏幕 (Screen)组件属性 </vt:lpstr>
      <vt:lpstr>添加图像（Image）组件 </vt:lpstr>
      <vt:lpstr>控件重命名 </vt:lpstr>
      <vt:lpstr>设置图像组件属性 </vt:lpstr>
      <vt:lpstr>添加音效（Sound）组件 </vt:lpstr>
      <vt:lpstr>设置按钮（Button）组件属性 </vt:lpstr>
      <vt:lpstr>设置加速度传感器（AccelerometerSensor）组件属性 </vt:lpstr>
      <vt:lpstr>设置对话框（Notifier）组件属性 </vt:lpstr>
      <vt:lpstr>安安诞生记组件设计 – 最终效果 </vt:lpstr>
      <vt:lpstr>PowerPoint 演示文稿</vt:lpstr>
      <vt:lpstr>编辑App的行为 </vt:lpstr>
      <vt:lpstr>编辑点击按钮的行为 </vt:lpstr>
      <vt:lpstr>完成的按钮被点击行为 </vt:lpstr>
      <vt:lpstr>摇晃手机还原初始状态 </vt:lpstr>
      <vt:lpstr>防止晃动事件误处理 </vt:lpstr>
      <vt:lpstr>按回退键的行为 </vt:lpstr>
      <vt:lpstr>PowerPoint 演示文稿</vt:lpstr>
      <vt:lpstr>调试和运行 </vt:lpstr>
      <vt:lpstr>打包apk安装到手机 </vt:lpstr>
      <vt:lpstr>PowerPoint 演示文稿</vt:lpstr>
      <vt:lpstr>App Inventor 应用的体系结构</vt:lpstr>
      <vt:lpstr>App Inventor 应用要素</vt:lpstr>
      <vt:lpstr>App Inventor 应用要素</vt:lpstr>
      <vt:lpstr>PowerPoint 演示文稿</vt:lpstr>
      <vt:lpstr>作业和思考题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ming-hui wu</cp:lastModifiedBy>
  <cp:revision>1857</cp:revision>
  <dcterms:modified xsi:type="dcterms:W3CDTF">2018-01-18T05:29:12Z</dcterms:modified>
</cp:coreProperties>
</file>