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00" r:id="rId2"/>
    <p:sldId id="736" r:id="rId3"/>
    <p:sldId id="729" r:id="rId4"/>
    <p:sldId id="738" r:id="rId5"/>
    <p:sldId id="740" r:id="rId6"/>
    <p:sldId id="768" r:id="rId7"/>
    <p:sldId id="742" r:id="rId8"/>
    <p:sldId id="747" r:id="rId9"/>
    <p:sldId id="769" r:id="rId10"/>
    <p:sldId id="770" r:id="rId11"/>
    <p:sldId id="748" r:id="rId12"/>
    <p:sldId id="775" r:id="rId13"/>
    <p:sldId id="752" r:id="rId14"/>
    <p:sldId id="776" r:id="rId15"/>
    <p:sldId id="753" r:id="rId16"/>
    <p:sldId id="777" r:id="rId17"/>
    <p:sldId id="754" r:id="rId18"/>
    <p:sldId id="778" r:id="rId19"/>
    <p:sldId id="755" r:id="rId20"/>
    <p:sldId id="779" r:id="rId21"/>
    <p:sldId id="756" r:id="rId22"/>
    <p:sldId id="780" r:id="rId23"/>
    <p:sldId id="757" r:id="rId24"/>
    <p:sldId id="781" r:id="rId25"/>
    <p:sldId id="782" r:id="rId26"/>
    <p:sldId id="797" r:id="rId27"/>
    <p:sldId id="783" r:id="rId28"/>
    <p:sldId id="798" r:id="rId29"/>
    <p:sldId id="784" r:id="rId30"/>
    <p:sldId id="799" r:id="rId31"/>
    <p:sldId id="785" r:id="rId32"/>
    <p:sldId id="800" r:id="rId33"/>
    <p:sldId id="786" r:id="rId34"/>
    <p:sldId id="758" r:id="rId35"/>
    <p:sldId id="787" r:id="rId36"/>
    <p:sldId id="788" r:id="rId37"/>
    <p:sldId id="801" r:id="rId38"/>
    <p:sldId id="802" r:id="rId39"/>
    <p:sldId id="803" r:id="rId40"/>
    <p:sldId id="804" r:id="rId41"/>
    <p:sldId id="789" r:id="rId42"/>
    <p:sldId id="790" r:id="rId43"/>
    <p:sldId id="792" r:id="rId44"/>
    <p:sldId id="791" r:id="rId45"/>
    <p:sldId id="759" r:id="rId46"/>
    <p:sldId id="793" r:id="rId47"/>
    <p:sldId id="795" r:id="rId48"/>
    <p:sldId id="760" r:id="rId49"/>
    <p:sldId id="794" r:id="rId50"/>
    <p:sldId id="766" r:id="rId51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0058" autoAdjust="0"/>
  </p:normalViewPr>
  <p:slideViewPr>
    <p:cSldViewPr>
      <p:cViewPr varScale="1">
        <p:scale>
          <a:sx n="97" d="100"/>
          <a:sy n="97" d="100"/>
        </p:scale>
        <p:origin x="3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D1CEE69-0CD2-4355-BB35-9FAF268626DF}" type="datetimeFigureOut">
              <a:rPr lang="zh-CN" altLang="en-US"/>
              <a:pPr>
                <a:defRPr/>
              </a:pPr>
              <a:t>2017/12/22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B32D24B-17B6-47B6-A754-2A40A8611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7EC428A-B3FD-458A-99D2-CF76613807F8}" type="datetimeFigureOut">
              <a:rPr lang="zh-CN" altLang="en-US"/>
              <a:pPr>
                <a:defRPr/>
              </a:pPr>
              <a:t>2017/12/22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9CD7ED-4ACC-49FF-8126-84D713CEC7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580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1C4A5D37-C0ED-4468-AE3A-FDD55E132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67A2A6F-105F-4E2A-B23A-9F94E0B880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7380288" y="33338"/>
            <a:ext cx="17414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822960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E4D2FF31-AEF8-470B-8AA3-5FC3708A2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FB39AAC7-824B-47C5-914C-B7280EE76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CBA1B04F-1387-47DD-86F1-6EC5DE4F8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41ED3CEA-3865-45DF-B3F2-E5AA77E1A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B34BF36F-001F-4372-878C-C30AD2BD2C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安安猜价格</a:t>
            </a:r>
            <a:endParaRPr lang="en-US" altLang="zh-CN" sz="28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界面布局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有关界面布局 </a:t>
            </a:r>
          </a:p>
        </p:txBody>
      </p:sp>
      <p:pic>
        <p:nvPicPr>
          <p:cNvPr id="26626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700088"/>
            <a:ext cx="7272338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安安猜价格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765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行为处理思想和流程图 </a:t>
            </a:r>
          </a:p>
        </p:txBody>
      </p:sp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7063"/>
            <a:ext cx="5019675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定义变量、产生一个随机数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定义变量，产生随机数 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80645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要让系统随机产生一个礼物的价格，并保留起来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以后每次输入用户猜的价格后要和这个价格比较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这需要一个价格</a:t>
            </a: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“变量”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来实现 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284413"/>
            <a:ext cx="3867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2211388"/>
            <a:ext cx="3619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4011613"/>
            <a:ext cx="3371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猜测次数加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174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点击确定按钮，猜测次数加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 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68313" y="2500313"/>
            <a:ext cx="35988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取值模块的使用方法</a:t>
            </a:r>
            <a:endParaRPr kumimoji="1" lang="zh-CN" altLang="en-US" sz="240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15988"/>
            <a:ext cx="60483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148013"/>
            <a:ext cx="46085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…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…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判断语句模块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379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… </a:t>
            </a:r>
          </a:p>
        </p:txBody>
      </p:sp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15988"/>
            <a:ext cx="7345363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76250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定义全局变量</a:t>
            </a:r>
            <a:endParaRPr kumimoji="1" lang="en-US" altLang="zh-CN" sz="20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如何产生随机数</a:t>
            </a:r>
            <a:endParaRPr kumimoji="1" lang="en-US" altLang="zh-CN" sz="20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学习“如果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则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…”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条件判断模块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控制屏幕的布局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7412" name="Picture 8" descr="图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915988"/>
            <a:ext cx="1820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判断是否猜中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判断是否猜中 </a:t>
            </a:r>
          </a:p>
        </p:txBody>
      </p:sp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00088"/>
            <a:ext cx="532765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重新开始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789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重新开始 流程 </a:t>
            </a:r>
          </a:p>
        </p:txBody>
      </p:sp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71525"/>
            <a:ext cx="5256212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重新开始 实现 </a:t>
            </a:r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71525"/>
            <a:ext cx="626427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常量、变量和数据类型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096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常量、变量和数据类型 </a:t>
            </a: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8064500" cy="2058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常量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：在程序运行过程中，其值始终不能被改变的量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：在程序运行过程中，其值可以发生改变的量</a:t>
            </a:r>
            <a:r>
              <a:rPr kumimoji="1" lang="zh-CN" altLang="en-US"/>
              <a:t> </a:t>
            </a:r>
            <a:endParaRPr kumimoji="1" lang="zh-CN" altLang="en-US" sz="2000" b="1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数据类型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：为了使程序设计语言能充分有效地表达各种各样的数据，一般将数据抽象为若干种类型，数据类型就是对某些具有共同特点的数据集合的总称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42988" y="3076575"/>
            <a:ext cx="6877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b="1">
                <a:solidFill>
                  <a:srgbClr val="55B788"/>
                </a:solidFill>
                <a:latin typeface="黑体" pitchFamily="49" charset="-122"/>
                <a:ea typeface="黑体" pitchFamily="49" charset="-122"/>
              </a:rPr>
              <a:t>数值类型、文本类型、逻辑类型、颜色类型、列表类型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68313" y="3724275"/>
            <a:ext cx="77755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常量的数据类型由它所属模块决定</a:t>
            </a:r>
          </a:p>
          <a:p>
            <a:pPr>
              <a:buFontTx/>
              <a:buChar char="•"/>
            </a:pPr>
            <a:endParaRPr kumimoji="1" lang="zh-CN" altLang="en-US" sz="2000" b="1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变量的类型是在定义变量并进行初始化赋值时由值的类型确定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赋值运算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301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赋值运算 </a:t>
            </a:r>
          </a:p>
        </p:txBody>
      </p:sp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8064500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赋值运算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：把一个表达式的值赋给一个变量的运算</a:t>
            </a:r>
            <a:r>
              <a:rPr kumimoji="1" lang="zh-CN" altLang="en-US"/>
              <a:t> </a:t>
            </a:r>
            <a:endParaRPr kumimoji="1" lang="zh-CN" altLang="en-US" sz="2000" b="1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39750" y="2284413"/>
            <a:ext cx="8208963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A50021"/>
                </a:solidFill>
                <a:ea typeface="黑体" pitchFamily="49" charset="-122"/>
              </a:rPr>
              <a:t>赋值表达式的基本运算过程是：</a:t>
            </a:r>
          </a:p>
          <a:p>
            <a:r>
              <a:rPr kumimoji="1" lang="zh-CN" altLang="en-US" sz="2000" b="1">
                <a:solidFill>
                  <a:srgbClr val="A50021"/>
                </a:solidFill>
                <a:ea typeface="黑体" pitchFamily="49" charset="-122"/>
              </a:rPr>
              <a:t>     </a:t>
            </a:r>
            <a:r>
              <a:rPr kumimoji="1" lang="en-US" altLang="zh-CN" sz="2000" b="1">
                <a:solidFill>
                  <a:srgbClr val="A50021"/>
                </a:solidFill>
                <a:ea typeface="黑体" pitchFamily="49" charset="-122"/>
              </a:rPr>
              <a:t>1</a:t>
            </a:r>
            <a:r>
              <a:rPr kumimoji="1" lang="zh-CN" altLang="en-US" sz="2000" b="1">
                <a:solidFill>
                  <a:srgbClr val="A50021"/>
                </a:solidFill>
                <a:ea typeface="黑体" pitchFamily="49" charset="-122"/>
              </a:rPr>
              <a:t>、计算赋值运算符右侧表达式的值</a:t>
            </a:r>
          </a:p>
          <a:p>
            <a:r>
              <a:rPr kumimoji="1" lang="zh-CN" altLang="en-US" sz="2000" b="1">
                <a:solidFill>
                  <a:srgbClr val="A50021"/>
                </a:solidFill>
                <a:ea typeface="黑体" pitchFamily="49" charset="-122"/>
              </a:rPr>
              <a:t>     </a:t>
            </a:r>
            <a:r>
              <a:rPr kumimoji="1" lang="en-US" altLang="zh-CN" sz="2000" b="1">
                <a:solidFill>
                  <a:srgbClr val="A50021"/>
                </a:solidFill>
                <a:ea typeface="黑体" pitchFamily="49" charset="-122"/>
              </a:rPr>
              <a:t>2</a:t>
            </a:r>
            <a:r>
              <a:rPr kumimoji="1" lang="zh-CN" altLang="en-US" sz="2000" b="1">
                <a:solidFill>
                  <a:srgbClr val="A50021"/>
                </a:solidFill>
                <a:ea typeface="黑体" pitchFamily="49" charset="-122"/>
              </a:rPr>
              <a:t>、将赋值运算符右侧表达式的值赋给赋值运算符左侧的变量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68313" y="4227513"/>
            <a:ext cx="77755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App Inventor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中变量的</a:t>
            </a: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类型并不严格，会自动转换</a:t>
            </a:r>
            <a:r>
              <a:rPr kumimoji="1" lang="zh-CN" altLang="en-US"/>
              <a:t> 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1419225"/>
            <a:ext cx="1943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492250"/>
            <a:ext cx="2447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508375"/>
            <a:ext cx="3086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3508375"/>
            <a:ext cx="20891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算术运算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506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安安猜价格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算术运算 </a:t>
            </a:r>
          </a:p>
        </p:txBody>
      </p:sp>
      <p:pic>
        <p:nvPicPr>
          <p:cNvPr id="46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71525"/>
            <a:ext cx="77771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211388"/>
            <a:ext cx="5183187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关系运算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710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3076575"/>
            <a:ext cx="27686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运算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924050"/>
            <a:ext cx="7416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8064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关系运算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：比较运算，对两个操作数进行比较，运算的结果是“真”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true 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或“假”</a:t>
            </a:r>
            <a:r>
              <a:rPr kumimoji="1" lang="en-US" altLang="zh-CN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false</a:t>
            </a:r>
            <a:endParaRPr kumimoji="1" lang="en-US" altLang="zh-CN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95288" y="2859088"/>
            <a:ext cx="8064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关系表达式</a:t>
            </a: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：用关系运算符将两个表达式连接起来的式子 </a:t>
            </a:r>
            <a:endParaRPr kumimoji="1" lang="en-US" altLang="zh-CN" sz="2000" b="1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逻辑运算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逻辑运算 </a:t>
            </a:r>
          </a:p>
        </p:txBody>
      </p:sp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00088"/>
            <a:ext cx="7920037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071688"/>
            <a:ext cx="3533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593975"/>
            <a:ext cx="3686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3159125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3502025"/>
            <a:ext cx="355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4087813"/>
            <a:ext cx="35337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4052888" y="2082800"/>
            <a:ext cx="4757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rgbClr val="A50021"/>
                </a:solidFill>
              </a:rPr>
              <a:t>如果</a:t>
            </a:r>
            <a:r>
              <a:rPr lang="en-US" altLang="zh-CN" sz="1400" b="1">
                <a:solidFill>
                  <a:srgbClr val="A50021"/>
                </a:solidFill>
              </a:rPr>
              <a:t>a</a:t>
            </a:r>
            <a:r>
              <a:rPr lang="zh-CN" altLang="en-US" sz="1400" b="1">
                <a:solidFill>
                  <a:srgbClr val="A50021"/>
                </a:solidFill>
              </a:rPr>
              <a:t>的值和</a:t>
            </a:r>
            <a:r>
              <a:rPr lang="en-US" altLang="zh-CN" sz="1400" b="1">
                <a:solidFill>
                  <a:srgbClr val="A50021"/>
                </a:solidFill>
              </a:rPr>
              <a:t>b</a:t>
            </a:r>
            <a:r>
              <a:rPr lang="zh-CN" altLang="en-US" sz="1400" b="1">
                <a:solidFill>
                  <a:srgbClr val="A50021"/>
                </a:solidFill>
              </a:rPr>
              <a:t>的值相等，则结果为</a:t>
            </a:r>
            <a:r>
              <a:rPr lang="en-US" altLang="zh-CN" sz="1400" b="1">
                <a:solidFill>
                  <a:srgbClr val="A50021"/>
                </a:solidFill>
              </a:rPr>
              <a:t>true</a:t>
            </a:r>
            <a:r>
              <a:rPr lang="zh-CN" altLang="en-US" sz="1400" b="1">
                <a:solidFill>
                  <a:srgbClr val="A50021"/>
                </a:solidFill>
              </a:rPr>
              <a:t>；否则，为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en-US" altLang="zh-CN" sz="140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4332288" y="2500313"/>
            <a:ext cx="4811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rgbClr val="A50021"/>
                </a:solidFill>
              </a:rPr>
              <a:t>如果</a:t>
            </a:r>
            <a:r>
              <a:rPr lang="en-US" altLang="zh-CN" sz="1400" b="1">
                <a:solidFill>
                  <a:srgbClr val="A50021"/>
                </a:solidFill>
              </a:rPr>
              <a:t>a</a:t>
            </a:r>
            <a:r>
              <a:rPr lang="zh-CN" altLang="en-US" sz="1400" b="1">
                <a:solidFill>
                  <a:srgbClr val="A50021"/>
                </a:solidFill>
              </a:rPr>
              <a:t>的值和</a:t>
            </a:r>
            <a:r>
              <a:rPr lang="en-US" altLang="zh-CN" sz="1400" b="1">
                <a:solidFill>
                  <a:srgbClr val="A50021"/>
                </a:solidFill>
              </a:rPr>
              <a:t>b</a:t>
            </a:r>
            <a:r>
              <a:rPr lang="zh-CN" altLang="en-US" sz="1400" b="1">
                <a:solidFill>
                  <a:srgbClr val="A50021"/>
                </a:solidFill>
              </a:rPr>
              <a:t>的值相等，则结果为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zh-CN" altLang="en-US" sz="1400" b="1">
                <a:solidFill>
                  <a:srgbClr val="A50021"/>
                </a:solidFill>
              </a:rPr>
              <a:t>；否则，为</a:t>
            </a:r>
            <a:r>
              <a:rPr lang="en-US" altLang="zh-CN" sz="1400" b="1">
                <a:solidFill>
                  <a:srgbClr val="A50021"/>
                </a:solidFill>
              </a:rPr>
              <a:t>true</a:t>
            </a:r>
            <a:r>
              <a:rPr lang="en-US" altLang="zh-CN"/>
              <a:t> 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4140200" y="3038475"/>
            <a:ext cx="505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rgbClr val="A50021"/>
                </a:solidFill>
              </a:rPr>
              <a:t>如果 </a:t>
            </a:r>
            <a:r>
              <a:rPr lang="en-US" altLang="zh-CN" sz="1400" b="1">
                <a:solidFill>
                  <a:srgbClr val="A50021"/>
                </a:solidFill>
              </a:rPr>
              <a:t>a </a:t>
            </a:r>
            <a:r>
              <a:rPr lang="zh-CN" altLang="en-US" sz="1400" b="1">
                <a:solidFill>
                  <a:srgbClr val="A50021"/>
                </a:solidFill>
              </a:rPr>
              <a:t>为</a:t>
            </a:r>
            <a:r>
              <a:rPr lang="en-US" altLang="zh-CN" sz="1400" b="1">
                <a:solidFill>
                  <a:srgbClr val="A50021"/>
                </a:solidFill>
              </a:rPr>
              <a:t>true</a:t>
            </a:r>
            <a:r>
              <a:rPr lang="zh-CN" altLang="en-US" sz="1400" b="1">
                <a:solidFill>
                  <a:srgbClr val="A50021"/>
                </a:solidFill>
              </a:rPr>
              <a:t>，结果是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zh-CN" altLang="en-US" sz="1400" b="1">
                <a:solidFill>
                  <a:srgbClr val="A50021"/>
                </a:solidFill>
              </a:rPr>
              <a:t>；如果</a:t>
            </a:r>
            <a:r>
              <a:rPr lang="en-US" altLang="zh-CN" sz="1400" b="1">
                <a:solidFill>
                  <a:srgbClr val="A50021"/>
                </a:solidFill>
              </a:rPr>
              <a:t>a</a:t>
            </a:r>
            <a:r>
              <a:rPr lang="zh-CN" altLang="en-US" sz="1400" b="1">
                <a:solidFill>
                  <a:srgbClr val="A50021"/>
                </a:solidFill>
              </a:rPr>
              <a:t>为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zh-CN" altLang="en-US" sz="1400" b="1">
                <a:solidFill>
                  <a:srgbClr val="A50021"/>
                </a:solidFill>
              </a:rPr>
              <a:t>，结果是</a:t>
            </a:r>
            <a:r>
              <a:rPr lang="en-US" altLang="zh-CN" sz="1400" b="1">
                <a:solidFill>
                  <a:srgbClr val="A50021"/>
                </a:solidFill>
              </a:rPr>
              <a:t>true </a:t>
            </a:r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4140200" y="3562350"/>
            <a:ext cx="4757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rgbClr val="A50021"/>
                </a:solidFill>
              </a:rPr>
              <a:t>当</a:t>
            </a:r>
            <a:r>
              <a:rPr lang="en-US" altLang="zh-CN" sz="1400" b="1">
                <a:solidFill>
                  <a:srgbClr val="A50021"/>
                </a:solidFill>
              </a:rPr>
              <a:t>a </a:t>
            </a:r>
            <a:r>
              <a:rPr lang="zh-CN" altLang="en-US" sz="1400" b="1">
                <a:solidFill>
                  <a:srgbClr val="A50021"/>
                </a:solidFill>
              </a:rPr>
              <a:t>和 </a:t>
            </a:r>
            <a:r>
              <a:rPr lang="en-US" altLang="zh-CN" sz="1400" b="1">
                <a:solidFill>
                  <a:srgbClr val="A50021"/>
                </a:solidFill>
              </a:rPr>
              <a:t>b </a:t>
            </a:r>
            <a:r>
              <a:rPr lang="zh-CN" altLang="en-US" sz="1400" b="1">
                <a:solidFill>
                  <a:srgbClr val="A50021"/>
                </a:solidFill>
              </a:rPr>
              <a:t>都为</a:t>
            </a:r>
            <a:r>
              <a:rPr lang="en-US" altLang="zh-CN" sz="1400" b="1">
                <a:solidFill>
                  <a:srgbClr val="A50021"/>
                </a:solidFill>
              </a:rPr>
              <a:t>true</a:t>
            </a:r>
            <a:r>
              <a:rPr lang="zh-CN" altLang="en-US" sz="1400" b="1">
                <a:solidFill>
                  <a:srgbClr val="A50021"/>
                </a:solidFill>
              </a:rPr>
              <a:t>时，结果是</a:t>
            </a:r>
            <a:r>
              <a:rPr lang="en-US" altLang="zh-CN" sz="1400" b="1">
                <a:solidFill>
                  <a:srgbClr val="A50021"/>
                </a:solidFill>
              </a:rPr>
              <a:t>true</a:t>
            </a:r>
            <a:r>
              <a:rPr lang="zh-CN" altLang="en-US" sz="1400" b="1">
                <a:solidFill>
                  <a:srgbClr val="A50021"/>
                </a:solidFill>
              </a:rPr>
              <a:t>；否则，结果是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endParaRPr lang="en-US" altLang="zh-CN" sz="1400">
              <a:solidFill>
                <a:srgbClr val="A50021"/>
              </a:solidFill>
            </a:endParaRP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4140200" y="4067175"/>
            <a:ext cx="500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rgbClr val="A50021"/>
                </a:solidFill>
              </a:rPr>
              <a:t>当 </a:t>
            </a:r>
            <a:r>
              <a:rPr lang="en-US" altLang="zh-CN" sz="1400" b="1">
                <a:solidFill>
                  <a:srgbClr val="A50021"/>
                </a:solidFill>
              </a:rPr>
              <a:t>a </a:t>
            </a:r>
            <a:r>
              <a:rPr lang="zh-CN" altLang="en-US" sz="1400" b="1">
                <a:solidFill>
                  <a:srgbClr val="A50021"/>
                </a:solidFill>
              </a:rPr>
              <a:t>和 </a:t>
            </a:r>
            <a:r>
              <a:rPr lang="en-US" altLang="zh-CN" sz="1400" b="1">
                <a:solidFill>
                  <a:srgbClr val="A50021"/>
                </a:solidFill>
              </a:rPr>
              <a:t>b </a:t>
            </a:r>
            <a:r>
              <a:rPr lang="zh-CN" altLang="en-US" sz="1400" b="1">
                <a:solidFill>
                  <a:srgbClr val="A50021"/>
                </a:solidFill>
              </a:rPr>
              <a:t>都为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zh-CN" altLang="en-US" sz="1400" b="1">
                <a:solidFill>
                  <a:srgbClr val="A50021"/>
                </a:solidFill>
              </a:rPr>
              <a:t>时，结果是</a:t>
            </a:r>
            <a:r>
              <a:rPr lang="en-US" altLang="zh-CN" sz="1400" b="1">
                <a:solidFill>
                  <a:srgbClr val="A50021"/>
                </a:solidFill>
              </a:rPr>
              <a:t>false</a:t>
            </a:r>
            <a:r>
              <a:rPr lang="zh-CN" altLang="en-US" sz="1400" b="1">
                <a:solidFill>
                  <a:srgbClr val="A50021"/>
                </a:solidFill>
              </a:rPr>
              <a:t>；否则，结果是</a:t>
            </a:r>
            <a:r>
              <a:rPr lang="en-US" altLang="zh-CN" sz="1400" b="1">
                <a:solidFill>
                  <a:srgbClr val="A50021"/>
                </a:solidFill>
              </a:rPr>
              <a:t>true 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语句与程序结构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120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程序结构 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395288" y="842963"/>
            <a:ext cx="80645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顺序结构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分支结构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循环结构 </a:t>
            </a:r>
          </a:p>
        </p:txBody>
      </p:sp>
      <p:pic>
        <p:nvPicPr>
          <p:cNvPr id="52227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2139950"/>
            <a:ext cx="39592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356100" y="1276350"/>
            <a:ext cx="2160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顺序结构</a:t>
            </a:r>
            <a:endParaRPr kumimoji="1" lang="zh-CN" altLang="en-US" sz="2000" b="1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066925"/>
            <a:ext cx="192881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分支结构 </a:t>
            </a:r>
          </a:p>
        </p:txBody>
      </p:sp>
      <p:pic>
        <p:nvPicPr>
          <p:cNvPr id="532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700088"/>
            <a:ext cx="5486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211388"/>
            <a:ext cx="230505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3076575"/>
            <a:ext cx="5334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842963"/>
            <a:ext cx="2952750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分支结构 </a:t>
            </a:r>
          </a:p>
        </p:txBody>
      </p:sp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71525"/>
            <a:ext cx="230505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2139950"/>
            <a:ext cx="5400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循环结构 </a:t>
            </a:r>
          </a:p>
        </p:txBody>
      </p:sp>
      <p:pic>
        <p:nvPicPr>
          <p:cNvPr id="552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139950"/>
            <a:ext cx="3381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1058863"/>
            <a:ext cx="22987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(a)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开始界面</a:t>
            </a:r>
            <a:endParaRPr kumimoji="1" lang="en-US" altLang="zh-CN" sz="320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19459" name="Rectangle 7"/>
          <p:cNvSpPr>
            <a:spLocks/>
          </p:cNvSpPr>
          <p:nvPr/>
        </p:nvSpPr>
        <p:spPr bwMode="auto">
          <a:xfrm>
            <a:off x="3492500" y="4246563"/>
            <a:ext cx="18716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猜高了</a:t>
            </a:r>
            <a:endParaRPr kumimoji="1" lang="zh-CN" altLang="en-US" sz="320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62293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(c)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猜对了</a:t>
            </a:r>
          </a:p>
        </p:txBody>
      </p:sp>
      <p:pic>
        <p:nvPicPr>
          <p:cNvPr id="19461" name="图片 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771525"/>
            <a:ext cx="1820863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771525"/>
            <a:ext cx="182086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图片 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771525"/>
            <a:ext cx="182086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en-US" altLang="zh-CN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1…100</a:t>
            </a:r>
            <a:r>
              <a:rPr kumimoji="1" lang="zh-CN" altLang="en-US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累加和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7063"/>
            <a:ext cx="5162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16213"/>
            <a:ext cx="5472113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627063"/>
            <a:ext cx="32766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机器人猜价格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734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7063"/>
            <a:ext cx="424815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增加组件的说明及属性设置 </a:t>
            </a:r>
          </a:p>
        </p:txBody>
      </p:sp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03325"/>
            <a:ext cx="7775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笨笨机器人模式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042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笨笨机器人猜价格模式 流程图</a:t>
            </a:r>
          </a:p>
        </p:txBody>
      </p:sp>
      <p:sp>
        <p:nvSpPr>
          <p:cNvPr id="61442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56AA87F-7AE3-4B24-91FE-ADDB649B5A37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45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627063"/>
            <a:ext cx="475297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笨笨机器人猜价格模式 实现</a:t>
            </a:r>
          </a:p>
        </p:txBody>
      </p:sp>
      <p:sp>
        <p:nvSpPr>
          <p:cNvPr id="62466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E5C39F6-650F-47B8-8DA5-51BE030C09A8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46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79588"/>
            <a:ext cx="619125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700088"/>
            <a:ext cx="1219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聪明机器人模式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6349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聪明机器人猜价格模式 流程图</a:t>
            </a:r>
          </a:p>
        </p:txBody>
      </p:sp>
      <p:pic>
        <p:nvPicPr>
          <p:cNvPr id="645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7063"/>
            <a:ext cx="54959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笨笨机器人猜价格模式 实现</a:t>
            </a:r>
          </a:p>
        </p:txBody>
      </p:sp>
      <p:sp>
        <p:nvSpPr>
          <p:cNvPr id="65538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149079C-5092-4B57-82BF-40AA5C0584EC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49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8650"/>
            <a:ext cx="6719887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安安猜价格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作业和思考题</a:t>
            </a:r>
          </a:p>
        </p:txBody>
      </p:sp>
      <p:sp>
        <p:nvSpPr>
          <p:cNvPr id="68610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E7EC68A-186A-4CC7-B97D-233013C17D41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50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8611" name="Rectangle 4"/>
          <p:cNvSpPr>
            <a:spLocks/>
          </p:cNvSpPr>
          <p:nvPr/>
        </p:nvSpPr>
        <p:spPr bwMode="auto">
          <a:xfrm>
            <a:off x="457200" y="736600"/>
            <a:ext cx="82184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动手实践“安安猜价格”</a:t>
            </a:r>
            <a:r>
              <a:rPr kumimoji="1"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的开发和调试运行过程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开发一个简单计算器</a:t>
            </a:r>
            <a:r>
              <a:rPr kumimoji="1" lang="en-US" altLang="zh-CN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App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可以实现两个数的 加、减、乘、除功能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按要求格式及时提交、互评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安安猜价格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14705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4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张图片：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background.jpg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（背景图片）、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gift.png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（礼物图片）、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anan.png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（安安图片）、</a:t>
            </a: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icon.jpg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（图标图片） 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00313"/>
            <a:ext cx="47148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22530" name="图片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27063"/>
            <a:ext cx="5472113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所有组件的说明及属性设置（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85800"/>
            <a:ext cx="592455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所有组件的说明及属性设置（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55625"/>
            <a:ext cx="59340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17648</TotalTime>
  <Words>781</Words>
  <Application>Microsoft Office PowerPoint</Application>
  <PresentationFormat>全屏显示(16:9)</PresentationFormat>
  <Paragraphs>138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安安猜价格 组件设计 </vt:lpstr>
      <vt:lpstr>组件设计 </vt:lpstr>
      <vt:lpstr>所有组件的说明及属性设置（1） </vt:lpstr>
      <vt:lpstr>所有组件的说明及属性设置（2） </vt:lpstr>
      <vt:lpstr>PowerPoint 演示文稿</vt:lpstr>
      <vt:lpstr>有关界面布局 </vt:lpstr>
      <vt:lpstr>PowerPoint 演示文稿</vt:lpstr>
      <vt:lpstr>行为处理思想和流程图 </vt:lpstr>
      <vt:lpstr>PowerPoint 演示文稿</vt:lpstr>
      <vt:lpstr>定义变量，产生随机数 </vt:lpstr>
      <vt:lpstr>PowerPoint 演示文稿</vt:lpstr>
      <vt:lpstr>点击确定按钮，猜测次数加1 </vt:lpstr>
      <vt:lpstr>PowerPoint 演示文稿</vt:lpstr>
      <vt:lpstr>如果…则… </vt:lpstr>
      <vt:lpstr>PowerPoint 演示文稿</vt:lpstr>
      <vt:lpstr>判断是否猜中 </vt:lpstr>
      <vt:lpstr>PowerPoint 演示文稿</vt:lpstr>
      <vt:lpstr>重新开始 流程 </vt:lpstr>
      <vt:lpstr>重新开始 实现 </vt:lpstr>
      <vt:lpstr>PowerPoint 演示文稿</vt:lpstr>
      <vt:lpstr>常量、变量和数据类型 </vt:lpstr>
      <vt:lpstr>PowerPoint 演示文稿</vt:lpstr>
      <vt:lpstr>赋值运算 </vt:lpstr>
      <vt:lpstr>PowerPoint 演示文稿</vt:lpstr>
      <vt:lpstr>算术运算 </vt:lpstr>
      <vt:lpstr>PowerPoint 演示文稿</vt:lpstr>
      <vt:lpstr>关系运算 </vt:lpstr>
      <vt:lpstr>PowerPoint 演示文稿</vt:lpstr>
      <vt:lpstr>逻辑运算 </vt:lpstr>
      <vt:lpstr>PowerPoint 演示文稿</vt:lpstr>
      <vt:lpstr>程序结构 </vt:lpstr>
      <vt:lpstr>分支结构 </vt:lpstr>
      <vt:lpstr>分支结构 </vt:lpstr>
      <vt:lpstr>循环结构 </vt:lpstr>
      <vt:lpstr>求1…100累加和</vt:lpstr>
      <vt:lpstr>PowerPoint 演示文稿</vt:lpstr>
      <vt:lpstr>组件设计 </vt:lpstr>
      <vt:lpstr>增加组件的说明及属性设置 </vt:lpstr>
      <vt:lpstr>PowerPoint 演示文稿</vt:lpstr>
      <vt:lpstr>笨笨机器人猜价格模式 流程图</vt:lpstr>
      <vt:lpstr>笨笨机器人猜价格模式 实现</vt:lpstr>
      <vt:lpstr>PowerPoint 演示文稿</vt:lpstr>
      <vt:lpstr>聪明机器人猜价格模式 流程图</vt:lpstr>
      <vt:lpstr>笨笨机器人猜价格模式 实现</vt:lpstr>
      <vt:lpstr>作业和思考题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1917</cp:revision>
  <dcterms:modified xsi:type="dcterms:W3CDTF">2017-12-22T12:07:20Z</dcterms:modified>
</cp:coreProperties>
</file>