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600" r:id="rId2"/>
    <p:sldId id="736" r:id="rId3"/>
    <p:sldId id="729" r:id="rId4"/>
    <p:sldId id="738" r:id="rId5"/>
    <p:sldId id="837" r:id="rId6"/>
    <p:sldId id="740" r:id="rId7"/>
    <p:sldId id="769" r:id="rId8"/>
    <p:sldId id="742" r:id="rId9"/>
    <p:sldId id="767" r:id="rId10"/>
    <p:sldId id="768" r:id="rId11"/>
    <p:sldId id="838" r:id="rId12"/>
    <p:sldId id="770" r:id="rId13"/>
    <p:sldId id="772" r:id="rId14"/>
    <p:sldId id="773" r:id="rId15"/>
    <p:sldId id="839" r:id="rId16"/>
    <p:sldId id="840" r:id="rId17"/>
    <p:sldId id="804" r:id="rId18"/>
    <p:sldId id="806" r:id="rId19"/>
    <p:sldId id="807" r:id="rId20"/>
    <p:sldId id="776" r:id="rId21"/>
    <p:sldId id="808" r:id="rId22"/>
    <p:sldId id="809" r:id="rId23"/>
    <p:sldId id="802" r:id="rId24"/>
    <p:sldId id="810" r:id="rId25"/>
    <p:sldId id="811" r:id="rId26"/>
    <p:sldId id="841" r:id="rId27"/>
    <p:sldId id="842" r:id="rId28"/>
    <p:sldId id="843" r:id="rId29"/>
    <p:sldId id="844" r:id="rId30"/>
    <p:sldId id="845" r:id="rId31"/>
    <p:sldId id="846" r:id="rId32"/>
    <p:sldId id="829" r:id="rId33"/>
    <p:sldId id="830" r:id="rId34"/>
    <p:sldId id="847" r:id="rId35"/>
    <p:sldId id="848" r:id="rId36"/>
    <p:sldId id="849" r:id="rId37"/>
    <p:sldId id="850" r:id="rId38"/>
    <p:sldId id="851" r:id="rId39"/>
    <p:sldId id="853" r:id="rId40"/>
    <p:sldId id="852" r:id="rId41"/>
    <p:sldId id="854" r:id="rId42"/>
    <p:sldId id="803" r:id="rId43"/>
    <p:sldId id="766" r:id="rId44"/>
  </p:sldIdLst>
  <p:sldSz cx="9144000" cy="5143500" type="screen16x9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B17"/>
    <a:srgbClr val="00D25F"/>
    <a:srgbClr val="CC0000"/>
    <a:srgbClr val="55B788"/>
    <a:srgbClr val="3977D3"/>
    <a:srgbClr val="FF3333"/>
    <a:srgbClr val="FFFF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0058" autoAdjust="0"/>
  </p:normalViewPr>
  <p:slideViewPr>
    <p:cSldViewPr>
      <p:cViewPr varScale="1">
        <p:scale>
          <a:sx n="119" d="100"/>
          <a:sy n="119" d="100"/>
        </p:scale>
        <p:origin x="370" y="11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70"/>
    </p:cViewPr>
  </p:sorterViewPr>
  <p:notesViewPr>
    <p:cSldViewPr>
      <p:cViewPr varScale="1">
        <p:scale>
          <a:sx n="85" d="100"/>
          <a:sy n="85" d="100"/>
        </p:scale>
        <p:origin x="-1819" y="-77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ACC555E-8DE3-4030-BB1B-3CC0E6A82364}" type="datetimeFigureOut">
              <a:rPr lang="zh-CN" altLang="en-US"/>
              <a:pPr>
                <a:defRPr/>
              </a:pPr>
              <a:t>2017/11/23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FF55FAA-71CB-4FB0-B5ED-06373E796C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49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76A4E5-D322-4028-B38F-A6A5403AB4C3}" type="datetimeFigureOut">
              <a:rPr lang="zh-CN" altLang="en-US"/>
              <a:pPr>
                <a:defRPr/>
              </a:pPr>
              <a:t>2017/11/23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F888595-30E7-4432-BFED-EEC209F5E0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702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14"/>
          <p:cNvPicPr>
            <a:picLocks noChangeAspect="1"/>
          </p:cNvPicPr>
          <p:nvPr userDrawn="1"/>
        </p:nvPicPr>
        <p:blipFill>
          <a:blip r:embed="rId2"/>
          <a:srcRect b="16089"/>
          <a:stretch>
            <a:fillRect/>
          </a:stretch>
        </p:blipFill>
        <p:spPr bwMode="auto">
          <a:xfrm>
            <a:off x="6804025" y="33338"/>
            <a:ext cx="23177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CE4E24A6-7567-4C47-9FFA-FA653D1F5A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1722A44A-6D98-4728-8221-B06348F951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4250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3" y="789384"/>
            <a:ext cx="8229600" cy="2702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5160"/>
            <a:ext cx="4038600" cy="35647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75160"/>
            <a:ext cx="4038600" cy="17252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114675"/>
            <a:ext cx="4038600" cy="17252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14"/>
          <p:cNvPicPr>
            <a:picLocks noChangeAspect="1"/>
          </p:cNvPicPr>
          <p:nvPr userDrawn="1"/>
        </p:nvPicPr>
        <p:blipFill>
          <a:blip r:embed="rId2"/>
          <a:srcRect b="16089"/>
          <a:stretch>
            <a:fillRect/>
          </a:stretch>
        </p:blipFill>
        <p:spPr bwMode="auto">
          <a:xfrm>
            <a:off x="7380288" y="33338"/>
            <a:ext cx="174148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45243"/>
            <a:ext cx="822960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p"/>
              <a:defRPr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B050"/>
              </a:buClr>
              <a:buFont typeface="Wingdings" pitchFamily="2" charset="2"/>
              <a:buChar char="n"/>
              <a:defRPr>
                <a:solidFill>
                  <a:schemeClr val="tx2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buClr>
                <a:schemeClr val="accent2">
                  <a:lumMod val="75000"/>
                </a:schemeClr>
              </a:buClr>
              <a:buFont typeface="Wingdings" pitchFamily="2" charset="2"/>
              <a:buChar char="u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ransition spd="slow" advClick="0" advTm="1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69325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92D8AE9F-BC15-44F2-A826-C3325AABFD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17511CE5-C09A-4785-8ACF-649EC1F84A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4" name="直接连接符 3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BBD4DEF5-BCF1-4B8D-90F2-D8CEF926F1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085FD684-19BD-4811-8F8B-EC5A35CAF9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D8B09F3F-0072-4149-8381-309D660AC7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一、单击此处编辑母版标题样式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1000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sp>
        <p:nvSpPr>
          <p:cNvPr id="266254" name="Text Box 14"/>
          <p:cNvSpPr txBox="1">
            <a:spLocks noChangeArrowheads="1"/>
          </p:cNvSpPr>
          <p:nvPr/>
        </p:nvSpPr>
        <p:spPr bwMode="auto">
          <a:xfrm>
            <a:off x="2987675" y="2847975"/>
            <a:ext cx="3671888" cy="9477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浙江大学城市学院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吴明晖 教授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mhwu@zucc.edu.cn</a:t>
            </a:r>
            <a:endParaRPr lang="en-US" altLang="zh-CN" sz="16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pic>
        <p:nvPicPr>
          <p:cNvPr id="16389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539750" y="1995488"/>
            <a:ext cx="8382000" cy="7604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安安爱弹琴</a:t>
            </a:r>
            <a:endParaRPr lang="en-US" altLang="zh-CN" sz="2800" b="1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/>
              <a:ea typeface="微软雅黑"/>
              <a:cs typeface="微软雅黑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所有组件的说明及属性设置（</a:t>
            </a:r>
            <a:r>
              <a:rPr lang="en-US" altLang="zh-CN" smtClean="0"/>
              <a:t>2</a:t>
            </a:r>
            <a:r>
              <a:rPr lang="zh-CN" altLang="en-US" smtClean="0"/>
              <a:t>） </a:t>
            </a:r>
          </a:p>
        </p:txBody>
      </p:sp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627063"/>
            <a:ext cx="59721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所有组件的说明及属性设置（</a:t>
            </a:r>
            <a:r>
              <a:rPr lang="en-US" altLang="zh-CN" smtClean="0"/>
              <a:t>3</a:t>
            </a:r>
            <a:r>
              <a:rPr lang="zh-CN" altLang="en-US" smtClean="0"/>
              <a:t>） </a:t>
            </a:r>
          </a:p>
        </p:txBody>
      </p:sp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700088"/>
            <a:ext cx="59436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标题 1"/>
          <p:cNvSpPr>
            <a:spLocks/>
          </p:cNvSpPr>
          <p:nvPr/>
        </p:nvSpPr>
        <p:spPr bwMode="auto">
          <a:xfrm>
            <a:off x="271463" y="4300538"/>
            <a:ext cx="61912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模拟器中切换横屏</a:t>
            </a:r>
            <a:r>
              <a:rPr lang="en-US" altLang="zh-CN" sz="24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4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竖屏模式用 </a:t>
            </a:r>
            <a:r>
              <a:rPr lang="en-US" altLang="zh-CN" sz="24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Ctrl+F11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安安爱弹琴 </a:t>
            </a:r>
            <a:r>
              <a:rPr lang="en-US" altLang="zh-CN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– </a:t>
            </a: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行为逻辑设计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27652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495300" indent="-495300"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实现弹琴的发音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28676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实现弹琴的发音  </a:t>
            </a:r>
          </a:p>
        </p:txBody>
      </p:sp>
      <p:pic>
        <p:nvPicPr>
          <p:cNvPr id="2969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771525"/>
            <a:ext cx="5976937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增加弹琴时的视觉效果  </a:t>
            </a:r>
          </a:p>
        </p:txBody>
      </p:sp>
      <p:pic>
        <p:nvPicPr>
          <p:cNvPr id="3072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842963"/>
            <a:ext cx="6191250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2571750"/>
            <a:ext cx="32670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495300" indent="-495300"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利用过程改进代码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31748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定义“弹奏”过程  </a:t>
            </a:r>
          </a:p>
        </p:txBody>
      </p:sp>
      <p:pic>
        <p:nvPicPr>
          <p:cNvPr id="327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419225"/>
            <a:ext cx="52673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标题 1"/>
          <p:cNvSpPr>
            <a:spLocks/>
          </p:cNvSpPr>
          <p:nvPr/>
        </p:nvSpPr>
        <p:spPr bwMode="auto">
          <a:xfrm>
            <a:off x="5724525" y="771525"/>
            <a:ext cx="3024188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源文件命名要有规律和意义！</a:t>
            </a:r>
          </a:p>
        </p:txBody>
      </p:sp>
      <p:sp>
        <p:nvSpPr>
          <p:cNvPr id="78852" name="Rectangle 9"/>
          <p:cNvSpPr>
            <a:spLocks/>
          </p:cNvSpPr>
          <p:nvPr/>
        </p:nvSpPr>
        <p:spPr bwMode="auto">
          <a:xfrm>
            <a:off x="395288" y="771525"/>
            <a:ext cx="439261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kumimoji="1"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个琴键，不能机械地拷贝粘贴</a:t>
            </a:r>
          </a:p>
        </p:txBody>
      </p:sp>
      <p:pic>
        <p:nvPicPr>
          <p:cNvPr id="3277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3508375"/>
            <a:ext cx="7705725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495300" indent="-495300"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避免资源文件找不到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33796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避免资源文件找不到  </a:t>
            </a:r>
          </a:p>
        </p:txBody>
      </p:sp>
      <p:sp>
        <p:nvSpPr>
          <p:cNvPr id="34818" name="Rectangle 7"/>
          <p:cNvSpPr>
            <a:spLocks/>
          </p:cNvSpPr>
          <p:nvPr/>
        </p:nvSpPr>
        <p:spPr bwMode="auto">
          <a:xfrm>
            <a:off x="303213" y="823913"/>
            <a:ext cx="8516937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chemeClr val="tx1"/>
                </a:solidFill>
              </a:rPr>
              <a:t>由于</a:t>
            </a:r>
            <a:r>
              <a:rPr kumimoji="1" lang="en-US" altLang="zh-CN" sz="2000" b="1">
                <a:solidFill>
                  <a:schemeClr val="tx1"/>
                </a:solidFill>
              </a:rPr>
              <a:t>App</a:t>
            </a:r>
            <a:r>
              <a:rPr kumimoji="1" lang="zh-CN" altLang="en-US" sz="2000" b="1">
                <a:solidFill>
                  <a:schemeClr val="tx1"/>
                </a:solidFill>
              </a:rPr>
              <a:t>刚开始运行时音频文件还没有加载到内容中，当用户弹琴时可能会报找不到音频文件的错误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kumimoji="1" lang="en-US" altLang="zh-CN">
              <a:solidFill>
                <a:schemeClr val="tx1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b="1">
                <a:solidFill>
                  <a:schemeClr val="tx1"/>
                </a:solidFill>
              </a:rPr>
              <a:t>预先加载！</a:t>
            </a:r>
            <a:endParaRPr kumimoji="1" lang="en-US" altLang="zh-CN" sz="1600" b="1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1600" b="1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160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4819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563688"/>
            <a:ext cx="40290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Rectangle 7"/>
          <p:cNvSpPr>
            <a:spLocks/>
          </p:cNvSpPr>
          <p:nvPr/>
        </p:nvSpPr>
        <p:spPr bwMode="auto">
          <a:xfrm>
            <a:off x="0" y="3775075"/>
            <a:ext cx="8805863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chemeClr val="tx1"/>
                </a:solidFill>
              </a:rPr>
              <a:t>这些代码从逻辑功能上讲只有最后一句有意义，前面的设置都会被后面的直接覆盖掉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chemeClr val="tx1"/>
                </a:solidFill>
              </a:rPr>
              <a:t>但正是通过这些设置语句，把所有音频文件都加载进了手机运行内存 </a:t>
            </a:r>
            <a:endParaRPr kumimoji="1" lang="en-US" altLang="zh-CN" sz="2000" b="1">
              <a:solidFill>
                <a:schemeClr val="tx1"/>
              </a:solidFill>
              <a:ea typeface="微软雅黑"/>
              <a:cs typeface="微软雅黑"/>
            </a:endParaRP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000" b="1">
              <a:solidFill>
                <a:schemeClr val="tx1"/>
              </a:solidFill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本章目标</a:t>
            </a:r>
          </a:p>
        </p:txBody>
      </p:sp>
      <p:sp>
        <p:nvSpPr>
          <p:cNvPr id="17410" name="Rectangle 11"/>
          <p:cNvSpPr>
            <a:spLocks/>
          </p:cNvSpPr>
          <p:nvPr/>
        </p:nvSpPr>
        <p:spPr bwMode="auto">
          <a:xfrm>
            <a:off x="457200" y="268288"/>
            <a:ext cx="6202363" cy="19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kumimoji="1" lang="zh-CN" altLang="en-US" sz="20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了解数组、循环与递归思想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掌握采用列表（List）存放数据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掌握创建递归过程</a:t>
            </a:r>
            <a:endParaRPr kumimoji="1" lang="en-US" altLang="zh-CN" sz="20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掌握使用单个音效组件来播放不同的声音文件</a:t>
            </a:r>
          </a:p>
          <a:p>
            <a:pPr marL="342900" indent="-342900"/>
            <a:endParaRPr kumimoji="1" lang="en-US" altLang="zh-CN" sz="20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zh-CN" altLang="en-US" sz="20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7412" name="Picture 7" descr="Screenshot_2016-04-15-23-31-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500313"/>
            <a:ext cx="3695700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8" descr="Screenshot_2016-04-15-23-32-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500313"/>
            <a:ext cx="36734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增加录音功能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35844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录音需要做的事情  </a:t>
            </a:r>
          </a:p>
        </p:txBody>
      </p:sp>
      <p:sp>
        <p:nvSpPr>
          <p:cNvPr id="36866" name="Rectangle 3"/>
          <p:cNvSpPr>
            <a:spLocks/>
          </p:cNvSpPr>
          <p:nvPr/>
        </p:nvSpPr>
        <p:spPr bwMode="auto">
          <a:xfrm>
            <a:off x="457200" y="736600"/>
            <a:ext cx="8507413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zh-CN" altLang="en-US" b="1">
                <a:solidFill>
                  <a:srgbClr val="A50021"/>
                </a:solidFill>
              </a:rPr>
              <a:t>把用户弹奏的曲子录下来，后面可以播放录音</a:t>
            </a:r>
            <a:r>
              <a:rPr kumimoji="1" lang="zh-CN" altLang="en-US">
                <a:solidFill>
                  <a:srgbClr val="A50021"/>
                </a:solidFill>
              </a:rPr>
              <a:t> </a:t>
            </a:r>
          </a:p>
          <a:p>
            <a:pPr marL="342900" indent="-3429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zh-CN" altLang="en-US" sz="2000" b="1">
                <a:solidFill>
                  <a:schemeClr val="tx1"/>
                </a:solidFill>
              </a:rPr>
              <a:t>需要记录下来</a:t>
            </a:r>
            <a:r>
              <a:rPr kumimoji="1" lang="en-US" altLang="zh-CN" sz="2000" b="1">
                <a:solidFill>
                  <a:schemeClr val="tx1"/>
                </a:solidFill>
              </a:rPr>
              <a:t>2</a:t>
            </a:r>
            <a:r>
              <a:rPr kumimoji="1" lang="zh-CN" altLang="en-US" sz="2000" b="1">
                <a:solidFill>
                  <a:schemeClr val="tx1"/>
                </a:solidFill>
              </a:rPr>
              <a:t>类信息：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zh-CN" altLang="en-US" sz="2000" b="1">
                <a:solidFill>
                  <a:schemeClr val="tx1"/>
                </a:solidFill>
              </a:rPr>
              <a:t>用户弹了什么琴键，要按顺序记录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zh-CN" altLang="en-US" sz="2000" b="1">
                <a:solidFill>
                  <a:schemeClr val="tx1"/>
                </a:solidFill>
              </a:rPr>
              <a:t>每个琴键是什么时候弹的，要知道相邻两个琴键弹奏的时间间隔</a:t>
            </a:r>
            <a:r>
              <a:rPr kumimoji="1" lang="zh-CN" altLang="en-US"/>
              <a:t> </a:t>
            </a:r>
            <a:endParaRPr kumimoji="1" lang="zh-CN" altLang="en-US" sz="2000">
              <a:solidFill>
                <a:schemeClr val="tx1"/>
              </a:solidFill>
              <a:latin typeface="黑体" pitchFamily="2" charset="-122"/>
              <a:ea typeface="微软雅黑"/>
              <a:cs typeface="微软雅黑"/>
            </a:endParaRP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endParaRPr kumimoji="1" lang="zh-CN" altLang="en-US" sz="2000">
              <a:solidFill>
                <a:schemeClr val="tx1"/>
              </a:solidFill>
              <a:latin typeface="黑体" pitchFamily="2" charset="-122"/>
              <a:ea typeface="微软雅黑"/>
              <a:cs typeface="微软雅黑"/>
            </a:endParaRPr>
          </a:p>
        </p:txBody>
      </p:sp>
      <p:pic>
        <p:nvPicPr>
          <p:cNvPr id="3686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3292475"/>
            <a:ext cx="5688012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带录音功能的弹奏  </a:t>
            </a:r>
          </a:p>
        </p:txBody>
      </p:sp>
      <p:pic>
        <p:nvPicPr>
          <p:cNvPr id="3789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771525"/>
            <a:ext cx="60483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/>
              <a:t>列表所记录的内容示例</a:t>
            </a:r>
            <a:endParaRPr lang="zh-CN" altLang="en-US" dirty="0" smtClean="0"/>
          </a:p>
        </p:txBody>
      </p:sp>
      <p:sp>
        <p:nvSpPr>
          <p:cNvPr id="38914" name="Rectangle 4"/>
          <p:cNvSpPr>
            <a:spLocks/>
          </p:cNvSpPr>
          <p:nvPr/>
        </p:nvSpPr>
        <p:spPr bwMode="auto">
          <a:xfrm>
            <a:off x="323850" y="771525"/>
            <a:ext cx="813593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ctr" hangingPunct="0">
              <a:buFont typeface="Arial" charset="0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  例如用户点击的是“</a:t>
            </a:r>
            <a:r>
              <a:rPr kumimoji="1" lang="en-US" altLang="zh-CN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1…2…1…2…3…”</a:t>
            </a:r>
            <a:r>
              <a:rPr kumimoji="1" lang="zh-CN" altLang="en-US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（即“按钮</a:t>
            </a:r>
            <a:r>
              <a:rPr kumimoji="1" lang="en-US" altLang="zh-CN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1</a:t>
            </a:r>
            <a:r>
              <a:rPr kumimoji="1" lang="zh-CN" altLang="en-US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，按钮</a:t>
            </a:r>
            <a:r>
              <a:rPr kumimoji="1" lang="en-US" altLang="zh-CN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2</a:t>
            </a:r>
            <a:r>
              <a:rPr kumimoji="1" lang="zh-CN" altLang="en-US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，按钮</a:t>
            </a:r>
            <a:r>
              <a:rPr kumimoji="1" lang="en-US" altLang="zh-CN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1</a:t>
            </a:r>
            <a:r>
              <a:rPr kumimoji="1" lang="zh-CN" altLang="en-US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，按钮</a:t>
            </a:r>
            <a:r>
              <a:rPr kumimoji="1" lang="en-US" altLang="zh-CN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2</a:t>
            </a:r>
            <a:r>
              <a:rPr kumimoji="1" lang="zh-CN" altLang="en-US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，按钮</a:t>
            </a:r>
            <a:r>
              <a:rPr kumimoji="1" lang="en-US" altLang="zh-CN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3”</a:t>
            </a:r>
            <a:r>
              <a:rPr kumimoji="1" lang="zh-CN" altLang="en-US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），最终按键顺序列表和按键时间列表中都应该有</a:t>
            </a:r>
            <a:r>
              <a:rPr kumimoji="1" lang="en-US" altLang="zh-CN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5</a:t>
            </a:r>
            <a:r>
              <a:rPr kumimoji="1" lang="zh-CN" altLang="en-US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个元素，对应关系如表所示</a:t>
            </a:r>
            <a:r>
              <a:rPr kumimoji="1" lang="zh-CN" altLang="en-US" sz="32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211388"/>
            <a:ext cx="7704137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实现播放录音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39940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播放按钮被点击  </a:t>
            </a:r>
          </a:p>
        </p:txBody>
      </p:sp>
      <p:pic>
        <p:nvPicPr>
          <p:cNvPr id="4096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131888"/>
            <a:ext cx="63373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播放录音 过程  </a:t>
            </a:r>
          </a:p>
        </p:txBody>
      </p:sp>
      <p:pic>
        <p:nvPicPr>
          <p:cNvPr id="4198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987425"/>
            <a:ext cx="7199312" cy="281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播放 过程  </a:t>
            </a:r>
          </a:p>
        </p:txBody>
      </p:sp>
      <p:pic>
        <p:nvPicPr>
          <p:cNvPr id="430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987425"/>
            <a:ext cx="7632700" cy="29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调试运行  </a:t>
            </a:r>
          </a:p>
        </p:txBody>
      </p:sp>
      <p:sp>
        <p:nvSpPr>
          <p:cNvPr id="131076" name="Rectangle 4"/>
          <p:cNvSpPr>
            <a:spLocks/>
          </p:cNvSpPr>
          <p:nvPr/>
        </p:nvSpPr>
        <p:spPr bwMode="auto">
          <a:xfrm>
            <a:off x="323850" y="915988"/>
            <a:ext cx="8516938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</a:rPr>
              <a:t>问题：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kumimoji="1" lang="zh-CN" altLang="en-US" sz="2800">
              <a:solidFill>
                <a:schemeClr val="tx1"/>
              </a:solidFill>
              <a:latin typeface="黑体" pitchFamily="2" charset="-122"/>
              <a:ea typeface="黑体" pitchFamily="2" charset="-122"/>
              <a:cs typeface="微软雅黑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</a:rPr>
              <a:t>  </a:t>
            </a:r>
            <a:r>
              <a:rPr kumimoji="1"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</a:rPr>
              <a:t>播放了音阶，但速度很快，感觉就一个声音，没体现弹奏的时间间隔</a:t>
            </a:r>
            <a:r>
              <a:rPr kumimoji="1" lang="en-US" altLang="zh-CN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</a:rPr>
              <a:t> </a:t>
            </a:r>
            <a:endParaRPr kumimoji="1" lang="zh-CN" altLang="en-US" sz="2800">
              <a:solidFill>
                <a:schemeClr val="tx1"/>
              </a:solidFill>
              <a:latin typeface="黑体" pitchFamily="2" charset="-122"/>
              <a:ea typeface="黑体" pitchFamily="2" charset="-122"/>
              <a:cs typeface="微软雅黑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实现正常的播放录音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45060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安安爱弹琴 </a:t>
            </a:r>
            <a:r>
              <a:rPr lang="en-US" altLang="zh-CN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- </a:t>
            </a: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案例展示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播放录音流程图  </a:t>
            </a:r>
          </a:p>
        </p:txBody>
      </p:sp>
      <p:pic>
        <p:nvPicPr>
          <p:cNvPr id="1026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771550"/>
            <a:ext cx="483258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播放录音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47106" name="Rectangle 4"/>
          <p:cNvSpPr>
            <a:spLocks/>
          </p:cNvSpPr>
          <p:nvPr/>
        </p:nvSpPr>
        <p:spPr bwMode="auto">
          <a:xfrm>
            <a:off x="303213" y="555625"/>
            <a:ext cx="8516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微软雅黑"/>
              </a:rPr>
              <a:t>通过设置时钟间隔来控制放音速度</a:t>
            </a:r>
            <a:r>
              <a:rPr kumimoji="1" lang="en-US" altLang="zh-CN" sz="3200">
                <a:solidFill>
                  <a:schemeClr val="tx1"/>
                </a:solidFill>
                <a:latin typeface="微软雅黑"/>
                <a:ea typeface="黑体" pitchFamily="2" charset="-122"/>
                <a:cs typeface="微软雅黑"/>
              </a:rPr>
              <a:t> </a:t>
            </a:r>
            <a:endParaRPr kumimoji="1" lang="zh-CN" altLang="en-US" sz="3200">
              <a:solidFill>
                <a:schemeClr val="tx1"/>
              </a:solidFill>
              <a:latin typeface="微软雅黑"/>
              <a:ea typeface="黑体" pitchFamily="2" charset="-122"/>
              <a:cs typeface="微软雅黑"/>
            </a:endParaRPr>
          </a:p>
        </p:txBody>
      </p:sp>
      <p:pic>
        <p:nvPicPr>
          <p:cNvPr id="2050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131492"/>
            <a:ext cx="8134629" cy="345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9992" y="4011910"/>
            <a:ext cx="45815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1058863"/>
            <a:ext cx="2838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重置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48132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重置  </a:t>
            </a:r>
          </a:p>
        </p:txBody>
      </p:sp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058863"/>
            <a:ext cx="5761037" cy="168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递归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50180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递归  </a:t>
            </a:r>
          </a:p>
        </p:txBody>
      </p:sp>
      <p:sp>
        <p:nvSpPr>
          <p:cNvPr id="136195" name="Rectangle 3"/>
          <p:cNvSpPr>
            <a:spLocks/>
          </p:cNvSpPr>
          <p:nvPr/>
        </p:nvSpPr>
        <p:spPr bwMode="auto">
          <a:xfrm>
            <a:off x="323850" y="915988"/>
            <a:ext cx="8516938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  在“延时播放录音”过程模块和计时器的“计时”事件处理模块中，实际存在着一种互相调用：</a:t>
            </a:r>
          </a:p>
        </p:txBody>
      </p:sp>
      <p:sp>
        <p:nvSpPr>
          <p:cNvPr id="136196" name="Rectangle 4"/>
          <p:cNvSpPr>
            <a:spLocks/>
          </p:cNvSpPr>
          <p:nvPr/>
        </p:nvSpPr>
        <p:spPr bwMode="auto">
          <a:xfrm>
            <a:off x="627063" y="1851025"/>
            <a:ext cx="7905750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当在“延时播放录音”过程模块中把计时器设置为可用时，等待了相应的时间间隔后就会转入计时器的“计时”事件处理模块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而在“计时”的事件处理模块中又直接调用了“延时播放录音”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这种</a:t>
            </a:r>
            <a:r>
              <a:rPr kumimoji="1" lang="en-US" altLang="zh-CN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A</a:t>
            </a:r>
            <a:r>
              <a:rPr kumimoji="1" lang="zh-CN" altLang="en-US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模块的实现过程中调用了</a:t>
            </a:r>
            <a:r>
              <a:rPr kumimoji="1" lang="en-US" altLang="zh-CN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B</a:t>
            </a:r>
            <a:r>
              <a:rPr kumimoji="1" lang="zh-CN" altLang="en-US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模块，而</a:t>
            </a:r>
            <a:r>
              <a:rPr kumimoji="1" lang="en-US" altLang="zh-CN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B</a:t>
            </a:r>
            <a:r>
              <a:rPr kumimoji="1" lang="zh-CN" altLang="en-US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模块的实现过程中又调用了</a:t>
            </a:r>
            <a:r>
              <a:rPr kumimoji="1" lang="en-US" altLang="zh-CN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A</a:t>
            </a:r>
            <a:r>
              <a:rPr kumimoji="1" lang="zh-CN" altLang="en-US" sz="2000" b="1">
                <a:solidFill>
                  <a:schemeClr val="tx1"/>
                </a:solidFill>
                <a:latin typeface="宋体" charset="-122"/>
                <a:ea typeface="微软雅黑"/>
                <a:cs typeface="微软雅黑"/>
              </a:rPr>
              <a:t>模块，实际上是一种递归</a:t>
            </a:r>
            <a:endParaRPr kumimoji="1" lang="zh-CN" altLang="en-US" sz="320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  <p:bldP spid="13619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一个例子  </a:t>
            </a:r>
          </a:p>
        </p:txBody>
      </p:sp>
      <p:sp>
        <p:nvSpPr>
          <p:cNvPr id="137219" name="Rectangle 3"/>
          <p:cNvSpPr>
            <a:spLocks/>
          </p:cNvSpPr>
          <p:nvPr/>
        </p:nvSpPr>
        <p:spPr bwMode="auto">
          <a:xfrm>
            <a:off x="1547813" y="2066925"/>
            <a:ext cx="54721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36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用过程实现求 </a:t>
            </a:r>
            <a:r>
              <a:rPr kumimoji="1" lang="en-US" altLang="zh-CN" sz="36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n</a:t>
            </a:r>
            <a:r>
              <a:rPr kumimoji="1" lang="zh-CN" altLang="en-US" sz="36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！</a:t>
            </a:r>
            <a:r>
              <a:rPr kumimoji="1" lang="zh-CN" altLang="en-US" sz="32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递推法  </a:t>
            </a:r>
          </a:p>
        </p:txBody>
      </p:sp>
      <p:sp>
        <p:nvSpPr>
          <p:cNvPr id="138244" name="Rectangle 4"/>
          <p:cNvSpPr>
            <a:spLocks/>
          </p:cNvSpPr>
          <p:nvPr/>
        </p:nvSpPr>
        <p:spPr bwMode="auto">
          <a:xfrm>
            <a:off x="323850" y="842963"/>
            <a:ext cx="8516938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8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．递推法</a:t>
            </a:r>
            <a:endParaRPr kumimoji="1" lang="zh-CN" altLang="en-US" sz="2800" b="1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在学习循环时，计算</a:t>
            </a:r>
            <a:r>
              <a:rPr kumimoji="1" lang="en-US" altLang="zh-CN" sz="24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n</a:t>
            </a:r>
            <a:r>
              <a:rPr kumimoji="1" lang="zh-CN" altLang="en-US" sz="24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！采用的就是递推法：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      n</a:t>
            </a:r>
            <a:r>
              <a:rPr kumimoji="1" lang="zh-CN" altLang="en-US" sz="24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！</a:t>
            </a:r>
            <a:r>
              <a:rPr kumimoji="1" lang="en-US" altLang="zh-CN" sz="24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= 1×2×3×…×n</a:t>
            </a:r>
            <a:endParaRPr kumimoji="1" lang="zh-CN" altLang="en-US" sz="240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325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284413"/>
            <a:ext cx="67627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递归法  </a:t>
            </a:r>
          </a:p>
        </p:txBody>
      </p:sp>
      <p:sp>
        <p:nvSpPr>
          <p:cNvPr id="139267" name="Rectangle 3"/>
          <p:cNvSpPr>
            <a:spLocks/>
          </p:cNvSpPr>
          <p:nvPr/>
        </p:nvSpPr>
        <p:spPr bwMode="auto">
          <a:xfrm>
            <a:off x="323850" y="842963"/>
            <a:ext cx="8516938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8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．递归法</a:t>
            </a:r>
            <a:endParaRPr kumimoji="1" lang="zh-CN" altLang="en-US" sz="2800" b="1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42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924050"/>
            <a:ext cx="73056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5263" y="700088"/>
            <a:ext cx="6408737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理解递归执行过程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55300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展示与分析</a:t>
            </a:r>
          </a:p>
        </p:txBody>
      </p:sp>
      <p:sp>
        <p:nvSpPr>
          <p:cNvPr id="19458" name="Rectangle 6"/>
          <p:cNvSpPr>
            <a:spLocks/>
          </p:cNvSpPr>
          <p:nvPr/>
        </p:nvSpPr>
        <p:spPr bwMode="auto">
          <a:xfrm>
            <a:off x="1476375" y="3724275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(a)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开始界面</a:t>
            </a:r>
            <a:endParaRPr kumimoji="1" lang="en-US" altLang="zh-CN" sz="3200">
              <a:solidFill>
                <a:schemeClr val="tx1"/>
              </a:solidFill>
              <a:latin typeface="微软雅黑"/>
              <a:ea typeface="黑体" pitchFamily="2" charset="-122"/>
            </a:endParaRPr>
          </a:p>
        </p:txBody>
      </p:sp>
      <p:sp>
        <p:nvSpPr>
          <p:cNvPr id="19459" name="Rectangle 7"/>
          <p:cNvSpPr>
            <a:spLocks/>
          </p:cNvSpPr>
          <p:nvPr/>
        </p:nvSpPr>
        <p:spPr bwMode="auto">
          <a:xfrm>
            <a:off x="5795963" y="3724275"/>
            <a:ext cx="187166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(b)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弹琴中</a:t>
            </a:r>
            <a:endParaRPr kumimoji="1" lang="zh-CN" altLang="en-US" sz="3200">
              <a:solidFill>
                <a:schemeClr val="tx1"/>
              </a:solidFill>
              <a:latin typeface="微软雅黑"/>
              <a:ea typeface="黑体" pitchFamily="2" charset="-122"/>
            </a:endParaRPr>
          </a:p>
        </p:txBody>
      </p:sp>
      <p:pic>
        <p:nvPicPr>
          <p:cNvPr id="19460" name="Picture 11" descr="Screenshot_2016-04-15-23-31-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276350"/>
            <a:ext cx="3695700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2" descr="C:\Users\LB-502\Documents\Tencent Files\65931361\FileRecv\MobileFile\Screenshot_2016-06-09-14-50-4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7900" y="1290638"/>
            <a:ext cx="3671888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理解递归执行过程  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8813" y="0"/>
            <a:ext cx="4675187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2932113"/>
            <a:ext cx="4681537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递归法  </a:t>
            </a:r>
          </a:p>
        </p:txBody>
      </p:sp>
      <p:sp>
        <p:nvSpPr>
          <p:cNvPr id="139267" name="Rectangle 3"/>
          <p:cNvSpPr>
            <a:spLocks/>
          </p:cNvSpPr>
          <p:nvPr/>
        </p:nvSpPr>
        <p:spPr bwMode="auto">
          <a:xfrm>
            <a:off x="323850" y="842963"/>
            <a:ext cx="8516938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递归法</a:t>
            </a:r>
            <a:endParaRPr kumimoji="1" lang="zh-CN" altLang="en-US" sz="2800" b="1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734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27063"/>
            <a:ext cx="6408738" cy="409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5600" y="700088"/>
            <a:ext cx="3708400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9563" y="1635125"/>
            <a:ext cx="21336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安安爱弹琴</a:t>
            </a:r>
            <a:r>
              <a:rPr lang="en-US" altLang="zh-CN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 – </a:t>
            </a: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作业和思考题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58372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作业和思考题</a:t>
            </a:r>
          </a:p>
        </p:txBody>
      </p:sp>
      <p:sp>
        <p:nvSpPr>
          <p:cNvPr id="59394" name="灯片编号占位符 4"/>
          <p:cNvSpPr txBox="1">
            <a:spLocks noGrp="1"/>
          </p:cNvSpPr>
          <p:nvPr/>
        </p:nvSpPr>
        <p:spPr bwMode="auto">
          <a:xfrm>
            <a:off x="6796088" y="4822825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4029C228-3E88-428C-8163-4E6C7E17BBBB}" type="slidenum">
              <a:rPr lang="zh-CN" altLang="en-US" sz="1600">
                <a:solidFill>
                  <a:srgbClr val="898989"/>
                </a:solidFill>
                <a:latin typeface="Calibri" pitchFamily="34" charset="0"/>
              </a:rPr>
              <a:pPr algn="r"/>
              <a:t>43</a:t>
            </a:fld>
            <a:endParaRPr lang="en-US" altLang="zh-CN" sz="16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9395" name="Rectangle 4"/>
          <p:cNvSpPr>
            <a:spLocks/>
          </p:cNvSpPr>
          <p:nvPr/>
        </p:nvSpPr>
        <p:spPr bwMode="auto">
          <a:xfrm>
            <a:off x="457200" y="736600"/>
            <a:ext cx="8218488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动手实践“安安爱弹琴”</a:t>
            </a:r>
            <a:r>
              <a:rPr kumimoji="1" lang="en-US" altLang="zh-CN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App</a:t>
            </a:r>
            <a:r>
              <a:rPr kumimoji="1"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的开发和调试运行过程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zh-CN" altLang="en-US" sz="24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buFontTx/>
              <a:buChar char="•"/>
            </a:pPr>
            <a:r>
              <a:rPr kumimoji="1"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开发一个</a:t>
            </a:r>
            <a:r>
              <a:rPr kumimoji="1" lang="en-US" altLang="zh-CN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App</a:t>
            </a:r>
            <a:r>
              <a:rPr kumimoji="1"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，实现阿克曼函数的递归求解</a:t>
            </a:r>
            <a:r>
              <a:rPr kumimoji="1" lang="zh-CN" altLang="en-US"/>
              <a:t> </a:t>
            </a:r>
            <a:endParaRPr kumimoji="1" lang="zh-CN" altLang="en-US" sz="24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742950" lvl="1" indent="-285750"/>
            <a:r>
              <a:rPr kumimoji="1" lang="zh-CN" altLang="en-US" sz="2000">
                <a:solidFill>
                  <a:schemeClr val="tx1"/>
                </a:solidFill>
              </a:rPr>
              <a:t>	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en-US" altLang="zh-CN" sz="2000" b="1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en-US" altLang="zh-CN" sz="2000" b="1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en-US" altLang="zh-CN" sz="2000" b="1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在“安安爱弹琴”的基础上，设计和开发一款“跟我学弹琴”的小应用。“跟我学弹琴”增加了乐谱功能，玩家可以根据屏幕上显示的乐符提示来跟弹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en-US" altLang="zh-CN" sz="24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9396" name="Picture 5" descr="u=165408017,638901510&amp;fm=15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2139950"/>
            <a:ext cx="46799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展示与分析</a:t>
            </a:r>
          </a:p>
        </p:txBody>
      </p:sp>
      <p:sp>
        <p:nvSpPr>
          <p:cNvPr id="20482" name="Rectangle 6"/>
          <p:cNvSpPr>
            <a:spLocks/>
          </p:cNvSpPr>
          <p:nvPr/>
        </p:nvSpPr>
        <p:spPr bwMode="auto">
          <a:xfrm>
            <a:off x="1044575" y="3724275"/>
            <a:ext cx="2376488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(c)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播放录音完毕</a:t>
            </a:r>
            <a:endParaRPr kumimoji="1" lang="en-US" altLang="zh-CN" sz="3200">
              <a:solidFill>
                <a:schemeClr val="tx1"/>
              </a:solidFill>
              <a:latin typeface="微软雅黑"/>
              <a:ea typeface="黑体" pitchFamily="2" charset="-122"/>
            </a:endParaRPr>
          </a:p>
        </p:txBody>
      </p:sp>
      <p:sp>
        <p:nvSpPr>
          <p:cNvPr id="20483" name="Rectangle 7"/>
          <p:cNvSpPr>
            <a:spLocks/>
          </p:cNvSpPr>
          <p:nvPr/>
        </p:nvSpPr>
        <p:spPr bwMode="auto">
          <a:xfrm>
            <a:off x="6011863" y="3722688"/>
            <a:ext cx="22320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(d)</a:t>
            </a:r>
            <a:r>
              <a:rPr kumimoji="1"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重置</a:t>
            </a:r>
          </a:p>
        </p:txBody>
      </p:sp>
      <p:pic>
        <p:nvPicPr>
          <p:cNvPr id="20484" name="Picture 6" descr="Screenshot_2016-04-15-23-32-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276350"/>
            <a:ext cx="36734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2" descr="E:\书稿\Chap8 安安爱弹琴\New\Screenshot_2016-06-09-14-51-1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7900" y="1276350"/>
            <a:ext cx="3671888" cy="206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安安爱弹琴 </a:t>
            </a:r>
            <a:r>
              <a:rPr lang="en-US" altLang="zh-CN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– </a:t>
            </a:r>
            <a:r>
              <a:rPr lang="zh-CN" altLang="en-US" sz="44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组件设计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619250" y="771525"/>
            <a:ext cx="6264275" cy="1117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Inventor </a:t>
            </a:r>
            <a:b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零基础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Android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移动应用开发</a:t>
            </a:r>
          </a:p>
        </p:txBody>
      </p:sp>
      <p:pic>
        <p:nvPicPr>
          <p:cNvPr id="21508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11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48488" y="0"/>
            <a:ext cx="21955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安安爱弹琴</a:t>
            </a:r>
            <a:r>
              <a:rPr lang="en-US" altLang="zh-CN" smtClean="0"/>
              <a:t> </a:t>
            </a:r>
            <a:r>
              <a:rPr lang="zh-CN" altLang="en-US" smtClean="0"/>
              <a:t>素材准备 </a:t>
            </a:r>
          </a:p>
        </p:txBody>
      </p:sp>
      <p:sp>
        <p:nvSpPr>
          <p:cNvPr id="22530" name="Rectangle 3"/>
          <p:cNvSpPr>
            <a:spLocks/>
          </p:cNvSpPr>
          <p:nvPr/>
        </p:nvSpPr>
        <p:spPr bwMode="auto">
          <a:xfrm>
            <a:off x="457200" y="736600"/>
            <a:ext cx="8507413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en-US" altLang="zh-CN" sz="2000">
                <a:solidFill>
                  <a:schemeClr val="tx1"/>
                </a:solidFill>
              </a:rPr>
              <a:t>9</a:t>
            </a:r>
            <a:r>
              <a:rPr kumimoji="1" lang="zh-CN" altLang="en-US" sz="2000">
                <a:solidFill>
                  <a:schemeClr val="tx1"/>
                </a:solidFill>
              </a:rPr>
              <a:t>张图片：图标图片、按钮背景图文件、</a:t>
            </a:r>
            <a:r>
              <a:rPr kumimoji="1" lang="en-US" altLang="zh-CN" sz="2000">
                <a:solidFill>
                  <a:schemeClr val="tx1"/>
                </a:solidFill>
              </a:rPr>
              <a:t>7</a:t>
            </a:r>
            <a:r>
              <a:rPr kumimoji="1" lang="zh-CN" altLang="en-US" sz="2000">
                <a:solidFill>
                  <a:schemeClr val="tx1"/>
                </a:solidFill>
              </a:rPr>
              <a:t>张不同琴键按下的图片文件；</a:t>
            </a:r>
          </a:p>
          <a:p>
            <a:pPr marL="342900" indent="-3429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en-US" altLang="zh-CN" sz="2000">
                <a:solidFill>
                  <a:schemeClr val="tx1"/>
                </a:solidFill>
              </a:rPr>
              <a:t>7</a:t>
            </a:r>
            <a:r>
              <a:rPr kumimoji="1" lang="zh-CN" altLang="en-US" sz="2000">
                <a:solidFill>
                  <a:schemeClr val="tx1"/>
                </a:solidFill>
              </a:rPr>
              <a:t>个音频声音文件：</a:t>
            </a:r>
            <a:r>
              <a:rPr kumimoji="1" lang="en-US" altLang="zh-CN" sz="2000">
                <a:solidFill>
                  <a:schemeClr val="tx1"/>
                </a:solidFill>
              </a:rPr>
              <a:t>1~7.wav</a:t>
            </a:r>
            <a:r>
              <a:rPr kumimoji="1" lang="zh-CN" altLang="en-US" sz="2000">
                <a:solidFill>
                  <a:schemeClr val="tx1"/>
                </a:solidFill>
              </a:rPr>
              <a:t>，音节文件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endParaRPr kumimoji="1" lang="zh-CN" altLang="en-US" sz="2000">
              <a:solidFill>
                <a:schemeClr val="tx1"/>
              </a:solidFill>
              <a:latin typeface="黑体" pitchFamily="2" charset="-122"/>
              <a:ea typeface="微软雅黑"/>
              <a:cs typeface="微软雅黑"/>
            </a:endParaRP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endParaRPr kumimoji="1" lang="zh-CN" altLang="en-US" sz="2000">
              <a:solidFill>
                <a:schemeClr val="tx1"/>
              </a:solidFill>
              <a:latin typeface="黑体" pitchFamily="2" charset="-122"/>
              <a:ea typeface="微软雅黑"/>
              <a:cs typeface="微软雅黑"/>
            </a:endParaRPr>
          </a:p>
        </p:txBody>
      </p:sp>
      <p:pic>
        <p:nvPicPr>
          <p:cNvPr id="225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211388"/>
            <a:ext cx="8316912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组件设计 </a:t>
            </a:r>
          </a:p>
        </p:txBody>
      </p:sp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593725"/>
            <a:ext cx="6911975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/>
              <a:t>所有组件的说明及属性设置（</a:t>
            </a:r>
            <a:r>
              <a:rPr lang="en-US" altLang="zh-CN" smtClean="0"/>
              <a:t>1</a:t>
            </a:r>
            <a:r>
              <a:rPr lang="zh-CN" altLang="en-US" smtClean="0"/>
              <a:t>） </a:t>
            </a:r>
          </a:p>
        </p:txBody>
      </p:sp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627063"/>
            <a:ext cx="59055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18508</TotalTime>
  <Words>718</Words>
  <Application>Microsoft Office PowerPoint</Application>
  <PresentationFormat>全屏显示(16:9)</PresentationFormat>
  <Paragraphs>122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黑体</vt:lpstr>
      <vt:lpstr>楷体</vt:lpstr>
      <vt:lpstr>隶书</vt:lpstr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演示文稿</vt:lpstr>
      <vt:lpstr>本章目标</vt:lpstr>
      <vt:lpstr>PowerPoint 演示文稿</vt:lpstr>
      <vt:lpstr>展示与分析</vt:lpstr>
      <vt:lpstr>展示与分析</vt:lpstr>
      <vt:lpstr>PowerPoint 演示文稿</vt:lpstr>
      <vt:lpstr>安安爱弹琴 素材准备 </vt:lpstr>
      <vt:lpstr>组件设计 </vt:lpstr>
      <vt:lpstr>所有组件的说明及属性设置（1） </vt:lpstr>
      <vt:lpstr>所有组件的说明及属性设置（2） </vt:lpstr>
      <vt:lpstr>所有组件的说明及属性设置（3） </vt:lpstr>
      <vt:lpstr>PowerPoint 演示文稿</vt:lpstr>
      <vt:lpstr>PowerPoint 演示文稿</vt:lpstr>
      <vt:lpstr>实现弹琴的发音  </vt:lpstr>
      <vt:lpstr>增加弹琴时的视觉效果  </vt:lpstr>
      <vt:lpstr>PowerPoint 演示文稿</vt:lpstr>
      <vt:lpstr>定义“弹奏”过程  </vt:lpstr>
      <vt:lpstr>PowerPoint 演示文稿</vt:lpstr>
      <vt:lpstr>避免资源文件找不到  </vt:lpstr>
      <vt:lpstr>PowerPoint 演示文稿</vt:lpstr>
      <vt:lpstr>录音需要做的事情  </vt:lpstr>
      <vt:lpstr>带录音功能的弹奏  </vt:lpstr>
      <vt:lpstr>列表所记录的内容示例</vt:lpstr>
      <vt:lpstr>PowerPoint 演示文稿</vt:lpstr>
      <vt:lpstr>播放按钮被点击  </vt:lpstr>
      <vt:lpstr>播放录音 过程  </vt:lpstr>
      <vt:lpstr>播放 过程  </vt:lpstr>
      <vt:lpstr>调试运行  </vt:lpstr>
      <vt:lpstr>PowerPoint 演示文稿</vt:lpstr>
      <vt:lpstr>播放录音流程图  </vt:lpstr>
      <vt:lpstr>播放录音 </vt:lpstr>
      <vt:lpstr>PowerPoint 演示文稿</vt:lpstr>
      <vt:lpstr>重置  </vt:lpstr>
      <vt:lpstr>PowerPoint 演示文稿</vt:lpstr>
      <vt:lpstr>递归  </vt:lpstr>
      <vt:lpstr>一个例子  </vt:lpstr>
      <vt:lpstr>递推法  </vt:lpstr>
      <vt:lpstr>递归法  </vt:lpstr>
      <vt:lpstr>PowerPoint 演示文稿</vt:lpstr>
      <vt:lpstr>理解递归执行过程  </vt:lpstr>
      <vt:lpstr>递归法  </vt:lpstr>
      <vt:lpstr>PowerPoint 演示文稿</vt:lpstr>
      <vt:lpstr>作业和思考题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liy</dc:creator>
  <cp:lastModifiedBy>ming-hui wu</cp:lastModifiedBy>
  <cp:revision>2006</cp:revision>
  <dcterms:modified xsi:type="dcterms:W3CDTF">2017-11-23T06:04:23Z</dcterms:modified>
</cp:coreProperties>
</file>