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1"/>
  </p:notesMasterIdLst>
  <p:handoutMasterIdLst>
    <p:handoutMasterId r:id="rId72"/>
  </p:handoutMasterIdLst>
  <p:sldIdLst>
    <p:sldId id="600" r:id="rId2"/>
    <p:sldId id="736" r:id="rId3"/>
    <p:sldId id="729" r:id="rId4"/>
    <p:sldId id="738" r:id="rId5"/>
    <p:sldId id="854" r:id="rId6"/>
    <p:sldId id="740" r:id="rId7"/>
    <p:sldId id="769" r:id="rId8"/>
    <p:sldId id="742" r:id="rId9"/>
    <p:sldId id="767" r:id="rId10"/>
    <p:sldId id="768" r:id="rId11"/>
    <p:sldId id="855" r:id="rId12"/>
    <p:sldId id="856" r:id="rId13"/>
    <p:sldId id="857" r:id="rId14"/>
    <p:sldId id="770" r:id="rId15"/>
    <p:sldId id="772" r:id="rId16"/>
    <p:sldId id="773" r:id="rId17"/>
    <p:sldId id="858" r:id="rId18"/>
    <p:sldId id="859" r:id="rId19"/>
    <p:sldId id="839" r:id="rId20"/>
    <p:sldId id="860" r:id="rId21"/>
    <p:sldId id="861" r:id="rId22"/>
    <p:sldId id="840" r:id="rId23"/>
    <p:sldId id="804" r:id="rId24"/>
    <p:sldId id="862" r:id="rId25"/>
    <p:sldId id="806" r:id="rId26"/>
    <p:sldId id="807" r:id="rId27"/>
    <p:sldId id="899" r:id="rId28"/>
    <p:sldId id="776" r:id="rId29"/>
    <p:sldId id="808" r:id="rId30"/>
    <p:sldId id="863" r:id="rId31"/>
    <p:sldId id="864" r:id="rId32"/>
    <p:sldId id="865" r:id="rId33"/>
    <p:sldId id="866" r:id="rId34"/>
    <p:sldId id="900" r:id="rId35"/>
    <p:sldId id="901" r:id="rId36"/>
    <p:sldId id="867" r:id="rId37"/>
    <p:sldId id="868" r:id="rId38"/>
    <p:sldId id="869" r:id="rId39"/>
    <p:sldId id="896" r:id="rId40"/>
    <p:sldId id="897" r:id="rId41"/>
    <p:sldId id="898" r:id="rId42"/>
    <p:sldId id="902" r:id="rId43"/>
    <p:sldId id="880" r:id="rId44"/>
    <p:sldId id="871" r:id="rId45"/>
    <p:sldId id="872" r:id="rId46"/>
    <p:sldId id="873" r:id="rId47"/>
    <p:sldId id="874" r:id="rId48"/>
    <p:sldId id="881" r:id="rId49"/>
    <p:sldId id="882" r:id="rId50"/>
    <p:sldId id="883" r:id="rId51"/>
    <p:sldId id="884" r:id="rId52"/>
    <p:sldId id="875" r:id="rId53"/>
    <p:sldId id="876" r:id="rId54"/>
    <p:sldId id="877" r:id="rId55"/>
    <p:sldId id="878" r:id="rId56"/>
    <p:sldId id="879" r:id="rId57"/>
    <p:sldId id="889" r:id="rId58"/>
    <p:sldId id="885" r:id="rId59"/>
    <p:sldId id="886" r:id="rId60"/>
    <p:sldId id="887" r:id="rId61"/>
    <p:sldId id="888" r:id="rId62"/>
    <p:sldId id="890" r:id="rId63"/>
    <p:sldId id="891" r:id="rId64"/>
    <p:sldId id="892" r:id="rId65"/>
    <p:sldId id="893" r:id="rId66"/>
    <p:sldId id="894" r:id="rId67"/>
    <p:sldId id="895" r:id="rId68"/>
    <p:sldId id="803" r:id="rId69"/>
    <p:sldId id="766" r:id="rId70"/>
  </p:sldIdLst>
  <p:sldSz cx="9144000" cy="5143500" type="screen16x9"/>
  <p:notesSz cx="10234613" cy="7099300"/>
  <p:defaultTextStyle>
    <a:defPPr>
      <a:defRPr lang="zh-CN"/>
    </a:defPPr>
    <a:lvl1pPr algn="l" rtl="0" fontAlgn="base">
      <a:spcBef>
        <a:spcPct val="0"/>
      </a:spcBef>
      <a:spcAft>
        <a:spcPct val="0"/>
      </a:spcAft>
      <a:defRPr sz="2600" kern="1200">
        <a:solidFill>
          <a:srgbClr val="FFFFFF"/>
        </a:solidFill>
        <a:latin typeface="Verdana" pitchFamily="34" charset="0"/>
        <a:ea typeface="宋体" charset="-122"/>
        <a:cs typeface="+mn-cs"/>
      </a:defRPr>
    </a:lvl1pPr>
    <a:lvl2pPr marL="457200" algn="l" rtl="0" fontAlgn="base">
      <a:spcBef>
        <a:spcPct val="0"/>
      </a:spcBef>
      <a:spcAft>
        <a:spcPct val="0"/>
      </a:spcAft>
      <a:defRPr sz="2600" kern="1200">
        <a:solidFill>
          <a:srgbClr val="FFFFFF"/>
        </a:solidFill>
        <a:latin typeface="Verdana" pitchFamily="34" charset="0"/>
        <a:ea typeface="宋体" charset="-122"/>
        <a:cs typeface="+mn-cs"/>
      </a:defRPr>
    </a:lvl2pPr>
    <a:lvl3pPr marL="914400" algn="l" rtl="0" fontAlgn="base">
      <a:spcBef>
        <a:spcPct val="0"/>
      </a:spcBef>
      <a:spcAft>
        <a:spcPct val="0"/>
      </a:spcAft>
      <a:defRPr sz="2600" kern="1200">
        <a:solidFill>
          <a:srgbClr val="FFFFFF"/>
        </a:solidFill>
        <a:latin typeface="Verdana" pitchFamily="34" charset="0"/>
        <a:ea typeface="宋体" charset="-122"/>
        <a:cs typeface="+mn-cs"/>
      </a:defRPr>
    </a:lvl3pPr>
    <a:lvl4pPr marL="1371600" algn="l" rtl="0" fontAlgn="base">
      <a:spcBef>
        <a:spcPct val="0"/>
      </a:spcBef>
      <a:spcAft>
        <a:spcPct val="0"/>
      </a:spcAft>
      <a:defRPr sz="2600" kern="1200">
        <a:solidFill>
          <a:srgbClr val="FFFFFF"/>
        </a:solidFill>
        <a:latin typeface="Verdana" pitchFamily="34" charset="0"/>
        <a:ea typeface="宋体" charset="-122"/>
        <a:cs typeface="+mn-cs"/>
      </a:defRPr>
    </a:lvl4pPr>
    <a:lvl5pPr marL="1828800" algn="l" rtl="0" fontAlgn="base">
      <a:spcBef>
        <a:spcPct val="0"/>
      </a:spcBef>
      <a:spcAft>
        <a:spcPct val="0"/>
      </a:spcAft>
      <a:defRPr sz="2600" kern="1200">
        <a:solidFill>
          <a:srgbClr val="FFFFFF"/>
        </a:solidFill>
        <a:latin typeface="Verdana" pitchFamily="34" charset="0"/>
        <a:ea typeface="宋体" charset="-122"/>
        <a:cs typeface="+mn-cs"/>
      </a:defRPr>
    </a:lvl5pPr>
    <a:lvl6pPr marL="2286000" algn="l" defTabSz="914400" rtl="0" eaLnBrk="1" latinLnBrk="0" hangingPunct="1">
      <a:defRPr sz="2600" kern="1200">
        <a:solidFill>
          <a:srgbClr val="FFFFFF"/>
        </a:solidFill>
        <a:latin typeface="Verdana" pitchFamily="34" charset="0"/>
        <a:ea typeface="宋体" charset="-122"/>
        <a:cs typeface="+mn-cs"/>
      </a:defRPr>
    </a:lvl6pPr>
    <a:lvl7pPr marL="2743200" algn="l" defTabSz="914400" rtl="0" eaLnBrk="1" latinLnBrk="0" hangingPunct="1">
      <a:defRPr sz="2600" kern="1200">
        <a:solidFill>
          <a:srgbClr val="FFFFFF"/>
        </a:solidFill>
        <a:latin typeface="Verdana" pitchFamily="34" charset="0"/>
        <a:ea typeface="宋体" charset="-122"/>
        <a:cs typeface="+mn-cs"/>
      </a:defRPr>
    </a:lvl7pPr>
    <a:lvl8pPr marL="3200400" algn="l" defTabSz="914400" rtl="0" eaLnBrk="1" latinLnBrk="0" hangingPunct="1">
      <a:defRPr sz="2600" kern="1200">
        <a:solidFill>
          <a:srgbClr val="FFFFFF"/>
        </a:solidFill>
        <a:latin typeface="Verdana" pitchFamily="34" charset="0"/>
        <a:ea typeface="宋体" charset="-122"/>
        <a:cs typeface="+mn-cs"/>
      </a:defRPr>
    </a:lvl8pPr>
    <a:lvl9pPr marL="3657600" algn="l" defTabSz="914400" rtl="0" eaLnBrk="1" latinLnBrk="0" hangingPunct="1">
      <a:defRPr sz="2600" kern="1200">
        <a:solidFill>
          <a:srgbClr val="FFFFFF"/>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57B17"/>
    <a:srgbClr val="00D25F"/>
    <a:srgbClr val="CC0000"/>
    <a:srgbClr val="55B788"/>
    <a:srgbClr val="3977D3"/>
    <a:srgbClr val="FF3333"/>
    <a:srgbClr val="FFFF00"/>
    <a:srgbClr val="A50021"/>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0058" autoAdjust="0"/>
  </p:normalViewPr>
  <p:slideViewPr>
    <p:cSldViewPr>
      <p:cViewPr>
        <p:scale>
          <a:sx n="87" d="100"/>
          <a:sy n="87" d="100"/>
        </p:scale>
        <p:origin x="-618" y="-19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8370"/>
    </p:cViewPr>
  </p:sorterViewPr>
  <p:notesViewPr>
    <p:cSldViewPr>
      <p:cViewPr varScale="1">
        <p:scale>
          <a:sx n="85" d="100"/>
          <a:sy n="85" d="100"/>
        </p:scale>
        <p:origin x="-1819" y="-77"/>
      </p:cViewPr>
      <p:guideLst>
        <p:guide orient="horz" pos="2236"/>
        <p:guide pos="3224"/>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bwMode="auto">
          <a:xfrm>
            <a:off x="0" y="0"/>
            <a:ext cx="4435475" cy="354013"/>
          </a:xfrm>
          <a:prstGeom prst="rect">
            <a:avLst/>
          </a:prstGeom>
          <a:noFill/>
          <a:ln>
            <a:noFill/>
          </a:ln>
          <a:extLst/>
        </p:spPr>
        <p:txBody>
          <a:bodyPr vert="horz" wrap="square" lIns="99048" tIns="49524" rIns="99048" bIns="49524" numCol="1" anchor="t" anchorCtr="0" compatLnSpc="1">
            <a:prstTxWarp prst="textNoShape">
              <a:avLst/>
            </a:prstTxWarp>
          </a:bodyPr>
          <a:lstStyle>
            <a:lvl1pPr algn="l" defTabSz="990600">
              <a:defRPr sz="1300">
                <a:solidFill>
                  <a:schemeClr val="tx1"/>
                </a:solidFill>
                <a:latin typeface="Calibri"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bwMode="auto">
          <a:xfrm>
            <a:off x="5797550" y="0"/>
            <a:ext cx="4435475" cy="354013"/>
          </a:xfrm>
          <a:prstGeom prst="rect">
            <a:avLst/>
          </a:prstGeom>
          <a:noFill/>
          <a:ln>
            <a:noFill/>
          </a:ln>
          <a:extLst/>
        </p:spPr>
        <p:txBody>
          <a:bodyPr vert="horz" wrap="square" lIns="99048" tIns="49524" rIns="99048" bIns="49524" numCol="1" anchor="t" anchorCtr="0" compatLnSpc="1">
            <a:prstTxWarp prst="textNoShape">
              <a:avLst/>
            </a:prstTxWarp>
          </a:bodyPr>
          <a:lstStyle>
            <a:lvl1pPr algn="r" defTabSz="990600">
              <a:defRPr sz="1300">
                <a:solidFill>
                  <a:schemeClr val="tx1"/>
                </a:solidFill>
                <a:latin typeface="Calibri" pitchFamily="34" charset="0"/>
                <a:ea typeface="宋体" pitchFamily="2" charset="-122"/>
              </a:defRPr>
            </a:lvl1pPr>
          </a:lstStyle>
          <a:p>
            <a:pPr>
              <a:defRPr/>
            </a:pPr>
            <a:fld id="{6DFB503A-02DF-4243-BCD5-4C9F3EF7D0F4}" type="datetimeFigureOut">
              <a:rPr lang="zh-CN" altLang="en-US"/>
              <a:pPr>
                <a:defRPr/>
              </a:pPr>
              <a:t>16-07-29</a:t>
            </a:fld>
            <a:endParaRPr lang="en-US" altLang="zh-CN"/>
          </a:p>
        </p:txBody>
      </p:sp>
      <p:sp>
        <p:nvSpPr>
          <p:cNvPr id="4" name="页脚占位符 3"/>
          <p:cNvSpPr>
            <a:spLocks noGrp="1"/>
          </p:cNvSpPr>
          <p:nvPr>
            <p:ph type="ftr" sz="quarter" idx="2"/>
          </p:nvPr>
        </p:nvSpPr>
        <p:spPr bwMode="auto">
          <a:xfrm>
            <a:off x="0" y="6743700"/>
            <a:ext cx="4435475" cy="354013"/>
          </a:xfrm>
          <a:prstGeom prst="rect">
            <a:avLst/>
          </a:prstGeom>
          <a:noFill/>
          <a:ln>
            <a:noFill/>
          </a:ln>
          <a:extLst/>
        </p:spPr>
        <p:txBody>
          <a:bodyPr vert="horz" wrap="square" lIns="99048" tIns="49524" rIns="99048" bIns="49524" numCol="1" anchor="b" anchorCtr="0" compatLnSpc="1">
            <a:prstTxWarp prst="textNoShape">
              <a:avLst/>
            </a:prstTxWarp>
          </a:bodyPr>
          <a:lstStyle>
            <a:lvl1pPr algn="l" defTabSz="990600">
              <a:defRPr sz="1300">
                <a:solidFill>
                  <a:schemeClr val="tx1"/>
                </a:solidFill>
                <a:latin typeface="Calibri"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bwMode="auto">
          <a:xfrm>
            <a:off x="5797550" y="6743700"/>
            <a:ext cx="4435475" cy="354013"/>
          </a:xfrm>
          <a:prstGeom prst="rect">
            <a:avLst/>
          </a:prstGeom>
          <a:noFill/>
          <a:ln>
            <a:noFill/>
          </a:ln>
          <a:extLst/>
        </p:spPr>
        <p:txBody>
          <a:bodyPr vert="horz" wrap="square" lIns="99048" tIns="49524" rIns="99048" bIns="49524" numCol="1" anchor="b" anchorCtr="0" compatLnSpc="1">
            <a:prstTxWarp prst="textNoShape">
              <a:avLst/>
            </a:prstTxWarp>
          </a:bodyPr>
          <a:lstStyle>
            <a:lvl1pPr algn="r" defTabSz="990600">
              <a:defRPr sz="1300">
                <a:solidFill>
                  <a:schemeClr val="tx1"/>
                </a:solidFill>
                <a:latin typeface="Calibri" pitchFamily="34" charset="0"/>
                <a:ea typeface="宋体" pitchFamily="2" charset="-122"/>
              </a:defRPr>
            </a:lvl1pPr>
          </a:lstStyle>
          <a:p>
            <a:pPr>
              <a:defRPr/>
            </a:pPr>
            <a:fld id="{2C1E7007-AAA6-431B-92D5-7B35E1D3DCA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bwMode="auto">
          <a:xfrm>
            <a:off x="0" y="0"/>
            <a:ext cx="4435475" cy="354013"/>
          </a:xfrm>
          <a:prstGeom prst="rect">
            <a:avLst/>
          </a:prstGeom>
          <a:noFill/>
          <a:ln>
            <a:noFill/>
          </a:ln>
          <a:extLst/>
        </p:spPr>
        <p:txBody>
          <a:bodyPr vert="horz" wrap="square" lIns="99048" tIns="49524" rIns="99048" bIns="49524" numCol="1" anchor="t" anchorCtr="0" compatLnSpc="1">
            <a:prstTxWarp prst="textNoShape">
              <a:avLst/>
            </a:prstTxWarp>
          </a:bodyPr>
          <a:lstStyle>
            <a:lvl1pPr algn="l" defTabSz="990600">
              <a:defRPr sz="1300">
                <a:solidFill>
                  <a:schemeClr val="tx1"/>
                </a:solidFill>
                <a:latin typeface="Calibri"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bwMode="auto">
          <a:xfrm>
            <a:off x="5797550" y="0"/>
            <a:ext cx="4435475" cy="354013"/>
          </a:xfrm>
          <a:prstGeom prst="rect">
            <a:avLst/>
          </a:prstGeom>
          <a:noFill/>
          <a:ln>
            <a:noFill/>
          </a:ln>
          <a:extLst/>
        </p:spPr>
        <p:txBody>
          <a:bodyPr vert="horz" wrap="square" lIns="99048" tIns="49524" rIns="99048" bIns="49524" numCol="1" anchor="t" anchorCtr="0" compatLnSpc="1">
            <a:prstTxWarp prst="textNoShape">
              <a:avLst/>
            </a:prstTxWarp>
          </a:bodyPr>
          <a:lstStyle>
            <a:lvl1pPr algn="r" defTabSz="990600">
              <a:defRPr sz="1300">
                <a:solidFill>
                  <a:schemeClr val="tx1"/>
                </a:solidFill>
                <a:latin typeface="Calibri" pitchFamily="34" charset="0"/>
                <a:ea typeface="宋体" pitchFamily="2" charset="-122"/>
              </a:defRPr>
            </a:lvl1pPr>
          </a:lstStyle>
          <a:p>
            <a:pPr>
              <a:defRPr/>
            </a:pPr>
            <a:fld id="{E75EDDE3-6058-404A-8AC3-DBE8EEDF1AD7}" type="datetimeFigureOut">
              <a:rPr lang="zh-CN" altLang="en-US"/>
              <a:pPr>
                <a:defRPr/>
              </a:pPr>
              <a:t>16-07-29</a:t>
            </a:fld>
            <a:endParaRPr lang="en-US" altLang="zh-CN"/>
          </a:p>
        </p:txBody>
      </p:sp>
      <p:sp>
        <p:nvSpPr>
          <p:cNvPr id="4" name="幻灯片图像占位符 3"/>
          <p:cNvSpPr>
            <a:spLocks noGrp="1" noRot="1" noChangeAspect="1"/>
          </p:cNvSpPr>
          <p:nvPr>
            <p:ph type="sldImg" idx="2"/>
          </p:nvPr>
        </p:nvSpPr>
        <p:spPr>
          <a:xfrm>
            <a:off x="2752725" y="533400"/>
            <a:ext cx="4729163" cy="26606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bwMode="auto">
          <a:xfrm>
            <a:off x="1022350" y="3371850"/>
            <a:ext cx="8189913" cy="3194050"/>
          </a:xfrm>
          <a:prstGeom prst="rect">
            <a:avLst/>
          </a:prstGeom>
          <a:noFill/>
          <a:ln>
            <a:noFill/>
          </a:ln>
          <a:ex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bwMode="auto">
          <a:xfrm>
            <a:off x="0" y="6743700"/>
            <a:ext cx="4435475" cy="354013"/>
          </a:xfrm>
          <a:prstGeom prst="rect">
            <a:avLst/>
          </a:prstGeom>
          <a:noFill/>
          <a:ln>
            <a:noFill/>
          </a:ln>
          <a:extLst/>
        </p:spPr>
        <p:txBody>
          <a:bodyPr vert="horz" wrap="square" lIns="99048" tIns="49524" rIns="99048" bIns="49524" numCol="1" anchor="b" anchorCtr="0" compatLnSpc="1">
            <a:prstTxWarp prst="textNoShape">
              <a:avLst/>
            </a:prstTxWarp>
          </a:bodyPr>
          <a:lstStyle>
            <a:lvl1pPr algn="l" defTabSz="990600">
              <a:defRPr sz="1300">
                <a:solidFill>
                  <a:schemeClr val="tx1"/>
                </a:solidFill>
                <a:latin typeface="Calibri"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bwMode="auto">
          <a:xfrm>
            <a:off x="5797550" y="6743700"/>
            <a:ext cx="4435475" cy="354013"/>
          </a:xfrm>
          <a:prstGeom prst="rect">
            <a:avLst/>
          </a:prstGeom>
          <a:noFill/>
          <a:ln>
            <a:noFill/>
          </a:ln>
          <a:extLst/>
        </p:spPr>
        <p:txBody>
          <a:bodyPr vert="horz" wrap="square" lIns="99048" tIns="49524" rIns="99048" bIns="49524" numCol="1" anchor="b" anchorCtr="0" compatLnSpc="1">
            <a:prstTxWarp prst="textNoShape">
              <a:avLst/>
            </a:prstTxWarp>
          </a:bodyPr>
          <a:lstStyle>
            <a:lvl1pPr algn="r" defTabSz="990600">
              <a:defRPr sz="1300">
                <a:solidFill>
                  <a:schemeClr val="tx1"/>
                </a:solidFill>
                <a:latin typeface="Calibri" pitchFamily="34" charset="0"/>
                <a:ea typeface="宋体" pitchFamily="2" charset="-122"/>
              </a:defRPr>
            </a:lvl1pPr>
          </a:lstStyle>
          <a:p>
            <a:pPr>
              <a:defRPr/>
            </a:pPr>
            <a:fld id="{1867EBA7-B7B7-4A8A-BBDC-B0D123EFA4E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TextEdit="1"/>
          </p:cNvSpPr>
          <p:nvPr>
            <p:ph type="sldImg"/>
          </p:nvPr>
        </p:nvSpPr>
        <p:spPr bwMode="auto">
          <a:noFill/>
          <a:ln>
            <a:solidFill>
              <a:srgbClr val="000000"/>
            </a:solidFill>
            <a:miter lim="800000"/>
            <a:headEnd/>
            <a:tailEnd/>
          </a:ln>
        </p:spPr>
      </p:sp>
      <p:sp>
        <p:nvSpPr>
          <p:cNvPr id="82946" name="Rectangle 3"/>
          <p:cNvSpPr>
            <a:spLocks noGrp="1"/>
          </p:cNvSpPr>
          <p:nvPr>
            <p:ph type="body" idx="1"/>
          </p:nvPr>
        </p:nvSpPr>
        <p:spPr>
          <a:noFill/>
        </p:spPr>
        <p:txBody>
          <a:bodyPr/>
          <a:lstStyle/>
          <a:p>
            <a:r>
              <a:rPr lang="zh-CN" altLang="en-US" smtClean="0"/>
              <a:t>当用户点击连接服务器时，在列表选择框的准备选择事件处理里面会先通过蓝牙客户端组件获取可用于连接的蓝牙服务器地址和名称。当用户选择好服务器后，通过选择完成事件处理去连接选中的蓝牙服务器，连上后给出相应提示，并启动计时器去监测是否收到服务器发来的信息。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TextEdit="1"/>
          </p:cNvSpPr>
          <p:nvPr>
            <p:ph type="sldImg"/>
          </p:nvPr>
        </p:nvSpPr>
        <p:spPr bwMode="auto">
          <a:noFill/>
          <a:ln>
            <a:solidFill>
              <a:srgbClr val="000000"/>
            </a:solidFill>
            <a:miter lim="800000"/>
            <a:headEnd/>
            <a:tailEnd/>
          </a:ln>
        </p:spPr>
      </p:sp>
      <p:sp>
        <p:nvSpPr>
          <p:cNvPr id="84994" name="Rectangle 3"/>
          <p:cNvSpPr>
            <a:spLocks noGrp="1"/>
          </p:cNvSpPr>
          <p:nvPr>
            <p:ph type="body" idx="1"/>
          </p:nvPr>
        </p:nvSpPr>
        <p:spPr>
          <a:noFill/>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cxnSp>
        <p:nvCxnSpPr>
          <p:cNvPr id="4" name="直接连接符 3"/>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6" name="直接连接符 5"/>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7" name="图片 14"/>
          <p:cNvPicPr>
            <a:picLocks noChangeAspect="1"/>
          </p:cNvPicPr>
          <p:nvPr userDrawn="1"/>
        </p:nvPicPr>
        <p:blipFill>
          <a:blip r:embed="rId2"/>
          <a:srcRect b="16089"/>
          <a:stretch>
            <a:fillRect/>
          </a:stretch>
        </p:blipFill>
        <p:spPr bwMode="auto">
          <a:xfrm>
            <a:off x="6804025" y="33338"/>
            <a:ext cx="2317750" cy="409575"/>
          </a:xfrm>
          <a:prstGeom prst="rect">
            <a:avLst/>
          </a:prstGeom>
          <a:noFill/>
          <a:ln w="9525">
            <a:noFill/>
            <a:miter lim="800000"/>
            <a:headEnd/>
            <a:tailEnd/>
          </a:ln>
        </p:spPr>
      </p:pic>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transition spd="slow" advClick="0" advTm="100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cxnSp>
        <p:nvCxnSpPr>
          <p:cNvPr id="4" name="直接连接符 3"/>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6" name="直接连接符 5"/>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7"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3"/>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9" name="灯片编号占位符 5"/>
          <p:cNvSpPr>
            <a:spLocks noGrp="1"/>
          </p:cNvSpPr>
          <p:nvPr>
            <p:ph type="sldNum" sz="quarter" idx="11"/>
          </p:nvPr>
        </p:nvSpPr>
        <p:spPr>
          <a:xfrm>
            <a:off x="6796088" y="4822825"/>
            <a:ext cx="2133600" cy="273050"/>
          </a:xfrm>
          <a:prstGeom prst="rect">
            <a:avLst/>
          </a:prstGeom>
        </p:spPr>
        <p:txBody>
          <a:bodyPr/>
          <a:lstStyle>
            <a:lvl1pPr algn="ctr">
              <a:defRPr>
                <a:ea typeface="黑体" pitchFamily="49" charset="-122"/>
              </a:defRPr>
            </a:lvl1pPr>
          </a:lstStyle>
          <a:p>
            <a:pPr>
              <a:defRPr/>
            </a:pPr>
            <a:fld id="{4461826E-0FEF-4E6D-A44A-ACCA5F629A0F}" type="slidenum">
              <a:rPr lang="zh-CN" altLang="en-US"/>
              <a:pPr>
                <a:defRPr/>
              </a:pPr>
              <a:t>‹#›</a:t>
            </a:fld>
            <a:endParaRPr lang="zh-CN" altLang="en-US"/>
          </a:p>
        </p:txBody>
      </p:sp>
    </p:spTree>
  </p:cSld>
  <p:clrMapOvr>
    <a:masterClrMapping/>
  </p:clrMapOvr>
  <p:transition spd="slow" advClick="0" advTm="100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cxnSp>
        <p:nvCxnSpPr>
          <p:cNvPr id="4" name="直接连接符 3"/>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6" name="直接连接符 5"/>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7"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3"/>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9" name="灯片编号占位符 5"/>
          <p:cNvSpPr>
            <a:spLocks noGrp="1"/>
          </p:cNvSpPr>
          <p:nvPr>
            <p:ph type="sldNum" sz="quarter" idx="11"/>
          </p:nvPr>
        </p:nvSpPr>
        <p:spPr>
          <a:xfrm>
            <a:off x="6796088" y="4822825"/>
            <a:ext cx="2133600" cy="273050"/>
          </a:xfrm>
          <a:prstGeom prst="rect">
            <a:avLst/>
          </a:prstGeom>
        </p:spPr>
        <p:txBody>
          <a:bodyPr/>
          <a:lstStyle>
            <a:lvl1pPr algn="ctr">
              <a:defRPr>
                <a:ea typeface="黑体" pitchFamily="49" charset="-122"/>
              </a:defRPr>
            </a:lvl1pPr>
          </a:lstStyle>
          <a:p>
            <a:pPr>
              <a:defRPr/>
            </a:pPr>
            <a:fld id="{82909B46-3C71-4CE3-B5BA-6C275C71860B}" type="slidenum">
              <a:rPr lang="zh-CN" altLang="en-US"/>
              <a:pPr>
                <a:defRPr/>
              </a:pPr>
              <a:t>‹#›</a:t>
            </a:fld>
            <a:endParaRPr lang="zh-CN" altLang="en-US"/>
          </a:p>
        </p:txBody>
      </p:sp>
    </p:spTree>
  </p:cSld>
  <p:clrMapOvr>
    <a:masterClrMapping/>
  </p:clrMapOvr>
  <p:transition spd="slow" advClick="0" advTm="100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woObj">
  <p:cSld name="标题，一项大型内容和两项小型内容">
    <p:spTree>
      <p:nvGrpSpPr>
        <p:cNvPr id="1" name=""/>
        <p:cNvGrpSpPr/>
        <p:nvPr/>
      </p:nvGrpSpPr>
      <p:grpSpPr>
        <a:xfrm>
          <a:off x="0" y="0"/>
          <a:ext cx="0" cy="0"/>
          <a:chOff x="0" y="0"/>
          <a:chExt cx="0" cy="0"/>
        </a:xfrm>
      </p:grpSpPr>
      <p:cxnSp>
        <p:nvCxnSpPr>
          <p:cNvPr id="6" name="直接连接符 5"/>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8" name="直接连接符 7"/>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9" name="图片 2"/>
          <p:cNvPicPr>
            <a:picLocks noChangeAspect="1"/>
          </p:cNvPicPr>
          <p:nvPr userDrawn="1"/>
        </p:nvPicPr>
        <p:blipFill>
          <a:blip r:embed="rId2"/>
          <a:srcRect/>
          <a:stretch>
            <a:fillRect/>
          </a:stretch>
        </p:blipFill>
        <p:spPr bwMode="auto">
          <a:xfrm>
            <a:off x="8604250" y="60325"/>
            <a:ext cx="539750" cy="404813"/>
          </a:xfrm>
          <a:prstGeom prst="rect">
            <a:avLst/>
          </a:prstGeom>
          <a:noFill/>
          <a:ln w="9525">
            <a:noFill/>
            <a:miter lim="800000"/>
            <a:headEnd/>
            <a:tailEnd/>
          </a:ln>
        </p:spPr>
      </p:pic>
      <p:sp>
        <p:nvSpPr>
          <p:cNvPr id="2" name="标题 1"/>
          <p:cNvSpPr>
            <a:spLocks noGrp="1"/>
          </p:cNvSpPr>
          <p:nvPr>
            <p:ph type="title"/>
          </p:nvPr>
        </p:nvSpPr>
        <p:spPr>
          <a:xfrm>
            <a:off x="303213" y="789384"/>
            <a:ext cx="8229600" cy="270272"/>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75160"/>
            <a:ext cx="4038600" cy="35647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75160"/>
            <a:ext cx="4038600" cy="172521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114675"/>
            <a:ext cx="4038600" cy="17252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advClick="0" advTm="100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cxnSp>
        <p:nvCxnSpPr>
          <p:cNvPr id="4" name="直接连接符 3"/>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6" name="直接连接符 5"/>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7" name="图片 14"/>
          <p:cNvPicPr>
            <a:picLocks noChangeAspect="1"/>
          </p:cNvPicPr>
          <p:nvPr userDrawn="1"/>
        </p:nvPicPr>
        <p:blipFill>
          <a:blip r:embed="rId2"/>
          <a:srcRect b="16089"/>
          <a:stretch>
            <a:fillRect/>
          </a:stretch>
        </p:blipFill>
        <p:spPr bwMode="auto">
          <a:xfrm>
            <a:off x="7380288" y="33338"/>
            <a:ext cx="1741487" cy="409575"/>
          </a:xfrm>
          <a:prstGeom prst="rect">
            <a:avLst/>
          </a:prstGeom>
          <a:noFill/>
          <a:ln w="9525">
            <a:noFill/>
            <a:miter lim="800000"/>
            <a:headEnd/>
            <a:tailEnd/>
          </a:ln>
        </p:spPr>
      </p:pic>
      <p:sp>
        <p:nvSpPr>
          <p:cNvPr id="2" name="标题 1"/>
          <p:cNvSpPr>
            <a:spLocks noGrp="1"/>
          </p:cNvSpPr>
          <p:nvPr>
            <p:ph type="title"/>
          </p:nvPr>
        </p:nvSpPr>
        <p:spPr>
          <a:xfrm>
            <a:off x="302840" y="45243"/>
            <a:ext cx="8229600" cy="436946"/>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marL="342900" indent="-342900">
              <a:buFont typeface="Wingdings" pitchFamily="2" charset="2"/>
              <a:buChar char="p"/>
              <a:defRPr>
                <a:solidFill>
                  <a:schemeClr val="tx2"/>
                </a:solidFill>
                <a:latin typeface="黑体" pitchFamily="49" charset="-122"/>
                <a:ea typeface="黑体" pitchFamily="49" charset="-122"/>
              </a:defRPr>
            </a:lvl1pPr>
            <a:lvl2pPr marL="742950" indent="-285750">
              <a:buClr>
                <a:srgbClr val="00B050"/>
              </a:buClr>
              <a:buFont typeface="Wingdings" pitchFamily="2" charset="2"/>
              <a:buChar char="n"/>
              <a:defRPr>
                <a:solidFill>
                  <a:schemeClr val="tx2"/>
                </a:solidFill>
                <a:latin typeface="楷体" pitchFamily="49" charset="-122"/>
                <a:ea typeface="楷体" pitchFamily="49" charset="-122"/>
              </a:defRPr>
            </a:lvl2pPr>
            <a:lvl3pPr marL="1143000" indent="-228600">
              <a:buClr>
                <a:schemeClr val="accent2">
                  <a:lumMod val="75000"/>
                </a:schemeClr>
              </a:buClr>
              <a:buFont typeface="Wingdings" pitchFamily="2" charset="2"/>
              <a:buChar char="u"/>
              <a:defRPr>
                <a:solidFill>
                  <a:schemeClr val="tx2"/>
                </a:solidFill>
              </a:defRPr>
            </a:lvl3pPr>
            <a:lvl4pPr>
              <a:defRPr>
                <a:solidFill>
                  <a:schemeClr val="tx2"/>
                </a:solidFill>
              </a:defRPr>
            </a:lvl4pPr>
            <a:lvl5pPr>
              <a:defRPr>
                <a:solidFill>
                  <a:schemeClr val="tx2"/>
                </a:solidFill>
              </a:defRPr>
            </a:lvl5pPr>
          </a:lstStyle>
          <a:p>
            <a:pPr lvl="0"/>
            <a:r>
              <a:rPr lang="zh-CN" altLang="en-US" dirty="0" smtClean="0"/>
              <a:t>单击此处编辑母版文本样式</a:t>
            </a:r>
          </a:p>
          <a:p>
            <a:pPr lvl="1"/>
            <a:r>
              <a:rPr lang="zh-CN" altLang="en-US" dirty="0" smtClean="0"/>
              <a:t>第二级</a:t>
            </a:r>
          </a:p>
        </p:txBody>
      </p:sp>
    </p:spTree>
  </p:cSld>
  <p:clrMapOvr>
    <a:masterClrMapping/>
  </p:clrMapOvr>
  <p:transition spd="slow" advClick="0" advTm="100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6" name="直接连接符 5"/>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7" name="图片 2"/>
          <p:cNvPicPr>
            <a:picLocks noChangeAspect="1"/>
          </p:cNvPicPr>
          <p:nvPr userDrawn="1"/>
        </p:nvPicPr>
        <p:blipFill>
          <a:blip r:embed="rId2"/>
          <a:srcRect/>
          <a:stretch>
            <a:fillRect/>
          </a:stretch>
        </p:blipFill>
        <p:spPr bwMode="auto">
          <a:xfrm>
            <a:off x="8569325" y="60325"/>
            <a:ext cx="539750" cy="404813"/>
          </a:xfrm>
          <a:prstGeom prst="rect">
            <a:avLst/>
          </a:prstGeom>
          <a:noFill/>
          <a:ln w="9525">
            <a:noFill/>
            <a:miter lim="800000"/>
            <a:headEnd/>
            <a:tailEnd/>
          </a:ln>
        </p:spPr>
      </p:pic>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8" name="日期占位符 3"/>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Tree>
  </p:cSld>
  <p:clrMapOvr>
    <a:masterClrMapping/>
  </p:clrMapOvr>
  <p:transition spd="slow" advClick="0" advTm="100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cxnSp>
        <p:nvCxnSpPr>
          <p:cNvPr id="5" name="直接连接符 4"/>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7" name="直接连接符 6"/>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8"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日期占位符 4"/>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Tree>
  </p:cSld>
  <p:clrMapOvr>
    <a:masterClrMapping/>
  </p:clrMapOvr>
  <p:transition spd="slow" advClick="0" advTm="100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cxnSp>
        <p:nvCxnSpPr>
          <p:cNvPr id="7" name="直接连接符 6"/>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9" name="直接连接符 8"/>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10"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1" name="日期占位符 6"/>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12" name="灯片编号占位符 8"/>
          <p:cNvSpPr>
            <a:spLocks noGrp="1"/>
          </p:cNvSpPr>
          <p:nvPr>
            <p:ph type="sldNum" sz="quarter" idx="11"/>
          </p:nvPr>
        </p:nvSpPr>
        <p:spPr>
          <a:xfrm>
            <a:off x="6796088" y="4822825"/>
            <a:ext cx="2133600" cy="273050"/>
          </a:xfrm>
          <a:prstGeom prst="rect">
            <a:avLst/>
          </a:prstGeom>
        </p:spPr>
        <p:txBody>
          <a:bodyPr/>
          <a:lstStyle>
            <a:lvl1pPr algn="ctr">
              <a:defRPr>
                <a:ea typeface="黑体" pitchFamily="49" charset="-122"/>
              </a:defRPr>
            </a:lvl1pPr>
          </a:lstStyle>
          <a:p>
            <a:pPr>
              <a:defRPr/>
            </a:pPr>
            <a:fld id="{8ACE18B8-1EAA-47A2-9CEE-9A88AAED359E}" type="slidenum">
              <a:rPr lang="zh-CN" altLang="en-US"/>
              <a:pPr>
                <a:defRPr/>
              </a:pPr>
              <a:t>‹#›</a:t>
            </a:fld>
            <a:endParaRPr lang="zh-CN" altLang="en-US"/>
          </a:p>
        </p:txBody>
      </p:sp>
    </p:spTree>
  </p:cSld>
  <p:clrMapOvr>
    <a:masterClrMapping/>
  </p:clrMapOvr>
  <p:transition spd="slow" advClick="0" advTm="100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cxnSp>
        <p:nvCxnSpPr>
          <p:cNvPr id="3" name="直接连接符 2"/>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5" name="直接连接符 4"/>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6"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日期占位符 2"/>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8" name="页脚占位符 3"/>
          <p:cNvSpPr>
            <a:spLocks noGrp="1"/>
          </p:cNvSpPr>
          <p:nvPr>
            <p:ph type="ftr" sz="quarter" idx="11"/>
          </p:nvPr>
        </p:nvSpPr>
        <p:spPr>
          <a:xfrm>
            <a:off x="357188" y="4822825"/>
            <a:ext cx="3643312" cy="273050"/>
          </a:xfrm>
          <a:prstGeom prst="rect">
            <a:avLst/>
          </a:prstGeom>
        </p:spPr>
        <p:txBody>
          <a:bodyPr/>
          <a:lstStyle>
            <a:lvl1pPr algn="ctr">
              <a:defRPr>
                <a:ea typeface="黑体" pitchFamily="49" charset="-122"/>
              </a:defRPr>
            </a:lvl1pPr>
          </a:lstStyle>
          <a:p>
            <a:pPr>
              <a:defRPr/>
            </a:pPr>
            <a:r>
              <a:rPr lang="zh-CN" altLang="en-US"/>
              <a:t>电子服务与智慧工厂</a:t>
            </a:r>
          </a:p>
        </p:txBody>
      </p:sp>
      <p:sp>
        <p:nvSpPr>
          <p:cNvPr id="9" name="灯片编号占位符 4"/>
          <p:cNvSpPr>
            <a:spLocks noGrp="1"/>
          </p:cNvSpPr>
          <p:nvPr>
            <p:ph type="sldNum" sz="quarter" idx="12"/>
          </p:nvPr>
        </p:nvSpPr>
        <p:spPr>
          <a:xfrm>
            <a:off x="6796088" y="4822825"/>
            <a:ext cx="2133600" cy="273050"/>
          </a:xfrm>
          <a:prstGeom prst="rect">
            <a:avLst/>
          </a:prstGeom>
        </p:spPr>
        <p:txBody>
          <a:bodyPr/>
          <a:lstStyle>
            <a:lvl1pPr algn="ctr">
              <a:defRPr>
                <a:ea typeface="黑体" pitchFamily="49" charset="-122"/>
              </a:defRPr>
            </a:lvl1pPr>
          </a:lstStyle>
          <a:p>
            <a:pPr>
              <a:defRPr/>
            </a:pPr>
            <a:fld id="{DB96EDB5-115D-43B8-895C-278BB9A22B46}" type="slidenum">
              <a:rPr lang="zh-CN" altLang="en-US"/>
              <a:pPr>
                <a:defRPr/>
              </a:pPr>
              <a:t>‹#›</a:t>
            </a:fld>
            <a:endParaRPr lang="zh-CN" altLang="en-US"/>
          </a:p>
        </p:txBody>
      </p:sp>
    </p:spTree>
  </p:cSld>
  <p:clrMapOvr>
    <a:masterClrMapping/>
  </p:clrMapOvr>
  <p:transition spd="slow" advClick="0" advTm="100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cxnSp>
        <p:nvCxnSpPr>
          <p:cNvPr id="2" name="直接连接符 1"/>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4" name="直接连接符 3"/>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日期占位符 1"/>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6" name="页脚占位符 2"/>
          <p:cNvSpPr>
            <a:spLocks noGrp="1"/>
          </p:cNvSpPr>
          <p:nvPr>
            <p:ph type="ftr" sz="quarter" idx="11"/>
          </p:nvPr>
        </p:nvSpPr>
        <p:spPr>
          <a:xfrm>
            <a:off x="357188" y="4822825"/>
            <a:ext cx="3643312" cy="273050"/>
          </a:xfrm>
          <a:prstGeom prst="rect">
            <a:avLst/>
          </a:prstGeom>
        </p:spPr>
        <p:txBody>
          <a:bodyPr/>
          <a:lstStyle>
            <a:lvl1pPr algn="ctr">
              <a:defRPr>
                <a:ea typeface="黑体" pitchFamily="49" charset="-122"/>
              </a:defRPr>
            </a:lvl1pPr>
          </a:lstStyle>
          <a:p>
            <a:pPr>
              <a:defRPr/>
            </a:pPr>
            <a:r>
              <a:rPr lang="zh-CN" altLang="en-US"/>
              <a:t>电子服务与智慧工厂</a:t>
            </a:r>
          </a:p>
        </p:txBody>
      </p:sp>
      <p:sp>
        <p:nvSpPr>
          <p:cNvPr id="7" name="灯片编号占位符 3"/>
          <p:cNvSpPr>
            <a:spLocks noGrp="1"/>
          </p:cNvSpPr>
          <p:nvPr>
            <p:ph type="sldNum" sz="quarter" idx="12"/>
          </p:nvPr>
        </p:nvSpPr>
        <p:spPr>
          <a:xfrm>
            <a:off x="6796088" y="4822825"/>
            <a:ext cx="2133600" cy="273050"/>
          </a:xfrm>
          <a:prstGeom prst="rect">
            <a:avLst/>
          </a:prstGeom>
        </p:spPr>
        <p:txBody>
          <a:bodyPr/>
          <a:lstStyle>
            <a:lvl1pPr algn="ctr">
              <a:defRPr>
                <a:ea typeface="黑体" pitchFamily="49" charset="-122"/>
              </a:defRPr>
            </a:lvl1pPr>
          </a:lstStyle>
          <a:p>
            <a:pPr>
              <a:defRPr/>
            </a:pPr>
            <a:fld id="{09258091-4473-4C7E-A2CE-622CCFC84756}" type="slidenum">
              <a:rPr lang="zh-CN" altLang="en-US"/>
              <a:pPr>
                <a:defRPr/>
              </a:pPr>
              <a:t>‹#›</a:t>
            </a:fld>
            <a:endParaRPr lang="zh-CN" altLang="en-US"/>
          </a:p>
        </p:txBody>
      </p:sp>
    </p:spTree>
  </p:cSld>
  <p:clrMapOvr>
    <a:masterClrMapping/>
  </p:clrMapOvr>
  <p:transition spd="slow" advClick="0" advTm="100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cxnSp>
        <p:nvCxnSpPr>
          <p:cNvPr id="5" name="直接连接符 4"/>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7" name="直接连接符 6"/>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8"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日期占位符 4"/>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10" name="页脚占位符 5"/>
          <p:cNvSpPr>
            <a:spLocks noGrp="1"/>
          </p:cNvSpPr>
          <p:nvPr>
            <p:ph type="ftr" sz="quarter" idx="11"/>
          </p:nvPr>
        </p:nvSpPr>
        <p:spPr>
          <a:xfrm>
            <a:off x="357188" y="4822825"/>
            <a:ext cx="3643312" cy="273050"/>
          </a:xfrm>
          <a:prstGeom prst="rect">
            <a:avLst/>
          </a:prstGeom>
        </p:spPr>
        <p:txBody>
          <a:bodyPr/>
          <a:lstStyle>
            <a:lvl1pPr algn="ctr">
              <a:defRPr>
                <a:ea typeface="黑体" pitchFamily="49" charset="-122"/>
              </a:defRPr>
            </a:lvl1pPr>
          </a:lstStyle>
          <a:p>
            <a:pPr>
              <a:defRPr/>
            </a:pPr>
            <a:r>
              <a:rPr lang="zh-CN" altLang="en-US"/>
              <a:t>电子服务与智慧工厂</a:t>
            </a:r>
          </a:p>
        </p:txBody>
      </p:sp>
      <p:sp>
        <p:nvSpPr>
          <p:cNvPr id="11" name="灯片编号占位符 6"/>
          <p:cNvSpPr>
            <a:spLocks noGrp="1"/>
          </p:cNvSpPr>
          <p:nvPr>
            <p:ph type="sldNum" sz="quarter" idx="12"/>
          </p:nvPr>
        </p:nvSpPr>
        <p:spPr>
          <a:xfrm>
            <a:off x="6796088" y="4822825"/>
            <a:ext cx="2133600" cy="273050"/>
          </a:xfrm>
          <a:prstGeom prst="rect">
            <a:avLst/>
          </a:prstGeom>
        </p:spPr>
        <p:txBody>
          <a:bodyPr/>
          <a:lstStyle>
            <a:lvl1pPr algn="ctr">
              <a:defRPr>
                <a:ea typeface="黑体" pitchFamily="49" charset="-122"/>
              </a:defRPr>
            </a:lvl1pPr>
          </a:lstStyle>
          <a:p>
            <a:pPr>
              <a:defRPr/>
            </a:pPr>
            <a:fld id="{78B34880-2B90-44D0-820A-6E149F329820}" type="slidenum">
              <a:rPr lang="zh-CN" altLang="en-US"/>
              <a:pPr>
                <a:defRPr/>
              </a:pPr>
              <a:t>‹#›</a:t>
            </a:fld>
            <a:endParaRPr lang="zh-CN" altLang="en-US"/>
          </a:p>
        </p:txBody>
      </p:sp>
    </p:spTree>
  </p:cSld>
  <p:clrMapOvr>
    <a:masterClrMapping/>
  </p:clrMapOvr>
  <p:transition spd="slow" advClick="0" advTm="100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cxnSp>
        <p:nvCxnSpPr>
          <p:cNvPr id="5" name="直接连接符 4"/>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7" name="直接连接符 6"/>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8"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日期占位符 4"/>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10" name="灯片编号占位符 6"/>
          <p:cNvSpPr>
            <a:spLocks noGrp="1"/>
          </p:cNvSpPr>
          <p:nvPr>
            <p:ph type="sldNum" sz="quarter" idx="11"/>
          </p:nvPr>
        </p:nvSpPr>
        <p:spPr>
          <a:xfrm>
            <a:off x="6796088" y="4822825"/>
            <a:ext cx="2133600" cy="273050"/>
          </a:xfrm>
          <a:prstGeom prst="rect">
            <a:avLst/>
          </a:prstGeom>
        </p:spPr>
        <p:txBody>
          <a:bodyPr/>
          <a:lstStyle>
            <a:lvl1pPr algn="ctr">
              <a:defRPr>
                <a:ea typeface="黑体" pitchFamily="49" charset="-122"/>
              </a:defRPr>
            </a:lvl1pPr>
          </a:lstStyle>
          <a:p>
            <a:pPr>
              <a:defRPr/>
            </a:pPr>
            <a:fld id="{9CFADB00-948C-45AF-B198-1DB36298DCD7}" type="slidenum">
              <a:rPr lang="zh-CN" altLang="en-US"/>
              <a:pPr>
                <a:defRPr/>
              </a:pPr>
              <a:t>‹#›</a:t>
            </a:fld>
            <a:endParaRPr lang="zh-CN" altLang="en-US"/>
          </a:p>
        </p:txBody>
      </p:sp>
    </p:spTree>
  </p:cSld>
  <p:clrMapOvr>
    <a:masterClrMapping/>
  </p:clrMapOvr>
  <p:transition spd="slow" advClick="0" advTm="1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直接连接符 8"/>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1028" name="标题占位符 1"/>
          <p:cNvSpPr>
            <a:spLocks noGrp="1"/>
          </p:cNvSpPr>
          <p:nvPr>
            <p:ph type="title"/>
          </p:nvPr>
        </p:nvSpPr>
        <p:spPr bwMode="auto">
          <a:xfrm>
            <a:off x="285750" y="107950"/>
            <a:ext cx="8229600" cy="436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一、单击此处编辑母版标题样式</a:t>
            </a:r>
          </a:p>
        </p:txBody>
      </p:sp>
      <p:sp>
        <p:nvSpPr>
          <p:cNvPr id="1029" name="文本占位符 2"/>
          <p:cNvSpPr>
            <a:spLocks noGrp="1"/>
          </p:cNvSpPr>
          <p:nvPr>
            <p:ph type="body" idx="1"/>
          </p:nvPr>
        </p:nvSpPr>
        <p:spPr bwMode="auto">
          <a:xfrm>
            <a:off x="303213" y="617538"/>
            <a:ext cx="8516937" cy="4168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cxnSp>
        <p:nvCxnSpPr>
          <p:cNvPr id="11" name="直接连接符 10"/>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timing>
    <p:tnLst>
      <p:par>
        <p:cTn id="1" dur="indefinite" restart="never" nodeType="tmRoot"/>
      </p:par>
    </p:tnLst>
  </p:timing>
  <p:hf hdr="0" dt="0"/>
  <p:txStyles>
    <p:titleStyle>
      <a:lvl1pPr algn="l" rtl="0" eaLnBrk="0" fontAlgn="base" hangingPunct="0">
        <a:spcBef>
          <a:spcPct val="0"/>
        </a:spcBef>
        <a:spcAft>
          <a:spcPct val="0"/>
        </a:spcAft>
        <a:defRPr sz="2800" b="1" kern="1200">
          <a:solidFill>
            <a:srgbClr val="CC0000"/>
          </a:solidFill>
          <a:latin typeface="黑体" pitchFamily="2" charset="-122"/>
          <a:ea typeface="黑体" pitchFamily="2" charset="-122"/>
          <a:cs typeface="黑体" charset="0"/>
        </a:defRPr>
      </a:lvl1pPr>
      <a:lvl2pPr algn="l" rtl="0" eaLnBrk="0" fontAlgn="base" hangingPunct="0">
        <a:spcBef>
          <a:spcPct val="0"/>
        </a:spcBef>
        <a:spcAft>
          <a:spcPct val="0"/>
        </a:spcAft>
        <a:defRPr sz="2800" b="1">
          <a:solidFill>
            <a:srgbClr val="CC0000"/>
          </a:solidFill>
          <a:latin typeface="黑体" pitchFamily="2" charset="-122"/>
          <a:ea typeface="黑体" pitchFamily="2" charset="-122"/>
          <a:cs typeface="黑体" charset="0"/>
        </a:defRPr>
      </a:lvl2pPr>
      <a:lvl3pPr algn="l" rtl="0" eaLnBrk="0" fontAlgn="base" hangingPunct="0">
        <a:spcBef>
          <a:spcPct val="0"/>
        </a:spcBef>
        <a:spcAft>
          <a:spcPct val="0"/>
        </a:spcAft>
        <a:defRPr sz="2800" b="1">
          <a:solidFill>
            <a:srgbClr val="CC0000"/>
          </a:solidFill>
          <a:latin typeface="黑体" pitchFamily="2" charset="-122"/>
          <a:ea typeface="黑体" pitchFamily="2" charset="-122"/>
          <a:cs typeface="黑体" charset="0"/>
        </a:defRPr>
      </a:lvl3pPr>
      <a:lvl4pPr algn="l" rtl="0" eaLnBrk="0" fontAlgn="base" hangingPunct="0">
        <a:spcBef>
          <a:spcPct val="0"/>
        </a:spcBef>
        <a:spcAft>
          <a:spcPct val="0"/>
        </a:spcAft>
        <a:defRPr sz="2800" b="1">
          <a:solidFill>
            <a:srgbClr val="CC0000"/>
          </a:solidFill>
          <a:latin typeface="黑体" pitchFamily="2" charset="-122"/>
          <a:ea typeface="黑体" pitchFamily="2" charset="-122"/>
          <a:cs typeface="黑体" charset="0"/>
        </a:defRPr>
      </a:lvl4pPr>
      <a:lvl5pPr algn="l" rtl="0" eaLnBrk="0" fontAlgn="base" hangingPunct="0">
        <a:spcBef>
          <a:spcPct val="0"/>
        </a:spcBef>
        <a:spcAft>
          <a:spcPct val="0"/>
        </a:spcAft>
        <a:defRPr sz="2800" b="1">
          <a:solidFill>
            <a:srgbClr val="CC0000"/>
          </a:solidFill>
          <a:latin typeface="黑体" pitchFamily="2" charset="-122"/>
          <a:ea typeface="黑体" pitchFamily="2" charset="-122"/>
          <a:cs typeface="黑体" charset="0"/>
        </a:defRPr>
      </a:lvl5pPr>
      <a:lvl6pPr marL="457200" algn="l" rtl="0" fontAlgn="base">
        <a:spcBef>
          <a:spcPct val="0"/>
        </a:spcBef>
        <a:spcAft>
          <a:spcPct val="0"/>
        </a:spcAft>
        <a:defRPr sz="2400" b="1">
          <a:solidFill>
            <a:srgbClr val="EDF6F9"/>
          </a:solidFill>
          <a:latin typeface="微软雅黑" pitchFamily="34" charset="-122"/>
          <a:ea typeface="微软雅黑" pitchFamily="34" charset="-122"/>
        </a:defRPr>
      </a:lvl6pPr>
      <a:lvl7pPr marL="914400" algn="l" rtl="0" fontAlgn="base">
        <a:spcBef>
          <a:spcPct val="0"/>
        </a:spcBef>
        <a:spcAft>
          <a:spcPct val="0"/>
        </a:spcAft>
        <a:defRPr sz="2400" b="1">
          <a:solidFill>
            <a:srgbClr val="EDF6F9"/>
          </a:solidFill>
          <a:latin typeface="微软雅黑" pitchFamily="34" charset="-122"/>
          <a:ea typeface="微软雅黑" pitchFamily="34" charset="-122"/>
        </a:defRPr>
      </a:lvl7pPr>
      <a:lvl8pPr marL="1371600" algn="l" rtl="0" fontAlgn="base">
        <a:spcBef>
          <a:spcPct val="0"/>
        </a:spcBef>
        <a:spcAft>
          <a:spcPct val="0"/>
        </a:spcAft>
        <a:defRPr sz="2400" b="1">
          <a:solidFill>
            <a:srgbClr val="EDF6F9"/>
          </a:solidFill>
          <a:latin typeface="微软雅黑" pitchFamily="34" charset="-122"/>
          <a:ea typeface="微软雅黑" pitchFamily="34" charset="-122"/>
        </a:defRPr>
      </a:lvl8pPr>
      <a:lvl9pPr marL="1828800" algn="l" rtl="0" fontAlgn="base">
        <a:spcBef>
          <a:spcPct val="0"/>
        </a:spcBef>
        <a:spcAft>
          <a:spcPct val="0"/>
        </a:spcAft>
        <a:defRPr sz="2400" b="1">
          <a:solidFill>
            <a:srgbClr val="EDF6F9"/>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微软雅黑" pitchFamily="34" charset="-122"/>
          <a:ea typeface="微软雅黑" pitchFamily="34" charset="-122"/>
          <a:cs typeface="微软雅黑"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微软雅黑" pitchFamily="34" charset="-122"/>
          <a:ea typeface="微软雅黑" pitchFamily="34" charset="-122"/>
          <a:cs typeface="微软雅黑"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微软雅黑" pitchFamily="34" charset="-122"/>
          <a:ea typeface="微软雅黑" pitchFamily="34" charset="-122"/>
          <a:cs typeface="微软雅黑"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微软雅黑" pitchFamily="34" charset="-122"/>
          <a:ea typeface="微软雅黑" pitchFamily="34" charset="-122"/>
          <a:cs typeface="微软雅黑"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微软雅黑" pitchFamily="34" charset="-122"/>
          <a:ea typeface="微软雅黑" pitchFamily="34" charset="-122"/>
          <a:cs typeface="微软雅黑"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6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
        <p:nvSpPr>
          <p:cNvPr id="266253" name="Text Box 13"/>
          <p:cNvSpPr txBox="1">
            <a:spLocks noChangeArrowheads="1"/>
          </p:cNvSpPr>
          <p:nvPr/>
        </p:nvSpPr>
        <p:spPr bwMode="auto">
          <a:xfrm>
            <a:off x="1547813" y="915988"/>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sp>
        <p:nvSpPr>
          <p:cNvPr id="266254" name="Text Box 14"/>
          <p:cNvSpPr txBox="1">
            <a:spLocks noChangeArrowheads="1"/>
          </p:cNvSpPr>
          <p:nvPr/>
        </p:nvSpPr>
        <p:spPr bwMode="auto">
          <a:xfrm>
            <a:off x="2987675" y="2847975"/>
            <a:ext cx="3671888" cy="947738"/>
          </a:xfrm>
          <a:prstGeom prst="rect">
            <a:avLst/>
          </a:prstGeom>
          <a:noFill/>
          <a:ln>
            <a:noFill/>
          </a:ln>
          <a:effectLst/>
          <a:extLst/>
        </p:spPr>
        <p:txBody>
          <a:bodyPr>
            <a:spAutoFit/>
          </a:bodyPr>
          <a:lstStyle/>
          <a:p>
            <a:pPr algn="ctr">
              <a:lnSpc>
                <a:spcPct val="120000"/>
              </a:lnSpc>
              <a:defRPr/>
            </a:pPr>
            <a:r>
              <a:rPr lang="zh-CN" altLang="en-US" sz="1600" b="1" dirty="0">
                <a:solidFill>
                  <a:schemeClr val="tx1"/>
                </a:solidFill>
                <a:effectLst>
                  <a:outerShdw blurRad="38100" dist="38100" dir="2700000" algn="tl">
                    <a:srgbClr val="C0C0C0"/>
                  </a:outerShdw>
                </a:effectLst>
                <a:ea typeface="黑体" pitchFamily="49" charset="-122"/>
              </a:rPr>
              <a:t>浙江大学城市学院</a:t>
            </a:r>
          </a:p>
          <a:p>
            <a:pPr algn="ctr">
              <a:lnSpc>
                <a:spcPct val="120000"/>
              </a:lnSpc>
              <a:defRPr/>
            </a:pPr>
            <a:r>
              <a:rPr lang="zh-CN" altLang="en-US" sz="1600" b="1" dirty="0">
                <a:solidFill>
                  <a:schemeClr val="tx1"/>
                </a:solidFill>
                <a:effectLst>
                  <a:outerShdw blurRad="38100" dist="38100" dir="2700000" algn="tl">
                    <a:srgbClr val="C0C0C0"/>
                  </a:outerShdw>
                </a:effectLst>
                <a:ea typeface="黑体" pitchFamily="49" charset="-122"/>
              </a:rPr>
              <a:t>吴明晖 教授</a:t>
            </a:r>
          </a:p>
          <a:p>
            <a:pPr algn="ctr">
              <a:lnSpc>
                <a:spcPct val="120000"/>
              </a:lnSpc>
              <a:defRPr/>
            </a:pPr>
            <a:r>
              <a:rPr lang="en-US" altLang="zh-CN" sz="1600" b="1" dirty="0">
                <a:solidFill>
                  <a:schemeClr val="tx1"/>
                </a:solidFill>
                <a:effectLst>
                  <a:outerShdw blurRad="38100" dist="38100" dir="2700000" algn="tl">
                    <a:srgbClr val="C0C0C0"/>
                  </a:outerShdw>
                </a:effectLst>
                <a:ea typeface="黑体" pitchFamily="49" charset="-122"/>
              </a:rPr>
              <a:t>mhwu@zucc.edu.cn</a:t>
            </a:r>
            <a:endParaRPr lang="en-US" altLang="zh-CN" sz="1600" dirty="0">
              <a:solidFill>
                <a:srgbClr val="0033CC"/>
              </a:solidFill>
              <a:effectLst>
                <a:outerShdw blurRad="38100" dist="38100" dir="2700000" algn="tl">
                  <a:srgbClr val="C0C0C0"/>
                </a:outerShdw>
              </a:effectLst>
              <a:ea typeface="黑体" pitchFamily="49" charset="-122"/>
            </a:endParaRPr>
          </a:p>
        </p:txBody>
      </p:sp>
      <p:pic>
        <p:nvPicPr>
          <p:cNvPr id="16389"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sp>
        <p:nvSpPr>
          <p:cNvPr id="266247" name="Rectangle 7"/>
          <p:cNvSpPr>
            <a:spLocks noChangeArrowheads="1"/>
          </p:cNvSpPr>
          <p:nvPr/>
        </p:nvSpPr>
        <p:spPr bwMode="auto">
          <a:xfrm>
            <a:off x="539750" y="1995488"/>
            <a:ext cx="8382000" cy="760412"/>
          </a:xfrm>
          <a:prstGeom prst="rect">
            <a:avLst/>
          </a:prstGeom>
          <a:noFill/>
          <a:ln>
            <a:noFill/>
          </a:ln>
          <a:effectLst/>
          <a:extLst/>
        </p:spPr>
        <p:txBody>
          <a:bodyPr/>
          <a:lstStyle/>
          <a:p>
            <a:pPr algn="ctr">
              <a:lnSpc>
                <a:spcPct val="140000"/>
              </a:lnSpc>
              <a:spcBef>
                <a:spcPct val="50000"/>
              </a:spcBef>
              <a:defRPr/>
            </a:pPr>
            <a:r>
              <a:rPr lang="zh-CN" altLang="en-US" sz="2800" b="1">
                <a:solidFill>
                  <a:srgbClr val="0070C0"/>
                </a:solidFill>
                <a:effectLst>
                  <a:outerShdw blurRad="38100" dist="38100" dir="2700000" algn="tl">
                    <a:srgbClr val="C0C0C0"/>
                  </a:outerShdw>
                </a:effectLst>
                <a:latin typeface="微软雅黑"/>
                <a:ea typeface="微软雅黑"/>
                <a:cs typeface="微软雅黑"/>
              </a:rPr>
              <a:t>安安爱成语</a:t>
            </a:r>
            <a:endParaRPr lang="en-US" altLang="zh-CN" sz="2800" b="1">
              <a:solidFill>
                <a:srgbClr val="0070C0"/>
              </a:solidFill>
              <a:effectLst>
                <a:outerShdw blurRad="38100" dist="38100" dir="2700000" algn="tl">
                  <a:srgbClr val="C0C0C0"/>
                </a:outerShdw>
              </a:effectLst>
              <a:latin typeface="微软雅黑"/>
              <a:ea typeface="微软雅黑"/>
              <a:cs typeface="微软雅黑"/>
            </a:endParaRP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Tree>
  </p:cSld>
  <p:clrMapOvr>
    <a:masterClrMapping/>
  </p:clrMapOvr>
  <p:transition spd="slow" advClick="0" advTm="1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idx="4294967295"/>
          </p:nvPr>
        </p:nvSpPr>
        <p:spPr>
          <a:xfrm>
            <a:off x="303213" y="46038"/>
            <a:ext cx="8229600" cy="436562"/>
          </a:xfrm>
        </p:spPr>
        <p:txBody>
          <a:bodyPr/>
          <a:lstStyle/>
          <a:p>
            <a:r>
              <a:rPr lang="zh-CN" altLang="en-US" smtClean="0"/>
              <a:t>所有组件的说明及属性设置（</a:t>
            </a:r>
            <a:r>
              <a:rPr lang="en-US" altLang="zh-CN" smtClean="0"/>
              <a:t>2</a:t>
            </a:r>
            <a:r>
              <a:rPr lang="zh-CN" altLang="en-US" smtClean="0"/>
              <a:t>） </a:t>
            </a:r>
          </a:p>
        </p:txBody>
      </p:sp>
      <p:pic>
        <p:nvPicPr>
          <p:cNvPr id="25602" name="Picture 4"/>
          <p:cNvPicPr>
            <a:picLocks noChangeAspect="1" noChangeArrowheads="1"/>
          </p:cNvPicPr>
          <p:nvPr/>
        </p:nvPicPr>
        <p:blipFill>
          <a:blip r:embed="rId2"/>
          <a:srcRect/>
          <a:stretch>
            <a:fillRect/>
          </a:stretch>
        </p:blipFill>
        <p:spPr bwMode="auto">
          <a:xfrm>
            <a:off x="395288" y="842963"/>
            <a:ext cx="5372100" cy="288607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idx="4294967295"/>
          </p:nvPr>
        </p:nvSpPr>
        <p:spPr>
          <a:xfrm>
            <a:off x="303213" y="46038"/>
            <a:ext cx="8229600" cy="436562"/>
          </a:xfrm>
        </p:spPr>
        <p:txBody>
          <a:bodyPr/>
          <a:lstStyle/>
          <a:p>
            <a:r>
              <a:rPr lang="zh-CN" altLang="en-US" smtClean="0"/>
              <a:t>单人游戏屏幕界面设计 </a:t>
            </a:r>
          </a:p>
        </p:txBody>
      </p:sp>
      <p:pic>
        <p:nvPicPr>
          <p:cNvPr id="26626" name="Picture 4"/>
          <p:cNvPicPr>
            <a:picLocks noChangeAspect="1" noChangeArrowheads="1"/>
          </p:cNvPicPr>
          <p:nvPr/>
        </p:nvPicPr>
        <p:blipFill>
          <a:blip r:embed="rId2"/>
          <a:srcRect/>
          <a:stretch>
            <a:fillRect/>
          </a:stretch>
        </p:blipFill>
        <p:spPr bwMode="auto">
          <a:xfrm>
            <a:off x="395288" y="627063"/>
            <a:ext cx="4968875" cy="411797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idx="4294967295"/>
          </p:nvPr>
        </p:nvSpPr>
        <p:spPr>
          <a:xfrm>
            <a:off x="303213" y="46038"/>
            <a:ext cx="8229600" cy="436562"/>
          </a:xfrm>
        </p:spPr>
        <p:txBody>
          <a:bodyPr/>
          <a:lstStyle/>
          <a:p>
            <a:r>
              <a:rPr lang="zh-CN" altLang="en-US" smtClean="0"/>
              <a:t>所有组件的说明及属性设置（</a:t>
            </a:r>
            <a:r>
              <a:rPr lang="en-US" altLang="zh-CN" smtClean="0"/>
              <a:t>1</a:t>
            </a:r>
            <a:r>
              <a:rPr lang="zh-CN" altLang="en-US" smtClean="0"/>
              <a:t>） </a:t>
            </a:r>
          </a:p>
        </p:txBody>
      </p:sp>
      <p:pic>
        <p:nvPicPr>
          <p:cNvPr id="27650" name="Picture 4"/>
          <p:cNvPicPr>
            <a:picLocks noChangeAspect="1" noChangeArrowheads="1"/>
          </p:cNvPicPr>
          <p:nvPr/>
        </p:nvPicPr>
        <p:blipFill>
          <a:blip r:embed="rId2"/>
          <a:srcRect/>
          <a:stretch>
            <a:fillRect/>
          </a:stretch>
        </p:blipFill>
        <p:spPr bwMode="auto">
          <a:xfrm>
            <a:off x="468313" y="700088"/>
            <a:ext cx="5314950" cy="389572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idx="4294967295"/>
          </p:nvPr>
        </p:nvSpPr>
        <p:spPr>
          <a:xfrm>
            <a:off x="303213" y="46038"/>
            <a:ext cx="8229600" cy="436562"/>
          </a:xfrm>
        </p:spPr>
        <p:txBody>
          <a:bodyPr/>
          <a:lstStyle/>
          <a:p>
            <a:r>
              <a:rPr lang="zh-CN" altLang="en-US" smtClean="0"/>
              <a:t>所有组件的说明及属性设置（</a:t>
            </a:r>
            <a:r>
              <a:rPr lang="en-US" altLang="zh-CN" smtClean="0"/>
              <a:t>2</a:t>
            </a:r>
            <a:r>
              <a:rPr lang="zh-CN" altLang="en-US" smtClean="0"/>
              <a:t>） </a:t>
            </a:r>
          </a:p>
        </p:txBody>
      </p:sp>
      <p:pic>
        <p:nvPicPr>
          <p:cNvPr id="28674" name="Picture 4"/>
          <p:cNvPicPr>
            <a:picLocks noChangeAspect="1" noChangeArrowheads="1"/>
          </p:cNvPicPr>
          <p:nvPr/>
        </p:nvPicPr>
        <p:blipFill>
          <a:blip r:embed="rId2"/>
          <a:srcRect/>
          <a:stretch>
            <a:fillRect/>
          </a:stretch>
        </p:blipFill>
        <p:spPr bwMode="auto">
          <a:xfrm>
            <a:off x="395288" y="627063"/>
            <a:ext cx="5334000" cy="410527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安安爱成语 </a:t>
            </a:r>
            <a:r>
              <a:rPr lang="en-US" altLang="zh-CN" sz="4400" b="1">
                <a:solidFill>
                  <a:srgbClr val="0070C0"/>
                </a:solidFill>
                <a:effectLst>
                  <a:outerShdw blurRad="38100" dist="38100" dir="2700000" algn="tl">
                    <a:srgbClr val="C0C0C0"/>
                  </a:outerShdw>
                </a:effectLst>
                <a:latin typeface="微软雅黑"/>
                <a:ea typeface="微软雅黑"/>
                <a:cs typeface="微软雅黑"/>
              </a:rPr>
              <a:t>– </a:t>
            </a:r>
            <a:r>
              <a:rPr lang="zh-CN" altLang="en-US" sz="4400" b="1">
                <a:solidFill>
                  <a:srgbClr val="0070C0"/>
                </a:solidFill>
                <a:effectLst>
                  <a:outerShdw blurRad="38100" dist="38100" dir="2700000" algn="tl">
                    <a:srgbClr val="C0C0C0"/>
                  </a:outerShdw>
                </a:effectLst>
                <a:latin typeface="微软雅黑"/>
                <a:ea typeface="微软雅黑"/>
                <a:cs typeface="微软雅黑"/>
              </a:rPr>
              <a:t>行为逻辑设计</a:t>
            </a: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29700"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29701"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marL="495300" indent="-495300"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加载成语词典</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30724"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30725"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idx="4294967295"/>
          </p:nvPr>
        </p:nvSpPr>
        <p:spPr>
          <a:xfrm>
            <a:off x="303213" y="46038"/>
            <a:ext cx="8229600" cy="436562"/>
          </a:xfrm>
        </p:spPr>
        <p:txBody>
          <a:bodyPr/>
          <a:lstStyle/>
          <a:p>
            <a:r>
              <a:rPr lang="zh-CN" altLang="en-US" smtClean="0"/>
              <a:t>加载成语词典  </a:t>
            </a:r>
          </a:p>
        </p:txBody>
      </p:sp>
      <p:sp>
        <p:nvSpPr>
          <p:cNvPr id="78852" name="Rectangle 9"/>
          <p:cNvSpPr>
            <a:spLocks/>
          </p:cNvSpPr>
          <p:nvPr/>
        </p:nvSpPr>
        <p:spPr bwMode="auto">
          <a:xfrm>
            <a:off x="395288" y="771525"/>
            <a:ext cx="8569325" cy="504825"/>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zh-CN" altLang="en-US" sz="2400">
                <a:solidFill>
                  <a:schemeClr val="tx1"/>
                </a:solidFill>
                <a:latin typeface="黑体" pitchFamily="2" charset="-122"/>
                <a:ea typeface="黑体" pitchFamily="2" charset="-122"/>
              </a:rPr>
              <a:t>成语字典文件</a:t>
            </a:r>
            <a:r>
              <a:rPr kumimoji="1" lang="en-US" altLang="zh-CN" sz="2400">
                <a:solidFill>
                  <a:schemeClr val="tx1"/>
                </a:solidFill>
                <a:latin typeface="黑体" pitchFamily="2" charset="-122"/>
                <a:ea typeface="黑体" pitchFamily="2" charset="-122"/>
              </a:rPr>
              <a:t>idioms.csv</a:t>
            </a:r>
            <a:r>
              <a:rPr kumimoji="1" lang="zh-CN" altLang="en-US" sz="2400">
                <a:solidFill>
                  <a:schemeClr val="tx1"/>
                </a:solidFill>
                <a:latin typeface="黑体" pitchFamily="2" charset="-122"/>
                <a:ea typeface="黑体" pitchFamily="2" charset="-122"/>
              </a:rPr>
              <a:t>文件内含</a:t>
            </a:r>
            <a:r>
              <a:rPr kumimoji="1" lang="en-US" altLang="zh-CN" sz="2400">
                <a:solidFill>
                  <a:schemeClr val="tx1"/>
                </a:solidFill>
                <a:latin typeface="黑体" pitchFamily="2" charset="-122"/>
                <a:ea typeface="黑体" pitchFamily="2" charset="-122"/>
              </a:rPr>
              <a:t>30804</a:t>
            </a:r>
            <a:r>
              <a:rPr kumimoji="1" lang="zh-CN" altLang="en-US" sz="2400">
                <a:solidFill>
                  <a:schemeClr val="tx1"/>
                </a:solidFill>
                <a:latin typeface="黑体" pitchFamily="2" charset="-122"/>
                <a:ea typeface="黑体" pitchFamily="2" charset="-122"/>
              </a:rPr>
              <a:t>个成语，每个成语一行</a:t>
            </a:r>
          </a:p>
          <a:p>
            <a:pPr marL="533400" indent="-533400" eaLnBrk="0" hangingPunct="0">
              <a:spcBef>
                <a:spcPct val="20000"/>
              </a:spcBef>
              <a:buFont typeface="Arial" charset="0"/>
              <a:buNone/>
            </a:pPr>
            <a:endParaRPr kumimoji="1" lang="zh-CN" altLang="en-US" sz="2400">
              <a:solidFill>
                <a:schemeClr val="tx1"/>
              </a:solidFill>
              <a:latin typeface="黑体" pitchFamily="2" charset="-122"/>
              <a:ea typeface="黑体" pitchFamily="2" charset="-122"/>
            </a:endParaRPr>
          </a:p>
          <a:p>
            <a:pPr marL="533400" indent="-533400" eaLnBrk="0" hangingPunct="0">
              <a:spcBef>
                <a:spcPct val="20000"/>
              </a:spcBef>
              <a:buFont typeface="Arial" charset="0"/>
              <a:buNone/>
            </a:pPr>
            <a:endParaRPr kumimoji="1" lang="zh-CN" altLang="en-US" sz="2400">
              <a:solidFill>
                <a:schemeClr val="tx1"/>
              </a:solidFill>
              <a:latin typeface="黑体" pitchFamily="2" charset="-122"/>
              <a:ea typeface="黑体" pitchFamily="2" charset="-122"/>
            </a:endParaRPr>
          </a:p>
        </p:txBody>
      </p:sp>
      <p:pic>
        <p:nvPicPr>
          <p:cNvPr id="31747" name="Picture 5"/>
          <p:cNvPicPr>
            <a:picLocks noChangeAspect="1" noChangeArrowheads="1"/>
          </p:cNvPicPr>
          <p:nvPr/>
        </p:nvPicPr>
        <p:blipFill>
          <a:blip r:embed="rId2"/>
          <a:srcRect/>
          <a:stretch>
            <a:fillRect/>
          </a:stretch>
        </p:blipFill>
        <p:spPr bwMode="auto">
          <a:xfrm>
            <a:off x="468313" y="1347788"/>
            <a:ext cx="4608512" cy="1674812"/>
          </a:xfrm>
          <a:prstGeom prst="rect">
            <a:avLst/>
          </a:prstGeom>
          <a:noFill/>
          <a:ln w="9525">
            <a:noFill/>
            <a:miter lim="800000"/>
            <a:headEnd/>
            <a:tailEnd/>
          </a:ln>
        </p:spPr>
      </p:pic>
      <p:pic>
        <p:nvPicPr>
          <p:cNvPr id="31748" name="Picture 6"/>
          <p:cNvPicPr>
            <a:picLocks noChangeAspect="1" noChangeArrowheads="1"/>
          </p:cNvPicPr>
          <p:nvPr/>
        </p:nvPicPr>
        <p:blipFill>
          <a:blip r:embed="rId3"/>
          <a:srcRect/>
          <a:stretch>
            <a:fillRect/>
          </a:stretch>
        </p:blipFill>
        <p:spPr bwMode="auto">
          <a:xfrm>
            <a:off x="468313" y="3724275"/>
            <a:ext cx="6264275" cy="1041400"/>
          </a:xfrm>
          <a:prstGeom prst="rect">
            <a:avLst/>
          </a:prstGeom>
          <a:noFill/>
          <a:ln w="9525">
            <a:noFill/>
            <a:miter lim="800000"/>
            <a:headEnd/>
            <a:tailEnd/>
          </a:ln>
        </p:spPr>
      </p:pic>
      <p:sp>
        <p:nvSpPr>
          <p:cNvPr id="2" name="Rectangle 9"/>
          <p:cNvSpPr>
            <a:spLocks/>
          </p:cNvSpPr>
          <p:nvPr/>
        </p:nvSpPr>
        <p:spPr bwMode="auto">
          <a:xfrm>
            <a:off x="395288" y="3148013"/>
            <a:ext cx="8569325" cy="503237"/>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en-US" altLang="zh-CN" sz="2400">
                <a:solidFill>
                  <a:schemeClr val="tx1"/>
                </a:solidFill>
                <a:latin typeface="黑体" pitchFamily="2" charset="-122"/>
                <a:ea typeface="黑体" pitchFamily="2" charset="-122"/>
              </a:rPr>
              <a:t>IdiomDetail.csv</a:t>
            </a:r>
            <a:r>
              <a:rPr kumimoji="1" lang="zh-CN" altLang="en-US" sz="2400">
                <a:solidFill>
                  <a:schemeClr val="tx1"/>
                </a:solidFill>
                <a:latin typeface="黑体" pitchFamily="2" charset="-122"/>
                <a:ea typeface="黑体" pitchFamily="2" charset="-122"/>
              </a:rPr>
              <a:t>文件含有成语解释字段</a:t>
            </a:r>
          </a:p>
          <a:p>
            <a:pPr marL="533400" indent="-533400" eaLnBrk="0" hangingPunct="0">
              <a:spcBef>
                <a:spcPct val="20000"/>
              </a:spcBef>
              <a:buFont typeface="Arial" charset="0"/>
              <a:buNone/>
            </a:pPr>
            <a:endParaRPr kumimoji="1" lang="zh-CN" altLang="en-US" sz="2400">
              <a:solidFill>
                <a:schemeClr val="tx1"/>
              </a:solidFill>
              <a:latin typeface="黑体" pitchFamily="2" charset="-122"/>
              <a:ea typeface="黑体" pitchFamily="2" charset="-122"/>
            </a:endParaRP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 calcmode="lin" valueType="num">
                                      <p:cBhvr additive="base">
                                        <p:cTn id="7" dur="500" fill="hold"/>
                                        <p:tgtEl>
                                          <p:spTgt spid="78852"/>
                                        </p:tgtEl>
                                        <p:attrNameLst>
                                          <p:attrName>ppt_x</p:attrName>
                                        </p:attrNameLst>
                                      </p:cBhvr>
                                      <p:tavLst>
                                        <p:tav tm="0">
                                          <p:val>
                                            <p:strVal val="#ppt_x"/>
                                          </p:val>
                                        </p:tav>
                                        <p:tav tm="100000">
                                          <p:val>
                                            <p:strVal val="#ppt_x"/>
                                          </p:val>
                                        </p:tav>
                                      </p:tavLst>
                                    </p:anim>
                                    <p:anim calcmode="lin" valueType="num">
                                      <p:cBhvr additive="base">
                                        <p:cTn id="8"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idx="4294967295"/>
          </p:nvPr>
        </p:nvSpPr>
        <p:spPr>
          <a:xfrm>
            <a:off x="303213" y="46038"/>
            <a:ext cx="8229600" cy="436562"/>
          </a:xfrm>
        </p:spPr>
        <p:txBody>
          <a:bodyPr/>
          <a:lstStyle/>
          <a:p>
            <a:r>
              <a:rPr lang="en-US" altLang="zh-CN" smtClean="0"/>
              <a:t>csv</a:t>
            </a:r>
            <a:r>
              <a:rPr lang="zh-CN" altLang="en-US" smtClean="0"/>
              <a:t>格式文件 </a:t>
            </a:r>
          </a:p>
        </p:txBody>
      </p:sp>
      <p:sp>
        <p:nvSpPr>
          <p:cNvPr id="78852" name="Rectangle 9"/>
          <p:cNvSpPr>
            <a:spLocks/>
          </p:cNvSpPr>
          <p:nvPr/>
        </p:nvSpPr>
        <p:spPr bwMode="auto">
          <a:xfrm>
            <a:off x="395288" y="771525"/>
            <a:ext cx="8424862" cy="1152525"/>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csv</a:t>
            </a:r>
            <a:r>
              <a:rPr kumimoji="1" lang="zh-CN" altLang="en-US" sz="2000">
                <a:solidFill>
                  <a:schemeClr val="tx1"/>
                </a:solidFill>
                <a:latin typeface="黑体" pitchFamily="2" charset="-122"/>
                <a:ea typeface="黑体" pitchFamily="2" charset="-122"/>
              </a:rPr>
              <a:t>格式的文件其实就是由逗号作为分隔符的文本文件，可用记事本打开</a:t>
            </a:r>
          </a:p>
          <a:p>
            <a:pPr marL="533400" indent="-533400" eaLnBrk="0" hangingPunct="0">
              <a:spcBef>
                <a:spcPct val="20000"/>
              </a:spcBef>
              <a:buFont typeface="Arial" charset="0"/>
              <a:buNone/>
            </a:pPr>
            <a:endParaRPr kumimoji="1" lang="zh-CN" altLang="en-US" sz="2000">
              <a:solidFill>
                <a:schemeClr val="tx1"/>
              </a:solidFill>
              <a:latin typeface="黑体" pitchFamily="2" charset="-122"/>
              <a:ea typeface="黑体" pitchFamily="2" charset="-122"/>
            </a:endParaRPr>
          </a:p>
        </p:txBody>
      </p:sp>
      <p:pic>
        <p:nvPicPr>
          <p:cNvPr id="32771" name="Picture 7"/>
          <p:cNvPicPr>
            <a:picLocks noChangeAspect="1" noChangeArrowheads="1"/>
          </p:cNvPicPr>
          <p:nvPr/>
        </p:nvPicPr>
        <p:blipFill>
          <a:blip r:embed="rId2"/>
          <a:srcRect/>
          <a:stretch>
            <a:fillRect/>
          </a:stretch>
        </p:blipFill>
        <p:spPr bwMode="auto">
          <a:xfrm>
            <a:off x="468313" y="1492250"/>
            <a:ext cx="7272337" cy="144462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 calcmode="lin" valueType="num">
                                      <p:cBhvr additive="base">
                                        <p:cTn id="7" dur="500" fill="hold"/>
                                        <p:tgtEl>
                                          <p:spTgt spid="78852"/>
                                        </p:tgtEl>
                                        <p:attrNameLst>
                                          <p:attrName>ppt_x</p:attrName>
                                        </p:attrNameLst>
                                      </p:cBhvr>
                                      <p:tavLst>
                                        <p:tav tm="0">
                                          <p:val>
                                            <p:strVal val="#ppt_x"/>
                                          </p:val>
                                        </p:tav>
                                        <p:tav tm="100000">
                                          <p:val>
                                            <p:strVal val="#ppt_x"/>
                                          </p:val>
                                        </p:tav>
                                      </p:tavLst>
                                    </p:anim>
                                    <p:anim calcmode="lin" valueType="num">
                                      <p:cBhvr additive="base">
                                        <p:cTn id="8"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idx="4294967295"/>
          </p:nvPr>
        </p:nvSpPr>
        <p:spPr>
          <a:xfrm>
            <a:off x="303213" y="46038"/>
            <a:ext cx="8229600" cy="436562"/>
          </a:xfrm>
        </p:spPr>
        <p:txBody>
          <a:bodyPr/>
          <a:lstStyle/>
          <a:p>
            <a:r>
              <a:rPr lang="en-US" altLang="zh-CN" smtClean="0"/>
              <a:t>csv</a:t>
            </a:r>
            <a:r>
              <a:rPr lang="zh-CN" altLang="en-US" smtClean="0"/>
              <a:t>格式文件编码处理  </a:t>
            </a:r>
          </a:p>
        </p:txBody>
      </p:sp>
      <p:sp>
        <p:nvSpPr>
          <p:cNvPr id="78852" name="Rectangle 9"/>
          <p:cNvSpPr>
            <a:spLocks/>
          </p:cNvSpPr>
          <p:nvPr/>
        </p:nvSpPr>
        <p:spPr bwMode="auto">
          <a:xfrm>
            <a:off x="395288" y="771525"/>
            <a:ext cx="8424862" cy="1152525"/>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zh-CN" altLang="en-US" sz="2000">
                <a:solidFill>
                  <a:schemeClr val="tx1"/>
                </a:solidFill>
                <a:latin typeface="黑体" pitchFamily="2" charset="-122"/>
                <a:ea typeface="黑体" pitchFamily="2" charset="-122"/>
              </a:rPr>
              <a:t>由于通过</a:t>
            </a:r>
            <a:r>
              <a:rPr kumimoji="1" lang="en-US" altLang="zh-CN" sz="2000">
                <a:solidFill>
                  <a:schemeClr val="tx1"/>
                </a:solidFill>
                <a:latin typeface="黑体" pitchFamily="2" charset="-122"/>
                <a:ea typeface="黑体" pitchFamily="2" charset="-122"/>
              </a:rPr>
              <a:t>Excel</a:t>
            </a:r>
            <a:r>
              <a:rPr kumimoji="1" lang="zh-CN" altLang="en-US" sz="2000">
                <a:solidFill>
                  <a:schemeClr val="tx1"/>
                </a:solidFill>
                <a:latin typeface="黑体" pitchFamily="2" charset="-122"/>
                <a:ea typeface="黑体" pitchFamily="2" charset="-122"/>
              </a:rPr>
              <a:t>另存为的</a:t>
            </a:r>
            <a:r>
              <a:rPr kumimoji="1" lang="en-US" altLang="zh-CN" sz="2000">
                <a:solidFill>
                  <a:schemeClr val="tx1"/>
                </a:solidFill>
                <a:latin typeface="黑体" pitchFamily="2" charset="-122"/>
                <a:ea typeface="黑体" pitchFamily="2" charset="-122"/>
              </a:rPr>
              <a:t>csv</a:t>
            </a:r>
            <a:r>
              <a:rPr kumimoji="1" lang="zh-CN" altLang="en-US" sz="2000">
                <a:solidFill>
                  <a:schemeClr val="tx1"/>
                </a:solidFill>
                <a:latin typeface="黑体" pitchFamily="2" charset="-122"/>
                <a:ea typeface="黑体" pitchFamily="2" charset="-122"/>
              </a:rPr>
              <a:t>格式文件缺省编码为</a:t>
            </a:r>
            <a:r>
              <a:rPr kumimoji="1" lang="en-US" altLang="zh-CN" sz="2000">
                <a:solidFill>
                  <a:schemeClr val="tx1"/>
                </a:solidFill>
                <a:latin typeface="黑体" pitchFamily="2" charset="-122"/>
                <a:ea typeface="黑体" pitchFamily="2" charset="-122"/>
              </a:rPr>
              <a:t>ANSI</a:t>
            </a:r>
            <a:r>
              <a:rPr kumimoji="1" lang="zh-CN" altLang="en-US" sz="2000">
                <a:solidFill>
                  <a:schemeClr val="tx1"/>
                </a:solidFill>
                <a:latin typeface="黑体" pitchFamily="2" charset="-122"/>
                <a:ea typeface="黑体" pitchFamily="2" charset="-122"/>
              </a:rPr>
              <a:t>，这种编码在</a:t>
            </a:r>
            <a:r>
              <a:rPr kumimoji="1" lang="en-US" altLang="zh-CN" sz="2000">
                <a:solidFill>
                  <a:schemeClr val="tx1"/>
                </a:solidFill>
                <a:latin typeface="黑体" pitchFamily="2" charset="-122"/>
                <a:ea typeface="黑体" pitchFamily="2" charset="-122"/>
              </a:rPr>
              <a:t>App Inventor</a:t>
            </a:r>
            <a:r>
              <a:rPr kumimoji="1" lang="zh-CN" altLang="en-US" sz="2000">
                <a:solidFill>
                  <a:schemeClr val="tx1"/>
                </a:solidFill>
                <a:latin typeface="黑体" pitchFamily="2" charset="-122"/>
                <a:ea typeface="黑体" pitchFamily="2" charset="-122"/>
              </a:rPr>
              <a:t>中打开会出现乱码，因此需要通过记事本打开，通过另存为把编码修改为</a:t>
            </a:r>
            <a:r>
              <a:rPr kumimoji="1" lang="en-US" altLang="zh-CN" sz="2000">
                <a:solidFill>
                  <a:schemeClr val="tx1"/>
                </a:solidFill>
                <a:latin typeface="黑体" pitchFamily="2" charset="-122"/>
                <a:ea typeface="黑体" pitchFamily="2" charset="-122"/>
              </a:rPr>
              <a:t>UTF-8 </a:t>
            </a:r>
            <a:endParaRPr kumimoji="1" lang="zh-CN" altLang="en-US" sz="2000">
              <a:solidFill>
                <a:schemeClr val="tx1"/>
              </a:solidFill>
              <a:latin typeface="黑体" pitchFamily="2" charset="-122"/>
              <a:ea typeface="黑体" pitchFamily="2" charset="-122"/>
            </a:endParaRPr>
          </a:p>
        </p:txBody>
      </p:sp>
      <p:pic>
        <p:nvPicPr>
          <p:cNvPr id="33795" name="Picture 4"/>
          <p:cNvPicPr>
            <a:picLocks noChangeAspect="1" noChangeArrowheads="1"/>
          </p:cNvPicPr>
          <p:nvPr/>
        </p:nvPicPr>
        <p:blipFill>
          <a:blip r:embed="rId2"/>
          <a:srcRect/>
          <a:stretch>
            <a:fillRect/>
          </a:stretch>
        </p:blipFill>
        <p:spPr bwMode="auto">
          <a:xfrm>
            <a:off x="468313" y="2787650"/>
            <a:ext cx="6408737" cy="1477963"/>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 calcmode="lin" valueType="num">
                                      <p:cBhvr additive="base">
                                        <p:cTn id="7" dur="500" fill="hold"/>
                                        <p:tgtEl>
                                          <p:spTgt spid="78852"/>
                                        </p:tgtEl>
                                        <p:attrNameLst>
                                          <p:attrName>ppt_x</p:attrName>
                                        </p:attrNameLst>
                                      </p:cBhvr>
                                      <p:tavLst>
                                        <p:tav tm="0">
                                          <p:val>
                                            <p:strVal val="#ppt_x"/>
                                          </p:val>
                                        </p:tav>
                                        <p:tav tm="100000">
                                          <p:val>
                                            <p:strVal val="#ppt_x"/>
                                          </p:val>
                                        </p:tav>
                                      </p:tavLst>
                                    </p:anim>
                                    <p:anim calcmode="lin" valueType="num">
                                      <p:cBhvr additive="base">
                                        <p:cTn id="8"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idx="4294967295"/>
          </p:nvPr>
        </p:nvSpPr>
        <p:spPr>
          <a:xfrm>
            <a:off x="303213" y="46038"/>
            <a:ext cx="8229600" cy="436562"/>
          </a:xfrm>
        </p:spPr>
        <p:txBody>
          <a:bodyPr/>
          <a:lstStyle/>
          <a:p>
            <a:r>
              <a:rPr lang="zh-CN" altLang="en-US" smtClean="0"/>
              <a:t>读入成语词典  </a:t>
            </a:r>
          </a:p>
        </p:txBody>
      </p:sp>
      <p:pic>
        <p:nvPicPr>
          <p:cNvPr id="34818" name="Picture 5"/>
          <p:cNvPicPr>
            <a:picLocks noChangeAspect="1" noChangeArrowheads="1"/>
          </p:cNvPicPr>
          <p:nvPr/>
        </p:nvPicPr>
        <p:blipFill>
          <a:blip r:embed="rId2"/>
          <a:srcRect/>
          <a:stretch>
            <a:fillRect/>
          </a:stretch>
        </p:blipFill>
        <p:spPr bwMode="auto">
          <a:xfrm>
            <a:off x="395288" y="771525"/>
            <a:ext cx="7272337" cy="2859088"/>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idx="4294967295"/>
          </p:nvPr>
        </p:nvSpPr>
        <p:spPr>
          <a:xfrm>
            <a:off x="303213" y="46038"/>
            <a:ext cx="8229600" cy="436562"/>
          </a:xfrm>
        </p:spPr>
        <p:txBody>
          <a:bodyPr/>
          <a:lstStyle/>
          <a:p>
            <a:r>
              <a:rPr lang="zh-CN" altLang="en-US" smtClean="0"/>
              <a:t>本章目标</a:t>
            </a:r>
          </a:p>
        </p:txBody>
      </p:sp>
      <p:sp>
        <p:nvSpPr>
          <p:cNvPr id="17410" name="Rectangle 11"/>
          <p:cNvSpPr>
            <a:spLocks/>
          </p:cNvSpPr>
          <p:nvPr/>
        </p:nvSpPr>
        <p:spPr bwMode="auto">
          <a:xfrm>
            <a:off x="457200" y="268288"/>
            <a:ext cx="6346825" cy="1979612"/>
          </a:xfrm>
          <a:prstGeom prst="rect">
            <a:avLst/>
          </a:prstGeom>
          <a:noFill/>
          <a:ln w="9525">
            <a:noFill/>
            <a:miter lim="800000"/>
            <a:headEnd/>
            <a:tailEnd/>
          </a:ln>
        </p:spPr>
        <p:txBody>
          <a:bodyPr/>
          <a:lstStyle/>
          <a:p>
            <a:pPr marL="495300" indent="-495300">
              <a:spcBef>
                <a:spcPct val="20000"/>
              </a:spcBef>
              <a:buFont typeface="Arial" charset="0"/>
              <a:buNone/>
            </a:pPr>
            <a:endParaRPr kumimoji="1" lang="zh-CN" altLang="en-US" sz="2000">
              <a:solidFill>
                <a:schemeClr val="tx1"/>
              </a:solidFill>
              <a:latin typeface="黑体" pitchFamily="2" charset="-122"/>
              <a:ea typeface="黑体" pitchFamily="2" charset="-122"/>
            </a:endParaRPr>
          </a:p>
          <a:p>
            <a:pPr marL="495300" indent="-495300">
              <a:spcBef>
                <a:spcPct val="20000"/>
              </a:spcBef>
              <a:buFont typeface="Arial" charset="0"/>
              <a:buChar char="•"/>
            </a:pPr>
            <a:r>
              <a:rPr kumimoji="1" lang="zh-CN" altLang="zh-CN" sz="2000">
                <a:solidFill>
                  <a:schemeClr val="tx1"/>
                </a:solidFill>
                <a:latin typeface="黑体" pitchFamily="2" charset="-122"/>
                <a:ea typeface="黑体" pitchFamily="2" charset="-122"/>
              </a:rPr>
              <a:t>对文件和列表操作进一步了解；</a:t>
            </a:r>
            <a:endParaRPr kumimoji="1" lang="zh-CN" altLang="en-US" sz="2000">
              <a:solidFill>
                <a:schemeClr val="tx1"/>
              </a:solidFill>
              <a:latin typeface="黑体" pitchFamily="2" charset="-122"/>
              <a:ea typeface="黑体" pitchFamily="2" charset="-122"/>
            </a:endParaRPr>
          </a:p>
          <a:p>
            <a:pPr marL="495300" indent="-495300">
              <a:spcBef>
                <a:spcPct val="20000"/>
              </a:spcBef>
              <a:buFont typeface="Arial" charset="0"/>
              <a:buChar char="•"/>
            </a:pPr>
            <a:r>
              <a:rPr kumimoji="1" lang="zh-CN" altLang="en-US" sz="2000">
                <a:solidFill>
                  <a:schemeClr val="tx1"/>
                </a:solidFill>
                <a:latin typeface="黑体" pitchFamily="2" charset="-122"/>
                <a:ea typeface="黑体" pitchFamily="2" charset="-122"/>
              </a:rPr>
              <a:t>使用蓝牙服务器和蓝牙客户端组件进行网络通信；</a:t>
            </a:r>
          </a:p>
          <a:p>
            <a:pPr marL="495300" indent="-495300">
              <a:spcBef>
                <a:spcPct val="20000"/>
              </a:spcBef>
              <a:buFont typeface="Arial" charset="0"/>
              <a:buChar char="•"/>
            </a:pPr>
            <a:r>
              <a:rPr kumimoji="1" lang="zh-CN" altLang="en-US" sz="2000">
                <a:solidFill>
                  <a:schemeClr val="tx1"/>
                </a:solidFill>
                <a:latin typeface="黑体" pitchFamily="2" charset="-122"/>
                <a:ea typeface="黑体" pitchFamily="2" charset="-122"/>
              </a:rPr>
              <a:t>多人对战游戏开发；</a:t>
            </a:r>
          </a:p>
          <a:p>
            <a:pPr marL="495300" indent="-495300">
              <a:spcBef>
                <a:spcPct val="20000"/>
              </a:spcBef>
              <a:buFont typeface="Arial" charset="0"/>
              <a:buChar char="•"/>
            </a:pPr>
            <a:endParaRPr kumimoji="1" lang="zh-CN" altLang="en-US" sz="2000">
              <a:solidFill>
                <a:schemeClr val="tx1"/>
              </a:solidFill>
              <a:latin typeface="黑体" pitchFamily="2" charset="-122"/>
              <a:ea typeface="黑体" pitchFamily="2" charset="-122"/>
            </a:endParaRPr>
          </a:p>
          <a:p>
            <a:pPr marL="495300" indent="-495300"/>
            <a:endParaRPr kumimoji="1" lang="zh-CN" altLang="en-US" sz="2000">
              <a:solidFill>
                <a:schemeClr val="tx1"/>
              </a:solidFill>
              <a:latin typeface="黑体" pitchFamily="2" charset="-122"/>
              <a:ea typeface="黑体" pitchFamily="2" charset="-122"/>
            </a:endParaRPr>
          </a:p>
        </p:txBody>
      </p:sp>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pic>
        <p:nvPicPr>
          <p:cNvPr id="17412" name="Picture 7" descr="Screenshot_2016-04-03-09-17-37"/>
          <p:cNvPicPr>
            <a:picLocks noChangeAspect="1" noChangeArrowheads="1"/>
          </p:cNvPicPr>
          <p:nvPr/>
        </p:nvPicPr>
        <p:blipFill>
          <a:blip r:embed="rId2"/>
          <a:srcRect/>
          <a:stretch>
            <a:fillRect/>
          </a:stretch>
        </p:blipFill>
        <p:spPr bwMode="auto">
          <a:xfrm>
            <a:off x="3348038" y="1708150"/>
            <a:ext cx="1657350" cy="2952750"/>
          </a:xfrm>
          <a:prstGeom prst="rect">
            <a:avLst/>
          </a:prstGeom>
          <a:noFill/>
          <a:ln w="9525">
            <a:noFill/>
            <a:miter lim="800000"/>
            <a:headEnd/>
            <a:tailEnd/>
          </a:ln>
        </p:spPr>
      </p:pic>
      <p:pic>
        <p:nvPicPr>
          <p:cNvPr id="17413" name="Picture 8" descr="Screenshot_2016-04-03-08-00-02"/>
          <p:cNvPicPr>
            <a:picLocks noChangeAspect="1" noChangeArrowheads="1"/>
          </p:cNvPicPr>
          <p:nvPr/>
        </p:nvPicPr>
        <p:blipFill>
          <a:blip r:embed="rId3"/>
          <a:srcRect/>
          <a:stretch>
            <a:fillRect/>
          </a:stretch>
        </p:blipFill>
        <p:spPr bwMode="auto">
          <a:xfrm>
            <a:off x="7235825" y="1708150"/>
            <a:ext cx="1628775" cy="2876550"/>
          </a:xfrm>
          <a:prstGeom prst="rect">
            <a:avLst/>
          </a:prstGeom>
          <a:noFill/>
          <a:ln w="9525">
            <a:noFill/>
            <a:miter lim="800000"/>
            <a:headEnd/>
            <a:tailEnd/>
          </a:ln>
        </p:spPr>
      </p:pic>
      <p:pic>
        <p:nvPicPr>
          <p:cNvPr id="17414" name="Picture 9" descr="Screenshot_2016-04-03-09-22-36"/>
          <p:cNvPicPr>
            <a:picLocks noChangeAspect="1" noChangeArrowheads="1"/>
          </p:cNvPicPr>
          <p:nvPr/>
        </p:nvPicPr>
        <p:blipFill>
          <a:blip r:embed="rId4"/>
          <a:srcRect/>
          <a:stretch>
            <a:fillRect/>
          </a:stretch>
        </p:blipFill>
        <p:spPr bwMode="auto">
          <a:xfrm>
            <a:off x="5292725" y="1708150"/>
            <a:ext cx="1657350" cy="29527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idx="4294967295"/>
          </p:nvPr>
        </p:nvSpPr>
        <p:spPr>
          <a:xfrm>
            <a:off x="303213" y="46038"/>
            <a:ext cx="8229600" cy="436562"/>
          </a:xfrm>
        </p:spPr>
        <p:txBody>
          <a:bodyPr/>
          <a:lstStyle/>
          <a:p>
            <a:r>
              <a:rPr lang="en-US" altLang="zh-CN" smtClean="0"/>
              <a:t>csv</a:t>
            </a:r>
            <a:r>
              <a:rPr lang="zh-CN" altLang="en-US" smtClean="0"/>
              <a:t>文件转换为列表  </a:t>
            </a:r>
          </a:p>
        </p:txBody>
      </p:sp>
      <p:sp>
        <p:nvSpPr>
          <p:cNvPr id="78852" name="Rectangle 9"/>
          <p:cNvSpPr>
            <a:spLocks/>
          </p:cNvSpPr>
          <p:nvPr/>
        </p:nvSpPr>
        <p:spPr bwMode="auto">
          <a:xfrm>
            <a:off x="395288" y="771525"/>
            <a:ext cx="8569325" cy="504825"/>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zh-CN" altLang="en-US" sz="2000" b="1">
                <a:solidFill>
                  <a:schemeClr val="tx1"/>
                </a:solidFill>
                <a:latin typeface="黑体" pitchFamily="2" charset="-122"/>
                <a:ea typeface="黑体" pitchFamily="2" charset="-122"/>
              </a:rPr>
              <a:t>一个</a:t>
            </a:r>
            <a:r>
              <a:rPr kumimoji="1" lang="en-US" altLang="zh-CN" sz="2000" b="1">
                <a:solidFill>
                  <a:schemeClr val="tx1"/>
                </a:solidFill>
                <a:latin typeface="黑体" pitchFamily="2" charset="-122"/>
                <a:ea typeface="黑体" pitchFamily="2" charset="-122"/>
              </a:rPr>
              <a:t>CSV</a:t>
            </a:r>
            <a:r>
              <a:rPr kumimoji="1" lang="zh-CN" altLang="en-US" sz="2000" b="1">
                <a:solidFill>
                  <a:schemeClr val="tx1"/>
                </a:solidFill>
                <a:latin typeface="黑体" pitchFamily="2" charset="-122"/>
                <a:ea typeface="黑体" pitchFamily="2" charset="-122"/>
              </a:rPr>
              <a:t>文件实际上是被转换为一个二维列表</a:t>
            </a:r>
          </a:p>
          <a:p>
            <a:pPr marL="533400" indent="-533400" eaLnBrk="0" hangingPunct="0">
              <a:spcBef>
                <a:spcPct val="20000"/>
              </a:spcBef>
              <a:buFont typeface="Arial" charset="0"/>
              <a:buNone/>
            </a:pPr>
            <a:r>
              <a:rPr kumimoji="1" lang="zh-CN" altLang="en-US" sz="2000" b="1">
                <a:solidFill>
                  <a:schemeClr val="tx1"/>
                </a:solidFill>
                <a:latin typeface="黑体" pitchFamily="2" charset="-122"/>
                <a:ea typeface="黑体" pitchFamily="2" charset="-122"/>
              </a:rPr>
              <a:t>	每一行先转换为一个列表，该行的每一列成为列表中的一个列表项</a:t>
            </a:r>
          </a:p>
          <a:p>
            <a:pPr marL="533400" indent="-533400" eaLnBrk="0" hangingPunct="0">
              <a:spcBef>
                <a:spcPct val="20000"/>
              </a:spcBef>
              <a:buFont typeface="Arial" charset="0"/>
              <a:buNone/>
            </a:pPr>
            <a:r>
              <a:rPr kumimoji="1" lang="zh-CN" altLang="en-US" sz="2000" b="1">
                <a:solidFill>
                  <a:schemeClr val="tx1"/>
                </a:solidFill>
                <a:latin typeface="黑体" pitchFamily="2" charset="-122"/>
                <a:ea typeface="黑体" pitchFamily="2" charset="-122"/>
              </a:rPr>
              <a:t>	然后把每一行作为一个列表项形成一个列表</a:t>
            </a:r>
            <a:r>
              <a:rPr kumimoji="1" lang="zh-CN" altLang="en-US">
                <a:solidFill>
                  <a:schemeClr val="tx1"/>
                </a:solidFill>
              </a:rPr>
              <a:t> </a:t>
            </a:r>
            <a:endParaRPr kumimoji="1" lang="zh-CN" altLang="en-US" sz="2400">
              <a:solidFill>
                <a:schemeClr val="tx1"/>
              </a:solidFill>
              <a:latin typeface="黑体" pitchFamily="2" charset="-122"/>
              <a:ea typeface="黑体" pitchFamily="2" charset="-122"/>
            </a:endParaRPr>
          </a:p>
          <a:p>
            <a:pPr marL="533400" indent="-533400" eaLnBrk="0" hangingPunct="0">
              <a:spcBef>
                <a:spcPct val="20000"/>
              </a:spcBef>
              <a:buFont typeface="Arial" charset="0"/>
              <a:buNone/>
            </a:pPr>
            <a:endParaRPr kumimoji="1" lang="zh-CN" altLang="en-US" sz="2400">
              <a:solidFill>
                <a:schemeClr val="tx1"/>
              </a:solidFill>
              <a:latin typeface="黑体" pitchFamily="2" charset="-122"/>
              <a:ea typeface="黑体" pitchFamily="2" charset="-122"/>
            </a:endParaRPr>
          </a:p>
        </p:txBody>
      </p:sp>
      <p:pic>
        <p:nvPicPr>
          <p:cNvPr id="35843" name="Picture 7"/>
          <p:cNvPicPr>
            <a:picLocks noChangeAspect="1" noChangeArrowheads="1"/>
          </p:cNvPicPr>
          <p:nvPr/>
        </p:nvPicPr>
        <p:blipFill>
          <a:blip r:embed="rId2"/>
          <a:srcRect/>
          <a:stretch>
            <a:fillRect/>
          </a:stretch>
        </p:blipFill>
        <p:spPr bwMode="auto">
          <a:xfrm>
            <a:off x="4356100" y="2571750"/>
            <a:ext cx="4314825" cy="1276350"/>
          </a:xfrm>
          <a:prstGeom prst="rect">
            <a:avLst/>
          </a:prstGeom>
          <a:noFill/>
          <a:ln w="9525">
            <a:noFill/>
            <a:miter lim="800000"/>
            <a:headEnd/>
            <a:tailEnd/>
          </a:ln>
        </p:spPr>
      </p:pic>
      <p:pic>
        <p:nvPicPr>
          <p:cNvPr id="35844" name="Picture 8"/>
          <p:cNvPicPr>
            <a:picLocks noChangeAspect="1" noChangeArrowheads="1"/>
          </p:cNvPicPr>
          <p:nvPr/>
        </p:nvPicPr>
        <p:blipFill>
          <a:blip r:embed="rId3"/>
          <a:srcRect/>
          <a:stretch>
            <a:fillRect/>
          </a:stretch>
        </p:blipFill>
        <p:spPr bwMode="auto">
          <a:xfrm>
            <a:off x="611188" y="2716213"/>
            <a:ext cx="3240087" cy="1122362"/>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 calcmode="lin" valueType="num">
                                      <p:cBhvr additive="base">
                                        <p:cTn id="7" dur="500" fill="hold"/>
                                        <p:tgtEl>
                                          <p:spTgt spid="78852"/>
                                        </p:tgtEl>
                                        <p:attrNameLst>
                                          <p:attrName>ppt_x</p:attrName>
                                        </p:attrNameLst>
                                      </p:cBhvr>
                                      <p:tavLst>
                                        <p:tav tm="0">
                                          <p:val>
                                            <p:strVal val="#ppt_x"/>
                                          </p:val>
                                        </p:tav>
                                        <p:tav tm="100000">
                                          <p:val>
                                            <p:strVal val="#ppt_x"/>
                                          </p:val>
                                        </p:tav>
                                      </p:tavLst>
                                    </p:anim>
                                    <p:anim calcmode="lin" valueType="num">
                                      <p:cBhvr additive="base">
                                        <p:cTn id="8"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idx="4294967295"/>
          </p:nvPr>
        </p:nvSpPr>
        <p:spPr>
          <a:xfrm>
            <a:off x="303213" y="46038"/>
            <a:ext cx="8229600" cy="436562"/>
          </a:xfrm>
        </p:spPr>
        <p:txBody>
          <a:bodyPr/>
          <a:lstStyle/>
          <a:p>
            <a:r>
              <a:rPr lang="en-US" altLang="zh-CN" smtClean="0"/>
              <a:t>csv</a:t>
            </a:r>
            <a:r>
              <a:rPr lang="zh-CN" altLang="en-US" smtClean="0"/>
              <a:t>文件转换为列表  </a:t>
            </a:r>
          </a:p>
        </p:txBody>
      </p:sp>
      <p:pic>
        <p:nvPicPr>
          <p:cNvPr id="36866" name="Picture 4"/>
          <p:cNvPicPr>
            <a:picLocks noChangeAspect="1" noChangeArrowheads="1"/>
          </p:cNvPicPr>
          <p:nvPr/>
        </p:nvPicPr>
        <p:blipFill>
          <a:blip r:embed="rId2"/>
          <a:srcRect/>
          <a:stretch>
            <a:fillRect/>
          </a:stretch>
        </p:blipFill>
        <p:spPr bwMode="auto">
          <a:xfrm>
            <a:off x="211138" y="771525"/>
            <a:ext cx="6264275" cy="1041400"/>
          </a:xfrm>
          <a:prstGeom prst="rect">
            <a:avLst/>
          </a:prstGeom>
          <a:noFill/>
          <a:ln w="9525">
            <a:noFill/>
            <a:miter lim="800000"/>
            <a:headEnd/>
            <a:tailEnd/>
          </a:ln>
        </p:spPr>
      </p:pic>
      <p:pic>
        <p:nvPicPr>
          <p:cNvPr id="36867" name="Picture 7"/>
          <p:cNvPicPr>
            <a:picLocks noChangeAspect="1" noChangeArrowheads="1"/>
          </p:cNvPicPr>
          <p:nvPr/>
        </p:nvPicPr>
        <p:blipFill>
          <a:blip r:embed="rId3"/>
          <a:srcRect/>
          <a:stretch>
            <a:fillRect/>
          </a:stretch>
        </p:blipFill>
        <p:spPr bwMode="auto">
          <a:xfrm>
            <a:off x="179388" y="2066925"/>
            <a:ext cx="8785225" cy="2452688"/>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marL="495300" indent="-495300"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rPr>
              <a:t>检查某个词语是不是成语</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37892"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37893"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idx="4294967295"/>
          </p:nvPr>
        </p:nvSpPr>
        <p:spPr>
          <a:xfrm>
            <a:off x="303213" y="46038"/>
            <a:ext cx="8229600" cy="436562"/>
          </a:xfrm>
        </p:spPr>
        <p:txBody>
          <a:bodyPr/>
          <a:lstStyle/>
          <a:p>
            <a:r>
              <a:rPr lang="zh-CN" altLang="en-US" smtClean="0"/>
              <a:t>定义“检查是不是成语”过程  </a:t>
            </a:r>
          </a:p>
        </p:txBody>
      </p:sp>
      <p:sp>
        <p:nvSpPr>
          <p:cNvPr id="78852" name="Rectangle 9"/>
          <p:cNvSpPr>
            <a:spLocks/>
          </p:cNvSpPr>
          <p:nvPr/>
        </p:nvSpPr>
        <p:spPr bwMode="auto">
          <a:xfrm>
            <a:off x="323850" y="3003550"/>
            <a:ext cx="8064500" cy="1512888"/>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zh-CN" altLang="en-US" sz="2400">
                <a:solidFill>
                  <a:schemeClr val="tx1"/>
                </a:solidFill>
                <a:latin typeface="黑体" pitchFamily="2" charset="-122"/>
                <a:ea typeface="黑体" pitchFamily="2" charset="-122"/>
              </a:rPr>
              <a:t>由于“成语列表”是个二维列表，每个列表项也是一个列表，虽然这个列表只有一个列表项。</a:t>
            </a:r>
          </a:p>
          <a:p>
            <a:pPr marL="533400" indent="-533400" eaLnBrk="0" hangingPunct="0">
              <a:spcBef>
                <a:spcPct val="20000"/>
              </a:spcBef>
              <a:buFont typeface="Arial" charset="0"/>
              <a:buNone/>
            </a:pPr>
            <a:r>
              <a:rPr kumimoji="1" lang="zh-CN" altLang="en-US" sz="2400">
                <a:solidFill>
                  <a:schemeClr val="tx1"/>
                </a:solidFill>
                <a:latin typeface="黑体" pitchFamily="2" charset="-122"/>
                <a:ea typeface="黑体" pitchFamily="2" charset="-122"/>
              </a:rPr>
              <a:t>所以需要构造一个参数“词语”作为唯一列表的列表，然后再去检查。</a:t>
            </a:r>
            <a:r>
              <a:rPr kumimoji="1" lang="zh-CN" altLang="en-US">
                <a:solidFill>
                  <a:schemeClr val="tx1"/>
                </a:solidFill>
              </a:rPr>
              <a:t> </a:t>
            </a:r>
          </a:p>
        </p:txBody>
      </p:sp>
      <p:pic>
        <p:nvPicPr>
          <p:cNvPr id="38915" name="Picture 8"/>
          <p:cNvPicPr>
            <a:picLocks noChangeAspect="1" noChangeArrowheads="1"/>
          </p:cNvPicPr>
          <p:nvPr/>
        </p:nvPicPr>
        <p:blipFill>
          <a:blip r:embed="rId2"/>
          <a:srcRect/>
          <a:stretch>
            <a:fillRect/>
          </a:stretch>
        </p:blipFill>
        <p:spPr bwMode="auto">
          <a:xfrm>
            <a:off x="323850" y="842963"/>
            <a:ext cx="5472113" cy="16827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 calcmode="lin" valueType="num">
                                      <p:cBhvr additive="base">
                                        <p:cTn id="7" dur="500" fill="hold"/>
                                        <p:tgtEl>
                                          <p:spTgt spid="78852"/>
                                        </p:tgtEl>
                                        <p:attrNameLst>
                                          <p:attrName>ppt_x</p:attrName>
                                        </p:attrNameLst>
                                      </p:cBhvr>
                                      <p:tavLst>
                                        <p:tav tm="0">
                                          <p:val>
                                            <p:strVal val="#ppt_x"/>
                                          </p:val>
                                        </p:tav>
                                        <p:tav tm="100000">
                                          <p:val>
                                            <p:strVal val="#ppt_x"/>
                                          </p:val>
                                        </p:tav>
                                      </p:tavLst>
                                    </p:anim>
                                    <p:anim calcmode="lin" valueType="num">
                                      <p:cBhvr additive="base">
                                        <p:cTn id="8"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idx="4294967295"/>
          </p:nvPr>
        </p:nvSpPr>
        <p:spPr>
          <a:xfrm>
            <a:off x="303213" y="46038"/>
            <a:ext cx="8229600" cy="436562"/>
          </a:xfrm>
        </p:spPr>
        <p:txBody>
          <a:bodyPr/>
          <a:lstStyle/>
          <a:p>
            <a:r>
              <a:rPr lang="zh-CN" altLang="en-US" smtClean="0"/>
              <a:t>检查阶段性成果  </a:t>
            </a:r>
          </a:p>
        </p:txBody>
      </p:sp>
      <p:sp>
        <p:nvSpPr>
          <p:cNvPr id="78852" name="Rectangle 9"/>
          <p:cNvSpPr>
            <a:spLocks/>
          </p:cNvSpPr>
          <p:nvPr/>
        </p:nvSpPr>
        <p:spPr bwMode="auto">
          <a:xfrm>
            <a:off x="323850" y="3795713"/>
            <a:ext cx="8064500" cy="792162"/>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zh-CN" altLang="en-US" sz="2000">
                <a:solidFill>
                  <a:schemeClr val="tx1"/>
                </a:solidFill>
                <a:latin typeface="黑体" pitchFamily="2" charset="-122"/>
                <a:ea typeface="黑体" pitchFamily="2" charset="-122"/>
              </a:rPr>
              <a:t>列表显示框的单元项还可以通过设置</a:t>
            </a:r>
            <a:r>
              <a:rPr kumimoji="1" lang="zh-CN" altLang="en-US" sz="2000">
                <a:solidFill>
                  <a:schemeClr val="tx1"/>
                </a:solidFill>
                <a:ea typeface="黑体" pitchFamily="2" charset="-122"/>
              </a:rPr>
              <a:t>“</a:t>
            </a:r>
            <a:r>
              <a:rPr kumimoji="1" lang="zh-CN" altLang="en-US" sz="2000">
                <a:solidFill>
                  <a:schemeClr val="tx1"/>
                </a:solidFill>
                <a:latin typeface="黑体" pitchFamily="2" charset="-122"/>
                <a:ea typeface="黑体" pitchFamily="2" charset="-122"/>
              </a:rPr>
              <a:t>元素字串</a:t>
            </a:r>
            <a:r>
              <a:rPr kumimoji="1" lang="zh-CN" altLang="en-US" sz="2000">
                <a:solidFill>
                  <a:schemeClr val="tx1"/>
                </a:solidFill>
                <a:ea typeface="黑体" pitchFamily="2" charset="-122"/>
              </a:rPr>
              <a:t>”</a:t>
            </a:r>
            <a:r>
              <a:rPr kumimoji="1" lang="zh-CN" altLang="en-US" sz="2000">
                <a:solidFill>
                  <a:schemeClr val="tx1"/>
                </a:solidFill>
                <a:latin typeface="黑体" pitchFamily="2" charset="-122"/>
                <a:ea typeface="黑体" pitchFamily="2" charset="-122"/>
              </a:rPr>
              <a:t>属性来更新，元素字串是一个文本，每个单元项通过字符逗号进行分割 </a:t>
            </a:r>
          </a:p>
        </p:txBody>
      </p:sp>
      <p:pic>
        <p:nvPicPr>
          <p:cNvPr id="39939" name="Picture 5"/>
          <p:cNvPicPr>
            <a:picLocks noChangeAspect="1" noChangeArrowheads="1"/>
          </p:cNvPicPr>
          <p:nvPr/>
        </p:nvPicPr>
        <p:blipFill>
          <a:blip r:embed="rId2"/>
          <a:srcRect/>
          <a:stretch>
            <a:fillRect/>
          </a:stretch>
        </p:blipFill>
        <p:spPr bwMode="auto">
          <a:xfrm>
            <a:off x="395288" y="700088"/>
            <a:ext cx="5286375" cy="292417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 calcmode="lin" valueType="num">
                                      <p:cBhvr additive="base">
                                        <p:cTn id="7" dur="500" fill="hold"/>
                                        <p:tgtEl>
                                          <p:spTgt spid="78852"/>
                                        </p:tgtEl>
                                        <p:attrNameLst>
                                          <p:attrName>ppt_x</p:attrName>
                                        </p:attrNameLst>
                                      </p:cBhvr>
                                      <p:tavLst>
                                        <p:tav tm="0">
                                          <p:val>
                                            <p:strVal val="#ppt_x"/>
                                          </p:val>
                                        </p:tav>
                                        <p:tav tm="100000">
                                          <p:val>
                                            <p:strVal val="#ppt_x"/>
                                          </p:val>
                                        </p:tav>
                                      </p:tavLst>
                                    </p:anim>
                                    <p:anim calcmode="lin" valueType="num">
                                      <p:cBhvr additive="base">
                                        <p:cTn id="8"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marL="495300" indent="-495300"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rPr>
              <a:t>检查两个成语是否符合接龙规则</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40964"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40965"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idx="4294967295"/>
          </p:nvPr>
        </p:nvSpPr>
        <p:spPr>
          <a:xfrm>
            <a:off x="303213" y="46038"/>
            <a:ext cx="8229600" cy="436562"/>
          </a:xfrm>
        </p:spPr>
        <p:txBody>
          <a:bodyPr/>
          <a:lstStyle/>
          <a:p>
            <a:r>
              <a:rPr lang="zh-CN" altLang="en-US" smtClean="0"/>
              <a:t>检查两个成语是否符合接龙规则</a:t>
            </a:r>
          </a:p>
        </p:txBody>
      </p:sp>
      <p:pic>
        <p:nvPicPr>
          <p:cNvPr id="41986" name="Picture 6"/>
          <p:cNvPicPr>
            <a:picLocks noChangeAspect="1" noChangeArrowheads="1"/>
          </p:cNvPicPr>
          <p:nvPr/>
        </p:nvPicPr>
        <p:blipFill>
          <a:blip r:embed="rId2"/>
          <a:srcRect/>
          <a:stretch>
            <a:fillRect/>
          </a:stretch>
        </p:blipFill>
        <p:spPr bwMode="auto">
          <a:xfrm>
            <a:off x="395288" y="627063"/>
            <a:ext cx="6624637" cy="1652587"/>
          </a:xfrm>
          <a:prstGeom prst="rect">
            <a:avLst/>
          </a:prstGeom>
          <a:noFill/>
          <a:ln w="9525">
            <a:noFill/>
            <a:miter lim="800000"/>
            <a:headEnd/>
            <a:tailEnd/>
          </a:ln>
        </p:spPr>
      </p:pic>
      <p:pic>
        <p:nvPicPr>
          <p:cNvPr id="41987" name="Picture 7"/>
          <p:cNvPicPr>
            <a:picLocks noChangeAspect="1" noChangeArrowheads="1"/>
          </p:cNvPicPr>
          <p:nvPr/>
        </p:nvPicPr>
        <p:blipFill>
          <a:blip r:embed="rId3"/>
          <a:srcRect/>
          <a:stretch>
            <a:fillRect/>
          </a:stretch>
        </p:blipFill>
        <p:spPr bwMode="auto">
          <a:xfrm>
            <a:off x="395288" y="2306638"/>
            <a:ext cx="7632700" cy="2713037"/>
          </a:xfrm>
          <a:prstGeom prst="rect">
            <a:avLst/>
          </a:prstGeom>
          <a:noFill/>
          <a:ln w="9525">
            <a:noFill/>
            <a:miter lim="800000"/>
            <a:headEnd/>
            <a:tailEnd/>
          </a:ln>
        </p:spPr>
      </p:pic>
      <p:pic>
        <p:nvPicPr>
          <p:cNvPr id="41988" name="Picture 8"/>
          <p:cNvPicPr>
            <a:picLocks noChangeAspect="1" noChangeArrowheads="1"/>
          </p:cNvPicPr>
          <p:nvPr/>
        </p:nvPicPr>
        <p:blipFill>
          <a:blip r:embed="rId4"/>
          <a:srcRect/>
          <a:stretch>
            <a:fillRect/>
          </a:stretch>
        </p:blipFill>
        <p:spPr bwMode="auto">
          <a:xfrm>
            <a:off x="7451725" y="2066925"/>
            <a:ext cx="771525" cy="847725"/>
          </a:xfrm>
          <a:prstGeom prst="rect">
            <a:avLst/>
          </a:prstGeom>
          <a:noFill/>
          <a:ln w="9525">
            <a:noFill/>
            <a:miter lim="800000"/>
            <a:headEnd/>
            <a:tailEnd/>
          </a:ln>
        </p:spPr>
      </p:pic>
      <p:pic>
        <p:nvPicPr>
          <p:cNvPr id="41989" name="Picture 8" descr="Screenshot_2016-04-03-09-22-36"/>
          <p:cNvPicPr>
            <a:picLocks noChangeAspect="1" noChangeArrowheads="1"/>
          </p:cNvPicPr>
          <p:nvPr/>
        </p:nvPicPr>
        <p:blipFill>
          <a:blip r:embed="rId5"/>
          <a:srcRect/>
          <a:stretch>
            <a:fillRect/>
          </a:stretch>
        </p:blipFill>
        <p:spPr bwMode="auto">
          <a:xfrm>
            <a:off x="7629525" y="590550"/>
            <a:ext cx="1354138" cy="241300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idx="4294967295"/>
          </p:nvPr>
        </p:nvSpPr>
        <p:spPr>
          <a:xfrm>
            <a:off x="303213" y="46038"/>
            <a:ext cx="8229600" cy="436562"/>
          </a:xfrm>
        </p:spPr>
        <p:txBody>
          <a:bodyPr/>
          <a:lstStyle/>
          <a:p>
            <a:r>
              <a:rPr lang="zh-CN" altLang="en-US" smtClean="0"/>
              <a:t>加上规则判断的代码模块</a:t>
            </a:r>
          </a:p>
        </p:txBody>
      </p:sp>
      <p:pic>
        <p:nvPicPr>
          <p:cNvPr id="43010" name="Picture 8"/>
          <p:cNvPicPr>
            <a:picLocks noChangeAspect="1" noChangeArrowheads="1"/>
          </p:cNvPicPr>
          <p:nvPr/>
        </p:nvPicPr>
        <p:blipFill>
          <a:blip r:embed="rId2"/>
          <a:srcRect/>
          <a:stretch>
            <a:fillRect/>
          </a:stretch>
        </p:blipFill>
        <p:spPr bwMode="auto">
          <a:xfrm>
            <a:off x="7451725" y="2066925"/>
            <a:ext cx="771525" cy="847725"/>
          </a:xfrm>
          <a:prstGeom prst="rect">
            <a:avLst/>
          </a:prstGeom>
          <a:noFill/>
          <a:ln w="9525">
            <a:noFill/>
            <a:miter lim="800000"/>
            <a:headEnd/>
            <a:tailEnd/>
          </a:ln>
        </p:spPr>
      </p:pic>
      <p:pic>
        <p:nvPicPr>
          <p:cNvPr id="43011" name="Picture 2"/>
          <p:cNvPicPr>
            <a:picLocks noChangeAspect="1" noChangeArrowheads="1"/>
          </p:cNvPicPr>
          <p:nvPr/>
        </p:nvPicPr>
        <p:blipFill>
          <a:blip r:embed="rId3"/>
          <a:srcRect/>
          <a:stretch>
            <a:fillRect/>
          </a:stretch>
        </p:blipFill>
        <p:spPr bwMode="auto">
          <a:xfrm>
            <a:off x="328613" y="555625"/>
            <a:ext cx="7534275" cy="422910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完成单人游戏屏幕调用</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44036"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44037"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idx="4294967295"/>
          </p:nvPr>
        </p:nvSpPr>
        <p:spPr>
          <a:xfrm>
            <a:off x="303213" y="46038"/>
            <a:ext cx="8229600" cy="436562"/>
          </a:xfrm>
        </p:spPr>
        <p:txBody>
          <a:bodyPr/>
          <a:lstStyle/>
          <a:p>
            <a:r>
              <a:rPr lang="zh-CN" altLang="en-US" smtClean="0"/>
              <a:t>完成单人游戏屏幕调用  </a:t>
            </a:r>
          </a:p>
        </p:txBody>
      </p:sp>
      <p:pic>
        <p:nvPicPr>
          <p:cNvPr id="45058" name="Picture 5"/>
          <p:cNvPicPr>
            <a:picLocks noChangeAspect="1" noChangeArrowheads="1"/>
          </p:cNvPicPr>
          <p:nvPr/>
        </p:nvPicPr>
        <p:blipFill>
          <a:blip r:embed="rId2"/>
          <a:srcRect/>
          <a:stretch>
            <a:fillRect/>
          </a:stretch>
        </p:blipFill>
        <p:spPr bwMode="auto">
          <a:xfrm>
            <a:off x="539750" y="3076575"/>
            <a:ext cx="2028825" cy="695325"/>
          </a:xfrm>
          <a:prstGeom prst="rect">
            <a:avLst/>
          </a:prstGeom>
          <a:noFill/>
          <a:ln w="9525">
            <a:noFill/>
            <a:miter lim="800000"/>
            <a:headEnd/>
            <a:tailEnd/>
          </a:ln>
        </p:spPr>
      </p:pic>
      <p:pic>
        <p:nvPicPr>
          <p:cNvPr id="45059" name="Picture 6"/>
          <p:cNvPicPr>
            <a:picLocks noChangeAspect="1" noChangeArrowheads="1"/>
          </p:cNvPicPr>
          <p:nvPr/>
        </p:nvPicPr>
        <p:blipFill>
          <a:blip r:embed="rId3"/>
          <a:srcRect/>
          <a:stretch>
            <a:fillRect/>
          </a:stretch>
        </p:blipFill>
        <p:spPr bwMode="auto">
          <a:xfrm>
            <a:off x="468313" y="915988"/>
            <a:ext cx="4105275" cy="762000"/>
          </a:xfrm>
          <a:prstGeom prst="rect">
            <a:avLst/>
          </a:prstGeom>
          <a:noFill/>
          <a:ln w="9525">
            <a:noFill/>
            <a:miter lim="800000"/>
            <a:headEnd/>
            <a:tailEnd/>
          </a:ln>
        </p:spPr>
      </p:pic>
      <p:sp>
        <p:nvSpPr>
          <p:cNvPr id="78852" name="Rectangle 9"/>
          <p:cNvSpPr>
            <a:spLocks/>
          </p:cNvSpPr>
          <p:nvPr/>
        </p:nvSpPr>
        <p:spPr bwMode="auto">
          <a:xfrm>
            <a:off x="396875" y="1708150"/>
            <a:ext cx="2879725" cy="576263"/>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Screen1</a:t>
            </a:r>
            <a:r>
              <a:rPr kumimoji="1" lang="zh-CN" altLang="en-US" sz="2000">
                <a:solidFill>
                  <a:schemeClr val="tx1"/>
                </a:solidFill>
                <a:latin typeface="黑体" pitchFamily="2" charset="-122"/>
                <a:ea typeface="黑体" pitchFamily="2" charset="-122"/>
              </a:rPr>
              <a:t>中打开屏幕 </a:t>
            </a:r>
          </a:p>
        </p:txBody>
      </p:sp>
      <p:sp>
        <p:nvSpPr>
          <p:cNvPr id="2" name="Rectangle 9"/>
          <p:cNvSpPr>
            <a:spLocks/>
          </p:cNvSpPr>
          <p:nvPr/>
        </p:nvSpPr>
        <p:spPr bwMode="auto">
          <a:xfrm>
            <a:off x="468313" y="3940175"/>
            <a:ext cx="3887787" cy="576263"/>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Screen_SingleGame</a:t>
            </a:r>
            <a:r>
              <a:rPr kumimoji="1" lang="zh-CN" altLang="en-US" sz="2000">
                <a:solidFill>
                  <a:schemeClr val="tx1"/>
                </a:solidFill>
                <a:latin typeface="黑体" pitchFamily="2" charset="-122"/>
                <a:ea typeface="黑体" pitchFamily="2" charset="-122"/>
              </a:rPr>
              <a:t>中关闭屏幕 </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 calcmode="lin" valueType="num">
                                      <p:cBhvr additive="base">
                                        <p:cTn id="7" dur="500" fill="hold"/>
                                        <p:tgtEl>
                                          <p:spTgt spid="78852"/>
                                        </p:tgtEl>
                                        <p:attrNameLst>
                                          <p:attrName>ppt_x</p:attrName>
                                        </p:attrNameLst>
                                      </p:cBhvr>
                                      <p:tavLst>
                                        <p:tav tm="0">
                                          <p:val>
                                            <p:strVal val="#ppt_x"/>
                                          </p:val>
                                        </p:tav>
                                        <p:tav tm="100000">
                                          <p:val>
                                            <p:strVal val="#ppt_x"/>
                                          </p:val>
                                        </p:tav>
                                      </p:tavLst>
                                    </p:anim>
                                    <p:anim calcmode="lin" valueType="num">
                                      <p:cBhvr additive="base">
                                        <p:cTn id="8"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dirty="0">
                <a:solidFill>
                  <a:srgbClr val="0070C0"/>
                </a:solidFill>
                <a:effectLst>
                  <a:outerShdw blurRad="38100" dist="38100" dir="2700000" algn="tl">
                    <a:srgbClr val="C0C0C0"/>
                  </a:outerShdw>
                </a:effectLst>
                <a:latin typeface="微软雅黑"/>
                <a:ea typeface="微软雅黑"/>
                <a:cs typeface="微软雅黑"/>
              </a:rPr>
              <a:t>安安爱成语 </a:t>
            </a:r>
            <a:r>
              <a:rPr lang="en-US" altLang="zh-CN" sz="4400" b="1" dirty="0">
                <a:solidFill>
                  <a:srgbClr val="0070C0"/>
                </a:solidFill>
                <a:effectLst>
                  <a:outerShdw blurRad="38100" dist="38100" dir="2700000" algn="tl">
                    <a:srgbClr val="C0C0C0"/>
                  </a:outerShdw>
                </a:effectLst>
                <a:latin typeface="微软雅黑"/>
                <a:ea typeface="微软雅黑"/>
                <a:cs typeface="微软雅黑"/>
              </a:rPr>
              <a:t>– </a:t>
            </a:r>
            <a:r>
              <a:rPr lang="zh-CN" altLang="en-US" sz="4400" b="1" dirty="0">
                <a:solidFill>
                  <a:srgbClr val="0070C0"/>
                </a:solidFill>
                <a:effectLst>
                  <a:outerShdw blurRad="38100" dist="38100" dir="2700000" algn="tl">
                    <a:srgbClr val="C0C0C0"/>
                  </a:outerShdw>
                </a:effectLst>
                <a:latin typeface="微软雅黑"/>
                <a:ea typeface="微软雅黑"/>
                <a:cs typeface="微软雅黑"/>
              </a:rPr>
              <a:t>单机案例</a:t>
            </a:r>
            <a:r>
              <a:rPr lang="zh-CN" altLang="en-US" sz="4400" b="1" dirty="0">
                <a:solidFill>
                  <a:srgbClr val="0070C0"/>
                </a:solidFill>
                <a:effectLst>
                  <a:outerShdw blurRad="38100" dist="38100" dir="2700000" algn="tl">
                    <a:srgbClr val="C0C0C0"/>
                  </a:outerShdw>
                </a:effectLst>
                <a:latin typeface="微软雅黑"/>
                <a:ea typeface="微软雅黑"/>
                <a:cs typeface="微软雅黑"/>
              </a:rPr>
              <a:t>展示</a:t>
            </a:r>
          </a:p>
          <a:p>
            <a:pPr algn="ctr">
              <a:lnSpc>
                <a:spcPct val="140000"/>
              </a:lnSpc>
              <a:spcBef>
                <a:spcPct val="50000"/>
              </a:spcBef>
              <a:defRPr/>
            </a:pPr>
            <a:endParaRPr lang="zh-CN" altLang="en-US" sz="1800" dirty="0">
              <a:solidFill>
                <a:schemeClr val="bg2"/>
              </a:solidFill>
              <a:latin typeface="隶书" pitchFamily="49" charset="-122"/>
              <a:ea typeface="隶书" pitchFamily="49" charset="-122"/>
            </a:endParaRPr>
          </a:p>
        </p:txBody>
      </p:sp>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18437"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增加提示功能</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46084"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46085"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idx="4294967295"/>
          </p:nvPr>
        </p:nvSpPr>
        <p:spPr>
          <a:xfrm>
            <a:off x="303213" y="46038"/>
            <a:ext cx="8229600" cy="436562"/>
          </a:xfrm>
        </p:spPr>
        <p:txBody>
          <a:bodyPr/>
          <a:lstStyle/>
          <a:p>
            <a:r>
              <a:rPr lang="zh-CN" altLang="en-US" smtClean="0"/>
              <a:t>增加提示功能  </a:t>
            </a:r>
          </a:p>
        </p:txBody>
      </p:sp>
      <p:pic>
        <p:nvPicPr>
          <p:cNvPr id="47106" name="Picture 7"/>
          <p:cNvPicPr>
            <a:picLocks noChangeAspect="1" noChangeArrowheads="1"/>
          </p:cNvPicPr>
          <p:nvPr/>
        </p:nvPicPr>
        <p:blipFill>
          <a:blip r:embed="rId2"/>
          <a:srcRect/>
          <a:stretch>
            <a:fillRect/>
          </a:stretch>
        </p:blipFill>
        <p:spPr bwMode="auto">
          <a:xfrm>
            <a:off x="250825" y="842963"/>
            <a:ext cx="7305675" cy="3362325"/>
          </a:xfrm>
          <a:prstGeom prst="rect">
            <a:avLst/>
          </a:prstGeom>
          <a:noFill/>
          <a:ln w="9525">
            <a:noFill/>
            <a:miter lim="800000"/>
            <a:headEnd/>
            <a:tailEnd/>
          </a:ln>
        </p:spPr>
      </p:pic>
      <p:pic>
        <p:nvPicPr>
          <p:cNvPr id="47107" name="Picture 10"/>
          <p:cNvPicPr>
            <a:picLocks noChangeAspect="1" noChangeArrowheads="1"/>
          </p:cNvPicPr>
          <p:nvPr/>
        </p:nvPicPr>
        <p:blipFill>
          <a:blip r:embed="rId3"/>
          <a:srcRect/>
          <a:stretch>
            <a:fillRect/>
          </a:stretch>
        </p:blipFill>
        <p:spPr bwMode="auto">
          <a:xfrm>
            <a:off x="7451725" y="1779588"/>
            <a:ext cx="1647825" cy="297180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idx="4294967295"/>
          </p:nvPr>
        </p:nvSpPr>
        <p:spPr>
          <a:xfrm>
            <a:off x="303213" y="46038"/>
            <a:ext cx="8229600" cy="436562"/>
          </a:xfrm>
        </p:spPr>
        <p:txBody>
          <a:bodyPr/>
          <a:lstStyle/>
          <a:p>
            <a:r>
              <a:rPr lang="zh-CN" altLang="en-US" smtClean="0"/>
              <a:t>查找获取某字开头的成语列表</a:t>
            </a:r>
          </a:p>
        </p:txBody>
      </p:sp>
      <p:pic>
        <p:nvPicPr>
          <p:cNvPr id="48130" name="Picture 4"/>
          <p:cNvPicPr>
            <a:picLocks noChangeAspect="1" noChangeArrowheads="1"/>
          </p:cNvPicPr>
          <p:nvPr/>
        </p:nvPicPr>
        <p:blipFill>
          <a:blip r:embed="rId2"/>
          <a:srcRect/>
          <a:stretch>
            <a:fillRect/>
          </a:stretch>
        </p:blipFill>
        <p:spPr bwMode="auto">
          <a:xfrm>
            <a:off x="395288" y="771525"/>
            <a:ext cx="7591425" cy="3543300"/>
          </a:xfrm>
          <a:prstGeom prst="rect">
            <a:avLst/>
          </a:prstGeom>
          <a:noFill/>
          <a:ln w="9525">
            <a:noFill/>
            <a:miter lim="800000"/>
            <a:headEnd/>
            <a:tailEnd/>
          </a:ln>
        </p:spPr>
      </p:pic>
      <p:pic>
        <p:nvPicPr>
          <p:cNvPr id="48131" name="Picture 7"/>
          <p:cNvPicPr>
            <a:picLocks noChangeAspect="1" noChangeArrowheads="1"/>
          </p:cNvPicPr>
          <p:nvPr/>
        </p:nvPicPr>
        <p:blipFill>
          <a:blip r:embed="rId3"/>
          <a:srcRect/>
          <a:stretch>
            <a:fillRect/>
          </a:stretch>
        </p:blipFill>
        <p:spPr bwMode="auto">
          <a:xfrm>
            <a:off x="5446713" y="3651250"/>
            <a:ext cx="3668712" cy="10858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pitchFamily="34" charset="-122"/>
                <a:ea typeface="微软雅黑" pitchFamily="34" charset="-122"/>
              </a:rPr>
              <a:t>增加成语释义</a:t>
            </a:r>
            <a:endParaRPr lang="en-US" altLang="zh-CN" sz="4400" b="1">
              <a:solidFill>
                <a:srgbClr val="0070C0"/>
              </a:solidFill>
              <a:effectLst>
                <a:outerShdw blurRad="38100" dist="38100" dir="2700000" algn="tl">
                  <a:srgbClr val="C0C0C0"/>
                </a:outerShdw>
              </a:effectLst>
              <a:latin typeface="微软雅黑" pitchFamily="34" charset="-122"/>
              <a:ea typeface="微软雅黑" pitchFamily="34" charset="-122"/>
            </a:endParaRP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49156"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49157"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idx="4294967295"/>
          </p:nvPr>
        </p:nvSpPr>
        <p:spPr>
          <a:xfrm>
            <a:off x="303213" y="46038"/>
            <a:ext cx="8229600" cy="436562"/>
          </a:xfrm>
        </p:spPr>
        <p:txBody>
          <a:bodyPr/>
          <a:lstStyle/>
          <a:p>
            <a:r>
              <a:rPr lang="zh-CN" altLang="en-US" smtClean="0"/>
              <a:t>读入带释义的成语词典  </a:t>
            </a:r>
          </a:p>
        </p:txBody>
      </p:sp>
      <p:pic>
        <p:nvPicPr>
          <p:cNvPr id="50178" name="Picture 2"/>
          <p:cNvPicPr>
            <a:picLocks noChangeAspect="1" noChangeArrowheads="1"/>
          </p:cNvPicPr>
          <p:nvPr/>
        </p:nvPicPr>
        <p:blipFill>
          <a:blip r:embed="rId2"/>
          <a:srcRect/>
          <a:stretch>
            <a:fillRect/>
          </a:stretch>
        </p:blipFill>
        <p:spPr bwMode="auto">
          <a:xfrm>
            <a:off x="323850" y="700088"/>
            <a:ext cx="7505700" cy="342900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idx="4294967295"/>
          </p:nvPr>
        </p:nvSpPr>
        <p:spPr>
          <a:xfrm>
            <a:off x="303213" y="46038"/>
            <a:ext cx="8229600" cy="436562"/>
          </a:xfrm>
        </p:spPr>
        <p:txBody>
          <a:bodyPr/>
          <a:lstStyle/>
          <a:p>
            <a:r>
              <a:rPr lang="zh-CN" altLang="en-US" smtClean="0"/>
              <a:t>带释义的成语详细列表  </a:t>
            </a:r>
          </a:p>
        </p:txBody>
      </p:sp>
      <p:pic>
        <p:nvPicPr>
          <p:cNvPr id="51202" name="Picture 4"/>
          <p:cNvPicPr>
            <a:picLocks noChangeAspect="1" noChangeArrowheads="1"/>
          </p:cNvPicPr>
          <p:nvPr/>
        </p:nvPicPr>
        <p:blipFill>
          <a:blip r:embed="rId2"/>
          <a:srcRect/>
          <a:stretch>
            <a:fillRect/>
          </a:stretch>
        </p:blipFill>
        <p:spPr bwMode="auto">
          <a:xfrm>
            <a:off x="211138" y="771525"/>
            <a:ext cx="6264275" cy="1041400"/>
          </a:xfrm>
          <a:prstGeom prst="rect">
            <a:avLst/>
          </a:prstGeom>
          <a:noFill/>
          <a:ln w="9525">
            <a:noFill/>
            <a:miter lim="800000"/>
            <a:headEnd/>
            <a:tailEnd/>
          </a:ln>
        </p:spPr>
      </p:pic>
      <p:pic>
        <p:nvPicPr>
          <p:cNvPr id="51203" name="Picture 7"/>
          <p:cNvPicPr>
            <a:picLocks noChangeAspect="1" noChangeArrowheads="1"/>
          </p:cNvPicPr>
          <p:nvPr/>
        </p:nvPicPr>
        <p:blipFill>
          <a:blip r:embed="rId3"/>
          <a:srcRect/>
          <a:stretch>
            <a:fillRect/>
          </a:stretch>
        </p:blipFill>
        <p:spPr bwMode="auto">
          <a:xfrm>
            <a:off x="179388" y="2066925"/>
            <a:ext cx="8785225" cy="2452688"/>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idx="4294967295"/>
          </p:nvPr>
        </p:nvSpPr>
        <p:spPr>
          <a:xfrm>
            <a:off x="303213" y="46038"/>
            <a:ext cx="8229600" cy="436562"/>
          </a:xfrm>
        </p:spPr>
        <p:txBody>
          <a:bodyPr/>
          <a:lstStyle/>
          <a:p>
            <a:r>
              <a:rPr lang="zh-CN" altLang="en-US" smtClean="0"/>
              <a:t>增加成语释意功能  </a:t>
            </a:r>
          </a:p>
        </p:txBody>
      </p:sp>
      <p:pic>
        <p:nvPicPr>
          <p:cNvPr id="52226" name="Picture 4"/>
          <p:cNvPicPr>
            <a:picLocks noChangeAspect="1" noChangeArrowheads="1"/>
          </p:cNvPicPr>
          <p:nvPr/>
        </p:nvPicPr>
        <p:blipFill>
          <a:blip r:embed="rId2"/>
          <a:srcRect/>
          <a:stretch>
            <a:fillRect/>
          </a:stretch>
        </p:blipFill>
        <p:spPr bwMode="auto">
          <a:xfrm>
            <a:off x="323850" y="627063"/>
            <a:ext cx="7704138" cy="4135437"/>
          </a:xfrm>
          <a:prstGeom prst="rect">
            <a:avLst/>
          </a:prstGeom>
          <a:noFill/>
          <a:ln w="9525">
            <a:noFill/>
            <a:miter lim="800000"/>
            <a:headEnd/>
            <a:tailEnd/>
          </a:ln>
        </p:spPr>
      </p:pic>
      <p:sp>
        <p:nvSpPr>
          <p:cNvPr id="78852" name="Rectangle 9"/>
          <p:cNvSpPr>
            <a:spLocks/>
          </p:cNvSpPr>
          <p:nvPr/>
        </p:nvSpPr>
        <p:spPr bwMode="auto">
          <a:xfrm>
            <a:off x="5724525" y="4011613"/>
            <a:ext cx="2808288" cy="576262"/>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zh-CN" altLang="en-US" sz="2400" b="1">
                <a:solidFill>
                  <a:srgbClr val="A50021"/>
                </a:solidFill>
                <a:latin typeface="黑体" pitchFamily="2" charset="-122"/>
                <a:ea typeface="黑体" pitchFamily="2" charset="-122"/>
              </a:rPr>
              <a:t>运行速度很慢！</a:t>
            </a:r>
            <a:r>
              <a:rPr kumimoji="1" lang="zh-CN" altLang="en-US" sz="2000">
                <a:solidFill>
                  <a:schemeClr val="tx1"/>
                </a:solidFill>
                <a:latin typeface="黑体" pitchFamily="2" charset="-122"/>
                <a:ea typeface="黑体" pitchFamily="2" charset="-122"/>
              </a:rPr>
              <a:t> </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 calcmode="lin" valueType="num">
                                      <p:cBhvr additive="base">
                                        <p:cTn id="7" dur="500" fill="hold"/>
                                        <p:tgtEl>
                                          <p:spTgt spid="78852"/>
                                        </p:tgtEl>
                                        <p:attrNameLst>
                                          <p:attrName>ppt_x</p:attrName>
                                        </p:attrNameLst>
                                      </p:cBhvr>
                                      <p:tavLst>
                                        <p:tav tm="0">
                                          <p:val>
                                            <p:strVal val="#ppt_x"/>
                                          </p:val>
                                        </p:tav>
                                        <p:tav tm="100000">
                                          <p:val>
                                            <p:strVal val="#ppt_x"/>
                                          </p:val>
                                        </p:tav>
                                      </p:tavLst>
                                    </p:anim>
                                    <p:anim calcmode="lin" valueType="num">
                                      <p:cBhvr additive="base">
                                        <p:cTn id="8"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idx="4294967295"/>
          </p:nvPr>
        </p:nvSpPr>
        <p:spPr>
          <a:xfrm>
            <a:off x="303213" y="46038"/>
            <a:ext cx="8229600" cy="436562"/>
          </a:xfrm>
        </p:spPr>
        <p:txBody>
          <a:bodyPr/>
          <a:lstStyle/>
          <a:p>
            <a:r>
              <a:rPr lang="zh-CN" altLang="en-US" smtClean="0"/>
              <a:t>改善性能，提速！  </a:t>
            </a:r>
          </a:p>
        </p:txBody>
      </p:sp>
      <p:pic>
        <p:nvPicPr>
          <p:cNvPr id="53250" name="Picture 5"/>
          <p:cNvPicPr>
            <a:picLocks noChangeAspect="1" noChangeArrowheads="1"/>
          </p:cNvPicPr>
          <p:nvPr/>
        </p:nvPicPr>
        <p:blipFill>
          <a:blip r:embed="rId2"/>
          <a:srcRect/>
          <a:stretch>
            <a:fillRect/>
          </a:stretch>
        </p:blipFill>
        <p:spPr bwMode="auto">
          <a:xfrm>
            <a:off x="395288" y="700088"/>
            <a:ext cx="7886700" cy="3676650"/>
          </a:xfrm>
          <a:prstGeom prst="rect">
            <a:avLst/>
          </a:prstGeom>
          <a:noFill/>
          <a:ln w="9525">
            <a:noFill/>
            <a:miter lim="800000"/>
            <a:headEnd/>
            <a:tailEnd/>
          </a:ln>
        </p:spPr>
      </p:pic>
      <p:sp>
        <p:nvSpPr>
          <p:cNvPr id="78852" name="Rectangle 9"/>
          <p:cNvSpPr>
            <a:spLocks/>
          </p:cNvSpPr>
          <p:nvPr/>
        </p:nvSpPr>
        <p:spPr bwMode="auto">
          <a:xfrm>
            <a:off x="5867400" y="3724275"/>
            <a:ext cx="2808288" cy="576263"/>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zh-CN" altLang="en-US" sz="2400" b="1">
                <a:solidFill>
                  <a:srgbClr val="A50021"/>
                </a:solidFill>
                <a:latin typeface="黑体" pitchFamily="2" charset="-122"/>
                <a:ea typeface="黑体" pitchFamily="2" charset="-122"/>
              </a:rPr>
              <a:t>类似索引机制</a:t>
            </a:r>
          </a:p>
          <a:p>
            <a:pPr marL="533400" indent="-533400" eaLnBrk="0" hangingPunct="0">
              <a:spcBef>
                <a:spcPct val="20000"/>
              </a:spcBef>
              <a:buFont typeface="Arial" charset="0"/>
              <a:buNone/>
            </a:pPr>
            <a:r>
              <a:rPr kumimoji="1" lang="zh-CN" altLang="en-US" sz="2400" b="1">
                <a:solidFill>
                  <a:srgbClr val="A50021"/>
                </a:solidFill>
                <a:latin typeface="黑体" pitchFamily="2" charset="-122"/>
                <a:ea typeface="黑体" pitchFamily="2" charset="-122"/>
              </a:rPr>
              <a:t>速度快多了！</a:t>
            </a:r>
            <a:r>
              <a:rPr kumimoji="1" lang="zh-CN" altLang="en-US" sz="2000">
                <a:solidFill>
                  <a:schemeClr val="tx1"/>
                </a:solidFill>
                <a:latin typeface="黑体" pitchFamily="2" charset="-122"/>
                <a:ea typeface="黑体" pitchFamily="2" charset="-122"/>
              </a:rPr>
              <a:t> </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 calcmode="lin" valueType="num">
                                      <p:cBhvr additive="base">
                                        <p:cTn id="7" dur="500" fill="hold"/>
                                        <p:tgtEl>
                                          <p:spTgt spid="78852"/>
                                        </p:tgtEl>
                                        <p:attrNameLst>
                                          <p:attrName>ppt_x</p:attrName>
                                        </p:attrNameLst>
                                      </p:cBhvr>
                                      <p:tavLst>
                                        <p:tav tm="0">
                                          <p:val>
                                            <p:strVal val="#ppt_x"/>
                                          </p:val>
                                        </p:tav>
                                        <p:tav tm="100000">
                                          <p:val>
                                            <p:strVal val="#ppt_x"/>
                                          </p:val>
                                        </p:tav>
                                      </p:tavLst>
                                    </p:anim>
                                    <p:anim calcmode="lin" valueType="num">
                                      <p:cBhvr additive="base">
                                        <p:cTn id="8"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蓝牙对战模式开启</a:t>
            </a: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54276"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54277"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dirty="0">
                <a:solidFill>
                  <a:srgbClr val="0070C0"/>
                </a:solidFill>
                <a:effectLst>
                  <a:outerShdw blurRad="38100" dist="38100" dir="2700000" algn="tl">
                    <a:srgbClr val="C0C0C0"/>
                  </a:outerShdw>
                </a:effectLst>
                <a:latin typeface="微软雅黑"/>
                <a:ea typeface="微软雅黑"/>
                <a:cs typeface="微软雅黑"/>
              </a:rPr>
              <a:t>安安爱成语 </a:t>
            </a:r>
            <a:r>
              <a:rPr lang="en-US" altLang="zh-CN" sz="4400" b="1" dirty="0">
                <a:solidFill>
                  <a:srgbClr val="0070C0"/>
                </a:solidFill>
                <a:effectLst>
                  <a:outerShdw blurRad="38100" dist="38100" dir="2700000" algn="tl">
                    <a:srgbClr val="C0C0C0"/>
                  </a:outerShdw>
                </a:effectLst>
                <a:latin typeface="微软雅黑"/>
                <a:ea typeface="微软雅黑"/>
                <a:cs typeface="微软雅黑"/>
              </a:rPr>
              <a:t>– </a:t>
            </a:r>
            <a:r>
              <a:rPr lang="zh-CN" altLang="en-US" sz="4400" b="1" dirty="0">
                <a:solidFill>
                  <a:srgbClr val="0070C0"/>
                </a:solidFill>
                <a:effectLst>
                  <a:outerShdw blurRad="38100" dist="38100" dir="2700000" algn="tl">
                    <a:srgbClr val="C0C0C0"/>
                  </a:outerShdw>
                </a:effectLst>
                <a:latin typeface="微软雅黑"/>
                <a:ea typeface="微软雅黑"/>
                <a:cs typeface="微软雅黑"/>
              </a:rPr>
              <a:t>对</a:t>
            </a:r>
            <a:r>
              <a:rPr lang="zh-CN" altLang="en-US" sz="4400" b="1" dirty="0">
                <a:solidFill>
                  <a:srgbClr val="0070C0"/>
                </a:solidFill>
                <a:effectLst>
                  <a:outerShdw blurRad="38100" dist="38100" dir="2700000" algn="tl">
                    <a:srgbClr val="C0C0C0"/>
                  </a:outerShdw>
                </a:effectLst>
                <a:latin typeface="微软雅黑"/>
                <a:ea typeface="微软雅黑"/>
                <a:cs typeface="微软雅黑"/>
              </a:rPr>
              <a:t>战模式案例</a:t>
            </a:r>
            <a:r>
              <a:rPr lang="zh-CN" altLang="en-US" sz="4400" b="1" dirty="0">
                <a:solidFill>
                  <a:srgbClr val="0070C0"/>
                </a:solidFill>
                <a:effectLst>
                  <a:outerShdw blurRad="38100" dist="38100" dir="2700000" algn="tl">
                    <a:srgbClr val="C0C0C0"/>
                  </a:outerShdw>
                </a:effectLst>
                <a:latin typeface="微软雅黑"/>
                <a:ea typeface="微软雅黑"/>
                <a:cs typeface="微软雅黑"/>
              </a:rPr>
              <a:t>展示</a:t>
            </a:r>
          </a:p>
          <a:p>
            <a:pPr algn="ctr">
              <a:lnSpc>
                <a:spcPct val="140000"/>
              </a:lnSpc>
              <a:spcBef>
                <a:spcPct val="50000"/>
              </a:spcBef>
              <a:defRPr/>
            </a:pPr>
            <a:endParaRPr lang="zh-CN" altLang="en-US" sz="1800" dirty="0">
              <a:solidFill>
                <a:schemeClr val="bg2"/>
              </a:solidFill>
              <a:latin typeface="隶书" pitchFamily="49" charset="-122"/>
              <a:ea typeface="隶书" pitchFamily="49" charset="-122"/>
            </a:endParaRPr>
          </a:p>
        </p:txBody>
      </p:sp>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55301"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p:txBody>
          <a:bodyPr/>
          <a:lstStyle/>
          <a:p>
            <a:pPr eaLnBrk="1" hangingPunct="1"/>
            <a:r>
              <a:rPr lang="zh-CN" altLang="en-US" smtClean="0"/>
              <a:t>展示与分析</a:t>
            </a:r>
          </a:p>
        </p:txBody>
      </p:sp>
      <p:sp>
        <p:nvSpPr>
          <p:cNvPr id="19458" name="Rectangle 6"/>
          <p:cNvSpPr>
            <a:spLocks/>
          </p:cNvSpPr>
          <p:nvPr/>
        </p:nvSpPr>
        <p:spPr bwMode="auto">
          <a:xfrm>
            <a:off x="323850" y="4227513"/>
            <a:ext cx="1655763"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(a)</a:t>
            </a:r>
            <a:r>
              <a:rPr kumimoji="1" lang="zh-CN" altLang="en-US" sz="2000">
                <a:solidFill>
                  <a:schemeClr val="tx1"/>
                </a:solidFill>
                <a:latin typeface="黑体" pitchFamily="2" charset="-122"/>
                <a:ea typeface="黑体" pitchFamily="2" charset="-122"/>
              </a:rPr>
              <a:t>开始界面</a:t>
            </a:r>
            <a:endParaRPr kumimoji="1" lang="en-US" altLang="zh-CN" sz="3200">
              <a:solidFill>
                <a:schemeClr val="tx1"/>
              </a:solidFill>
              <a:latin typeface="微软雅黑"/>
              <a:ea typeface="黑体" pitchFamily="2" charset="-122"/>
            </a:endParaRPr>
          </a:p>
        </p:txBody>
      </p:sp>
      <p:sp>
        <p:nvSpPr>
          <p:cNvPr id="19459" name="Rectangle 7"/>
          <p:cNvSpPr>
            <a:spLocks/>
          </p:cNvSpPr>
          <p:nvPr/>
        </p:nvSpPr>
        <p:spPr bwMode="auto">
          <a:xfrm>
            <a:off x="6013450" y="4227513"/>
            <a:ext cx="1871663"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(c)</a:t>
            </a:r>
            <a:r>
              <a:rPr kumimoji="1" lang="zh-CN" altLang="en-US" sz="2000">
                <a:solidFill>
                  <a:schemeClr val="tx1"/>
                </a:solidFill>
                <a:latin typeface="黑体" pitchFamily="2" charset="-122"/>
                <a:ea typeface="黑体" pitchFamily="2" charset="-122"/>
              </a:rPr>
              <a:t>接龙中</a:t>
            </a:r>
            <a:endParaRPr kumimoji="1" lang="zh-CN" altLang="en-US" sz="3200">
              <a:solidFill>
                <a:schemeClr val="tx1"/>
              </a:solidFill>
              <a:latin typeface="微软雅黑"/>
              <a:ea typeface="黑体" pitchFamily="2" charset="-122"/>
            </a:endParaRPr>
          </a:p>
        </p:txBody>
      </p:sp>
      <p:pic>
        <p:nvPicPr>
          <p:cNvPr id="19460" name="Picture 6" descr="Screenshot_2016-04-03-09-17-37"/>
          <p:cNvPicPr>
            <a:picLocks noChangeAspect="1" noChangeArrowheads="1"/>
          </p:cNvPicPr>
          <p:nvPr/>
        </p:nvPicPr>
        <p:blipFill>
          <a:blip r:embed="rId2"/>
          <a:srcRect/>
          <a:stretch>
            <a:fillRect/>
          </a:stretch>
        </p:blipFill>
        <p:spPr bwMode="auto">
          <a:xfrm>
            <a:off x="468313" y="987425"/>
            <a:ext cx="1657350" cy="2952750"/>
          </a:xfrm>
          <a:prstGeom prst="rect">
            <a:avLst/>
          </a:prstGeom>
          <a:noFill/>
          <a:ln w="9525">
            <a:noFill/>
            <a:miter lim="800000"/>
            <a:headEnd/>
            <a:tailEnd/>
          </a:ln>
        </p:spPr>
      </p:pic>
      <p:pic>
        <p:nvPicPr>
          <p:cNvPr id="19461" name="Picture 7" descr="Screenshot_2016-04-03-09-17-54"/>
          <p:cNvPicPr>
            <a:picLocks noChangeAspect="1" noChangeArrowheads="1"/>
          </p:cNvPicPr>
          <p:nvPr/>
        </p:nvPicPr>
        <p:blipFill>
          <a:blip r:embed="rId3"/>
          <a:srcRect/>
          <a:stretch>
            <a:fillRect/>
          </a:stretch>
        </p:blipFill>
        <p:spPr bwMode="auto">
          <a:xfrm>
            <a:off x="3203575" y="987425"/>
            <a:ext cx="1657350" cy="2952750"/>
          </a:xfrm>
          <a:prstGeom prst="rect">
            <a:avLst/>
          </a:prstGeom>
          <a:noFill/>
          <a:ln w="9525">
            <a:noFill/>
            <a:miter lim="800000"/>
            <a:headEnd/>
            <a:tailEnd/>
          </a:ln>
        </p:spPr>
      </p:pic>
      <p:pic>
        <p:nvPicPr>
          <p:cNvPr id="19462" name="Picture 8" descr="Screenshot_2016-04-03-09-22-36"/>
          <p:cNvPicPr>
            <a:picLocks noChangeAspect="1" noChangeArrowheads="1"/>
          </p:cNvPicPr>
          <p:nvPr/>
        </p:nvPicPr>
        <p:blipFill>
          <a:blip r:embed="rId4"/>
          <a:srcRect/>
          <a:stretch>
            <a:fillRect/>
          </a:stretch>
        </p:blipFill>
        <p:spPr bwMode="auto">
          <a:xfrm>
            <a:off x="6011863" y="1058863"/>
            <a:ext cx="1657350" cy="2952750"/>
          </a:xfrm>
          <a:prstGeom prst="rect">
            <a:avLst/>
          </a:prstGeom>
          <a:noFill/>
          <a:ln w="9525">
            <a:noFill/>
            <a:miter lim="800000"/>
            <a:headEnd/>
            <a:tailEnd/>
          </a:ln>
        </p:spPr>
      </p:pic>
      <p:sp>
        <p:nvSpPr>
          <p:cNvPr id="19463" name="Rectangle 7"/>
          <p:cNvSpPr>
            <a:spLocks/>
          </p:cNvSpPr>
          <p:nvPr/>
        </p:nvSpPr>
        <p:spPr bwMode="auto">
          <a:xfrm>
            <a:off x="3132138" y="4227513"/>
            <a:ext cx="2376487"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(b)</a:t>
            </a:r>
            <a:r>
              <a:rPr kumimoji="1" lang="zh-CN" altLang="en-US" sz="2000">
                <a:solidFill>
                  <a:schemeClr val="tx1"/>
                </a:solidFill>
                <a:latin typeface="黑体" pitchFamily="2" charset="-122"/>
                <a:ea typeface="黑体" pitchFamily="2" charset="-122"/>
              </a:rPr>
              <a:t>单人游戏界面</a:t>
            </a:r>
            <a:endParaRPr kumimoji="1" lang="zh-CN" altLang="en-US" sz="3200">
              <a:solidFill>
                <a:schemeClr val="tx1"/>
              </a:solidFill>
              <a:latin typeface="微软雅黑"/>
              <a:ea typeface="黑体" pitchFamily="2" charset="-122"/>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p:txBody>
          <a:bodyPr/>
          <a:lstStyle/>
          <a:p>
            <a:pPr eaLnBrk="1" hangingPunct="1"/>
            <a:r>
              <a:rPr lang="zh-CN" altLang="en-US" smtClean="0"/>
              <a:t>展示与分析</a:t>
            </a:r>
          </a:p>
        </p:txBody>
      </p:sp>
      <p:sp>
        <p:nvSpPr>
          <p:cNvPr id="56322" name="Rectangle 6"/>
          <p:cNvSpPr>
            <a:spLocks/>
          </p:cNvSpPr>
          <p:nvPr/>
        </p:nvSpPr>
        <p:spPr bwMode="auto">
          <a:xfrm>
            <a:off x="323850" y="4227513"/>
            <a:ext cx="1655763"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(a)</a:t>
            </a:r>
            <a:r>
              <a:rPr kumimoji="1" lang="zh-CN" altLang="en-US" sz="2000">
                <a:solidFill>
                  <a:schemeClr val="tx1"/>
                </a:solidFill>
                <a:latin typeface="黑体" pitchFamily="2" charset="-122"/>
                <a:ea typeface="黑体" pitchFamily="2" charset="-122"/>
              </a:rPr>
              <a:t>开始界面</a:t>
            </a:r>
            <a:endParaRPr kumimoji="1" lang="en-US" altLang="zh-CN" sz="3200">
              <a:solidFill>
                <a:schemeClr val="tx1"/>
              </a:solidFill>
              <a:latin typeface="微软雅黑"/>
              <a:ea typeface="黑体" pitchFamily="2" charset="-122"/>
            </a:endParaRPr>
          </a:p>
        </p:txBody>
      </p:sp>
      <p:sp>
        <p:nvSpPr>
          <p:cNvPr id="56323" name="Rectangle 7"/>
          <p:cNvSpPr>
            <a:spLocks/>
          </p:cNvSpPr>
          <p:nvPr/>
        </p:nvSpPr>
        <p:spPr bwMode="auto">
          <a:xfrm>
            <a:off x="4678363" y="4233863"/>
            <a:ext cx="1871662"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(c)</a:t>
            </a:r>
            <a:r>
              <a:rPr kumimoji="1" lang="zh-CN" altLang="en-US" sz="2000">
                <a:solidFill>
                  <a:schemeClr val="tx1"/>
                </a:solidFill>
                <a:latin typeface="黑体" pitchFamily="2" charset="-122"/>
                <a:ea typeface="黑体" pitchFamily="2" charset="-122"/>
              </a:rPr>
              <a:t>客户机模式</a:t>
            </a:r>
            <a:endParaRPr kumimoji="1" lang="zh-CN" altLang="en-US" sz="3200">
              <a:solidFill>
                <a:schemeClr val="tx1"/>
              </a:solidFill>
              <a:latin typeface="微软雅黑"/>
              <a:ea typeface="黑体" pitchFamily="2" charset="-122"/>
            </a:endParaRPr>
          </a:p>
        </p:txBody>
      </p:sp>
      <p:pic>
        <p:nvPicPr>
          <p:cNvPr id="56324" name="Picture 6" descr="Screenshot_2016-04-03-09-17-37"/>
          <p:cNvPicPr>
            <a:picLocks noChangeAspect="1" noChangeArrowheads="1"/>
          </p:cNvPicPr>
          <p:nvPr/>
        </p:nvPicPr>
        <p:blipFill>
          <a:blip r:embed="rId2"/>
          <a:srcRect/>
          <a:stretch>
            <a:fillRect/>
          </a:stretch>
        </p:blipFill>
        <p:spPr bwMode="auto">
          <a:xfrm>
            <a:off x="468313" y="1017588"/>
            <a:ext cx="1657350" cy="2952750"/>
          </a:xfrm>
          <a:prstGeom prst="rect">
            <a:avLst/>
          </a:prstGeom>
          <a:noFill/>
          <a:ln w="9525">
            <a:noFill/>
            <a:miter lim="800000"/>
            <a:headEnd/>
            <a:tailEnd/>
          </a:ln>
        </p:spPr>
      </p:pic>
      <p:sp>
        <p:nvSpPr>
          <p:cNvPr id="56325" name="Rectangle 7"/>
          <p:cNvSpPr>
            <a:spLocks/>
          </p:cNvSpPr>
          <p:nvPr/>
        </p:nvSpPr>
        <p:spPr bwMode="auto">
          <a:xfrm>
            <a:off x="2484438" y="4243388"/>
            <a:ext cx="2376487"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(b)</a:t>
            </a:r>
            <a:r>
              <a:rPr kumimoji="1" lang="zh-CN" altLang="en-US" sz="2000">
                <a:solidFill>
                  <a:schemeClr val="tx1"/>
                </a:solidFill>
                <a:latin typeface="黑体" pitchFamily="2" charset="-122"/>
                <a:ea typeface="黑体" pitchFamily="2" charset="-122"/>
              </a:rPr>
              <a:t>服务器模式</a:t>
            </a:r>
            <a:endParaRPr kumimoji="1" lang="zh-CN" altLang="en-US" sz="3200">
              <a:solidFill>
                <a:schemeClr val="tx1"/>
              </a:solidFill>
              <a:latin typeface="微软雅黑"/>
              <a:ea typeface="黑体" pitchFamily="2" charset="-122"/>
            </a:endParaRPr>
          </a:p>
        </p:txBody>
      </p:sp>
      <p:pic>
        <p:nvPicPr>
          <p:cNvPr id="56326" name="Picture 2" descr="E:\网易云课堂\9 安安爱成语\Screenshot_2016-07-20-11-27-55.png"/>
          <p:cNvPicPr>
            <a:picLocks noChangeAspect="1" noChangeArrowheads="1"/>
          </p:cNvPicPr>
          <p:nvPr/>
        </p:nvPicPr>
        <p:blipFill>
          <a:blip r:embed="rId3"/>
          <a:srcRect/>
          <a:stretch>
            <a:fillRect/>
          </a:stretch>
        </p:blipFill>
        <p:spPr bwMode="auto">
          <a:xfrm>
            <a:off x="2614613" y="1019175"/>
            <a:ext cx="1660525" cy="2952750"/>
          </a:xfrm>
          <a:prstGeom prst="rect">
            <a:avLst/>
          </a:prstGeom>
          <a:noFill/>
          <a:ln w="9525">
            <a:noFill/>
            <a:miter lim="800000"/>
            <a:headEnd/>
            <a:tailEnd/>
          </a:ln>
        </p:spPr>
      </p:pic>
      <p:pic>
        <p:nvPicPr>
          <p:cNvPr id="56327" name="Picture 3" descr="E:\网易云课堂\9 安安爱成语\Screenshot_2016-07-20-11-28-08.png"/>
          <p:cNvPicPr>
            <a:picLocks noChangeAspect="1" noChangeArrowheads="1"/>
          </p:cNvPicPr>
          <p:nvPr/>
        </p:nvPicPr>
        <p:blipFill>
          <a:blip r:embed="rId4"/>
          <a:srcRect/>
          <a:stretch>
            <a:fillRect/>
          </a:stretch>
        </p:blipFill>
        <p:spPr bwMode="auto">
          <a:xfrm>
            <a:off x="4678363" y="987425"/>
            <a:ext cx="1660525" cy="2952750"/>
          </a:xfrm>
          <a:prstGeom prst="rect">
            <a:avLst/>
          </a:prstGeom>
          <a:noFill/>
          <a:ln w="9525">
            <a:noFill/>
            <a:miter lim="800000"/>
            <a:headEnd/>
            <a:tailEnd/>
          </a:ln>
        </p:spPr>
      </p:pic>
      <p:pic>
        <p:nvPicPr>
          <p:cNvPr id="56328" name="Picture 5" descr="E:\网易云课堂\9 安安爱成语\Screenshot_2016-07-20-11-28-29.png"/>
          <p:cNvPicPr>
            <a:picLocks noChangeAspect="1" noChangeArrowheads="1"/>
          </p:cNvPicPr>
          <p:nvPr/>
        </p:nvPicPr>
        <p:blipFill>
          <a:blip r:embed="rId5"/>
          <a:srcRect/>
          <a:stretch>
            <a:fillRect/>
          </a:stretch>
        </p:blipFill>
        <p:spPr bwMode="auto">
          <a:xfrm>
            <a:off x="6804025" y="987425"/>
            <a:ext cx="1660525" cy="2952750"/>
          </a:xfrm>
          <a:prstGeom prst="rect">
            <a:avLst/>
          </a:prstGeom>
          <a:noFill/>
          <a:ln w="9525">
            <a:noFill/>
            <a:miter lim="800000"/>
            <a:headEnd/>
            <a:tailEnd/>
          </a:ln>
        </p:spPr>
      </p:pic>
      <p:sp>
        <p:nvSpPr>
          <p:cNvPr id="56329" name="Rectangle 7"/>
          <p:cNvSpPr>
            <a:spLocks/>
          </p:cNvSpPr>
          <p:nvPr/>
        </p:nvSpPr>
        <p:spPr bwMode="auto">
          <a:xfrm>
            <a:off x="6777038" y="4227513"/>
            <a:ext cx="2474912"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(d)</a:t>
            </a:r>
            <a:r>
              <a:rPr kumimoji="1" lang="zh-CN" altLang="en-US" sz="2000">
                <a:solidFill>
                  <a:schemeClr val="tx1"/>
                </a:solidFill>
                <a:latin typeface="黑体" pitchFamily="2" charset="-122"/>
                <a:ea typeface="黑体" pitchFamily="2" charset="-122"/>
              </a:rPr>
              <a:t>连接蓝牙服务器</a:t>
            </a:r>
            <a:endParaRPr kumimoji="1" lang="zh-CN" altLang="en-US" sz="3200">
              <a:solidFill>
                <a:schemeClr val="tx1"/>
              </a:solidFill>
              <a:latin typeface="微软雅黑"/>
              <a:ea typeface="黑体" pitchFamily="2" charset="-122"/>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p:txBody>
          <a:bodyPr/>
          <a:lstStyle/>
          <a:p>
            <a:pPr eaLnBrk="1" hangingPunct="1"/>
            <a:r>
              <a:rPr lang="zh-CN" altLang="en-US" smtClean="0"/>
              <a:t>展示与分析</a:t>
            </a:r>
          </a:p>
        </p:txBody>
      </p:sp>
      <p:sp>
        <p:nvSpPr>
          <p:cNvPr id="57346" name="Rectangle 6"/>
          <p:cNvSpPr>
            <a:spLocks/>
          </p:cNvSpPr>
          <p:nvPr/>
        </p:nvSpPr>
        <p:spPr bwMode="auto">
          <a:xfrm>
            <a:off x="323850" y="4227513"/>
            <a:ext cx="2303463"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(e)</a:t>
            </a:r>
            <a:r>
              <a:rPr kumimoji="1" lang="zh-CN" altLang="en-US" sz="2000">
                <a:solidFill>
                  <a:schemeClr val="tx1"/>
                </a:solidFill>
                <a:latin typeface="黑体" pitchFamily="2" charset="-122"/>
                <a:ea typeface="黑体" pitchFamily="2" charset="-122"/>
              </a:rPr>
              <a:t>客户机已连接</a:t>
            </a:r>
            <a:endParaRPr kumimoji="1" lang="zh-CN" altLang="en-US" sz="3200">
              <a:solidFill>
                <a:schemeClr val="tx1"/>
              </a:solidFill>
              <a:latin typeface="微软雅黑"/>
              <a:ea typeface="黑体" pitchFamily="2" charset="-122"/>
            </a:endParaRPr>
          </a:p>
        </p:txBody>
      </p:sp>
      <p:sp>
        <p:nvSpPr>
          <p:cNvPr id="57347" name="Rectangle 7"/>
          <p:cNvSpPr>
            <a:spLocks/>
          </p:cNvSpPr>
          <p:nvPr/>
        </p:nvSpPr>
        <p:spPr bwMode="auto">
          <a:xfrm>
            <a:off x="4716463" y="4227513"/>
            <a:ext cx="2303462"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(g)</a:t>
            </a:r>
            <a:r>
              <a:rPr kumimoji="1" lang="zh-CN" altLang="en-US" sz="2000">
                <a:solidFill>
                  <a:schemeClr val="tx1"/>
                </a:solidFill>
                <a:latin typeface="黑体" pitchFamily="2" charset="-122"/>
                <a:ea typeface="黑体" pitchFamily="2" charset="-122"/>
              </a:rPr>
              <a:t>服务器游戏中</a:t>
            </a:r>
            <a:endParaRPr kumimoji="1" lang="zh-CN" altLang="en-US" sz="3200">
              <a:solidFill>
                <a:schemeClr val="tx1"/>
              </a:solidFill>
              <a:latin typeface="微软雅黑"/>
              <a:ea typeface="黑体" pitchFamily="2" charset="-122"/>
            </a:endParaRPr>
          </a:p>
        </p:txBody>
      </p:sp>
      <p:sp>
        <p:nvSpPr>
          <p:cNvPr id="57348" name="Rectangle 7"/>
          <p:cNvSpPr>
            <a:spLocks/>
          </p:cNvSpPr>
          <p:nvPr/>
        </p:nvSpPr>
        <p:spPr bwMode="auto">
          <a:xfrm>
            <a:off x="2484438" y="4227513"/>
            <a:ext cx="2376487"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(f)</a:t>
            </a:r>
            <a:r>
              <a:rPr kumimoji="1" lang="zh-CN" altLang="en-US" sz="2000">
                <a:solidFill>
                  <a:schemeClr val="tx1"/>
                </a:solidFill>
                <a:latin typeface="黑体" pitchFamily="2" charset="-122"/>
                <a:ea typeface="黑体" pitchFamily="2" charset="-122"/>
              </a:rPr>
              <a:t>服务器已连接</a:t>
            </a:r>
            <a:endParaRPr kumimoji="1" lang="zh-CN" altLang="en-US" sz="3200">
              <a:solidFill>
                <a:schemeClr val="tx1"/>
              </a:solidFill>
              <a:latin typeface="微软雅黑"/>
              <a:ea typeface="黑体" pitchFamily="2" charset="-122"/>
            </a:endParaRPr>
          </a:p>
        </p:txBody>
      </p:sp>
      <p:sp>
        <p:nvSpPr>
          <p:cNvPr id="57349" name="Rectangle 7"/>
          <p:cNvSpPr>
            <a:spLocks/>
          </p:cNvSpPr>
          <p:nvPr/>
        </p:nvSpPr>
        <p:spPr bwMode="auto">
          <a:xfrm>
            <a:off x="6732588" y="4246563"/>
            <a:ext cx="2160587"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(h)</a:t>
            </a:r>
            <a:r>
              <a:rPr kumimoji="1" lang="zh-CN" altLang="en-US" sz="2000">
                <a:solidFill>
                  <a:schemeClr val="tx1"/>
                </a:solidFill>
                <a:latin typeface="黑体" pitchFamily="2" charset="-122"/>
                <a:ea typeface="黑体" pitchFamily="2" charset="-122"/>
              </a:rPr>
              <a:t>客户机游戏中</a:t>
            </a:r>
            <a:endParaRPr kumimoji="1" lang="zh-CN" altLang="en-US" sz="3200">
              <a:solidFill>
                <a:schemeClr val="tx1"/>
              </a:solidFill>
              <a:latin typeface="微软雅黑"/>
              <a:ea typeface="黑体" pitchFamily="2" charset="-122"/>
            </a:endParaRPr>
          </a:p>
        </p:txBody>
      </p:sp>
      <p:pic>
        <p:nvPicPr>
          <p:cNvPr id="57350" name="Picture 2" descr="E:\网易云课堂\9 安安爱成语\Screenshot_2016-07-20-11-30-08.png"/>
          <p:cNvPicPr>
            <a:picLocks noChangeAspect="1" noChangeArrowheads="1"/>
          </p:cNvPicPr>
          <p:nvPr/>
        </p:nvPicPr>
        <p:blipFill>
          <a:blip r:embed="rId2"/>
          <a:srcRect/>
          <a:stretch>
            <a:fillRect/>
          </a:stretch>
        </p:blipFill>
        <p:spPr bwMode="auto">
          <a:xfrm>
            <a:off x="5072063" y="998538"/>
            <a:ext cx="1660525" cy="2951162"/>
          </a:xfrm>
          <a:prstGeom prst="rect">
            <a:avLst/>
          </a:prstGeom>
          <a:noFill/>
          <a:ln w="9525">
            <a:noFill/>
            <a:miter lim="800000"/>
            <a:headEnd/>
            <a:tailEnd/>
          </a:ln>
        </p:spPr>
      </p:pic>
      <p:pic>
        <p:nvPicPr>
          <p:cNvPr id="57351" name="Picture 4" descr="E:\网易云课堂\9 安安爱成语\Screenshot_2016-07-20-11-30-04.png"/>
          <p:cNvPicPr>
            <a:picLocks noChangeAspect="1" noChangeArrowheads="1"/>
          </p:cNvPicPr>
          <p:nvPr/>
        </p:nvPicPr>
        <p:blipFill>
          <a:blip r:embed="rId3"/>
          <a:srcRect/>
          <a:stretch>
            <a:fillRect/>
          </a:stretch>
        </p:blipFill>
        <p:spPr bwMode="auto">
          <a:xfrm>
            <a:off x="7092950" y="998538"/>
            <a:ext cx="1660525" cy="2951162"/>
          </a:xfrm>
          <a:prstGeom prst="rect">
            <a:avLst/>
          </a:prstGeom>
          <a:noFill/>
          <a:ln w="9525">
            <a:noFill/>
            <a:miter lim="800000"/>
            <a:headEnd/>
            <a:tailEnd/>
          </a:ln>
        </p:spPr>
      </p:pic>
      <p:pic>
        <p:nvPicPr>
          <p:cNvPr id="57352" name="Picture 6" descr="E:\网易云课堂\9 安安爱成语\Screenshot_2016-07-20-11-28-39.png"/>
          <p:cNvPicPr>
            <a:picLocks noChangeAspect="1" noChangeArrowheads="1"/>
          </p:cNvPicPr>
          <p:nvPr/>
        </p:nvPicPr>
        <p:blipFill>
          <a:blip r:embed="rId4"/>
          <a:srcRect/>
          <a:stretch>
            <a:fillRect/>
          </a:stretch>
        </p:blipFill>
        <p:spPr bwMode="auto">
          <a:xfrm>
            <a:off x="338138" y="998538"/>
            <a:ext cx="1660525" cy="2951162"/>
          </a:xfrm>
          <a:prstGeom prst="rect">
            <a:avLst/>
          </a:prstGeom>
          <a:noFill/>
          <a:ln w="9525">
            <a:noFill/>
            <a:miter lim="800000"/>
            <a:headEnd/>
            <a:tailEnd/>
          </a:ln>
        </p:spPr>
      </p:pic>
      <p:pic>
        <p:nvPicPr>
          <p:cNvPr id="57353" name="Picture 7" descr="E:\网易云课堂\9 安安爱成语\Screenshot_2016-07-20-11-28-47.png"/>
          <p:cNvPicPr>
            <a:picLocks noChangeAspect="1" noChangeArrowheads="1"/>
          </p:cNvPicPr>
          <p:nvPr/>
        </p:nvPicPr>
        <p:blipFill>
          <a:blip r:embed="rId5"/>
          <a:srcRect/>
          <a:stretch>
            <a:fillRect/>
          </a:stretch>
        </p:blipFill>
        <p:spPr bwMode="auto">
          <a:xfrm>
            <a:off x="2627313" y="987425"/>
            <a:ext cx="1660525" cy="29527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p:txBody>
          <a:bodyPr/>
          <a:lstStyle/>
          <a:p>
            <a:pPr eaLnBrk="1" hangingPunct="1"/>
            <a:r>
              <a:rPr lang="zh-CN" altLang="en-US" smtClean="0"/>
              <a:t>展示与分析</a:t>
            </a:r>
          </a:p>
        </p:txBody>
      </p:sp>
      <p:sp>
        <p:nvSpPr>
          <p:cNvPr id="58370" name="Rectangle 6"/>
          <p:cNvSpPr>
            <a:spLocks/>
          </p:cNvSpPr>
          <p:nvPr/>
        </p:nvSpPr>
        <p:spPr bwMode="auto">
          <a:xfrm>
            <a:off x="327025" y="700088"/>
            <a:ext cx="2303463"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zh-CN" altLang="en-US" sz="2000">
                <a:solidFill>
                  <a:schemeClr val="tx1"/>
                </a:solidFill>
                <a:latin typeface="黑体" pitchFamily="2" charset="-122"/>
                <a:ea typeface="黑体" pitchFamily="2" charset="-122"/>
              </a:rPr>
              <a:t>客户机</a:t>
            </a:r>
            <a:endParaRPr kumimoji="1" lang="zh-CN" altLang="en-US" sz="3200">
              <a:solidFill>
                <a:schemeClr val="tx1"/>
              </a:solidFill>
              <a:latin typeface="微软雅黑"/>
              <a:ea typeface="黑体" pitchFamily="2" charset="-122"/>
            </a:endParaRPr>
          </a:p>
        </p:txBody>
      </p:sp>
      <p:sp>
        <p:nvSpPr>
          <p:cNvPr id="58371" name="Rectangle 7"/>
          <p:cNvSpPr>
            <a:spLocks/>
          </p:cNvSpPr>
          <p:nvPr/>
        </p:nvSpPr>
        <p:spPr bwMode="auto">
          <a:xfrm>
            <a:off x="4572000" y="712788"/>
            <a:ext cx="1008063"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zh-CN" altLang="en-US" sz="2000">
                <a:solidFill>
                  <a:schemeClr val="tx1"/>
                </a:solidFill>
                <a:latin typeface="黑体" pitchFamily="2" charset="-122"/>
                <a:ea typeface="黑体" pitchFamily="2" charset="-122"/>
              </a:rPr>
              <a:t>服务器</a:t>
            </a:r>
            <a:endParaRPr kumimoji="1" lang="zh-CN" altLang="en-US" sz="3200">
              <a:solidFill>
                <a:schemeClr val="tx1"/>
              </a:solidFill>
              <a:latin typeface="微软雅黑"/>
              <a:ea typeface="黑体" pitchFamily="2" charset="-122"/>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pitchFamily="34" charset="-122"/>
                <a:ea typeface="微软雅黑" pitchFamily="34" charset="-122"/>
              </a:rPr>
              <a:t>服务器和客户机屏幕设计</a:t>
            </a: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59396"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59397"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idx="4294967295"/>
          </p:nvPr>
        </p:nvSpPr>
        <p:spPr>
          <a:xfrm>
            <a:off x="303213" y="46038"/>
            <a:ext cx="8229600" cy="436562"/>
          </a:xfrm>
        </p:spPr>
        <p:txBody>
          <a:bodyPr/>
          <a:lstStyle/>
          <a:p>
            <a:r>
              <a:rPr lang="en-US" altLang="zh-CN" smtClean="0"/>
              <a:t>Screen_Server</a:t>
            </a:r>
            <a:r>
              <a:rPr lang="zh-CN" altLang="en-US" smtClean="0"/>
              <a:t>屏幕界面设计 </a:t>
            </a:r>
          </a:p>
        </p:txBody>
      </p:sp>
      <p:pic>
        <p:nvPicPr>
          <p:cNvPr id="60418" name="Picture 4"/>
          <p:cNvPicPr>
            <a:picLocks noChangeAspect="1" noChangeArrowheads="1"/>
          </p:cNvPicPr>
          <p:nvPr/>
        </p:nvPicPr>
        <p:blipFill>
          <a:blip r:embed="rId2"/>
          <a:srcRect/>
          <a:stretch>
            <a:fillRect/>
          </a:stretch>
        </p:blipFill>
        <p:spPr bwMode="auto">
          <a:xfrm>
            <a:off x="323850" y="555625"/>
            <a:ext cx="5040313" cy="423227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idx="4294967295"/>
          </p:nvPr>
        </p:nvSpPr>
        <p:spPr>
          <a:xfrm>
            <a:off x="303213" y="46038"/>
            <a:ext cx="8229600" cy="436562"/>
          </a:xfrm>
        </p:spPr>
        <p:txBody>
          <a:bodyPr/>
          <a:lstStyle/>
          <a:p>
            <a:r>
              <a:rPr lang="zh-CN" altLang="en-US" smtClean="0"/>
              <a:t>所有组件的说明及属性设置（</a:t>
            </a:r>
            <a:r>
              <a:rPr lang="en-US" altLang="zh-CN" smtClean="0"/>
              <a:t>1</a:t>
            </a:r>
            <a:r>
              <a:rPr lang="zh-CN" altLang="en-US" smtClean="0"/>
              <a:t>） </a:t>
            </a:r>
          </a:p>
        </p:txBody>
      </p:sp>
      <p:pic>
        <p:nvPicPr>
          <p:cNvPr id="61442" name="Picture 4"/>
          <p:cNvPicPr>
            <a:picLocks noChangeAspect="1" noChangeArrowheads="1"/>
          </p:cNvPicPr>
          <p:nvPr/>
        </p:nvPicPr>
        <p:blipFill>
          <a:blip r:embed="rId2"/>
          <a:srcRect/>
          <a:stretch>
            <a:fillRect/>
          </a:stretch>
        </p:blipFill>
        <p:spPr bwMode="auto">
          <a:xfrm>
            <a:off x="395288" y="627063"/>
            <a:ext cx="5372100" cy="4176712"/>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idx="4294967295"/>
          </p:nvPr>
        </p:nvSpPr>
        <p:spPr>
          <a:xfrm>
            <a:off x="303213" y="46038"/>
            <a:ext cx="8229600" cy="436562"/>
          </a:xfrm>
        </p:spPr>
        <p:txBody>
          <a:bodyPr/>
          <a:lstStyle/>
          <a:p>
            <a:r>
              <a:rPr lang="zh-CN" altLang="en-US" smtClean="0"/>
              <a:t>所有组件的说明及属性设置（</a:t>
            </a:r>
            <a:r>
              <a:rPr lang="en-US" altLang="zh-CN" smtClean="0"/>
              <a:t>2</a:t>
            </a:r>
            <a:r>
              <a:rPr lang="zh-CN" altLang="en-US" smtClean="0"/>
              <a:t>） </a:t>
            </a:r>
          </a:p>
        </p:txBody>
      </p:sp>
      <p:pic>
        <p:nvPicPr>
          <p:cNvPr id="62466" name="Picture 4"/>
          <p:cNvPicPr>
            <a:picLocks noChangeAspect="1" noChangeArrowheads="1"/>
          </p:cNvPicPr>
          <p:nvPr/>
        </p:nvPicPr>
        <p:blipFill>
          <a:blip r:embed="rId2"/>
          <a:srcRect/>
          <a:stretch>
            <a:fillRect/>
          </a:stretch>
        </p:blipFill>
        <p:spPr bwMode="auto">
          <a:xfrm>
            <a:off x="395288" y="700088"/>
            <a:ext cx="5372100" cy="365760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idx="4294967295"/>
          </p:nvPr>
        </p:nvSpPr>
        <p:spPr>
          <a:xfrm>
            <a:off x="303213" y="46038"/>
            <a:ext cx="8229600" cy="436562"/>
          </a:xfrm>
        </p:spPr>
        <p:txBody>
          <a:bodyPr/>
          <a:lstStyle/>
          <a:p>
            <a:r>
              <a:rPr lang="zh-CN" altLang="en-US" smtClean="0"/>
              <a:t>所有组件的说明及属性设置（</a:t>
            </a:r>
            <a:r>
              <a:rPr lang="en-US" altLang="zh-CN" smtClean="0"/>
              <a:t>3</a:t>
            </a:r>
            <a:r>
              <a:rPr lang="zh-CN" altLang="en-US" smtClean="0"/>
              <a:t>） </a:t>
            </a:r>
          </a:p>
        </p:txBody>
      </p:sp>
      <p:pic>
        <p:nvPicPr>
          <p:cNvPr id="63490" name="Picture 4"/>
          <p:cNvPicPr>
            <a:picLocks noChangeAspect="1" noChangeArrowheads="1"/>
          </p:cNvPicPr>
          <p:nvPr/>
        </p:nvPicPr>
        <p:blipFill>
          <a:blip r:embed="rId2"/>
          <a:srcRect/>
          <a:stretch>
            <a:fillRect/>
          </a:stretch>
        </p:blipFill>
        <p:spPr bwMode="auto">
          <a:xfrm>
            <a:off x="468313" y="771525"/>
            <a:ext cx="5381625" cy="365760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idx="4294967295"/>
          </p:nvPr>
        </p:nvSpPr>
        <p:spPr>
          <a:xfrm>
            <a:off x="303213" y="46038"/>
            <a:ext cx="8229600" cy="436562"/>
          </a:xfrm>
        </p:spPr>
        <p:txBody>
          <a:bodyPr/>
          <a:lstStyle/>
          <a:p>
            <a:r>
              <a:rPr lang="en-US" altLang="zh-CN" smtClean="0"/>
              <a:t>Screen_Client</a:t>
            </a:r>
            <a:r>
              <a:rPr lang="zh-CN" altLang="en-US" smtClean="0"/>
              <a:t>屏幕界面设计 </a:t>
            </a:r>
          </a:p>
        </p:txBody>
      </p:sp>
      <p:pic>
        <p:nvPicPr>
          <p:cNvPr id="64514" name="Picture 4"/>
          <p:cNvPicPr>
            <a:picLocks noChangeAspect="1" noChangeArrowheads="1"/>
          </p:cNvPicPr>
          <p:nvPr/>
        </p:nvPicPr>
        <p:blipFill>
          <a:blip r:embed="rId2"/>
          <a:srcRect/>
          <a:stretch>
            <a:fillRect/>
          </a:stretch>
        </p:blipFill>
        <p:spPr bwMode="auto">
          <a:xfrm>
            <a:off x="395288" y="555625"/>
            <a:ext cx="4321175" cy="4208463"/>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idx="4294967295"/>
          </p:nvPr>
        </p:nvSpPr>
        <p:spPr>
          <a:xfrm>
            <a:off x="303213" y="46038"/>
            <a:ext cx="8229600" cy="436562"/>
          </a:xfrm>
        </p:spPr>
        <p:txBody>
          <a:bodyPr/>
          <a:lstStyle/>
          <a:p>
            <a:r>
              <a:rPr lang="zh-CN" altLang="en-US" smtClean="0"/>
              <a:t>所有组件的说明及属性设置（</a:t>
            </a:r>
            <a:r>
              <a:rPr lang="en-US" altLang="zh-CN" smtClean="0"/>
              <a:t>1</a:t>
            </a:r>
            <a:r>
              <a:rPr lang="zh-CN" altLang="en-US" smtClean="0"/>
              <a:t>） </a:t>
            </a:r>
          </a:p>
        </p:txBody>
      </p:sp>
      <p:pic>
        <p:nvPicPr>
          <p:cNvPr id="65538" name="Picture 4"/>
          <p:cNvPicPr>
            <a:picLocks noChangeAspect="1" noChangeArrowheads="1"/>
          </p:cNvPicPr>
          <p:nvPr/>
        </p:nvPicPr>
        <p:blipFill>
          <a:blip r:embed="rId2"/>
          <a:srcRect/>
          <a:stretch>
            <a:fillRect/>
          </a:stretch>
        </p:blipFill>
        <p:spPr bwMode="auto">
          <a:xfrm>
            <a:off x="468313" y="657225"/>
            <a:ext cx="4967287" cy="415607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p:txBody>
          <a:bodyPr/>
          <a:lstStyle/>
          <a:p>
            <a:pPr eaLnBrk="1" hangingPunct="1"/>
            <a:r>
              <a:rPr lang="zh-CN" altLang="en-US" smtClean="0"/>
              <a:t>展示与分析</a:t>
            </a:r>
          </a:p>
        </p:txBody>
      </p:sp>
      <p:sp>
        <p:nvSpPr>
          <p:cNvPr id="20482" name="Rectangle 6"/>
          <p:cNvSpPr>
            <a:spLocks/>
          </p:cNvSpPr>
          <p:nvPr/>
        </p:nvSpPr>
        <p:spPr bwMode="auto">
          <a:xfrm>
            <a:off x="323850" y="4227513"/>
            <a:ext cx="1655763"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(d)</a:t>
            </a:r>
            <a:r>
              <a:rPr kumimoji="1" lang="zh-CN" altLang="en-US" sz="2000">
                <a:solidFill>
                  <a:schemeClr val="tx1"/>
                </a:solidFill>
                <a:latin typeface="黑体" pitchFamily="2" charset="-122"/>
                <a:ea typeface="黑体" pitchFamily="2" charset="-122"/>
              </a:rPr>
              <a:t>接龙提示</a:t>
            </a:r>
            <a:endParaRPr kumimoji="1" lang="zh-CN" altLang="en-US" sz="3200">
              <a:solidFill>
                <a:schemeClr val="tx1"/>
              </a:solidFill>
              <a:latin typeface="微软雅黑"/>
              <a:ea typeface="黑体" pitchFamily="2" charset="-122"/>
            </a:endParaRPr>
          </a:p>
        </p:txBody>
      </p:sp>
      <p:sp>
        <p:nvSpPr>
          <p:cNvPr id="20483" name="Rectangle 7"/>
          <p:cNvSpPr>
            <a:spLocks/>
          </p:cNvSpPr>
          <p:nvPr/>
        </p:nvSpPr>
        <p:spPr bwMode="auto">
          <a:xfrm>
            <a:off x="3060700" y="4217988"/>
            <a:ext cx="2376488"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(e)</a:t>
            </a:r>
            <a:r>
              <a:rPr kumimoji="1" lang="zh-CN" altLang="en-US" sz="2000">
                <a:solidFill>
                  <a:schemeClr val="tx1"/>
                </a:solidFill>
                <a:latin typeface="黑体" pitchFamily="2" charset="-122"/>
                <a:ea typeface="黑体" pitchFamily="2" charset="-122"/>
              </a:rPr>
              <a:t>词义解释</a:t>
            </a:r>
            <a:endParaRPr kumimoji="1" lang="zh-CN" altLang="en-US" sz="3200">
              <a:solidFill>
                <a:schemeClr val="tx1"/>
              </a:solidFill>
              <a:latin typeface="微软雅黑"/>
              <a:ea typeface="黑体" pitchFamily="2" charset="-122"/>
            </a:endParaRPr>
          </a:p>
        </p:txBody>
      </p:sp>
      <p:pic>
        <p:nvPicPr>
          <p:cNvPr id="20484" name="Picture 10"/>
          <p:cNvPicPr>
            <a:picLocks noChangeAspect="1" noChangeArrowheads="1"/>
          </p:cNvPicPr>
          <p:nvPr/>
        </p:nvPicPr>
        <p:blipFill>
          <a:blip r:embed="rId2"/>
          <a:srcRect/>
          <a:stretch>
            <a:fillRect/>
          </a:stretch>
        </p:blipFill>
        <p:spPr bwMode="auto">
          <a:xfrm>
            <a:off x="539750" y="987425"/>
            <a:ext cx="1647825" cy="2971800"/>
          </a:xfrm>
          <a:prstGeom prst="rect">
            <a:avLst/>
          </a:prstGeom>
          <a:noFill/>
          <a:ln w="9525">
            <a:noFill/>
            <a:miter lim="800000"/>
            <a:headEnd/>
            <a:tailEnd/>
          </a:ln>
        </p:spPr>
      </p:pic>
      <p:pic>
        <p:nvPicPr>
          <p:cNvPr id="20485" name="Picture 11"/>
          <p:cNvPicPr>
            <a:picLocks noChangeAspect="1" noChangeArrowheads="1"/>
          </p:cNvPicPr>
          <p:nvPr/>
        </p:nvPicPr>
        <p:blipFill>
          <a:blip r:embed="rId3"/>
          <a:srcRect/>
          <a:stretch>
            <a:fillRect/>
          </a:stretch>
        </p:blipFill>
        <p:spPr bwMode="auto">
          <a:xfrm>
            <a:off x="3132138" y="977900"/>
            <a:ext cx="1657350" cy="29622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idx="4294967295"/>
          </p:nvPr>
        </p:nvSpPr>
        <p:spPr>
          <a:xfrm>
            <a:off x="303213" y="46038"/>
            <a:ext cx="8229600" cy="436562"/>
          </a:xfrm>
        </p:spPr>
        <p:txBody>
          <a:bodyPr/>
          <a:lstStyle/>
          <a:p>
            <a:r>
              <a:rPr lang="zh-CN" altLang="en-US" smtClean="0"/>
              <a:t>所有组件的说明及属性设置（</a:t>
            </a:r>
            <a:r>
              <a:rPr lang="en-US" altLang="zh-CN" smtClean="0"/>
              <a:t>2</a:t>
            </a:r>
            <a:r>
              <a:rPr lang="zh-CN" altLang="en-US" smtClean="0"/>
              <a:t>） </a:t>
            </a:r>
          </a:p>
        </p:txBody>
      </p:sp>
      <p:pic>
        <p:nvPicPr>
          <p:cNvPr id="66562" name="Picture 4"/>
          <p:cNvPicPr>
            <a:picLocks noChangeAspect="1" noChangeArrowheads="1"/>
          </p:cNvPicPr>
          <p:nvPr/>
        </p:nvPicPr>
        <p:blipFill>
          <a:blip r:embed="rId2"/>
          <a:srcRect/>
          <a:stretch>
            <a:fillRect/>
          </a:stretch>
        </p:blipFill>
        <p:spPr bwMode="auto">
          <a:xfrm>
            <a:off x="468313" y="771525"/>
            <a:ext cx="5324475" cy="364807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idx="4294967295"/>
          </p:nvPr>
        </p:nvSpPr>
        <p:spPr>
          <a:xfrm>
            <a:off x="303213" y="46038"/>
            <a:ext cx="8229600" cy="436562"/>
          </a:xfrm>
        </p:spPr>
        <p:txBody>
          <a:bodyPr/>
          <a:lstStyle/>
          <a:p>
            <a:r>
              <a:rPr lang="zh-CN" altLang="en-US" smtClean="0"/>
              <a:t>所有组件的说明及属性设置（</a:t>
            </a:r>
            <a:r>
              <a:rPr lang="en-US" altLang="zh-CN" smtClean="0"/>
              <a:t>3</a:t>
            </a:r>
            <a:r>
              <a:rPr lang="zh-CN" altLang="en-US" smtClean="0"/>
              <a:t>） </a:t>
            </a:r>
          </a:p>
        </p:txBody>
      </p:sp>
      <p:pic>
        <p:nvPicPr>
          <p:cNvPr id="67586" name="Picture 4"/>
          <p:cNvPicPr>
            <a:picLocks noChangeAspect="1" noChangeArrowheads="1"/>
          </p:cNvPicPr>
          <p:nvPr/>
        </p:nvPicPr>
        <p:blipFill>
          <a:blip r:embed="rId2"/>
          <a:srcRect/>
          <a:stretch>
            <a:fillRect/>
          </a:stretch>
        </p:blipFill>
        <p:spPr bwMode="auto">
          <a:xfrm>
            <a:off x="395288" y="771525"/>
            <a:ext cx="5343525" cy="366712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主界面调用</a:t>
            </a: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68612"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68613"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idx="4294967295"/>
          </p:nvPr>
        </p:nvSpPr>
        <p:spPr>
          <a:xfrm>
            <a:off x="303213" y="46038"/>
            <a:ext cx="8229600" cy="436562"/>
          </a:xfrm>
        </p:spPr>
        <p:txBody>
          <a:bodyPr/>
          <a:lstStyle/>
          <a:p>
            <a:r>
              <a:rPr lang="zh-CN" altLang="en-US" smtClean="0"/>
              <a:t>主屏幕调用 </a:t>
            </a:r>
          </a:p>
        </p:txBody>
      </p:sp>
      <p:pic>
        <p:nvPicPr>
          <p:cNvPr id="69634" name="Picture 4"/>
          <p:cNvPicPr>
            <a:picLocks noChangeAspect="1" noChangeArrowheads="1"/>
          </p:cNvPicPr>
          <p:nvPr/>
        </p:nvPicPr>
        <p:blipFill>
          <a:blip r:embed="rId2"/>
          <a:srcRect/>
          <a:stretch>
            <a:fillRect/>
          </a:stretch>
        </p:blipFill>
        <p:spPr bwMode="auto">
          <a:xfrm>
            <a:off x="468313" y="1492250"/>
            <a:ext cx="3752850" cy="13906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7"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开启和断开蓝牙服务</a:t>
            </a: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70660"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70661"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idx="4294967295"/>
          </p:nvPr>
        </p:nvSpPr>
        <p:spPr>
          <a:xfrm>
            <a:off x="303213" y="46038"/>
            <a:ext cx="8229600" cy="436562"/>
          </a:xfrm>
        </p:spPr>
        <p:txBody>
          <a:bodyPr/>
          <a:lstStyle/>
          <a:p>
            <a:r>
              <a:rPr lang="zh-CN" altLang="en-US" smtClean="0"/>
              <a:t>开启蓝牙服务 </a:t>
            </a:r>
          </a:p>
        </p:txBody>
      </p:sp>
      <p:pic>
        <p:nvPicPr>
          <p:cNvPr id="71682" name="Picture 5"/>
          <p:cNvPicPr>
            <a:picLocks noChangeAspect="1" noChangeArrowheads="1"/>
          </p:cNvPicPr>
          <p:nvPr/>
        </p:nvPicPr>
        <p:blipFill>
          <a:blip r:embed="rId2"/>
          <a:srcRect/>
          <a:stretch>
            <a:fillRect/>
          </a:stretch>
        </p:blipFill>
        <p:spPr bwMode="auto">
          <a:xfrm>
            <a:off x="539750" y="2787650"/>
            <a:ext cx="4752975" cy="962025"/>
          </a:xfrm>
          <a:prstGeom prst="rect">
            <a:avLst/>
          </a:prstGeom>
          <a:noFill/>
          <a:ln w="9525">
            <a:noFill/>
            <a:miter lim="800000"/>
            <a:headEnd/>
            <a:tailEnd/>
          </a:ln>
        </p:spPr>
      </p:pic>
      <p:sp>
        <p:nvSpPr>
          <p:cNvPr id="71683" name="Rectangle 9"/>
          <p:cNvSpPr>
            <a:spLocks/>
          </p:cNvSpPr>
          <p:nvPr/>
        </p:nvSpPr>
        <p:spPr bwMode="auto">
          <a:xfrm>
            <a:off x="468313" y="1851025"/>
            <a:ext cx="2808287" cy="576263"/>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zh-CN" altLang="en-US" sz="2400" b="1">
                <a:solidFill>
                  <a:srgbClr val="A50021"/>
                </a:solidFill>
                <a:latin typeface="黑体" pitchFamily="2" charset="-122"/>
                <a:ea typeface="黑体" pitchFamily="2" charset="-122"/>
              </a:rPr>
              <a:t>开启蓝牙服务</a:t>
            </a:r>
            <a:r>
              <a:rPr kumimoji="1" lang="zh-CN" altLang="en-US" sz="2000">
                <a:solidFill>
                  <a:schemeClr val="tx1"/>
                </a:solidFill>
                <a:latin typeface="黑体" pitchFamily="2" charset="-122"/>
                <a:ea typeface="黑体" pitchFamily="2" charset="-122"/>
              </a:rPr>
              <a:t> </a:t>
            </a:r>
          </a:p>
        </p:txBody>
      </p:sp>
      <p:sp>
        <p:nvSpPr>
          <p:cNvPr id="71684" name="Rectangle 9"/>
          <p:cNvSpPr>
            <a:spLocks/>
          </p:cNvSpPr>
          <p:nvPr/>
        </p:nvSpPr>
        <p:spPr bwMode="auto">
          <a:xfrm>
            <a:off x="468313" y="3940175"/>
            <a:ext cx="3455987" cy="576263"/>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zh-CN" altLang="en-US" sz="2400" b="1">
                <a:solidFill>
                  <a:srgbClr val="A50021"/>
                </a:solidFill>
                <a:latin typeface="黑体" pitchFamily="2" charset="-122"/>
                <a:ea typeface="黑体" pitchFamily="2" charset="-122"/>
              </a:rPr>
              <a:t>接收到连接处理模块</a:t>
            </a:r>
            <a:r>
              <a:rPr kumimoji="1" lang="zh-CN" altLang="en-US" sz="2000">
                <a:solidFill>
                  <a:schemeClr val="tx1"/>
                </a:solidFill>
                <a:latin typeface="黑体" pitchFamily="2" charset="-122"/>
                <a:ea typeface="黑体" pitchFamily="2" charset="-122"/>
              </a:rPr>
              <a:t> </a:t>
            </a:r>
          </a:p>
        </p:txBody>
      </p:sp>
      <p:pic>
        <p:nvPicPr>
          <p:cNvPr id="71685" name="Picture 2"/>
          <p:cNvPicPr>
            <a:picLocks noChangeAspect="1" noChangeArrowheads="1"/>
          </p:cNvPicPr>
          <p:nvPr/>
        </p:nvPicPr>
        <p:blipFill>
          <a:blip r:embed="rId3"/>
          <a:srcRect/>
          <a:stretch>
            <a:fillRect/>
          </a:stretch>
        </p:blipFill>
        <p:spPr bwMode="auto">
          <a:xfrm>
            <a:off x="468313" y="635000"/>
            <a:ext cx="5327650" cy="1230313"/>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idx="4294967295"/>
          </p:nvPr>
        </p:nvSpPr>
        <p:spPr>
          <a:xfrm>
            <a:off x="303213" y="46038"/>
            <a:ext cx="8229600" cy="436562"/>
          </a:xfrm>
        </p:spPr>
        <p:txBody>
          <a:bodyPr/>
          <a:lstStyle/>
          <a:p>
            <a:r>
              <a:rPr lang="zh-CN" altLang="en-US" smtClean="0"/>
              <a:t>断开蓝牙服务 </a:t>
            </a:r>
          </a:p>
        </p:txBody>
      </p:sp>
      <p:pic>
        <p:nvPicPr>
          <p:cNvPr id="72706" name="Picture 7"/>
          <p:cNvPicPr>
            <a:picLocks noChangeAspect="1" noChangeArrowheads="1"/>
          </p:cNvPicPr>
          <p:nvPr/>
        </p:nvPicPr>
        <p:blipFill>
          <a:blip r:embed="rId2"/>
          <a:srcRect/>
          <a:stretch>
            <a:fillRect/>
          </a:stretch>
        </p:blipFill>
        <p:spPr bwMode="auto">
          <a:xfrm>
            <a:off x="468313" y="1419225"/>
            <a:ext cx="5472112" cy="138430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29"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pitchFamily="34" charset="-122"/>
                <a:ea typeface="微软雅黑" pitchFamily="34" charset="-122"/>
              </a:rPr>
              <a:t>通过蓝牙发送</a:t>
            </a: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73732"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73733"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idx="4294967295"/>
          </p:nvPr>
        </p:nvSpPr>
        <p:spPr>
          <a:xfrm>
            <a:off x="303213" y="46038"/>
            <a:ext cx="8229600" cy="436562"/>
          </a:xfrm>
        </p:spPr>
        <p:txBody>
          <a:bodyPr/>
          <a:lstStyle/>
          <a:p>
            <a:r>
              <a:rPr lang="zh-CN" altLang="en-US" smtClean="0"/>
              <a:t>发送成语 </a:t>
            </a:r>
          </a:p>
        </p:txBody>
      </p:sp>
      <p:pic>
        <p:nvPicPr>
          <p:cNvPr id="74754" name="Picture 2"/>
          <p:cNvPicPr>
            <a:picLocks noChangeAspect="1" noChangeArrowheads="1"/>
          </p:cNvPicPr>
          <p:nvPr/>
        </p:nvPicPr>
        <p:blipFill>
          <a:blip r:embed="rId2"/>
          <a:srcRect/>
          <a:stretch>
            <a:fillRect/>
          </a:stretch>
        </p:blipFill>
        <p:spPr bwMode="auto">
          <a:xfrm>
            <a:off x="323850" y="627063"/>
            <a:ext cx="5435600" cy="411480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title" idx="4294967295"/>
          </p:nvPr>
        </p:nvSpPr>
        <p:spPr>
          <a:xfrm>
            <a:off x="303213" y="46038"/>
            <a:ext cx="8229600" cy="436562"/>
          </a:xfrm>
        </p:spPr>
        <p:txBody>
          <a:bodyPr/>
          <a:lstStyle/>
          <a:p>
            <a:r>
              <a:rPr lang="zh-CN" altLang="en-US" smtClean="0"/>
              <a:t>检查是否接对了成语</a:t>
            </a:r>
            <a:r>
              <a:rPr lang="en-US" altLang="zh-CN" smtClean="0"/>
              <a:t>2 </a:t>
            </a:r>
          </a:p>
        </p:txBody>
      </p:sp>
      <p:pic>
        <p:nvPicPr>
          <p:cNvPr id="75778" name="Picture 4"/>
          <p:cNvPicPr>
            <a:picLocks noChangeAspect="1" noChangeArrowheads="1"/>
          </p:cNvPicPr>
          <p:nvPr/>
        </p:nvPicPr>
        <p:blipFill>
          <a:blip r:embed="rId2"/>
          <a:srcRect/>
          <a:stretch>
            <a:fillRect/>
          </a:stretch>
        </p:blipFill>
        <p:spPr bwMode="auto">
          <a:xfrm>
            <a:off x="395288" y="700088"/>
            <a:ext cx="8315325" cy="3200400"/>
          </a:xfrm>
          <a:prstGeom prst="rect">
            <a:avLst/>
          </a:prstGeom>
          <a:noFill/>
          <a:ln w="9525">
            <a:noFill/>
            <a:miter lim="800000"/>
            <a:headEnd/>
            <a:tailEnd/>
          </a:ln>
        </p:spPr>
      </p:pic>
      <p:sp>
        <p:nvSpPr>
          <p:cNvPr id="75779" name="Rectangle 9"/>
          <p:cNvSpPr>
            <a:spLocks/>
          </p:cNvSpPr>
          <p:nvPr/>
        </p:nvSpPr>
        <p:spPr bwMode="auto">
          <a:xfrm>
            <a:off x="323850" y="3940175"/>
            <a:ext cx="8064500" cy="792163"/>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zh-CN" altLang="en-US" sz="2000">
                <a:solidFill>
                  <a:schemeClr val="tx1"/>
                </a:solidFill>
                <a:latin typeface="黑体" pitchFamily="2" charset="-122"/>
                <a:ea typeface="黑体" pitchFamily="2" charset="-122"/>
              </a:rPr>
              <a:t>与单人版的“检查是否接对了成语”过程稍有区别的是，蓝牙对战版的“检查是否接对了成语</a:t>
            </a:r>
            <a:r>
              <a:rPr kumimoji="1" lang="en-US" altLang="zh-CN" sz="2000">
                <a:solidFill>
                  <a:schemeClr val="tx1"/>
                </a:solidFill>
                <a:latin typeface="黑体" pitchFamily="2" charset="-122"/>
                <a:ea typeface="黑体" pitchFamily="2" charset="-122"/>
              </a:rPr>
              <a:t>2”</a:t>
            </a:r>
            <a:r>
              <a:rPr kumimoji="1" lang="zh-CN" altLang="en-US" sz="2000">
                <a:solidFill>
                  <a:schemeClr val="tx1"/>
                </a:solidFill>
                <a:latin typeface="黑体" pitchFamily="2" charset="-122"/>
                <a:ea typeface="黑体" pitchFamily="2" charset="-122"/>
              </a:rPr>
              <a:t>过程是带有一个返回值的 </a:t>
            </a:r>
          </a:p>
        </p:txBody>
      </p:sp>
    </p:spTree>
  </p:cSld>
  <p:clrMapOvr>
    <a:masterClrMapping/>
  </p:clrMapOvr>
  <p:transition spd="slow" advClick="0" advTm="1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安安爱成语 </a:t>
            </a:r>
            <a:r>
              <a:rPr lang="en-US" altLang="zh-CN" sz="4400" b="1">
                <a:solidFill>
                  <a:srgbClr val="0070C0"/>
                </a:solidFill>
                <a:effectLst>
                  <a:outerShdw blurRad="38100" dist="38100" dir="2700000" algn="tl">
                    <a:srgbClr val="C0C0C0"/>
                  </a:outerShdw>
                </a:effectLst>
                <a:latin typeface="微软雅黑"/>
                <a:ea typeface="微软雅黑"/>
                <a:cs typeface="微软雅黑"/>
              </a:rPr>
              <a:t>– </a:t>
            </a:r>
            <a:r>
              <a:rPr lang="zh-CN" altLang="en-US" sz="4400" b="1">
                <a:solidFill>
                  <a:srgbClr val="0070C0"/>
                </a:solidFill>
                <a:effectLst>
                  <a:outerShdw blurRad="38100" dist="38100" dir="2700000" algn="tl">
                    <a:srgbClr val="C0C0C0"/>
                  </a:outerShdw>
                </a:effectLst>
                <a:latin typeface="微软雅黑"/>
                <a:ea typeface="微软雅黑"/>
                <a:cs typeface="微软雅黑"/>
              </a:rPr>
              <a:t>组件设计</a:t>
            </a: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21508"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21509"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idx="4294967295"/>
          </p:nvPr>
        </p:nvSpPr>
        <p:spPr>
          <a:xfrm>
            <a:off x="303213" y="46038"/>
            <a:ext cx="8229600" cy="436562"/>
          </a:xfrm>
        </p:spPr>
        <p:txBody>
          <a:bodyPr/>
          <a:lstStyle/>
          <a:p>
            <a:r>
              <a:rPr lang="zh-CN" altLang="en-US" smtClean="0"/>
              <a:t>跨屏幕拷贝相同代码模块</a:t>
            </a:r>
            <a:r>
              <a:rPr lang="en-US" altLang="zh-CN" smtClean="0"/>
              <a:t> </a:t>
            </a:r>
          </a:p>
        </p:txBody>
      </p:sp>
      <p:pic>
        <p:nvPicPr>
          <p:cNvPr id="76802" name="Picture 5"/>
          <p:cNvPicPr>
            <a:picLocks noChangeAspect="1" noChangeArrowheads="1"/>
          </p:cNvPicPr>
          <p:nvPr/>
        </p:nvPicPr>
        <p:blipFill>
          <a:blip r:embed="rId2"/>
          <a:srcRect/>
          <a:stretch>
            <a:fillRect/>
          </a:stretch>
        </p:blipFill>
        <p:spPr bwMode="auto">
          <a:xfrm>
            <a:off x="333375" y="627063"/>
            <a:ext cx="6399213" cy="1508125"/>
          </a:xfrm>
          <a:prstGeom prst="rect">
            <a:avLst/>
          </a:prstGeom>
          <a:noFill/>
          <a:ln w="9525">
            <a:noFill/>
            <a:miter lim="800000"/>
            <a:headEnd/>
            <a:tailEnd/>
          </a:ln>
        </p:spPr>
      </p:pic>
      <p:pic>
        <p:nvPicPr>
          <p:cNvPr id="76803" name="Picture 7"/>
          <p:cNvPicPr>
            <a:picLocks noChangeAspect="1" noChangeArrowheads="1"/>
          </p:cNvPicPr>
          <p:nvPr/>
        </p:nvPicPr>
        <p:blipFill>
          <a:blip r:embed="rId3"/>
          <a:srcRect/>
          <a:stretch>
            <a:fillRect/>
          </a:stretch>
        </p:blipFill>
        <p:spPr bwMode="auto">
          <a:xfrm>
            <a:off x="468313" y="2716213"/>
            <a:ext cx="1038225" cy="857250"/>
          </a:xfrm>
          <a:prstGeom prst="rect">
            <a:avLst/>
          </a:prstGeom>
          <a:noFill/>
          <a:ln w="9525">
            <a:noFill/>
            <a:miter lim="800000"/>
            <a:headEnd/>
            <a:tailEnd/>
          </a:ln>
        </p:spPr>
      </p:pic>
      <p:sp>
        <p:nvSpPr>
          <p:cNvPr id="2" name="Rectangle 9"/>
          <p:cNvSpPr>
            <a:spLocks/>
          </p:cNvSpPr>
          <p:nvPr/>
        </p:nvSpPr>
        <p:spPr bwMode="auto">
          <a:xfrm>
            <a:off x="1258888" y="3940175"/>
            <a:ext cx="1655762" cy="576263"/>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zh-CN" altLang="en-US" sz="2400" b="1">
                <a:solidFill>
                  <a:srgbClr val="A50021"/>
                </a:solidFill>
                <a:latin typeface="黑体" pitchFamily="2" charset="-122"/>
                <a:ea typeface="黑体" pitchFamily="2" charset="-122"/>
              </a:rPr>
              <a:t>利用背包</a:t>
            </a:r>
            <a:r>
              <a:rPr kumimoji="1" lang="zh-CN" altLang="en-US" sz="2000">
                <a:solidFill>
                  <a:schemeClr val="tx1"/>
                </a:solidFill>
                <a:latin typeface="黑体" pitchFamily="2" charset="-122"/>
                <a:ea typeface="黑体" pitchFamily="2" charset="-122"/>
              </a:rPr>
              <a:t> </a:t>
            </a:r>
          </a:p>
        </p:txBody>
      </p:sp>
      <p:pic>
        <p:nvPicPr>
          <p:cNvPr id="76805" name="Picture 9"/>
          <p:cNvPicPr>
            <a:picLocks noChangeAspect="1" noChangeArrowheads="1"/>
          </p:cNvPicPr>
          <p:nvPr/>
        </p:nvPicPr>
        <p:blipFill>
          <a:blip r:embed="rId4"/>
          <a:srcRect/>
          <a:stretch>
            <a:fillRect/>
          </a:stretch>
        </p:blipFill>
        <p:spPr bwMode="auto">
          <a:xfrm>
            <a:off x="1908175" y="2643188"/>
            <a:ext cx="1200150" cy="990600"/>
          </a:xfrm>
          <a:prstGeom prst="rect">
            <a:avLst/>
          </a:prstGeom>
          <a:noFill/>
          <a:ln w="9525">
            <a:noFill/>
            <a:miter lim="800000"/>
            <a:headEnd/>
            <a:tailEnd/>
          </a:ln>
        </p:spPr>
      </p:pic>
      <p:sp>
        <p:nvSpPr>
          <p:cNvPr id="78852" name="Rectangle 9"/>
          <p:cNvSpPr>
            <a:spLocks/>
          </p:cNvSpPr>
          <p:nvPr/>
        </p:nvSpPr>
        <p:spPr bwMode="auto">
          <a:xfrm>
            <a:off x="3851275" y="3795713"/>
            <a:ext cx="4752975" cy="792162"/>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zh-CN" altLang="en-US" sz="2000">
                <a:solidFill>
                  <a:schemeClr val="tx1"/>
                </a:solidFill>
                <a:latin typeface="黑体" pitchFamily="2" charset="-122"/>
                <a:ea typeface="黑体" pitchFamily="2" charset="-122"/>
              </a:rPr>
              <a:t>把需要跨屏拷贝的模块拖进背包</a:t>
            </a:r>
          </a:p>
          <a:p>
            <a:pPr marL="533400" indent="-533400" eaLnBrk="0" hangingPunct="0">
              <a:spcBef>
                <a:spcPct val="20000"/>
              </a:spcBef>
              <a:buFont typeface="Arial" charset="0"/>
              <a:buNone/>
            </a:pPr>
            <a:r>
              <a:rPr kumimoji="1" lang="zh-CN" altLang="en-US" sz="2000">
                <a:solidFill>
                  <a:schemeClr val="tx1"/>
                </a:solidFill>
                <a:latin typeface="黑体" pitchFamily="2" charset="-122"/>
                <a:ea typeface="黑体" pitchFamily="2" charset="-122"/>
              </a:rPr>
              <a:t>在另一个屏幕时拖出来就行了</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8852"/>
                                        </p:tgtEl>
                                        <p:attrNameLst>
                                          <p:attrName>style.visibility</p:attrName>
                                        </p:attrNameLst>
                                      </p:cBhvr>
                                      <p:to>
                                        <p:strVal val="visible"/>
                                      </p:to>
                                    </p:set>
                                    <p:anim calcmode="lin" valueType="num">
                                      <p:cBhvr additive="base">
                                        <p:cTn id="13" dur="500" fill="hold"/>
                                        <p:tgtEl>
                                          <p:spTgt spid="78852"/>
                                        </p:tgtEl>
                                        <p:attrNameLst>
                                          <p:attrName>ppt_x</p:attrName>
                                        </p:attrNameLst>
                                      </p:cBhvr>
                                      <p:tavLst>
                                        <p:tav tm="0">
                                          <p:val>
                                            <p:strVal val="#ppt_x"/>
                                          </p:val>
                                        </p:tav>
                                        <p:tav tm="100000">
                                          <p:val>
                                            <p:strVal val="#ppt_x"/>
                                          </p:val>
                                        </p:tav>
                                      </p:tavLst>
                                    </p:anim>
                                    <p:anim calcmode="lin" valueType="num">
                                      <p:cBhvr additive="base">
                                        <p:cTn id="14"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885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5"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pitchFamily="34" charset="-122"/>
                <a:ea typeface="微软雅黑" pitchFamily="34" charset="-122"/>
              </a:rPr>
              <a:t>接收来自蓝牙客户端的信息</a:t>
            </a: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77828"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77829"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idx="4294967295"/>
          </p:nvPr>
        </p:nvSpPr>
        <p:spPr>
          <a:xfrm>
            <a:off x="303213" y="46038"/>
            <a:ext cx="8229600" cy="436562"/>
          </a:xfrm>
        </p:spPr>
        <p:txBody>
          <a:bodyPr/>
          <a:lstStyle/>
          <a:p>
            <a:r>
              <a:rPr lang="zh-CN" altLang="en-US" smtClean="0"/>
              <a:t>接收来自客户端的信息</a:t>
            </a:r>
            <a:endParaRPr lang="en-US" altLang="zh-CN" smtClean="0"/>
          </a:p>
        </p:txBody>
      </p:sp>
      <p:sp>
        <p:nvSpPr>
          <p:cNvPr id="78850" name="Rectangle 9"/>
          <p:cNvSpPr>
            <a:spLocks/>
          </p:cNvSpPr>
          <p:nvPr/>
        </p:nvSpPr>
        <p:spPr bwMode="auto">
          <a:xfrm>
            <a:off x="3419475" y="4227513"/>
            <a:ext cx="5184775" cy="504825"/>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zh-CN" altLang="en-US" sz="2000">
                <a:solidFill>
                  <a:schemeClr val="tx1"/>
                </a:solidFill>
                <a:latin typeface="黑体" pitchFamily="2" charset="-122"/>
                <a:ea typeface="黑体" pitchFamily="2" charset="-122"/>
              </a:rPr>
              <a:t>通过计时器来定期检查是否接收到新的信息</a:t>
            </a:r>
          </a:p>
        </p:txBody>
      </p:sp>
      <p:pic>
        <p:nvPicPr>
          <p:cNvPr id="78851" name="Picture 8"/>
          <p:cNvPicPr>
            <a:picLocks noChangeAspect="1" noChangeArrowheads="1"/>
          </p:cNvPicPr>
          <p:nvPr/>
        </p:nvPicPr>
        <p:blipFill>
          <a:blip r:embed="rId2"/>
          <a:srcRect/>
          <a:stretch>
            <a:fillRect/>
          </a:stretch>
        </p:blipFill>
        <p:spPr bwMode="auto">
          <a:xfrm>
            <a:off x="179388" y="915988"/>
            <a:ext cx="8782050" cy="32575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idx="4294967295"/>
          </p:nvPr>
        </p:nvSpPr>
        <p:spPr>
          <a:xfrm>
            <a:off x="303213" y="46038"/>
            <a:ext cx="8229600" cy="436562"/>
          </a:xfrm>
        </p:spPr>
        <p:txBody>
          <a:bodyPr/>
          <a:lstStyle/>
          <a:p>
            <a:r>
              <a:rPr lang="zh-CN" altLang="en-US" smtClean="0"/>
              <a:t>其他模块</a:t>
            </a:r>
            <a:endParaRPr lang="en-US" altLang="zh-CN" smtClean="0"/>
          </a:p>
        </p:txBody>
      </p:sp>
      <p:sp>
        <p:nvSpPr>
          <p:cNvPr id="79874" name="Rectangle 9"/>
          <p:cNvSpPr>
            <a:spLocks/>
          </p:cNvSpPr>
          <p:nvPr/>
        </p:nvSpPr>
        <p:spPr bwMode="auto">
          <a:xfrm>
            <a:off x="3059113" y="4227513"/>
            <a:ext cx="5545137" cy="504825"/>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zh-CN" altLang="en-US" sz="2000">
                <a:solidFill>
                  <a:schemeClr val="tx1"/>
                </a:solidFill>
                <a:latin typeface="黑体" pitchFamily="2" charset="-122"/>
                <a:ea typeface="黑体" pitchFamily="2" charset="-122"/>
              </a:rPr>
              <a:t>类似单机屏幕，但需要重新来一遍，可以拷贝</a:t>
            </a:r>
            <a:endParaRPr kumimoji="1" lang="en-US" altLang="zh-CN" sz="2000">
              <a:solidFill>
                <a:schemeClr val="tx1"/>
              </a:solidFill>
              <a:latin typeface="黑体" pitchFamily="2" charset="-122"/>
              <a:ea typeface="黑体" pitchFamily="2" charset="-122"/>
            </a:endParaRPr>
          </a:p>
        </p:txBody>
      </p:sp>
      <p:pic>
        <p:nvPicPr>
          <p:cNvPr id="79875" name="Picture 5"/>
          <p:cNvPicPr>
            <a:picLocks noChangeAspect="1" noChangeArrowheads="1"/>
          </p:cNvPicPr>
          <p:nvPr/>
        </p:nvPicPr>
        <p:blipFill>
          <a:blip r:embed="rId2"/>
          <a:srcRect/>
          <a:stretch>
            <a:fillRect/>
          </a:stretch>
        </p:blipFill>
        <p:spPr bwMode="auto">
          <a:xfrm>
            <a:off x="468313" y="700088"/>
            <a:ext cx="5895975" cy="246697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7"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pitchFamily="34" charset="-122"/>
                <a:ea typeface="微软雅黑" pitchFamily="34" charset="-122"/>
              </a:rPr>
              <a:t>客户端处理</a:t>
            </a: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80900"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80901"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idx="4294967295"/>
          </p:nvPr>
        </p:nvSpPr>
        <p:spPr>
          <a:xfrm>
            <a:off x="303213" y="46038"/>
            <a:ext cx="8229600" cy="436562"/>
          </a:xfrm>
        </p:spPr>
        <p:txBody>
          <a:bodyPr/>
          <a:lstStyle/>
          <a:p>
            <a:r>
              <a:rPr lang="zh-CN" altLang="en-US" smtClean="0"/>
              <a:t>连接蓝牙服务器</a:t>
            </a:r>
          </a:p>
        </p:txBody>
      </p:sp>
      <p:pic>
        <p:nvPicPr>
          <p:cNvPr id="81922" name="Picture 5"/>
          <p:cNvPicPr>
            <a:picLocks noChangeAspect="1" noChangeArrowheads="1"/>
          </p:cNvPicPr>
          <p:nvPr/>
        </p:nvPicPr>
        <p:blipFill>
          <a:blip r:embed="rId3"/>
          <a:srcRect/>
          <a:stretch>
            <a:fillRect/>
          </a:stretch>
        </p:blipFill>
        <p:spPr bwMode="auto">
          <a:xfrm>
            <a:off x="468313" y="842963"/>
            <a:ext cx="6983412" cy="2774950"/>
          </a:xfrm>
          <a:prstGeom prst="rect">
            <a:avLst/>
          </a:prstGeom>
          <a:noFill/>
          <a:ln w="9525">
            <a:noFill/>
            <a:miter lim="800000"/>
            <a:headEnd/>
            <a:tailEnd/>
          </a:ln>
        </p:spPr>
      </p:pic>
      <p:pic>
        <p:nvPicPr>
          <p:cNvPr id="81923" name="Picture 5" descr="E:\网易云课堂\9 安安爱成语\Screenshot_2016-07-20-11-28-29.png"/>
          <p:cNvPicPr>
            <a:picLocks noChangeAspect="1" noChangeArrowheads="1"/>
          </p:cNvPicPr>
          <p:nvPr/>
        </p:nvPicPr>
        <p:blipFill>
          <a:blip r:embed="rId4"/>
          <a:srcRect/>
          <a:stretch>
            <a:fillRect/>
          </a:stretch>
        </p:blipFill>
        <p:spPr bwMode="auto">
          <a:xfrm>
            <a:off x="7956550" y="2703513"/>
            <a:ext cx="1139825" cy="2028825"/>
          </a:xfrm>
          <a:prstGeom prst="rect">
            <a:avLst/>
          </a:prstGeom>
          <a:noFill/>
          <a:ln w="9525">
            <a:noFill/>
            <a:miter lim="800000"/>
            <a:headEnd/>
            <a:tailEnd/>
          </a:ln>
        </p:spPr>
      </p:pic>
      <p:pic>
        <p:nvPicPr>
          <p:cNvPr id="81924" name="Picture 3" descr="E:\网易云课堂\9 安安爱成语\Screenshot_2016-07-20-11-28-08.png"/>
          <p:cNvPicPr>
            <a:picLocks noChangeAspect="1" noChangeArrowheads="1"/>
          </p:cNvPicPr>
          <p:nvPr/>
        </p:nvPicPr>
        <p:blipFill>
          <a:blip r:embed="rId5"/>
          <a:srcRect/>
          <a:stretch>
            <a:fillRect/>
          </a:stretch>
        </p:blipFill>
        <p:spPr bwMode="auto">
          <a:xfrm>
            <a:off x="6848475" y="2703513"/>
            <a:ext cx="1079500" cy="1919287"/>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idx="4294967295"/>
          </p:nvPr>
        </p:nvSpPr>
        <p:spPr>
          <a:xfrm>
            <a:off x="303213" y="46038"/>
            <a:ext cx="8229600" cy="436562"/>
          </a:xfrm>
        </p:spPr>
        <p:txBody>
          <a:bodyPr/>
          <a:lstStyle/>
          <a:p>
            <a:r>
              <a:rPr lang="zh-CN" altLang="en-US" smtClean="0"/>
              <a:t>发送成语</a:t>
            </a:r>
          </a:p>
        </p:txBody>
      </p:sp>
      <p:pic>
        <p:nvPicPr>
          <p:cNvPr id="83970" name="Picture 4"/>
          <p:cNvPicPr>
            <a:picLocks noChangeAspect="1" noChangeArrowheads="1"/>
          </p:cNvPicPr>
          <p:nvPr/>
        </p:nvPicPr>
        <p:blipFill>
          <a:blip r:embed="rId3"/>
          <a:srcRect/>
          <a:stretch>
            <a:fillRect/>
          </a:stretch>
        </p:blipFill>
        <p:spPr bwMode="auto">
          <a:xfrm>
            <a:off x="468313" y="627063"/>
            <a:ext cx="5688012" cy="4157662"/>
          </a:xfrm>
          <a:prstGeom prst="rect">
            <a:avLst/>
          </a:prstGeom>
          <a:noFill/>
          <a:ln w="9525">
            <a:noFill/>
            <a:miter lim="800000"/>
            <a:headEnd/>
            <a:tailEnd/>
          </a:ln>
        </p:spPr>
      </p:pic>
      <p:sp>
        <p:nvSpPr>
          <p:cNvPr id="83971" name="Rectangle 9"/>
          <p:cNvSpPr>
            <a:spLocks/>
          </p:cNvSpPr>
          <p:nvPr/>
        </p:nvSpPr>
        <p:spPr bwMode="auto">
          <a:xfrm>
            <a:off x="5867400" y="4227513"/>
            <a:ext cx="2808288" cy="504825"/>
          </a:xfrm>
          <a:prstGeom prst="rect">
            <a:avLst/>
          </a:prstGeom>
          <a:noFill/>
          <a:ln w="9525">
            <a:noFill/>
            <a:miter lim="800000"/>
            <a:headEnd/>
            <a:tailEnd/>
          </a:ln>
        </p:spPr>
        <p:txBody>
          <a:bodyPr/>
          <a:lstStyle/>
          <a:p>
            <a:pPr marL="533400" indent="-533400" eaLnBrk="0" hangingPunct="0">
              <a:spcBef>
                <a:spcPct val="20000"/>
              </a:spcBef>
              <a:buFont typeface="Arial" charset="0"/>
              <a:buNone/>
            </a:pPr>
            <a:r>
              <a:rPr kumimoji="1" lang="zh-CN" altLang="en-US" sz="2000">
                <a:solidFill>
                  <a:schemeClr val="tx1"/>
                </a:solidFill>
                <a:ea typeface="黑体" pitchFamily="2" charset="-122"/>
              </a:rPr>
              <a:t>通过蓝牙客户端进行</a:t>
            </a:r>
            <a:r>
              <a:rPr kumimoji="1" lang="zh-CN" altLang="en-US">
                <a:solidFill>
                  <a:schemeClr val="tx1"/>
                </a:solidFill>
              </a:rPr>
              <a:t> </a:t>
            </a:r>
            <a:endParaRPr kumimoji="1" lang="en-US" altLang="zh-CN">
              <a:solidFill>
                <a:schemeClr val="tx1"/>
              </a:solidFill>
            </a:endParaRPr>
          </a:p>
        </p:txBody>
      </p:sp>
    </p:spTree>
  </p:cSld>
  <p:clrMapOvr>
    <a:masterClrMapping/>
  </p:clrMapOvr>
  <p:transition spd="slow" advClick="0" advTm="1000"/>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idx="4294967295"/>
          </p:nvPr>
        </p:nvSpPr>
        <p:spPr>
          <a:xfrm>
            <a:off x="303213" y="46038"/>
            <a:ext cx="8229600" cy="436562"/>
          </a:xfrm>
        </p:spPr>
        <p:txBody>
          <a:bodyPr/>
          <a:lstStyle/>
          <a:p>
            <a:r>
              <a:rPr lang="zh-CN" altLang="en-US" smtClean="0"/>
              <a:t>接收来自服务器的信息</a:t>
            </a:r>
            <a:endParaRPr lang="en-US" altLang="zh-CN" smtClean="0"/>
          </a:p>
        </p:txBody>
      </p:sp>
      <p:pic>
        <p:nvPicPr>
          <p:cNvPr id="86018" name="Picture 5"/>
          <p:cNvPicPr>
            <a:picLocks noChangeAspect="1" noChangeArrowheads="1"/>
          </p:cNvPicPr>
          <p:nvPr/>
        </p:nvPicPr>
        <p:blipFill>
          <a:blip r:embed="rId2"/>
          <a:srcRect/>
          <a:stretch>
            <a:fillRect/>
          </a:stretch>
        </p:blipFill>
        <p:spPr bwMode="auto">
          <a:xfrm>
            <a:off x="185738" y="833438"/>
            <a:ext cx="8772525" cy="347662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安安爱成语</a:t>
            </a:r>
            <a:r>
              <a:rPr lang="en-US" altLang="zh-CN" sz="4400" b="1">
                <a:solidFill>
                  <a:srgbClr val="0070C0"/>
                </a:solidFill>
                <a:effectLst>
                  <a:outerShdw blurRad="38100" dist="38100" dir="2700000" algn="tl">
                    <a:srgbClr val="C0C0C0"/>
                  </a:outerShdw>
                </a:effectLst>
                <a:latin typeface="微软雅黑"/>
                <a:ea typeface="微软雅黑"/>
                <a:cs typeface="微软雅黑"/>
              </a:rPr>
              <a:t> – </a:t>
            </a:r>
            <a:r>
              <a:rPr lang="zh-CN" altLang="en-US" sz="4400" b="1">
                <a:solidFill>
                  <a:srgbClr val="0070C0"/>
                </a:solidFill>
                <a:effectLst>
                  <a:outerShdw blurRad="38100" dist="38100" dir="2700000" algn="tl">
                    <a:srgbClr val="C0C0C0"/>
                  </a:outerShdw>
                </a:effectLst>
                <a:latin typeface="微软雅黑"/>
                <a:ea typeface="微软雅黑"/>
                <a:cs typeface="微软雅黑"/>
              </a:rPr>
              <a:t>作业和思考题</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87044"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87045"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p:cNvSpPr>
          <p:nvPr>
            <p:ph type="title" idx="4294967295"/>
          </p:nvPr>
        </p:nvSpPr>
        <p:spPr>
          <a:xfrm>
            <a:off x="303213" y="46038"/>
            <a:ext cx="8229600" cy="436562"/>
          </a:xfrm>
        </p:spPr>
        <p:txBody>
          <a:bodyPr/>
          <a:lstStyle/>
          <a:p>
            <a:r>
              <a:rPr lang="zh-CN" altLang="en-US" smtClean="0"/>
              <a:t>作业和思考题</a:t>
            </a:r>
          </a:p>
        </p:txBody>
      </p:sp>
      <p:sp>
        <p:nvSpPr>
          <p:cNvPr id="88066" name="灯片编号占位符 4"/>
          <p:cNvSpPr txBox="1">
            <a:spLocks noGrp="1"/>
          </p:cNvSpPr>
          <p:nvPr/>
        </p:nvSpPr>
        <p:spPr bwMode="auto">
          <a:xfrm>
            <a:off x="6796088" y="4822825"/>
            <a:ext cx="2133600" cy="273050"/>
          </a:xfrm>
          <a:prstGeom prst="rect">
            <a:avLst/>
          </a:prstGeom>
          <a:noFill/>
          <a:ln w="9525">
            <a:noFill/>
            <a:miter lim="800000"/>
            <a:headEnd/>
            <a:tailEnd/>
          </a:ln>
        </p:spPr>
        <p:txBody>
          <a:bodyPr anchor="ctr"/>
          <a:lstStyle/>
          <a:p>
            <a:pPr algn="r"/>
            <a:fld id="{B07506F6-352A-49C6-BFF2-B1FBA195FF85}" type="slidenum">
              <a:rPr lang="zh-CN" altLang="en-US" sz="1600">
                <a:solidFill>
                  <a:srgbClr val="898989"/>
                </a:solidFill>
                <a:latin typeface="Calibri" pitchFamily="34" charset="0"/>
              </a:rPr>
              <a:pPr algn="r"/>
              <a:t>69</a:t>
            </a:fld>
            <a:endParaRPr lang="en-US" altLang="zh-CN" sz="1600">
              <a:solidFill>
                <a:srgbClr val="898989"/>
              </a:solidFill>
              <a:latin typeface="Calibri" pitchFamily="34" charset="0"/>
            </a:endParaRPr>
          </a:p>
        </p:txBody>
      </p:sp>
      <p:sp>
        <p:nvSpPr>
          <p:cNvPr id="88067" name="Rectangle 4"/>
          <p:cNvSpPr>
            <a:spLocks/>
          </p:cNvSpPr>
          <p:nvPr/>
        </p:nvSpPr>
        <p:spPr bwMode="auto">
          <a:xfrm>
            <a:off x="457200" y="736600"/>
            <a:ext cx="8218488" cy="1781175"/>
          </a:xfrm>
          <a:prstGeom prst="rect">
            <a:avLst/>
          </a:prstGeom>
          <a:noFill/>
          <a:ln w="9525">
            <a:noFill/>
            <a:miter lim="800000"/>
            <a:headEnd/>
            <a:tailEnd/>
          </a:ln>
        </p:spPr>
        <p:txBody>
          <a:bodyPr/>
          <a:lstStyle/>
          <a:p>
            <a:pPr marL="342900" indent="-342900">
              <a:spcBef>
                <a:spcPct val="20000"/>
              </a:spcBef>
              <a:buFont typeface="Arial" charset="0"/>
              <a:buChar char="•"/>
            </a:pPr>
            <a:r>
              <a:rPr kumimoji="1" lang="zh-CN" altLang="en-US" sz="2400">
                <a:solidFill>
                  <a:schemeClr val="tx1"/>
                </a:solidFill>
                <a:latin typeface="黑体" pitchFamily="2" charset="-122"/>
                <a:ea typeface="黑体" pitchFamily="2" charset="-122"/>
              </a:rPr>
              <a:t>动手实践“安安爱成语”</a:t>
            </a:r>
            <a:r>
              <a:rPr kumimoji="1" lang="en-US" altLang="zh-CN" sz="2400">
                <a:solidFill>
                  <a:schemeClr val="tx1"/>
                </a:solidFill>
                <a:latin typeface="黑体" pitchFamily="2" charset="-122"/>
                <a:ea typeface="黑体" pitchFamily="2" charset="-122"/>
              </a:rPr>
              <a:t>App</a:t>
            </a:r>
            <a:r>
              <a:rPr kumimoji="1" lang="zh-CN" altLang="en-US" sz="2400">
                <a:solidFill>
                  <a:schemeClr val="tx1"/>
                </a:solidFill>
                <a:latin typeface="黑体" pitchFamily="2" charset="-122"/>
                <a:ea typeface="黑体" pitchFamily="2" charset="-122"/>
              </a:rPr>
              <a:t>的开发和调试运行过程</a:t>
            </a:r>
            <a:endParaRPr kumimoji="1" lang="en-US" altLang="zh-CN" sz="2400">
              <a:solidFill>
                <a:schemeClr val="tx1"/>
              </a:solidFill>
              <a:latin typeface="黑体" pitchFamily="2" charset="-122"/>
              <a:ea typeface="黑体" pitchFamily="2" charset="-122"/>
            </a:endParaRPr>
          </a:p>
          <a:p>
            <a:pPr marL="342900" indent="-342900">
              <a:spcBef>
                <a:spcPct val="20000"/>
              </a:spcBef>
              <a:buFont typeface="Arial" charset="0"/>
              <a:buChar char="•"/>
            </a:pPr>
            <a:endParaRPr kumimoji="1" lang="en-US" altLang="zh-CN" sz="2400">
              <a:solidFill>
                <a:schemeClr val="tx1"/>
              </a:solidFill>
              <a:latin typeface="黑体" pitchFamily="2" charset="-122"/>
              <a:ea typeface="黑体" pitchFamily="2" charset="-122"/>
            </a:endParaRPr>
          </a:p>
          <a:p>
            <a:pPr marL="342900" indent="-342900">
              <a:spcBef>
                <a:spcPct val="20000"/>
              </a:spcBef>
              <a:buFont typeface="Arial" charset="0"/>
              <a:buChar char="•"/>
            </a:pPr>
            <a:r>
              <a:rPr kumimoji="1" lang="zh-CN" altLang="en-US" sz="2400">
                <a:solidFill>
                  <a:schemeClr val="tx1"/>
                </a:solidFill>
                <a:latin typeface="黑体" pitchFamily="2" charset="-122"/>
                <a:ea typeface="黑体" pitchFamily="2" charset="-122"/>
              </a:rPr>
              <a:t>提交作业：“单机版成语接龙”</a:t>
            </a:r>
            <a:r>
              <a:rPr kumimoji="1" lang="en-US" altLang="zh-CN" sz="2400">
                <a:solidFill>
                  <a:schemeClr val="tx1"/>
                </a:solidFill>
                <a:latin typeface="黑体" pitchFamily="2" charset="-122"/>
                <a:ea typeface="黑体" pitchFamily="2" charset="-122"/>
              </a:rPr>
              <a:t>App</a:t>
            </a:r>
            <a:r>
              <a:rPr kumimoji="1" lang="zh-CN" altLang="en-US" sz="2400">
                <a:solidFill>
                  <a:schemeClr val="tx1"/>
                </a:solidFill>
                <a:latin typeface="黑体" pitchFamily="2" charset="-122"/>
                <a:ea typeface="黑体" pitchFamily="2" charset="-122"/>
              </a:rPr>
              <a:t>。具体自己发挥，评分规则见网站作业要求</a:t>
            </a:r>
          </a:p>
          <a:p>
            <a:pPr marL="342900" indent="-342900">
              <a:spcBef>
                <a:spcPct val="20000"/>
              </a:spcBef>
              <a:buFont typeface="Arial" charset="0"/>
              <a:buChar char="•"/>
            </a:pPr>
            <a:endParaRPr kumimoji="1" lang="zh-CN" altLang="en-US" sz="2400">
              <a:solidFill>
                <a:schemeClr val="tx1"/>
              </a:solidFill>
              <a:latin typeface="黑体" pitchFamily="2" charset="-122"/>
              <a:ea typeface="黑体" pitchFamily="2" charset="-122"/>
            </a:endParaRPr>
          </a:p>
          <a:p>
            <a:pPr marL="342900" indent="-342900">
              <a:spcBef>
                <a:spcPct val="20000"/>
              </a:spcBef>
              <a:buFont typeface="Arial" charset="0"/>
              <a:buChar char="•"/>
            </a:pPr>
            <a:r>
              <a:rPr kumimoji="1" lang="zh-CN" altLang="en-US" sz="2400">
                <a:solidFill>
                  <a:schemeClr val="tx1"/>
                </a:solidFill>
                <a:latin typeface="黑体" pitchFamily="2" charset="-122"/>
                <a:ea typeface="黑体" pitchFamily="2" charset="-122"/>
              </a:rPr>
              <a:t>可选作业：设计与开发一个“摇骰子比大小</a:t>
            </a:r>
            <a:r>
              <a:rPr kumimoji="1" lang="en-US" altLang="zh-CN" sz="2400">
                <a:solidFill>
                  <a:schemeClr val="tx1"/>
                </a:solidFill>
                <a:latin typeface="黑体" pitchFamily="2" charset="-122"/>
                <a:ea typeface="黑体" pitchFamily="2" charset="-122"/>
              </a:rPr>
              <a:t>”</a:t>
            </a:r>
            <a:r>
              <a:rPr kumimoji="1" lang="zh-CN" altLang="en-US" sz="2400">
                <a:solidFill>
                  <a:schemeClr val="tx1"/>
                </a:solidFill>
                <a:latin typeface="黑体" pitchFamily="2" charset="-122"/>
                <a:ea typeface="黑体" pitchFamily="2" charset="-122"/>
              </a:rPr>
              <a:t>的游戏，两个手机可以通过蓝牙进行通信游戏 （不提交）</a:t>
            </a:r>
            <a:endParaRPr kumimoji="1" lang="en-US" altLang="zh-CN" sz="2400">
              <a:solidFill>
                <a:schemeClr val="tx1"/>
              </a:solidFill>
              <a:latin typeface="黑体" pitchFamily="2" charset="-122"/>
              <a:ea typeface="黑体" pitchFamily="2" charset="-122"/>
            </a:endParaRPr>
          </a:p>
        </p:txBody>
      </p:sp>
    </p:spTree>
  </p:cSld>
  <p:clrMapOvr>
    <a:masterClrMapping/>
  </p:clrMapOvr>
  <p:transition spd="slow" advClick="0" advTm="1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idx="4294967295"/>
          </p:nvPr>
        </p:nvSpPr>
        <p:spPr>
          <a:xfrm>
            <a:off x="303213" y="46038"/>
            <a:ext cx="8229600" cy="436562"/>
          </a:xfrm>
        </p:spPr>
        <p:txBody>
          <a:bodyPr/>
          <a:lstStyle/>
          <a:p>
            <a:r>
              <a:rPr lang="zh-CN" altLang="en-US" smtClean="0"/>
              <a:t>安安爱成语</a:t>
            </a:r>
            <a:r>
              <a:rPr lang="en-US" altLang="zh-CN" smtClean="0"/>
              <a:t> </a:t>
            </a:r>
            <a:r>
              <a:rPr lang="zh-CN" altLang="en-US" smtClean="0"/>
              <a:t>素材准备 </a:t>
            </a:r>
          </a:p>
        </p:txBody>
      </p:sp>
      <p:sp>
        <p:nvSpPr>
          <p:cNvPr id="22530" name="Rectangle 3"/>
          <p:cNvSpPr>
            <a:spLocks/>
          </p:cNvSpPr>
          <p:nvPr/>
        </p:nvSpPr>
        <p:spPr bwMode="auto">
          <a:xfrm>
            <a:off x="457200" y="736600"/>
            <a:ext cx="8507413" cy="1565275"/>
          </a:xfrm>
          <a:prstGeom prst="rect">
            <a:avLst/>
          </a:prstGeom>
          <a:noFill/>
          <a:ln w="9525">
            <a:noFill/>
            <a:miter lim="800000"/>
            <a:headEnd/>
            <a:tailEnd/>
          </a:ln>
        </p:spPr>
        <p:txBody>
          <a:bodyPr/>
          <a:lstStyle/>
          <a:p>
            <a:pPr marL="342900" indent="-342900" eaLnBrk="0" hangingPunct="0">
              <a:spcBef>
                <a:spcPct val="45000"/>
              </a:spcBef>
              <a:buClr>
                <a:srgbClr val="996633"/>
              </a:buClr>
              <a:buFont typeface="Arial" charset="0"/>
              <a:buChar char="•"/>
            </a:pPr>
            <a:r>
              <a:rPr kumimoji="1" lang="en-US" altLang="zh-CN" sz="2000">
                <a:solidFill>
                  <a:schemeClr val="tx1"/>
                </a:solidFill>
              </a:rPr>
              <a:t>2</a:t>
            </a:r>
            <a:r>
              <a:rPr kumimoji="1" lang="zh-CN" altLang="en-US" sz="2000">
                <a:solidFill>
                  <a:schemeClr val="tx1"/>
                </a:solidFill>
              </a:rPr>
              <a:t>张图片：</a:t>
            </a:r>
            <a:r>
              <a:rPr kumimoji="1" lang="en-US" altLang="zh-CN" sz="2000">
                <a:solidFill>
                  <a:schemeClr val="tx1"/>
                </a:solidFill>
              </a:rPr>
              <a:t>backgroud.jpg</a:t>
            </a:r>
            <a:r>
              <a:rPr kumimoji="1" lang="zh-CN" altLang="en-US" sz="2000">
                <a:solidFill>
                  <a:schemeClr val="tx1"/>
                </a:solidFill>
              </a:rPr>
              <a:t>（背景图片）、</a:t>
            </a:r>
            <a:r>
              <a:rPr kumimoji="1" lang="en-US" altLang="zh-CN" sz="2000">
                <a:solidFill>
                  <a:schemeClr val="tx1"/>
                </a:solidFill>
              </a:rPr>
              <a:t>icon.jpg</a:t>
            </a:r>
            <a:r>
              <a:rPr kumimoji="1" lang="zh-CN" altLang="en-US" sz="2000">
                <a:solidFill>
                  <a:schemeClr val="tx1"/>
                </a:solidFill>
              </a:rPr>
              <a:t>（图标图片）；</a:t>
            </a:r>
          </a:p>
          <a:p>
            <a:pPr marL="342900" indent="-342900" eaLnBrk="0" hangingPunct="0">
              <a:spcBef>
                <a:spcPct val="45000"/>
              </a:spcBef>
              <a:buClr>
                <a:srgbClr val="996633"/>
              </a:buClr>
              <a:buFont typeface="Arial" charset="0"/>
              <a:buChar char="•"/>
            </a:pPr>
            <a:r>
              <a:rPr kumimoji="1" lang="en-US" altLang="zh-CN" sz="2000">
                <a:solidFill>
                  <a:schemeClr val="tx1"/>
                </a:solidFill>
              </a:rPr>
              <a:t>2</a:t>
            </a:r>
            <a:r>
              <a:rPr kumimoji="1" lang="zh-CN" altLang="en-US" sz="2000">
                <a:solidFill>
                  <a:schemeClr val="tx1"/>
                </a:solidFill>
              </a:rPr>
              <a:t>个成语词典文件：</a:t>
            </a:r>
            <a:r>
              <a:rPr kumimoji="1" lang="en-US" altLang="zh-CN" sz="2000">
                <a:solidFill>
                  <a:schemeClr val="tx1"/>
                </a:solidFill>
              </a:rPr>
              <a:t>idioms.csv</a:t>
            </a:r>
            <a:r>
              <a:rPr kumimoji="1" lang="zh-CN" altLang="en-US" sz="2000">
                <a:solidFill>
                  <a:schemeClr val="tx1"/>
                </a:solidFill>
              </a:rPr>
              <a:t> 和 </a:t>
            </a:r>
            <a:r>
              <a:rPr kumimoji="1" lang="en-US" altLang="zh-CN" sz="2000">
                <a:solidFill>
                  <a:schemeClr val="tx1"/>
                </a:solidFill>
              </a:rPr>
              <a:t>idiomdetail.csv</a:t>
            </a:r>
          </a:p>
          <a:p>
            <a:pPr marL="342900" indent="-342900" eaLnBrk="0" hangingPunct="0">
              <a:spcBef>
                <a:spcPct val="45000"/>
              </a:spcBef>
              <a:buClr>
                <a:srgbClr val="996633"/>
              </a:buClr>
              <a:buFont typeface="Arial" charset="0"/>
              <a:buChar char="•"/>
            </a:pPr>
            <a:r>
              <a:rPr kumimoji="1" lang="zh-CN" altLang="en-US" sz="2000">
                <a:solidFill>
                  <a:schemeClr val="tx1"/>
                </a:solidFill>
              </a:rPr>
              <a:t>另一附加了一个网上下载的未经处理的成语词典文件 </a:t>
            </a:r>
            <a:r>
              <a:rPr kumimoji="1" lang="en-US" altLang="zh-CN" sz="2000">
                <a:solidFill>
                  <a:schemeClr val="tx1"/>
                </a:solidFill>
              </a:rPr>
              <a:t>IdiomBases.txt</a:t>
            </a:r>
            <a:endParaRPr kumimoji="1" lang="en-US" altLang="zh-CN" sz="2000">
              <a:solidFill>
                <a:schemeClr val="tx1"/>
              </a:solidFill>
              <a:ea typeface="微软雅黑"/>
              <a:cs typeface="微软雅黑"/>
            </a:endParaRPr>
          </a:p>
          <a:p>
            <a:pPr marL="742950" lvl="1" indent="-285750" eaLnBrk="0" hangingPunct="0">
              <a:spcBef>
                <a:spcPct val="45000"/>
              </a:spcBef>
              <a:buClr>
                <a:srgbClr val="996633"/>
              </a:buClr>
              <a:buFont typeface="Arial" charset="0"/>
              <a:buChar char="–"/>
            </a:pPr>
            <a:endParaRPr kumimoji="1" lang="zh-CN" altLang="en-US" sz="2000">
              <a:solidFill>
                <a:schemeClr val="tx1"/>
              </a:solidFill>
              <a:latin typeface="黑体" pitchFamily="2" charset="-122"/>
              <a:ea typeface="微软雅黑"/>
              <a:cs typeface="微软雅黑"/>
            </a:endParaRPr>
          </a:p>
        </p:txBody>
      </p:sp>
      <p:pic>
        <p:nvPicPr>
          <p:cNvPr id="22531" name="Picture 5"/>
          <p:cNvPicPr>
            <a:picLocks noChangeAspect="1" noChangeArrowheads="1"/>
          </p:cNvPicPr>
          <p:nvPr/>
        </p:nvPicPr>
        <p:blipFill>
          <a:blip r:embed="rId2"/>
          <a:srcRect/>
          <a:stretch>
            <a:fillRect/>
          </a:stretch>
        </p:blipFill>
        <p:spPr bwMode="auto">
          <a:xfrm>
            <a:off x="684213" y="2500313"/>
            <a:ext cx="6624637" cy="147320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idx="4294967295"/>
          </p:nvPr>
        </p:nvSpPr>
        <p:spPr>
          <a:xfrm>
            <a:off x="303213" y="46038"/>
            <a:ext cx="8229600" cy="436562"/>
          </a:xfrm>
        </p:spPr>
        <p:txBody>
          <a:bodyPr/>
          <a:lstStyle/>
          <a:p>
            <a:r>
              <a:rPr lang="zh-CN" altLang="en-US" smtClean="0"/>
              <a:t>主屏幕界面设计 </a:t>
            </a:r>
          </a:p>
        </p:txBody>
      </p:sp>
      <p:pic>
        <p:nvPicPr>
          <p:cNvPr id="23554" name="Picture 4"/>
          <p:cNvPicPr>
            <a:picLocks noChangeAspect="1" noChangeArrowheads="1"/>
          </p:cNvPicPr>
          <p:nvPr/>
        </p:nvPicPr>
        <p:blipFill>
          <a:blip r:embed="rId2"/>
          <a:srcRect/>
          <a:stretch>
            <a:fillRect/>
          </a:stretch>
        </p:blipFill>
        <p:spPr bwMode="auto">
          <a:xfrm>
            <a:off x="395288" y="700088"/>
            <a:ext cx="4968875" cy="4005262"/>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idx="4294967295"/>
          </p:nvPr>
        </p:nvSpPr>
        <p:spPr>
          <a:xfrm>
            <a:off x="303213" y="46038"/>
            <a:ext cx="8229600" cy="436562"/>
          </a:xfrm>
        </p:spPr>
        <p:txBody>
          <a:bodyPr/>
          <a:lstStyle/>
          <a:p>
            <a:r>
              <a:rPr lang="zh-CN" altLang="en-US" smtClean="0"/>
              <a:t>所有组件的说明及属性设置（</a:t>
            </a:r>
            <a:r>
              <a:rPr lang="en-US" altLang="zh-CN" smtClean="0"/>
              <a:t>1</a:t>
            </a:r>
            <a:r>
              <a:rPr lang="zh-CN" altLang="en-US" smtClean="0"/>
              <a:t>） </a:t>
            </a:r>
          </a:p>
        </p:txBody>
      </p:sp>
      <p:pic>
        <p:nvPicPr>
          <p:cNvPr id="24578" name="Picture 6"/>
          <p:cNvPicPr>
            <a:picLocks noChangeAspect="1" noChangeArrowheads="1"/>
          </p:cNvPicPr>
          <p:nvPr/>
        </p:nvPicPr>
        <p:blipFill>
          <a:blip r:embed="rId2"/>
          <a:srcRect/>
          <a:stretch>
            <a:fillRect/>
          </a:stretch>
        </p:blipFill>
        <p:spPr bwMode="auto">
          <a:xfrm>
            <a:off x="395288" y="771525"/>
            <a:ext cx="5353050" cy="347662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18917</TotalTime>
  <Words>1812</Words>
  <Application>Microsoft Office PowerPoint</Application>
  <PresentationFormat>全屏显示(16:9)</PresentationFormat>
  <Paragraphs>164</Paragraphs>
  <Slides>69</Slides>
  <Notes>2</Notes>
  <HiddenSlides>0</HiddenSlides>
  <MMClips>0</MMClips>
  <ScaleCrop>false</ScaleCrop>
  <HeadingPairs>
    <vt:vector size="6" baseType="variant">
      <vt:variant>
        <vt:lpstr>已用的字体</vt:lpstr>
      </vt:variant>
      <vt:variant>
        <vt:i4>7</vt:i4>
      </vt:variant>
      <vt:variant>
        <vt:lpstr>演示文稿设计模板</vt:lpstr>
      </vt:variant>
      <vt:variant>
        <vt:i4>13</vt:i4>
      </vt:variant>
      <vt:variant>
        <vt:lpstr>幻灯片标题</vt:lpstr>
      </vt:variant>
      <vt:variant>
        <vt:i4>69</vt:i4>
      </vt:variant>
    </vt:vector>
  </HeadingPairs>
  <TitlesOfParts>
    <vt:vector size="89" baseType="lpstr">
      <vt:lpstr>Verdana</vt:lpstr>
      <vt:lpstr>宋体</vt:lpstr>
      <vt:lpstr>Arial</vt:lpstr>
      <vt:lpstr>黑体</vt:lpstr>
      <vt:lpstr>微软雅黑</vt:lpstr>
      <vt:lpstr>Calibri</vt:lpstr>
      <vt:lpstr>隶书</vt:lpstr>
      <vt:lpstr>Office 主题</vt:lpstr>
      <vt:lpstr>Office 主题</vt:lpstr>
      <vt:lpstr>Office 主题</vt:lpstr>
      <vt:lpstr>Office 主题</vt:lpstr>
      <vt:lpstr>Office 主题</vt:lpstr>
      <vt:lpstr>Office 主题</vt:lpstr>
      <vt:lpstr>Office 主题</vt:lpstr>
      <vt:lpstr>Office 主题</vt:lpstr>
      <vt:lpstr>Office 主题</vt:lpstr>
      <vt:lpstr>Office 主题</vt:lpstr>
      <vt:lpstr>Office 主题</vt:lpstr>
      <vt:lpstr>Office 主题</vt:lpstr>
      <vt:lpstr>Office 主题</vt:lpstr>
      <vt:lpstr>幻灯片 1</vt:lpstr>
      <vt:lpstr>本章目标</vt:lpstr>
      <vt:lpstr>幻灯片 3</vt:lpstr>
      <vt:lpstr>展示与分析</vt:lpstr>
      <vt:lpstr>展示与分析</vt:lpstr>
      <vt:lpstr>幻灯片 6</vt:lpstr>
      <vt:lpstr>安安爱成语 素材准备 </vt:lpstr>
      <vt:lpstr>主屏幕界面设计 </vt:lpstr>
      <vt:lpstr>所有组件的说明及属性设置（1） </vt:lpstr>
      <vt:lpstr>所有组件的说明及属性设置（2） </vt:lpstr>
      <vt:lpstr>单人游戏屏幕界面设计 </vt:lpstr>
      <vt:lpstr>所有组件的说明及属性设置（1） </vt:lpstr>
      <vt:lpstr>所有组件的说明及属性设置（2） </vt:lpstr>
      <vt:lpstr>幻灯片 14</vt:lpstr>
      <vt:lpstr>幻灯片 15</vt:lpstr>
      <vt:lpstr>加载成语词典  </vt:lpstr>
      <vt:lpstr>csv格式文件 </vt:lpstr>
      <vt:lpstr>csv格式文件编码处理  </vt:lpstr>
      <vt:lpstr>读入成语词典  </vt:lpstr>
      <vt:lpstr>csv文件转换为列表  </vt:lpstr>
      <vt:lpstr>csv文件转换为列表  </vt:lpstr>
      <vt:lpstr>幻灯片 22</vt:lpstr>
      <vt:lpstr>定义“检查是不是成语”过程  </vt:lpstr>
      <vt:lpstr>检查阶段性成果  </vt:lpstr>
      <vt:lpstr>幻灯片 25</vt:lpstr>
      <vt:lpstr>检查两个成语是否符合接龙规则</vt:lpstr>
      <vt:lpstr>加上规则判断的代码模块</vt:lpstr>
      <vt:lpstr>幻灯片 28</vt:lpstr>
      <vt:lpstr>完成单人游戏屏幕调用  </vt:lpstr>
      <vt:lpstr>幻灯片 30</vt:lpstr>
      <vt:lpstr>增加提示功能  </vt:lpstr>
      <vt:lpstr>查找获取某字开头的成语列表</vt:lpstr>
      <vt:lpstr>幻灯片 33</vt:lpstr>
      <vt:lpstr>读入带释义的成语词典  </vt:lpstr>
      <vt:lpstr>带释义的成语详细列表  </vt:lpstr>
      <vt:lpstr>增加成语释意功能  </vt:lpstr>
      <vt:lpstr>改善性能，提速！  </vt:lpstr>
      <vt:lpstr>幻灯片 38</vt:lpstr>
      <vt:lpstr>幻灯片 39</vt:lpstr>
      <vt:lpstr>展示与分析</vt:lpstr>
      <vt:lpstr>展示与分析</vt:lpstr>
      <vt:lpstr>展示与分析</vt:lpstr>
      <vt:lpstr>幻灯片 43</vt:lpstr>
      <vt:lpstr>Screen_Server屏幕界面设计 </vt:lpstr>
      <vt:lpstr>所有组件的说明及属性设置（1） </vt:lpstr>
      <vt:lpstr>所有组件的说明及属性设置（2） </vt:lpstr>
      <vt:lpstr>所有组件的说明及属性设置（3） </vt:lpstr>
      <vt:lpstr>Screen_Client屏幕界面设计 </vt:lpstr>
      <vt:lpstr>所有组件的说明及属性设置（1） </vt:lpstr>
      <vt:lpstr>所有组件的说明及属性设置（2） </vt:lpstr>
      <vt:lpstr>所有组件的说明及属性设置（3） </vt:lpstr>
      <vt:lpstr>幻灯片 52</vt:lpstr>
      <vt:lpstr>主屏幕调用 </vt:lpstr>
      <vt:lpstr>幻灯片 54</vt:lpstr>
      <vt:lpstr>开启蓝牙服务 </vt:lpstr>
      <vt:lpstr>断开蓝牙服务 </vt:lpstr>
      <vt:lpstr>幻灯片 57</vt:lpstr>
      <vt:lpstr>发送成语 </vt:lpstr>
      <vt:lpstr>检查是否接对了成语2 </vt:lpstr>
      <vt:lpstr>跨屏幕拷贝相同代码模块 </vt:lpstr>
      <vt:lpstr>幻灯片 61</vt:lpstr>
      <vt:lpstr>接收来自客户端的信息</vt:lpstr>
      <vt:lpstr>其他模块</vt:lpstr>
      <vt:lpstr>幻灯片 64</vt:lpstr>
      <vt:lpstr>连接蓝牙服务器</vt:lpstr>
      <vt:lpstr>发送成语</vt:lpstr>
      <vt:lpstr>接收来自服务器的信息</vt:lpstr>
      <vt:lpstr>幻灯片 68</vt:lpstr>
      <vt:lpstr>作业和思考题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liy</dc:creator>
  <cp:lastModifiedBy>USER</cp:lastModifiedBy>
  <cp:revision>2044</cp:revision>
  <dcterms:modified xsi:type="dcterms:W3CDTF">2016-07-29T14:38:02Z</dcterms:modified>
</cp:coreProperties>
</file>