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57" r:id="rId2"/>
    <p:sldId id="736" r:id="rId3"/>
    <p:sldId id="844" r:id="rId4"/>
    <p:sldId id="856" r:id="rId5"/>
    <p:sldId id="846" r:id="rId6"/>
    <p:sldId id="847" r:id="rId7"/>
    <p:sldId id="848" r:id="rId8"/>
    <p:sldId id="849" r:id="rId9"/>
    <p:sldId id="850" r:id="rId10"/>
    <p:sldId id="851" r:id="rId11"/>
    <p:sldId id="852" r:id="rId12"/>
    <p:sldId id="853" r:id="rId13"/>
    <p:sldId id="854" r:id="rId14"/>
    <p:sldId id="855" r:id="rId15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55B788"/>
    <a:srgbClr val="F57B17"/>
    <a:srgbClr val="00D25F"/>
    <a:srgbClr val="CC0000"/>
    <a:srgbClr val="3977D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0058" autoAdjust="0"/>
  </p:normalViewPr>
  <p:slideViewPr>
    <p:cSldViewPr>
      <p:cViewPr varScale="1">
        <p:scale>
          <a:sx n="85" d="100"/>
          <a:sy n="85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6B9290-DAD3-4D39-AD2B-7FC575640D22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32C5CC-4321-40DD-9F5C-6B7B0A493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9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EE6D33-B732-4606-88A6-46B279EC29EF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5564DC8-07EB-4201-B95F-97685C93A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99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21D2F51-856D-456B-B6F3-9788559E9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4F678C9-D2B1-4BAB-9FF1-3D2D284091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5565304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8BE9B8-B3FC-4A77-BCC6-EBF7A691D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78059C79-F4C4-4FDF-A73F-9AEF3C08E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CB98413-2ED5-4792-8130-0E6E23321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1ECFC00-15A8-4185-8084-387848232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0B931C-D420-4C9E-8D4B-CB794AE2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第一课  拼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出我们的世界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79323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7544" y="649020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点击切换到逻辑设计的视图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3" y="1014595"/>
            <a:ext cx="5274310" cy="339344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303213" y="46038"/>
            <a:ext cx="82296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zh-CN" dirty="0"/>
              <a:t>创建第一个</a:t>
            </a:r>
            <a:r>
              <a:rPr lang="en-US" altLang="zh-CN" dirty="0"/>
              <a:t>App Inventor</a:t>
            </a:r>
            <a:r>
              <a:rPr lang="zh-CN" altLang="zh-CN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46306034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7544" y="649020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组件关联模块介绍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03213" y="46038"/>
            <a:ext cx="82296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zh-CN" dirty="0"/>
              <a:t>创建第一个</a:t>
            </a:r>
            <a:r>
              <a:rPr lang="en-US" altLang="zh-CN" dirty="0"/>
              <a:t>App Inventor</a:t>
            </a:r>
            <a:r>
              <a:rPr lang="zh-CN" altLang="zh-CN" dirty="0"/>
              <a:t>项目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65" y="1203598"/>
            <a:ext cx="5524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34045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7"/>
          <a:stretch>
            <a:fillRect/>
          </a:stretch>
        </p:blipFill>
        <p:spPr>
          <a:xfrm>
            <a:off x="539552" y="627526"/>
            <a:ext cx="7607892" cy="4277212"/>
          </a:xfrm>
        </p:spPr>
      </p:pic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1691679" y="2386484"/>
            <a:ext cx="3781917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计算机和安卓设备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在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同一无线网络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在你的安卓设备中安装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MIT App Inventor Companion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 rot="20947023">
            <a:off x="2731649" y="850106"/>
            <a:ext cx="2430382" cy="76200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4500" dirty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推荐！</a:t>
            </a:r>
            <a:endParaRPr lang="zh-CN" altLang="en-US" sz="2100" spc="225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5565304" cy="436946"/>
          </a:xfrm>
        </p:spPr>
        <p:txBody>
          <a:bodyPr/>
          <a:lstStyle/>
          <a:p>
            <a:r>
              <a:rPr lang="zh-CN" altLang="zh-CN" dirty="0"/>
              <a:t>连接</a:t>
            </a:r>
            <a:r>
              <a:rPr lang="zh-CN" altLang="zh-CN" dirty="0" smtClean="0"/>
              <a:t>调试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04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4"/>
          <a:stretch>
            <a:fillRect/>
          </a:stretch>
        </p:blipFill>
        <p:spPr>
          <a:xfrm>
            <a:off x="683568" y="630436"/>
            <a:ext cx="7292429" cy="4099322"/>
          </a:xfrm>
        </p:spPr>
      </p:pic>
      <p:sp>
        <p:nvSpPr>
          <p:cNvPr id="112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连接</a:t>
            </a:r>
            <a:r>
              <a:rPr lang="zh-CN" altLang="zh-CN" dirty="0" smtClean="0"/>
              <a:t>调试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88" y="1869281"/>
            <a:ext cx="2915029" cy="223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/>
          <p:cNvSpPr/>
          <p:nvPr/>
        </p:nvSpPr>
        <p:spPr>
          <a:xfrm>
            <a:off x="4140343" y="2518172"/>
            <a:ext cx="701369" cy="32385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2288" y="1508522"/>
            <a:ext cx="1609935" cy="2862263"/>
          </a:xfrm>
        </p:spPr>
      </p:pic>
      <p:pic>
        <p:nvPicPr>
          <p:cNvPr id="12291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62" y="3220642"/>
            <a:ext cx="1295569" cy="127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10"/>
          <p:cNvSpPr txBox="1">
            <a:spLocks noChangeArrowheads="1"/>
          </p:cNvSpPr>
          <p:nvPr/>
        </p:nvSpPr>
        <p:spPr bwMode="auto">
          <a:xfrm>
            <a:off x="3527091" y="781050"/>
            <a:ext cx="3727141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Companion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　</a:t>
            </a:r>
          </a:p>
        </p:txBody>
      </p:sp>
      <p:sp>
        <p:nvSpPr>
          <p:cNvPr id="12293" name="TextBox 10"/>
          <p:cNvSpPr txBox="1">
            <a:spLocks noChangeArrowheads="1"/>
          </p:cNvSpPr>
          <p:nvPr/>
        </p:nvSpPr>
        <p:spPr bwMode="auto">
          <a:xfrm>
            <a:off x="572766" y="781050"/>
            <a:ext cx="318890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伴侣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12" y="1207294"/>
            <a:ext cx="82878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下箭头 4"/>
          <p:cNvSpPr/>
          <p:nvPr/>
        </p:nvSpPr>
        <p:spPr>
          <a:xfrm>
            <a:off x="1376541" y="2726532"/>
            <a:ext cx="215532" cy="4262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 rot="20947023">
            <a:off x="2301778" y="2116932"/>
            <a:ext cx="2143404" cy="76081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无线网</a:t>
            </a:r>
            <a:r>
              <a:rPr lang="zh-CN" altLang="en-US" sz="4500" u="sng" dirty="0">
                <a:solidFill>
                  <a:srgbClr val="FFC000"/>
                </a:solidFill>
                <a:latin typeface="邯郸-韩鹏毛遂体" pitchFamily="2" charset="-122"/>
                <a:ea typeface="邯郸-韩鹏毛遂体" pitchFamily="2" charset="-122"/>
              </a:rPr>
              <a:t>　　　　　　　　　</a:t>
            </a:r>
            <a:endParaRPr lang="zh-CN" altLang="en-US" sz="2100" u="sng" spc="225" dirty="0">
              <a:solidFill>
                <a:srgbClr val="FFC000"/>
              </a:solidFill>
              <a:latin typeface="邯郸-韩鹏毛遂体" pitchFamily="2" charset="-122"/>
              <a:ea typeface="邯郸-韩鹏毛遂体" pitchFamily="2" charset="-122"/>
            </a:endParaRPr>
          </a:p>
        </p:txBody>
      </p:sp>
      <p:pic>
        <p:nvPicPr>
          <p:cNvPr id="12297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4617" y="1472149"/>
            <a:ext cx="1651612" cy="29361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8" name="TextBox 15"/>
          <p:cNvSpPr txBox="1">
            <a:spLocks noChangeArrowheads="1"/>
          </p:cNvSpPr>
          <p:nvPr/>
        </p:nvSpPr>
        <p:spPr bwMode="auto">
          <a:xfrm>
            <a:off x="7254232" y="745332"/>
            <a:ext cx="104907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调试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483768" y="965615"/>
            <a:ext cx="7323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252602" y="969962"/>
            <a:ext cx="733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5565304" cy="436946"/>
          </a:xfrm>
        </p:spPr>
        <p:txBody>
          <a:bodyPr/>
          <a:lstStyle/>
          <a:p>
            <a:r>
              <a:rPr lang="zh-CN" altLang="zh-CN" dirty="0"/>
              <a:t>连接</a:t>
            </a:r>
            <a:r>
              <a:rPr lang="zh-CN" altLang="zh-CN" dirty="0" smtClean="0"/>
              <a:t>调试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749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43200000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199" y="736600"/>
            <a:ext cx="532254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App </a:t>
            </a:r>
            <a:r>
              <a:rPr kumimoji="1"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Inventor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简介；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访问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并注册 </a:t>
            </a:r>
            <a:r>
              <a:rPr kumimoji="1"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App Inventor 2 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开发网站；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App </a:t>
            </a:r>
            <a:r>
              <a:rPr kumimoji="1"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Inventor 2 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开发环境；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APP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一般的开发过程。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765872"/>
            <a:ext cx="2168288" cy="3854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App Inventor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的介绍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199" y="736600"/>
            <a:ext cx="8147249" cy="370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kumimoji="1" lang="en-US" altLang="zh-CN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App 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Inventor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是由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Google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公司开发的一款在线开放的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Android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编程工具软件，它于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2012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年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1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月被移交给麻省理工学院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MIT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的行动学习中心，并由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MIT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发布使用，目前已经发布了第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2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版本。它具有如下特点：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</a:t>
            </a:r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1.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方便</a:t>
            </a:r>
            <a:r>
              <a:rPr kumimoji="1" lang="zh-CN" altLang="en-US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的环境搭建：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它采用浏览器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+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云服务模式，无需复杂软件安装。同时，所有开发代码储存在云端服务器上，方便开发者在任何一台机器上进行开发，并且保证了源代码的一致性和安全性。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kumimoji="1" lang="en-US" altLang="zh-CN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</a:t>
            </a:r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2.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简单</a:t>
            </a:r>
            <a:r>
              <a:rPr kumimoji="1" lang="zh-CN" altLang="en-US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的开发过程：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无需关注复杂的语法规则，通过图形化积木式的拖放组件来完成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APP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开发，使没有编程基础的用户也可以开发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APP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。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kumimoji="1" lang="en-US" altLang="zh-CN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</a:t>
            </a:r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3.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丰富</a:t>
            </a:r>
            <a:r>
              <a:rPr kumimoji="1" lang="zh-CN" altLang="en-US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的组件模块：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如多媒体类、传感器类，甚者乐高机器人组件，可以方便开发者实现创意。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4.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强大</a:t>
            </a:r>
            <a:r>
              <a:rPr kumimoji="1" lang="zh-CN" altLang="en-US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的调试功能：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通过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AI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伴侣进行调试，所有代码的变更会自动同步到进行调试的手机或者模拟器中，无需重装应用，就可以看到最新效果。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02776139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访问 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App Inventor 2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开发平台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205669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67009" y="843558"/>
          <a:ext cx="8209981" cy="1529328"/>
        </p:xfrm>
        <a:graphic>
          <a:graphicData uri="http://schemas.openxmlformats.org/drawingml/2006/table">
            <a:tbl>
              <a:tblPr firstRow="1" firstCol="1" bandRow="1"/>
              <a:tblGrid>
                <a:gridCol w="3024730"/>
                <a:gridCol w="5185251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700" b="0" kern="1200" dirty="0" smtClean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AI</a:t>
                      </a:r>
                      <a:r>
                        <a:rPr lang="zh-CN" altLang="zh-CN" sz="2700" b="0" kern="1200" dirty="0" smtClean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支持的</a:t>
                      </a:r>
                      <a:r>
                        <a:rPr lang="zh-CN" sz="2700" b="0" kern="1200" dirty="0" smtClean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操作系统</a:t>
                      </a:r>
                      <a:endParaRPr lang="zh-CN" sz="2700" b="0" kern="1200" dirty="0">
                        <a:solidFill>
                          <a:srgbClr val="FFC000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700" b="0" kern="1200" dirty="0" smtClean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版本说明</a:t>
                      </a:r>
                      <a:endParaRPr lang="zh-CN" sz="2700" b="0" kern="1200" dirty="0">
                        <a:solidFill>
                          <a:srgbClr val="FFC000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500" b="0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Mac</a:t>
                      </a:r>
                      <a:r>
                        <a:rPr lang="en-US" altLang="zh-CN" sz="1500" b="0" kern="12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  OS X</a:t>
                      </a:r>
                      <a:endParaRPr lang="zh-CN" alt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Mac OS X 10.5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Windows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Windows XP, Windows Vista, Windows 7 </a:t>
                      </a:r>
                      <a:r>
                        <a:rPr lang="zh-CN" altLang="zh-CN" sz="1800" b="0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</a:t>
                      </a:r>
                      <a:endParaRPr lang="zh-CN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GNU/Linux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Ubuntu 8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或更高版本，</a:t>
                      </a: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 </a:t>
                      </a:r>
                      <a:r>
                        <a:rPr lang="en-US" sz="1800" b="0" kern="120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Debian</a:t>
                      </a: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 5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Android Operating System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2.3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9048" y="2895786"/>
          <a:ext cx="7237746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3942951"/>
                <a:gridCol w="3294795"/>
              </a:tblGrid>
              <a:tr h="41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700" b="0" kern="1200" dirty="0" smtClean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AI</a:t>
                      </a:r>
                      <a:r>
                        <a:rPr lang="zh-CN" altLang="zh-CN" sz="2700" b="0" kern="1200" dirty="0" smtClean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支持的</a:t>
                      </a:r>
                      <a:r>
                        <a:rPr lang="zh-CN" sz="2700" b="0" kern="1200" dirty="0" smtClean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浏览器</a:t>
                      </a:r>
                      <a:endParaRPr lang="zh-CN" sz="2700" b="0" kern="1200" dirty="0">
                        <a:solidFill>
                          <a:srgbClr val="FFC000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版本说明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Mozilla Firefox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3.6</a:t>
                      </a:r>
                      <a:r>
                        <a:rPr lang="zh-CN" sz="1800" kern="12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Apple Safari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5.0</a:t>
                      </a: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Google Chrome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4.0</a:t>
                      </a: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Microsoft Internet Explorer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暂不支持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 bwMode="auto">
          <a:xfrm>
            <a:off x="303213" y="46038"/>
            <a:ext cx="82296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zh-CN" dirty="0"/>
              <a:t>访问</a:t>
            </a:r>
            <a:r>
              <a:rPr lang="en-US" altLang="zh-CN" dirty="0"/>
              <a:t> App Inventor 2 </a:t>
            </a:r>
            <a:r>
              <a:rPr lang="zh-CN" altLang="zh-CN" dirty="0"/>
              <a:t>开发平台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6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147" y="1707356"/>
            <a:ext cx="8229480" cy="2268141"/>
          </a:xfrm>
          <a:extLst/>
        </p:spPr>
        <p:txBody>
          <a:bodyPr/>
          <a:lstStyle/>
          <a:p>
            <a:pPr>
              <a:defRPr/>
            </a:pPr>
            <a:r>
              <a:rPr lang="en-US" altLang="zh-CN" sz="2100" dirty="0">
                <a:latin typeface="华文楷体" pitchFamily="2" charset="-122"/>
                <a:ea typeface="华文楷体" pitchFamily="2" charset="-122"/>
                <a:cs typeface="华康少女文字 - Kelvin" pitchFamily="82" charset="-122"/>
              </a:rPr>
              <a:t>AI2</a:t>
            </a:r>
            <a:r>
              <a:rPr lang="zh-CN" altLang="zh-CN" sz="2100" dirty="0">
                <a:latin typeface="华文楷体" pitchFamily="2" charset="-122"/>
                <a:ea typeface="华文楷体" pitchFamily="2" charset="-122"/>
                <a:cs typeface="华康少女文字 - Kelvin" pitchFamily="82" charset="-122"/>
              </a:rPr>
              <a:t>云端官方服务器</a:t>
            </a:r>
            <a:endParaRPr lang="en-US" altLang="zh-CN" sz="2100" dirty="0">
              <a:latin typeface="华文楷体" pitchFamily="2" charset="-122"/>
              <a:ea typeface="华文楷体" pitchFamily="2" charset="-122"/>
              <a:cs typeface="华康少女文字 - Kelvin" pitchFamily="82" charset="-122"/>
            </a:endParaRPr>
          </a:p>
          <a:p>
            <a:pPr marL="0" indent="0">
              <a:buNone/>
              <a:defRPr/>
            </a:pPr>
            <a:r>
              <a:rPr lang="zh-CN" altLang="en-US" sz="2100" dirty="0">
                <a:latin typeface="华文楷体" pitchFamily="2" charset="-122"/>
                <a:ea typeface="华文楷体" pitchFamily="2" charset="-122"/>
                <a:cs typeface="华康少女文字 - Kelvin" pitchFamily="82" charset="-122"/>
              </a:rPr>
              <a:t>　</a:t>
            </a:r>
            <a:r>
              <a:rPr lang="en-US" altLang="zh-CN" sz="15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华康少女文字 - Kelvin" pitchFamily="82" charset="-122"/>
              </a:rPr>
              <a:t>http://ai2.appinventor.mit.edu/ </a:t>
            </a:r>
          </a:p>
          <a:p>
            <a:pPr marL="0" indent="0">
              <a:buNone/>
              <a:defRPr/>
            </a:pPr>
            <a:endParaRPr lang="en-US" altLang="zh-CN" sz="2100" dirty="0">
              <a:latin typeface="华文楷体" pitchFamily="2" charset="-122"/>
              <a:ea typeface="华文楷体" pitchFamily="2" charset="-122"/>
              <a:cs typeface="华康少女文字 - Kelvin" pitchFamily="82" charset="-122"/>
            </a:endParaRPr>
          </a:p>
          <a:p>
            <a:pPr>
              <a:defRPr/>
            </a:pPr>
            <a:r>
              <a:rPr lang="zh-CN" altLang="zh-CN" sz="2100" dirty="0">
                <a:latin typeface="华文楷体" pitchFamily="2" charset="-122"/>
                <a:ea typeface="华文楷体" pitchFamily="2" charset="-122"/>
                <a:cs typeface="华康少女文字 - Kelvin" pitchFamily="82" charset="-122"/>
              </a:rPr>
              <a:t>广州市教育信息中心（电教馆）服务</a:t>
            </a:r>
            <a:r>
              <a:rPr lang="zh-CN" altLang="en-US" sz="2100" dirty="0">
                <a:latin typeface="华文楷体" pitchFamily="2" charset="-122"/>
                <a:ea typeface="华文楷体" pitchFamily="2" charset="-122"/>
                <a:cs typeface="华康少女文字 - Kelvin" pitchFamily="82" charset="-122"/>
              </a:rPr>
              <a:t>器</a:t>
            </a:r>
            <a:endParaRPr lang="en-US" altLang="zh-CN" sz="2100" dirty="0">
              <a:latin typeface="华文楷体" pitchFamily="2" charset="-122"/>
              <a:ea typeface="华文楷体" pitchFamily="2" charset="-122"/>
              <a:cs typeface="华康少女文字 - Kelvin" pitchFamily="82" charset="-122"/>
            </a:endParaRPr>
          </a:p>
          <a:p>
            <a:pPr marL="0" indent="0">
              <a:buNone/>
              <a:defRPr/>
            </a:pPr>
            <a:r>
              <a:rPr lang="en-US" altLang="zh-CN" sz="21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华康少女文字 - Kelvin" pitchFamily="82" charset="-122"/>
              </a:rPr>
              <a:t>     </a:t>
            </a:r>
            <a:r>
              <a:rPr lang="en-US" altLang="zh-CN" sz="15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华康少女文字 - Kelvin" pitchFamily="82" charset="-122"/>
              </a:rPr>
              <a:t>http://app.gzjkw.net/</a:t>
            </a:r>
            <a:endParaRPr lang="zh-CN" altLang="en-US" sz="1500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华康少女文字 - Kelvin" pitchFamily="8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403" y="844154"/>
            <a:ext cx="4054606" cy="1083469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4500" b="1" dirty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官方服务器：</a:t>
            </a:r>
          </a:p>
          <a:p>
            <a:pPr>
              <a:defRPr/>
            </a:pPr>
            <a:endParaRPr lang="zh-CN" altLang="en-US" sz="2100" spc="225" dirty="0">
              <a:solidFill>
                <a:srgbClr val="FFC000"/>
              </a:solidFill>
              <a:latin typeface="邯郸-韩鹏毛遂体" pitchFamily="2" charset="-122"/>
              <a:ea typeface="邯郸-韩鹏毛遂体" pitchFamily="2" charset="-122"/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128" y="2301718"/>
            <a:ext cx="3078743" cy="2270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303213" y="46038"/>
            <a:ext cx="82296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zh-CN" dirty="0"/>
              <a:t>访问</a:t>
            </a:r>
            <a:r>
              <a:rPr lang="en-US" altLang="zh-CN" dirty="0"/>
              <a:t> App Inventor 2 </a:t>
            </a:r>
            <a:r>
              <a:rPr lang="zh-CN" altLang="zh-CN" dirty="0"/>
              <a:t>开发平台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3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303213" y="46038"/>
            <a:ext cx="82296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zh-CN" dirty="0"/>
              <a:t>创建第一个</a:t>
            </a:r>
            <a:r>
              <a:rPr lang="en-US" altLang="zh-CN" dirty="0"/>
              <a:t>App Inventor</a:t>
            </a:r>
            <a:r>
              <a:rPr lang="zh-CN" altLang="zh-CN" dirty="0"/>
              <a:t>项目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7173"/>
            <a:ext cx="6264696" cy="34996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7544" y="649020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登录后进入开发页面，首次界面呈现如</a:t>
            </a:r>
            <a:r>
              <a:rPr lang="zh-CN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图所</a:t>
            </a:r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8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303213" y="46038"/>
            <a:ext cx="82296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zh-CN" dirty="0"/>
              <a:t>创建第一个</a:t>
            </a:r>
            <a:r>
              <a:rPr lang="en-US" altLang="zh-CN" dirty="0"/>
              <a:t>App Inventor</a:t>
            </a:r>
            <a:r>
              <a:rPr lang="zh-CN" altLang="zh-CN" dirty="0"/>
              <a:t>项目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3" y="1092088"/>
            <a:ext cx="4006780" cy="35094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7544" y="649020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系统的模板库中导入第一个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App——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HelloPurr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5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1" y="987574"/>
            <a:ext cx="5976664" cy="35283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7544" y="649020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当导入模板项目后，就会进入组件设计视图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303213" y="46038"/>
            <a:ext cx="82296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  <a:cs typeface="黑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EDF6F9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zh-CN" dirty="0"/>
              <a:t>创建第一个</a:t>
            </a:r>
            <a:r>
              <a:rPr lang="en-US" altLang="zh-CN" dirty="0"/>
              <a:t>App Inventor</a:t>
            </a:r>
            <a:r>
              <a:rPr lang="zh-CN" altLang="zh-CN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90517002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19612</TotalTime>
  <Words>466</Words>
  <Application>Microsoft Office PowerPoint</Application>
  <PresentationFormat>全屏显示(16:9)</PresentationFormat>
  <Paragraphs>68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本章目标</vt:lpstr>
      <vt:lpstr>App Inventor的介绍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连接调试</vt:lpstr>
      <vt:lpstr>连接调试</vt:lpstr>
      <vt:lpstr>连接调试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小小</cp:lastModifiedBy>
  <cp:revision>2027</cp:revision>
  <dcterms:modified xsi:type="dcterms:W3CDTF">2017-09-14T01:11:48Z</dcterms:modified>
</cp:coreProperties>
</file>