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00" r:id="rId2"/>
    <p:sldId id="736" r:id="rId3"/>
    <p:sldId id="729" r:id="rId4"/>
    <p:sldId id="738" r:id="rId5"/>
    <p:sldId id="812" r:id="rId6"/>
    <p:sldId id="768" r:id="rId7"/>
    <p:sldId id="742" r:id="rId8"/>
    <p:sldId id="747" r:id="rId9"/>
    <p:sldId id="813" r:id="rId10"/>
    <p:sldId id="826" r:id="rId11"/>
    <p:sldId id="753" r:id="rId12"/>
    <p:sldId id="834" r:id="rId13"/>
    <p:sldId id="835" r:id="rId14"/>
    <p:sldId id="836" r:id="rId15"/>
    <p:sldId id="828" r:id="rId16"/>
    <p:sldId id="837" r:id="rId17"/>
    <p:sldId id="838" r:id="rId18"/>
    <p:sldId id="814" r:id="rId19"/>
    <p:sldId id="815" r:id="rId20"/>
    <p:sldId id="839" r:id="rId21"/>
    <p:sldId id="841" r:id="rId22"/>
    <p:sldId id="829" r:id="rId23"/>
    <p:sldId id="830" r:id="rId24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55B788"/>
    <a:srgbClr val="F57B17"/>
    <a:srgbClr val="00D25F"/>
    <a:srgbClr val="CC0000"/>
    <a:srgbClr val="3977D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0058" autoAdjust="0"/>
  </p:normalViewPr>
  <p:slideViewPr>
    <p:cSldViewPr>
      <p:cViewPr varScale="1">
        <p:scale>
          <a:sx n="112" d="100"/>
          <a:sy n="112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B9290-DAD3-4D39-AD2B-7FC575640D22}" type="datetimeFigureOut">
              <a:rPr lang="zh-CN" altLang="en-US"/>
              <a:pPr>
                <a:defRPr/>
              </a:pPr>
              <a:t>2017/8/19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32C5CC-4321-40DD-9F5C-6B7B0A49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EE6D33-B732-4606-88A6-46B279EC29EF}" type="datetimeFigureOut">
              <a:rPr lang="zh-CN" altLang="en-US"/>
              <a:pPr>
                <a:defRPr/>
              </a:pPr>
              <a:t>2017/8/19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5564DC8-07EB-4201-B95F-97685C93A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64DC8-07EB-4201-B95F-97685C93AF8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9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64DC8-07EB-4201-B95F-97685C93AF8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17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/>
          <a:srcRect b="16089"/>
          <a:stretch>
            <a:fillRect/>
          </a:stretch>
        </p:blipFill>
        <p:spPr bwMode="auto">
          <a:xfrm>
            <a:off x="6804025" y="33338"/>
            <a:ext cx="2317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21D2F51-856D-456B-B6F3-9788559E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4F678C9-D2B1-4BAB-9FF1-3D2D284091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4250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69325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8BE9B8-B3FC-4A77-BCC6-EBF7A691D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8059C79-F4C4-4FDF-A73F-9AEF3C08E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CB98413-2ED5-4792-8130-0E6E23321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1ECFC00-15A8-4185-8084-387848232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0B931C-D420-4C9E-8D4B-CB794AE2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tinywebdb.gzjkw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2987675" y="2847975"/>
            <a:ext cx="3671888" cy="947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浙江大学城市学院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吴明晖 教授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mhwu@zucc.edu.cn</a:t>
            </a:r>
            <a:endParaRPr lang="en-US" altLang="zh-CN" sz="1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539750" y="1995488"/>
            <a:ext cx="8382000" cy="760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兴趣点地图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指南针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721202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/>
              <a:t>实现指南针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5288" y="627063"/>
            <a:ext cx="5400675" cy="1541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实现指南针的主要依赖</a:t>
            </a:r>
            <a:r>
              <a:rPr kumimoji="1" lang="en-US" altLang="zh-CN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个组件：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 dirty="0">
                <a:solidFill>
                  <a:srgbClr val="A50021"/>
                </a:solidFill>
              </a:rPr>
              <a:t>方向传感器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 dirty="0">
                <a:solidFill>
                  <a:srgbClr val="A50021"/>
                </a:solidFill>
              </a:rPr>
              <a:t>图像精灵</a:t>
            </a:r>
            <a:r>
              <a:rPr kumimoji="1" lang="zh-CN" altLang="en-US" dirty="0"/>
              <a:t>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8313" y="3667125"/>
            <a:ext cx="8280400" cy="992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</a:rPr>
              <a:t>方向传感器可以提供手机的方位数据，包括旋转角、倾斜角、方位角等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</a:rPr>
              <a:t>指南针的实现主要依赖于方位角的值</a:t>
            </a:r>
            <a:r>
              <a:rPr kumimoji="1" lang="zh-CN" altLang="en-US"/>
              <a:t>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339752" y="1217613"/>
            <a:ext cx="3079114" cy="2190750"/>
            <a:chOff x="-316171" y="-118556"/>
            <a:chExt cx="4703044" cy="3346329"/>
          </a:xfrm>
        </p:grpSpPr>
        <p:grpSp>
          <p:nvGrpSpPr>
            <p:cNvPr id="11" name="组合 10"/>
            <p:cNvGrpSpPr/>
            <p:nvPr/>
          </p:nvGrpSpPr>
          <p:grpSpPr>
            <a:xfrm>
              <a:off x="-316171" y="-118556"/>
              <a:ext cx="4703044" cy="3346329"/>
              <a:chOff x="-316171" y="-118556"/>
              <a:chExt cx="4703044" cy="334632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828136" y="310551"/>
                <a:ext cx="2466975" cy="246697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>
                <a:off x="828136" y="1561382"/>
                <a:ext cx="2466975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2061714" y="310551"/>
                <a:ext cx="0" cy="246697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本框 14"/>
              <p:cNvSpPr txBox="1"/>
              <p:nvPr/>
            </p:nvSpPr>
            <p:spPr>
              <a:xfrm>
                <a:off x="3286421" y="1414605"/>
                <a:ext cx="1100452" cy="42958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正东</a:t>
                </a:r>
                <a:r>
                  <a:rPr lang="en-US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90</a:t>
                </a:r>
                <a:r>
                  <a:rPr lang="en-US" sz="1200" kern="100" baseline="300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15"/>
              <p:cNvSpPr txBox="1"/>
              <p:nvPr/>
            </p:nvSpPr>
            <p:spPr>
              <a:xfrm>
                <a:off x="-316171" y="1343566"/>
                <a:ext cx="1394400" cy="5640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正西</a:t>
                </a:r>
                <a:r>
                  <a:rPr lang="en-US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270</a:t>
                </a:r>
                <a:r>
                  <a:rPr lang="en-US" sz="1200" kern="100" baseline="300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16"/>
              <p:cNvSpPr txBox="1"/>
              <p:nvPr/>
            </p:nvSpPr>
            <p:spPr>
              <a:xfrm>
                <a:off x="1580857" y="-118556"/>
                <a:ext cx="1006472" cy="411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正北</a:t>
                </a:r>
                <a:r>
                  <a:rPr lang="en-US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sz="1200" kern="100" baseline="300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18"/>
              <p:cNvSpPr txBox="1"/>
              <p:nvPr/>
            </p:nvSpPr>
            <p:spPr>
              <a:xfrm>
                <a:off x="1465579" y="2820332"/>
                <a:ext cx="1234870" cy="40744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正南</a:t>
                </a:r>
                <a:r>
                  <a:rPr lang="en-US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180</a:t>
                </a:r>
                <a:r>
                  <a:rPr lang="en-US" sz="1200" kern="100" baseline="300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文本框 19"/>
            <p:cNvSpPr txBox="1"/>
            <p:nvPr/>
          </p:nvSpPr>
          <p:spPr>
            <a:xfrm>
              <a:off x="2350183" y="750355"/>
              <a:ext cx="888365" cy="4615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东北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20"/>
            <p:cNvSpPr txBox="1"/>
            <p:nvPr/>
          </p:nvSpPr>
          <p:spPr>
            <a:xfrm>
              <a:off x="2358877" y="1987547"/>
              <a:ext cx="888365" cy="5009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东南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21"/>
            <p:cNvSpPr txBox="1"/>
            <p:nvPr/>
          </p:nvSpPr>
          <p:spPr>
            <a:xfrm>
              <a:off x="1172993" y="776231"/>
              <a:ext cx="974334" cy="36980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西北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22"/>
            <p:cNvSpPr txBox="1"/>
            <p:nvPr/>
          </p:nvSpPr>
          <p:spPr>
            <a:xfrm>
              <a:off x="1164368" y="1992355"/>
              <a:ext cx="888365" cy="48413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西南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24" y="1415704"/>
            <a:ext cx="1828800" cy="18288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/>
              <a:t>实现指南针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1560" y="699542"/>
            <a:ext cx="3079114" cy="2190750"/>
            <a:chOff x="-316171" y="-118556"/>
            <a:chExt cx="4703044" cy="3346329"/>
          </a:xfrm>
        </p:grpSpPr>
        <p:grpSp>
          <p:nvGrpSpPr>
            <p:cNvPr id="11" name="组合 10"/>
            <p:cNvGrpSpPr/>
            <p:nvPr/>
          </p:nvGrpSpPr>
          <p:grpSpPr>
            <a:xfrm>
              <a:off x="-316171" y="-118556"/>
              <a:ext cx="4703044" cy="3346329"/>
              <a:chOff x="-316171" y="-118556"/>
              <a:chExt cx="4703044" cy="334632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828136" y="310551"/>
                <a:ext cx="2466975" cy="246697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>
                <a:off x="828136" y="1561382"/>
                <a:ext cx="2466975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2061714" y="310551"/>
                <a:ext cx="0" cy="246697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本框 14"/>
              <p:cNvSpPr txBox="1"/>
              <p:nvPr/>
            </p:nvSpPr>
            <p:spPr>
              <a:xfrm>
                <a:off x="3286421" y="1414605"/>
                <a:ext cx="1100452" cy="42958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正东</a:t>
                </a:r>
                <a:r>
                  <a:rPr lang="en-US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90</a:t>
                </a:r>
                <a:r>
                  <a:rPr lang="en-US" sz="1200" kern="100" baseline="300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15"/>
              <p:cNvSpPr txBox="1"/>
              <p:nvPr/>
            </p:nvSpPr>
            <p:spPr>
              <a:xfrm>
                <a:off x="-316171" y="1343566"/>
                <a:ext cx="1394400" cy="5640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正西</a:t>
                </a:r>
                <a:r>
                  <a:rPr lang="en-US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270</a:t>
                </a:r>
                <a:r>
                  <a:rPr lang="en-US" sz="1200" kern="100" baseline="300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16"/>
              <p:cNvSpPr txBox="1"/>
              <p:nvPr/>
            </p:nvSpPr>
            <p:spPr>
              <a:xfrm>
                <a:off x="1580857" y="-118556"/>
                <a:ext cx="1006472" cy="411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正北</a:t>
                </a:r>
                <a:r>
                  <a:rPr lang="en-US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sz="1200" kern="100" baseline="300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18"/>
              <p:cNvSpPr txBox="1"/>
              <p:nvPr/>
            </p:nvSpPr>
            <p:spPr>
              <a:xfrm>
                <a:off x="1465579" y="2820332"/>
                <a:ext cx="1234870" cy="40744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正南</a:t>
                </a:r>
                <a:r>
                  <a:rPr lang="en-US" sz="12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180</a:t>
                </a:r>
                <a:r>
                  <a:rPr lang="en-US" sz="1200" kern="100" baseline="300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文本框 19"/>
            <p:cNvSpPr txBox="1"/>
            <p:nvPr/>
          </p:nvSpPr>
          <p:spPr>
            <a:xfrm>
              <a:off x="2350183" y="750355"/>
              <a:ext cx="888365" cy="4615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东北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20"/>
            <p:cNvSpPr txBox="1"/>
            <p:nvPr/>
          </p:nvSpPr>
          <p:spPr>
            <a:xfrm>
              <a:off x="2358877" y="1987547"/>
              <a:ext cx="888365" cy="5009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东南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21"/>
            <p:cNvSpPr txBox="1"/>
            <p:nvPr/>
          </p:nvSpPr>
          <p:spPr>
            <a:xfrm>
              <a:off x="1172993" y="776231"/>
              <a:ext cx="974334" cy="36980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西北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22"/>
            <p:cNvSpPr txBox="1"/>
            <p:nvPr/>
          </p:nvSpPr>
          <p:spPr>
            <a:xfrm>
              <a:off x="1164368" y="1992355"/>
              <a:ext cx="888365" cy="48413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西南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834164"/>
            <a:ext cx="1828800" cy="182880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40970"/>
            <a:ext cx="4608512" cy="13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898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/>
              <a:t>获取地理位置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图片 1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82952"/>
            <a:ext cx="5400600" cy="2016224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843558"/>
            <a:ext cx="1734820" cy="308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1417" y="2872463"/>
            <a:ext cx="648039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如果手机的定位服务刚启动，一般定位当前位置需要花费几分钟时间。这时如果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  <a:r>
              <a:rPr kumimoji="1" lang="zh-CN" altLang="en-US" sz="2000" dirty="0">
                <a:solidFill>
                  <a:srgbClr val="A50021"/>
                </a:solidFill>
              </a:rPr>
              <a:t>此时请求经度、纬度、当前地址或者其他任何位置数据，</a:t>
            </a:r>
            <a:r>
              <a:rPr kumimoji="1" lang="en-US" altLang="zh-CN" sz="2000" dirty="0">
                <a:solidFill>
                  <a:srgbClr val="A50021"/>
                </a:solidFill>
              </a:rPr>
              <a:t>App Inventor</a:t>
            </a:r>
            <a:r>
              <a:rPr kumimoji="1" lang="zh-CN" altLang="en-US" sz="2000" dirty="0">
                <a:solidFill>
                  <a:srgbClr val="A50021"/>
                </a:solidFill>
              </a:rPr>
              <a:t>只会报告</a:t>
            </a:r>
            <a:r>
              <a:rPr kumimoji="1" lang="en-US" altLang="zh-CN" sz="2000" dirty="0">
                <a:solidFill>
                  <a:srgbClr val="A50021"/>
                </a:solidFill>
              </a:rPr>
              <a:t>Unavailable</a:t>
            </a:r>
            <a:r>
              <a:rPr kumimoji="1" lang="zh-CN" altLang="en-US" sz="2000" dirty="0">
                <a:solidFill>
                  <a:srgbClr val="A50021"/>
                </a:solidFill>
              </a:rPr>
              <a:t>（不可用）</a:t>
            </a:r>
            <a:r>
              <a:rPr kumimoji="1" lang="zh-CN" altLang="en-US" sz="2000" dirty="0"/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850" y="4400014"/>
            <a:ext cx="7993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使用“经纬度数据状态”属性来检查位置传感器是否已经定位成功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9473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兴趣点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05558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保存为兴趣点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7" y="654613"/>
            <a:ext cx="4674235" cy="13081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99542"/>
            <a:ext cx="1734820" cy="308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70658"/>
            <a:ext cx="4104456" cy="2736304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91865"/>
            <a:ext cx="1734820" cy="308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67224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网络存储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9542"/>
            <a:ext cx="4104456" cy="273630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2" y="3652788"/>
            <a:ext cx="4646930" cy="107823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787774"/>
            <a:ext cx="458025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1321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/>
              <a:t>网络微数据库组件和服务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3213" y="627534"/>
            <a:ext cx="54006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国内广州教科网提供的</a:t>
            </a:r>
            <a:r>
              <a:rPr lang="zh-CN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服务地址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u="sng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</a:t>
            </a:r>
            <a:r>
              <a:rPr lang="en-US" altLang="zh-CN" sz="2400" u="sng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://tinywebdb.gzjkw.net/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03" y="1763037"/>
            <a:ext cx="5274310" cy="30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2455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完善：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初始化时该做的事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4779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App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初始化时该做的事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843558"/>
            <a:ext cx="3116660" cy="28803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1234805"/>
            <a:ext cx="4614545" cy="27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623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736600"/>
            <a:ext cx="5050904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使用传感器来制作指南针</a:t>
            </a:r>
            <a:endParaRPr kumimoji="1" lang="en-US" altLang="zh-CN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kumimoji="1"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Activity </a:t>
            </a:r>
            <a:r>
              <a:rPr kumimoji="1" lang="zh-CN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启动器组件来调用</a:t>
            </a:r>
            <a:r>
              <a:rPr kumimoji="1" lang="zh-CN" altLang="zh-CN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地图</a:t>
            </a:r>
            <a:endParaRPr kumimoji="1" lang="zh-CN" altLang="zh-CN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使用列表实现复杂</a:t>
            </a:r>
            <a:r>
              <a:rPr kumimoji="1" lang="zh-CN" altLang="zh-CN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数据结构</a:t>
            </a:r>
            <a:endParaRPr kumimoji="1" lang="zh-CN" altLang="zh-CN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使用网络微数据库组件存储和访问</a:t>
            </a:r>
            <a:r>
              <a:rPr lang="zh-CN" altLang="zh-CN" sz="2000" dirty="0"/>
              <a:t>远端数据</a:t>
            </a:r>
            <a:endParaRPr kumimoji="1" lang="en-US" altLang="zh-CN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915566"/>
            <a:ext cx="2025000" cy="3600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调用地图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864921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/>
              <a:t>调用其他</a:t>
            </a:r>
            <a:r>
              <a:rPr lang="en-US" altLang="zh-CN" dirty="0"/>
              <a:t>App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850" y="700088"/>
            <a:ext cx="7632700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要调用</a:t>
            </a:r>
            <a:r>
              <a:rPr kumimoji="1" lang="en-US" altLang="zh-CN" sz="2000" dirty="0">
                <a:solidFill>
                  <a:srgbClr val="A50021"/>
                </a:solidFill>
              </a:rPr>
              <a:t>Android</a:t>
            </a:r>
            <a:r>
              <a:rPr kumimoji="1" lang="zh-CN" altLang="en-US" sz="2000" dirty="0">
                <a:solidFill>
                  <a:srgbClr val="A50021"/>
                </a:solidFill>
              </a:rPr>
              <a:t>手机上的另外一个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  <a:r>
              <a:rPr kumimoji="1" lang="zh-CN" altLang="en-US" sz="2000" dirty="0">
                <a:solidFill>
                  <a:srgbClr val="A50021"/>
                </a:solidFill>
              </a:rPr>
              <a:t>，当前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  <a:r>
              <a:rPr kumimoji="1" lang="zh-CN" altLang="en-US" sz="2000" dirty="0">
                <a:solidFill>
                  <a:srgbClr val="A50021"/>
                </a:solidFill>
              </a:rPr>
              <a:t>必须向</a:t>
            </a:r>
            <a:r>
              <a:rPr kumimoji="1" lang="en-US" altLang="zh-CN" sz="2000" dirty="0">
                <a:solidFill>
                  <a:srgbClr val="A50021"/>
                </a:solidFill>
              </a:rPr>
              <a:t>Android</a:t>
            </a:r>
            <a:r>
              <a:rPr kumimoji="1" lang="zh-CN" altLang="en-US" sz="2000" dirty="0">
                <a:solidFill>
                  <a:srgbClr val="A50021"/>
                </a:solidFill>
              </a:rPr>
              <a:t>操作系统发出一个特别的信号，这个信号被称为</a:t>
            </a:r>
            <a:r>
              <a:rPr kumimoji="1" lang="en-US" altLang="zh-CN" sz="2000" b="1" dirty="0">
                <a:solidFill>
                  <a:srgbClr val="A50021"/>
                </a:solidFill>
              </a:rPr>
              <a:t>Intent</a:t>
            </a:r>
            <a:r>
              <a:rPr kumimoji="1" lang="zh-CN" altLang="en-US" sz="2000" dirty="0">
                <a:solidFill>
                  <a:srgbClr val="A50021"/>
                </a:solidFill>
              </a:rPr>
              <a:t>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>
                <a:solidFill>
                  <a:srgbClr val="A50021"/>
                </a:solidFill>
              </a:rPr>
              <a:t>Intent</a:t>
            </a:r>
            <a:r>
              <a:rPr kumimoji="1" lang="zh-CN" altLang="en-US" sz="2000" dirty="0">
                <a:solidFill>
                  <a:srgbClr val="A50021"/>
                </a:solidFill>
              </a:rPr>
              <a:t>是一个处理某事的请求。操作系统将该信息传给知道如何处理它的适当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为了生成</a:t>
            </a:r>
            <a:r>
              <a:rPr kumimoji="1" lang="en-US" altLang="zh-CN" sz="2000" dirty="0">
                <a:solidFill>
                  <a:srgbClr val="A50021"/>
                </a:solidFill>
              </a:rPr>
              <a:t>Intent</a:t>
            </a:r>
            <a:r>
              <a:rPr kumimoji="1" lang="zh-CN" altLang="en-US" sz="2000" dirty="0">
                <a:solidFill>
                  <a:srgbClr val="A50021"/>
                </a:solidFill>
              </a:rPr>
              <a:t>信号，需要包含一个</a:t>
            </a:r>
            <a:r>
              <a:rPr kumimoji="1" lang="en-US" altLang="zh-CN" sz="2000" dirty="0">
                <a:solidFill>
                  <a:srgbClr val="A50021"/>
                </a:solidFill>
              </a:rPr>
              <a:t>Activity</a:t>
            </a:r>
            <a:r>
              <a:rPr kumimoji="1" lang="zh-CN" altLang="en-US" sz="2000" dirty="0">
                <a:solidFill>
                  <a:srgbClr val="A50021"/>
                </a:solidFill>
              </a:rPr>
              <a:t>启动器组件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850" y="2787650"/>
            <a:ext cx="7993063" cy="992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>
                <a:solidFill>
                  <a:srgbClr val="A50021"/>
                </a:solidFill>
              </a:rPr>
              <a:t>Activity</a:t>
            </a:r>
            <a:r>
              <a:rPr kumimoji="1" lang="zh-CN" altLang="en-US" sz="2000" dirty="0">
                <a:solidFill>
                  <a:srgbClr val="A50021"/>
                </a:solidFill>
              </a:rPr>
              <a:t>启动器一般需要设置</a:t>
            </a:r>
            <a:r>
              <a:rPr kumimoji="1" lang="en-US" altLang="zh-CN" sz="2000" dirty="0">
                <a:solidFill>
                  <a:srgbClr val="A50021"/>
                </a:solidFill>
              </a:rPr>
              <a:t>2</a:t>
            </a:r>
            <a:r>
              <a:rPr kumimoji="1" lang="zh-CN" altLang="en-US" sz="2000" dirty="0">
                <a:solidFill>
                  <a:srgbClr val="A50021"/>
                </a:solidFill>
              </a:rPr>
              <a:t>个属性：</a:t>
            </a:r>
            <a:r>
              <a:rPr kumimoji="1" lang="en-US" altLang="zh-CN" sz="2000" b="1" dirty="0">
                <a:solidFill>
                  <a:srgbClr val="A50021"/>
                </a:solidFill>
              </a:rPr>
              <a:t>Action</a:t>
            </a:r>
            <a:r>
              <a:rPr kumimoji="1" lang="zh-CN" altLang="en-US" sz="2000" dirty="0">
                <a:solidFill>
                  <a:srgbClr val="A50021"/>
                </a:solidFill>
              </a:rPr>
              <a:t>和</a:t>
            </a:r>
            <a:r>
              <a:rPr kumimoji="1" lang="en-US" altLang="zh-CN" sz="2000" b="1" dirty="0" err="1">
                <a:solidFill>
                  <a:srgbClr val="A50021"/>
                </a:solidFill>
              </a:rPr>
              <a:t>DataUri</a:t>
            </a:r>
            <a:endParaRPr kumimoji="1" lang="zh-CN" altLang="en-US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在本例中，将</a:t>
            </a:r>
            <a:r>
              <a:rPr kumimoji="1" lang="en-US" altLang="zh-CN" sz="2000" dirty="0">
                <a:solidFill>
                  <a:srgbClr val="A50021"/>
                </a:solidFill>
              </a:rPr>
              <a:t>Action</a:t>
            </a:r>
            <a:r>
              <a:rPr kumimoji="1" lang="zh-CN" altLang="en-US" sz="2000" dirty="0">
                <a:solidFill>
                  <a:srgbClr val="A50021"/>
                </a:solidFill>
              </a:rPr>
              <a:t>属性设置为 </a:t>
            </a:r>
            <a:r>
              <a:rPr kumimoji="1" lang="en-US" altLang="zh-CN" sz="2000" b="1" dirty="0" err="1">
                <a:solidFill>
                  <a:srgbClr val="A50021"/>
                </a:solidFill>
              </a:rPr>
              <a:t>android.intent.action.VIEW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43246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启动地图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535961"/>
              </p:ext>
            </p:extLst>
          </p:nvPr>
        </p:nvGraphicFramePr>
        <p:xfrm>
          <a:off x="467544" y="1419622"/>
          <a:ext cx="6624736" cy="3024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1476"/>
                <a:gridCol w="1669011"/>
                <a:gridCol w="2904249"/>
              </a:tblGrid>
              <a:tr h="232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数据模式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代码示例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52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geo:0,0?q=address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展示给定街道地址的位置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geo:0,0?q=</a:t>
                      </a:r>
                      <a:r>
                        <a:rPr lang="zh-CN" sz="1200" kern="0">
                          <a:effectLst/>
                        </a:rPr>
                        <a:t>杭州市建兰中学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52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geo:lat,long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展示给定纬度和经度的地图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geo: 30.23566, 120.17051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6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geo:lat,long?z=zoom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与前一项类似，但指定了某个缩放级别。缩放级别</a:t>
                      </a:r>
                      <a:r>
                        <a:rPr lang="en-US" sz="1200" kern="0">
                          <a:effectLst/>
                        </a:rPr>
                        <a:t>1 </a:t>
                      </a:r>
                      <a:r>
                        <a:rPr lang="zh-CN" sz="1200" kern="0">
                          <a:effectLst/>
                        </a:rPr>
                        <a:t>展示整个地球。最清晰的缩放级别是</a:t>
                      </a:r>
                      <a:r>
                        <a:rPr lang="en-US" sz="1200" kern="0">
                          <a:effectLst/>
                        </a:rPr>
                        <a:t>23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geo: 30.23566, 120.17051?z=16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79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geo:0,0?q=lat,long(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label)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展示给定的纬度和经度，并在该点上添加一个文本标签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geo:0,0?q=30.23566, 120.17051 ( </a:t>
                      </a:r>
                      <a:r>
                        <a:rPr lang="zh-CN" sz="1200" kern="0" dirty="0">
                          <a:effectLst/>
                        </a:rPr>
                        <a:t>杭州市建兰中学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7011" y="771550"/>
            <a:ext cx="51090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向地图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传递位置数据的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4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种方法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43844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启动地图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图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684076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3463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兴趣点地图 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sp>
        <p:nvSpPr>
          <p:cNvPr id="19458" name="Rectangle 6"/>
          <p:cNvSpPr>
            <a:spLocks/>
          </p:cNvSpPr>
          <p:nvPr/>
        </p:nvSpPr>
        <p:spPr bwMode="auto">
          <a:xfrm>
            <a:off x="491921" y="4215222"/>
            <a:ext cx="183262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指南针和地理位置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19460" name="Rectangle 8"/>
          <p:cNvSpPr>
            <a:spLocks/>
          </p:cNvSpPr>
          <p:nvPr/>
        </p:nvSpPr>
        <p:spPr bwMode="auto">
          <a:xfrm>
            <a:off x="2561032" y="4199638"/>
            <a:ext cx="1944216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(b)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保存兴趣点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4244"/>
            <a:ext cx="1737360" cy="308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44244"/>
            <a:ext cx="1734820" cy="308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42" y="815781"/>
            <a:ext cx="1734820" cy="308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30" y="844244"/>
            <a:ext cx="1734820" cy="308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4714441" y="4188316"/>
            <a:ext cx="1944216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保存的兴趣点列表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6762627" y="4171244"/>
            <a:ext cx="173269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d)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调用地图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兴趣点地图 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5702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兴趣点地图组件设计 </a:t>
            </a:r>
          </a:p>
        </p:txBody>
      </p:sp>
      <p:sp>
        <p:nvSpPr>
          <p:cNvPr id="21506" name="Rectangle 3"/>
          <p:cNvSpPr>
            <a:spLocks/>
          </p:cNvSpPr>
          <p:nvPr/>
        </p:nvSpPr>
        <p:spPr bwMode="auto">
          <a:xfrm>
            <a:off x="457200" y="736600"/>
            <a:ext cx="836327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材料准备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2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张图片文件：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campass.png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指南针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图片）</a:t>
            </a:r>
            <a:endParaRPr kumimoji="1" lang="en-US" altLang="zh-CN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icon.jpg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图标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文件） 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15766"/>
            <a:ext cx="2263336" cy="1272650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7534"/>
            <a:ext cx="4248471" cy="4176464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555527"/>
            <a:ext cx="3528392" cy="4248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733" y="555527"/>
            <a:ext cx="3917019" cy="4248472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3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兴趣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地图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4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9519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19023</TotalTime>
  <Words>562</Words>
  <Application>Microsoft Office PowerPoint</Application>
  <PresentationFormat>全屏显示(16:9)</PresentationFormat>
  <Paragraphs>103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黑体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本章目标</vt:lpstr>
      <vt:lpstr>PowerPoint 演示文稿</vt:lpstr>
      <vt:lpstr>展示与分析</vt:lpstr>
      <vt:lpstr>PowerPoint 演示文稿</vt:lpstr>
      <vt:lpstr>兴趣点地图组件设计 </vt:lpstr>
      <vt:lpstr>组件设计 </vt:lpstr>
      <vt:lpstr>所有组件的说明及属性设置 </vt:lpstr>
      <vt:lpstr>PowerPoint 演示文稿</vt:lpstr>
      <vt:lpstr>PowerPoint 演示文稿</vt:lpstr>
      <vt:lpstr>实现指南针 </vt:lpstr>
      <vt:lpstr>实现指南针 </vt:lpstr>
      <vt:lpstr>获取地理位置</vt:lpstr>
      <vt:lpstr>PowerPoint 演示文稿</vt:lpstr>
      <vt:lpstr>保存为兴趣点</vt:lpstr>
      <vt:lpstr>网络存储</vt:lpstr>
      <vt:lpstr>网络微数据库组件和服务</vt:lpstr>
      <vt:lpstr>PowerPoint 演示文稿</vt:lpstr>
      <vt:lpstr>App初始化时该做的事</vt:lpstr>
      <vt:lpstr>PowerPoint 演示文稿</vt:lpstr>
      <vt:lpstr>调用其他App </vt:lpstr>
      <vt:lpstr>启动地图App</vt:lpstr>
      <vt:lpstr>启动地图App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ming-hui wu</cp:lastModifiedBy>
  <cp:revision>1992</cp:revision>
  <dcterms:modified xsi:type="dcterms:W3CDTF">2017-08-19T05:28:52Z</dcterms:modified>
</cp:coreProperties>
</file>