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00" r:id="rId2"/>
    <p:sldId id="736" r:id="rId3"/>
    <p:sldId id="729" r:id="rId4"/>
    <p:sldId id="738" r:id="rId5"/>
    <p:sldId id="812" r:id="rId6"/>
    <p:sldId id="768" r:id="rId7"/>
    <p:sldId id="742" r:id="rId8"/>
    <p:sldId id="747" r:id="rId9"/>
    <p:sldId id="769" r:id="rId10"/>
    <p:sldId id="748" r:id="rId11"/>
    <p:sldId id="813" r:id="rId12"/>
    <p:sldId id="814" r:id="rId13"/>
    <p:sldId id="753" r:id="rId14"/>
    <p:sldId id="815" r:id="rId15"/>
    <p:sldId id="816" r:id="rId16"/>
    <p:sldId id="817" r:id="rId17"/>
    <p:sldId id="754" r:id="rId18"/>
    <p:sldId id="818" r:id="rId19"/>
    <p:sldId id="819" r:id="rId20"/>
    <p:sldId id="755" r:id="rId21"/>
    <p:sldId id="820" r:id="rId22"/>
    <p:sldId id="821" r:id="rId23"/>
    <p:sldId id="822" r:id="rId24"/>
    <p:sldId id="823" r:id="rId25"/>
    <p:sldId id="824" r:id="rId26"/>
    <p:sldId id="825" r:id="rId27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B17"/>
    <a:srgbClr val="00D25F"/>
    <a:srgbClr val="CC0000"/>
    <a:srgbClr val="55B788"/>
    <a:srgbClr val="3977D3"/>
    <a:srgbClr val="FF333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0058" autoAdjust="0"/>
  </p:normalViewPr>
  <p:slideViewPr>
    <p:cSldViewPr>
      <p:cViewPr varScale="1">
        <p:scale>
          <a:sx n="112" d="100"/>
          <a:sy n="112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B9290-DAD3-4D39-AD2B-7FC575640D22}" type="datetimeFigureOut">
              <a:rPr lang="zh-CN" altLang="en-US"/>
              <a:pPr>
                <a:defRPr/>
              </a:pPr>
              <a:t>2017/8/16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32C5CC-4321-40DD-9F5C-6B7B0A49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EE6D33-B732-4606-88A6-46B279EC29EF}" type="datetimeFigureOut">
              <a:rPr lang="zh-CN" altLang="en-US"/>
              <a:pPr>
                <a:defRPr/>
              </a:pPr>
              <a:t>2017/8/16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5564DC8-07EB-4201-B95F-97685C93A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4"/>
          <p:cNvPicPr>
            <a:picLocks noChangeAspect="1"/>
          </p:cNvPicPr>
          <p:nvPr userDrawn="1"/>
        </p:nvPicPr>
        <p:blipFill>
          <a:blip r:embed="rId2"/>
          <a:srcRect b="16089"/>
          <a:stretch>
            <a:fillRect/>
          </a:stretch>
        </p:blipFill>
        <p:spPr bwMode="auto">
          <a:xfrm>
            <a:off x="6804025" y="33338"/>
            <a:ext cx="2317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21D2F51-856D-456B-B6F3-9788559E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4F678C9-D2B1-4BAB-9FF1-3D2D284091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4250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69325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8BE9B8-B3FC-4A77-BCC6-EBF7A691D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8059C79-F4C4-4FDF-A73F-9AEF3C08E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CB98413-2ED5-4792-8130-0E6E23321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1ECFC00-15A8-4185-8084-387848232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2813" y="60325"/>
            <a:ext cx="5397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0B931C-D420-4C9E-8D4B-CB794AE2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2987675" y="2847975"/>
            <a:ext cx="3671888" cy="947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浙江大学城市学院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吴明晖 教授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mhwu@zucc.edu.cn</a:t>
            </a:r>
            <a:endParaRPr lang="en-US" altLang="zh-CN" sz="1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539750" y="1995488"/>
            <a:ext cx="8382000" cy="760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数学加加看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有关界面布局 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843558"/>
            <a:ext cx="76328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App Inventor </a:t>
            </a:r>
            <a:r>
              <a:rPr lang="zh-CN" altLang="zh-CN" sz="2800" kern="100" dirty="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的界面设计虽然比较简单，通过直接选取一些组件加入屏幕中即可，但组件的位置并不能做到拖放到哪里就停留在哪里。为了达到界面组件布局效果，需要用到界面布局类组件。</a:t>
            </a:r>
            <a:endParaRPr lang="zh-CN" altLang="zh-C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数学加加看 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9519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开始游戏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4779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定义变量，产生随机算式 </a:t>
            </a: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1691680" y="811350"/>
            <a:ext cx="8064500" cy="1785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Char char="•"/>
              <a:defRPr kumimoji="1" sz="2000" b="1">
                <a:solidFill>
                  <a:srgbClr val="A5002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zh-CN" dirty="0"/>
              <a:t>使用“变量内置块”定义变量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C =A + B +</a:t>
            </a:r>
            <a:r>
              <a:rPr lang="zh-CN" altLang="zh-CN" dirty="0"/>
              <a:t>（</a:t>
            </a:r>
            <a:r>
              <a:rPr lang="en-US" altLang="zh-CN" dirty="0"/>
              <a:t>-1</a:t>
            </a:r>
            <a:r>
              <a:rPr lang="zh-CN" altLang="zh-CN" dirty="0"/>
              <a:t>～</a:t>
            </a:r>
            <a:r>
              <a:rPr lang="en-US" altLang="zh-CN" dirty="0"/>
              <a:t>1</a:t>
            </a:r>
            <a:r>
              <a:rPr lang="zh-CN" altLang="zh-CN" dirty="0"/>
              <a:t>的随机整数）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变量</a:t>
            </a:r>
            <a:r>
              <a:rPr lang="zh-CN" altLang="zh-CN" dirty="0"/>
              <a:t>在使用前需要先定义和赋</a:t>
            </a:r>
            <a:r>
              <a:rPr lang="zh-CN" altLang="zh-CN" dirty="0" smtClean="0"/>
              <a:t>初值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同</a:t>
            </a:r>
            <a:r>
              <a:rPr lang="zh-CN" altLang="zh-CN" dirty="0"/>
              <a:t>一个屏幕中全局变量名称不能够重复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17213" y="898962"/>
            <a:ext cx="1066800" cy="2087880"/>
            <a:chOff x="0" y="0"/>
            <a:chExt cx="1066800" cy="208788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373380"/>
              <a:ext cx="1066800" cy="1714500"/>
              <a:chOff x="152401" y="0"/>
              <a:chExt cx="1066800" cy="1714500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676275" y="0"/>
                <a:ext cx="0" cy="25717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/>
            </p:nvSpPr>
            <p:spPr>
              <a:xfrm>
                <a:off x="152401" y="257175"/>
                <a:ext cx="1066800" cy="31432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solidFill>
                      <a:srgbClr val="FF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产生新的算式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685800" y="571500"/>
                <a:ext cx="0" cy="25717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219075" y="838200"/>
                <a:ext cx="914400" cy="31432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得分为</a:t>
                </a:r>
                <a:r>
                  <a:rPr lang="en-US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09550" y="1400175"/>
                <a:ext cx="914400" cy="31432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生命值为</a:t>
                </a:r>
                <a:r>
                  <a:rPr lang="en-US" sz="1050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676275" y="1143000"/>
                <a:ext cx="0" cy="25717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圆角矩形 8"/>
            <p:cNvSpPr/>
            <p:nvPr/>
          </p:nvSpPr>
          <p:spPr>
            <a:xfrm>
              <a:off x="0" y="0"/>
              <a:ext cx="1051560" cy="358775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点击开始按钮</a:t>
              </a:r>
            </a:p>
          </p:txBody>
        </p:sp>
      </p:grpSp>
      <p:pic>
        <p:nvPicPr>
          <p:cNvPr id="16" name="图片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7" y="3542741"/>
            <a:ext cx="1868805" cy="822325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584232"/>
            <a:ext cx="2739390" cy="2190750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445903"/>
            <a:ext cx="2857500" cy="1016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开始按钮事件处理</a:t>
            </a:r>
          </a:p>
        </p:txBody>
      </p: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31590"/>
            <a:ext cx="727280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623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实现连续加法算式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91630"/>
            <a:ext cx="1734820" cy="134239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03" y="1464164"/>
            <a:ext cx="1734820" cy="134239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67694"/>
            <a:ext cx="1560830" cy="3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30461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判断为正确时的处理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2571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点击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正确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按钮处理流程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7544" y="987574"/>
            <a:ext cx="3848100" cy="3171825"/>
            <a:chOff x="0" y="0"/>
            <a:chExt cx="3848100" cy="3171825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352425"/>
              <a:ext cx="3848100" cy="2819400"/>
              <a:chOff x="0" y="314325"/>
              <a:chExt cx="3848100" cy="281940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0" y="314325"/>
                <a:ext cx="3848100" cy="2819400"/>
                <a:chOff x="0" y="314325"/>
                <a:chExt cx="3848100" cy="2819400"/>
              </a:xfrm>
            </p:grpSpPr>
            <p:cxnSp>
              <p:nvCxnSpPr>
                <p:cNvPr id="11" name="直接连接符 10"/>
                <p:cNvCxnSpPr/>
                <p:nvPr/>
              </p:nvCxnSpPr>
              <p:spPr>
                <a:xfrm>
                  <a:off x="533400" y="771525"/>
                  <a:ext cx="37147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组合 11"/>
                <p:cNvGrpSpPr/>
                <p:nvPr/>
              </p:nvGrpSpPr>
              <p:grpSpPr>
                <a:xfrm>
                  <a:off x="0" y="314325"/>
                  <a:ext cx="3848100" cy="2819400"/>
                  <a:chOff x="0" y="314325"/>
                  <a:chExt cx="3848100" cy="2819400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0" y="314325"/>
                    <a:ext cx="3848100" cy="2819400"/>
                    <a:chOff x="0" y="314325"/>
                    <a:chExt cx="3848100" cy="2819400"/>
                  </a:xfrm>
                </p:grpSpPr>
                <p:cxnSp>
                  <p:nvCxnSpPr>
                    <p:cNvPr id="15" name="直接箭头连接符 14"/>
                    <p:cNvCxnSpPr/>
                    <p:nvPr/>
                  </p:nvCxnSpPr>
                  <p:spPr>
                    <a:xfrm>
                      <a:off x="1438275" y="314325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0" y="1619250"/>
                      <a:ext cx="1066800" cy="3143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FF0000"/>
                          </a:solidFill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产生新的算式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7" name="直接箭头连接符 16"/>
                    <p:cNvCxnSpPr/>
                    <p:nvPr/>
                  </p:nvCxnSpPr>
                  <p:spPr>
                    <a:xfrm>
                      <a:off x="2371725" y="762000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1914525" y="1609725"/>
                      <a:ext cx="914400" cy="3143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播放音效</a:t>
                      </a:r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76200" y="1028700"/>
                      <a:ext cx="914400" cy="3143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得分</a:t>
                      </a:r>
                      <a:r>
                        <a:rPr lang="en-US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0" name="直接箭头连接符 19"/>
                    <p:cNvCxnSpPr/>
                    <p:nvPr/>
                  </p:nvCxnSpPr>
                  <p:spPr>
                    <a:xfrm>
                      <a:off x="523875" y="1352550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885825" y="571500"/>
                      <a:ext cx="1114425" cy="381000"/>
                      <a:chOff x="0" y="0"/>
                      <a:chExt cx="1114425" cy="381000"/>
                    </a:xfrm>
                  </p:grpSpPr>
                  <p:sp>
                    <p:nvSpPr>
                      <p:cNvPr id="38" name="菱形 37"/>
                      <p:cNvSpPr/>
                      <p:nvPr/>
                    </p:nvSpPr>
                    <p:spPr>
                      <a:xfrm>
                        <a:off x="0" y="0"/>
                        <a:ext cx="1114425" cy="381000"/>
                      </a:xfrm>
                      <a:prstGeom prst="diamond">
                        <a:avLst/>
                      </a:prstGeom>
                      <a:ln w="1905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" name="文本框 47"/>
                      <p:cNvSpPr txBox="1"/>
                      <p:nvPr/>
                    </p:nvSpPr>
                    <p:spPr>
                      <a:xfrm>
                        <a:off x="285750" y="47625"/>
                        <a:ext cx="561975" cy="2667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C=A+B</a:t>
                        </a:r>
                        <a:endPara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2" name="直接连接符 21"/>
                    <p:cNvCxnSpPr/>
                    <p:nvPr/>
                  </p:nvCxnSpPr>
                  <p:spPr>
                    <a:xfrm>
                      <a:off x="2000250" y="762000"/>
                      <a:ext cx="37147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箭头连接符 22"/>
                    <p:cNvCxnSpPr/>
                    <p:nvPr/>
                  </p:nvCxnSpPr>
                  <p:spPr>
                    <a:xfrm>
                      <a:off x="523875" y="762000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文本框 53"/>
                    <p:cNvSpPr txBox="1"/>
                    <p:nvPr/>
                  </p:nvSpPr>
                  <p:spPr>
                    <a:xfrm>
                      <a:off x="514350" y="523875"/>
                      <a:ext cx="247650" cy="2571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p:txBody>
                </p:sp>
                <p:sp>
                  <p:nvSpPr>
                    <p:cNvPr id="25" name="文本框 54"/>
                    <p:cNvSpPr txBox="1"/>
                    <p:nvPr/>
                  </p:nvSpPr>
                  <p:spPr>
                    <a:xfrm>
                      <a:off x="2009775" y="523875"/>
                      <a:ext cx="247650" cy="2571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1914525" y="1028700"/>
                      <a:ext cx="914400" cy="3143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生命值</a:t>
                      </a:r>
                      <a:r>
                        <a:rPr lang="en-US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7" name="直接箭头连接符 26"/>
                    <p:cNvCxnSpPr/>
                    <p:nvPr/>
                  </p:nvCxnSpPr>
                  <p:spPr>
                    <a:xfrm>
                      <a:off x="2371725" y="1343025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接箭头连接符 27"/>
                    <p:cNvCxnSpPr/>
                    <p:nvPr/>
                  </p:nvCxnSpPr>
                  <p:spPr>
                    <a:xfrm>
                      <a:off x="3305175" y="2362200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" name="组合 28"/>
                    <p:cNvGrpSpPr/>
                    <p:nvPr/>
                  </p:nvGrpSpPr>
                  <p:grpSpPr>
                    <a:xfrm>
                      <a:off x="1819275" y="2181225"/>
                      <a:ext cx="1114425" cy="381000"/>
                      <a:chOff x="0" y="0"/>
                      <a:chExt cx="1114425" cy="381000"/>
                    </a:xfrm>
                  </p:grpSpPr>
                  <p:sp>
                    <p:nvSpPr>
                      <p:cNvPr id="36" name="菱形 35"/>
                      <p:cNvSpPr/>
                      <p:nvPr/>
                    </p:nvSpPr>
                    <p:spPr>
                      <a:xfrm>
                        <a:off x="0" y="0"/>
                        <a:ext cx="1114425" cy="381000"/>
                      </a:xfrm>
                      <a:prstGeom prst="diamond">
                        <a:avLst/>
                      </a:prstGeom>
                      <a:ln w="1905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7" name="文本框 60"/>
                      <p:cNvSpPr txBox="1"/>
                      <p:nvPr/>
                    </p:nvSpPr>
                    <p:spPr>
                      <a:xfrm>
                        <a:off x="209550" y="47625"/>
                        <a:ext cx="781050" cy="2667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zh-CN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生命值</a:t>
                        </a:r>
                        <a:r>
                          <a:rPr lang="en-US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=0</a:t>
                        </a:r>
                        <a:endPara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0" name="直接箭头连接符 29"/>
                    <p:cNvCxnSpPr/>
                    <p:nvPr/>
                  </p:nvCxnSpPr>
                  <p:spPr>
                    <a:xfrm>
                      <a:off x="1457325" y="2371725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文本框 63"/>
                    <p:cNvSpPr txBox="1"/>
                    <p:nvPr/>
                  </p:nvSpPr>
                  <p:spPr>
                    <a:xfrm>
                      <a:off x="1457325" y="2143125"/>
                      <a:ext cx="247650" cy="2571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p:txBody>
                </p:sp>
                <p:sp>
                  <p:nvSpPr>
                    <p:cNvPr id="32" name="文本框 64"/>
                    <p:cNvSpPr txBox="1"/>
                    <p:nvPr/>
                  </p:nvSpPr>
                  <p:spPr>
                    <a:xfrm>
                      <a:off x="2952750" y="2133600"/>
                      <a:ext cx="247650" cy="2571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</a:p>
                  </p:txBody>
                </p: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>
                      <a:off x="1447800" y="2371725"/>
                      <a:ext cx="37147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600075" y="2628900"/>
                      <a:ext cx="1714500" cy="5048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显示警告信息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“游戏结束，请重新开始”</a:t>
                      </a:r>
                    </a:p>
                  </p:txBody>
                </p:sp>
                <p:sp>
                  <p:nvSpPr>
                    <p:cNvPr id="35" name="矩形 34"/>
                    <p:cNvSpPr/>
                    <p:nvPr/>
                  </p:nvSpPr>
                  <p:spPr>
                    <a:xfrm>
                      <a:off x="2781300" y="2619375"/>
                      <a:ext cx="1066800" cy="3143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FF0000"/>
                          </a:solidFill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产生新的算式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2933700" y="2362200"/>
                    <a:ext cx="37147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直接箭头连接符 9"/>
              <p:cNvCxnSpPr/>
              <p:nvPr/>
            </p:nvCxnSpPr>
            <p:spPr>
              <a:xfrm>
                <a:off x="2371725" y="1924050"/>
                <a:ext cx="0" cy="25717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圆角矩形 7"/>
            <p:cNvSpPr/>
            <p:nvPr/>
          </p:nvSpPr>
          <p:spPr>
            <a:xfrm>
              <a:off x="914400" y="0"/>
              <a:ext cx="1051560" cy="358775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点击正确按钮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767988" y="1076475"/>
            <a:ext cx="5368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zh-CN" sz="20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“</a:t>
            </a:r>
            <a:r>
              <a:rPr kumimoji="1" lang="zh-CN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产生新的算式”这一模块集合被多次使用</a:t>
            </a:r>
            <a:endParaRPr kumimoji="1" lang="zh-CN" altLang="en-US" sz="20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6351" y="1917988"/>
            <a:ext cx="45555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引入“过程”</a:t>
            </a:r>
            <a:endParaRPr kumimoji="1" lang="en-US" altLang="zh-CN" sz="2000" b="1" dirty="0" smtClean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kumimoji="1" lang="zh-CN" altLang="zh-CN" sz="20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封装</a:t>
            </a:r>
            <a:r>
              <a:rPr kumimoji="1" lang="zh-CN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这些模块，以减少代码的冗余</a:t>
            </a:r>
            <a:endParaRPr kumimoji="1" lang="zh-CN" altLang="en-US" sz="20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产生新的算式过程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2" name="图片 41" descr="F:\工作目录\09 图书编写\AppInventor中学版\2017.5.26\书稿终稿\过程产生新的算式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01" y="699542"/>
            <a:ext cx="6832387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图片 3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55726"/>
            <a:ext cx="252028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928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…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则 </a:t>
            </a:r>
            <a:r>
              <a:rPr lang="en-US" altLang="zh-CN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…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判断语句模块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21349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736600"/>
            <a:ext cx="4906963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数据和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运算</a:t>
            </a:r>
            <a:endParaRPr kumimoji="1"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常量、变量、数据类型</a:t>
            </a:r>
            <a:endParaRPr kumimoji="1"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运算：赋值、算术、比较、逻辑</a:t>
            </a:r>
            <a:endParaRPr kumimoji="1"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程序结构</a:t>
            </a:r>
            <a:endParaRPr kumimoji="1"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顺序、分支、循环</a:t>
            </a:r>
            <a:endParaRPr kumimoji="1"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20000"/>
              </a:spcBef>
            </a:pP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定义全局变量</a:t>
            </a:r>
            <a:endParaRPr kumimoji="1"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如何产生随机数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学习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“如果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则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…”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条件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分支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模块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学习“当满足条件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执行</a:t>
            </a: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…”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循环模块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控制屏幕的布局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22" y="736600"/>
            <a:ext cx="2161891" cy="3843361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判断为正确时的处理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27584" y="1059582"/>
            <a:ext cx="1584176" cy="1080120"/>
            <a:chOff x="-103503" y="0"/>
            <a:chExt cx="1674493" cy="836241"/>
          </a:xfrm>
        </p:grpSpPr>
        <p:grpSp>
          <p:nvGrpSpPr>
            <p:cNvPr id="5" name="组合 4"/>
            <p:cNvGrpSpPr/>
            <p:nvPr/>
          </p:nvGrpSpPr>
          <p:grpSpPr>
            <a:xfrm>
              <a:off x="-103503" y="219073"/>
              <a:ext cx="1674493" cy="617168"/>
              <a:chOff x="-103503" y="-3"/>
              <a:chExt cx="1674493" cy="61757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-103503" y="-3"/>
                <a:ext cx="1674493" cy="437518"/>
                <a:chOff x="825327" y="-47658"/>
                <a:chExt cx="1675175" cy="438184"/>
              </a:xfrm>
            </p:grpSpPr>
            <p:sp>
              <p:nvSpPr>
                <p:cNvPr id="10" name="菱形 9"/>
                <p:cNvSpPr/>
                <p:nvPr/>
              </p:nvSpPr>
              <p:spPr>
                <a:xfrm>
                  <a:off x="1243350" y="28576"/>
                  <a:ext cx="889414" cy="361950"/>
                </a:xfrm>
                <a:prstGeom prst="diamond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b="1" kern="100">
                      <a:solidFill>
                        <a:srgbClr val="C00000"/>
                      </a:solidFill>
                      <a:effectLst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b="1" kern="100">
                    <a:solidFill>
                      <a:srgbClr val="C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文本框 208"/>
                <p:cNvSpPr txBox="1"/>
                <p:nvPr/>
              </p:nvSpPr>
              <p:spPr>
                <a:xfrm>
                  <a:off x="2085939" y="-47658"/>
                  <a:ext cx="414563" cy="2857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1050" b="1" kern="10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否</a:t>
                  </a:r>
                </a:p>
              </p:txBody>
            </p:sp>
            <p:sp>
              <p:nvSpPr>
                <p:cNvPr id="12" name="文本框 209"/>
                <p:cNvSpPr txBox="1"/>
                <p:nvPr/>
              </p:nvSpPr>
              <p:spPr>
                <a:xfrm>
                  <a:off x="825327" y="-38646"/>
                  <a:ext cx="466245" cy="35647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1050" b="1" kern="10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是</a:t>
                  </a:r>
                </a:p>
              </p:txBody>
            </p:sp>
          </p:grpSp>
          <p:cxnSp>
            <p:nvCxnSpPr>
              <p:cNvPr id="8" name="肘形连接符 7"/>
              <p:cNvCxnSpPr/>
              <p:nvPr/>
            </p:nvCxnSpPr>
            <p:spPr>
              <a:xfrm rot="5400000">
                <a:off x="-12330" y="288570"/>
                <a:ext cx="348756" cy="309247"/>
              </a:xfrm>
              <a:prstGeom prst="bentConnector3">
                <a:avLst>
                  <a:gd name="adj1" fmla="val 133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肘形连接符 8"/>
              <p:cNvCxnSpPr/>
              <p:nvPr/>
            </p:nvCxnSpPr>
            <p:spPr>
              <a:xfrm rot="16200000" flipH="1">
                <a:off x="1181115" y="310024"/>
                <a:ext cx="338793" cy="254638"/>
              </a:xfrm>
              <a:prstGeom prst="bentConnector3">
                <a:avLst>
                  <a:gd name="adj1" fmla="val -4607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752475" y="0"/>
              <a:ext cx="0" cy="295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3" y="2502938"/>
            <a:ext cx="817880" cy="638175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57" y="2771784"/>
            <a:ext cx="2088232" cy="1411876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8" y="3504350"/>
            <a:ext cx="869315" cy="971550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3" y="1187425"/>
            <a:ext cx="5695364" cy="2996235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运算和数据类型转换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46244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运算和数据类型转换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147814"/>
            <a:ext cx="7605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kumimoji="1" lang="en-US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App Inventor</a:t>
            </a:r>
            <a:r>
              <a:rPr kumimoji="1" lang="zh-CN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中，并不严格区分文本和数据类型，只要符合转换规则，不同数据类型的值可以自动转换</a:t>
            </a:r>
            <a:endParaRPr kumimoji="1" lang="zh-CN" altLang="en-US" sz="20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5536" y="1419622"/>
            <a:ext cx="7560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先把“标签</a:t>
            </a:r>
            <a:r>
              <a:rPr kumimoji="1" lang="en-US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_</a:t>
            </a:r>
            <a:r>
              <a:rPr kumimoji="1" lang="zh-CN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得分”组件的“文本”属性的值自动转换为</a:t>
            </a:r>
            <a:r>
              <a:rPr kumimoji="1" lang="zh-CN" altLang="zh-CN" sz="20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数值</a:t>
            </a:r>
            <a:endParaRPr kumimoji="1" lang="en-US" altLang="zh-CN" sz="2000" b="1" dirty="0" smtClean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zh-CN" sz="20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然后</a:t>
            </a:r>
            <a:r>
              <a:rPr kumimoji="1" lang="zh-CN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加</a:t>
            </a:r>
            <a:r>
              <a:rPr kumimoji="1" lang="en-US" altLang="zh-CN" sz="20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kumimoji="1" lang="en-US" altLang="zh-CN" sz="20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zh-CN" sz="20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再</a:t>
            </a:r>
            <a:r>
              <a:rPr kumimoji="1" lang="zh-CN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把增加后的新数值自动转换为</a:t>
            </a:r>
            <a:r>
              <a:rPr kumimoji="1" lang="zh-CN" altLang="zh-CN" sz="20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文本</a:t>
            </a:r>
            <a:endParaRPr kumimoji="1" lang="en-US" altLang="zh-CN" sz="2000" b="1" dirty="0" smtClean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zh-CN" sz="2000" b="1" dirty="0" smtClean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赋</a:t>
            </a:r>
            <a:r>
              <a:rPr kumimoji="1" lang="zh-CN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给“标签</a:t>
            </a:r>
            <a:r>
              <a:rPr kumimoji="1" lang="en-US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_</a:t>
            </a:r>
            <a:r>
              <a:rPr kumimoji="1" lang="zh-CN" altLang="zh-CN" sz="2000" b="1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得分”组件的“文本”属性</a:t>
            </a:r>
            <a:endParaRPr kumimoji="1" lang="zh-CN" altLang="en-US" sz="2000" b="1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0" name="图片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1" y="723826"/>
            <a:ext cx="5339905" cy="5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4611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判断为错误时的处理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64701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判断为错误时的处理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3213" y="843558"/>
            <a:ext cx="3848100" cy="3190875"/>
            <a:chOff x="0" y="0"/>
            <a:chExt cx="3848100" cy="3190875"/>
          </a:xfrm>
        </p:grpSpPr>
        <p:grpSp>
          <p:nvGrpSpPr>
            <p:cNvPr id="18" name="组合 17"/>
            <p:cNvGrpSpPr/>
            <p:nvPr/>
          </p:nvGrpSpPr>
          <p:grpSpPr>
            <a:xfrm>
              <a:off x="0" y="371475"/>
              <a:ext cx="3848100" cy="2819400"/>
              <a:chOff x="0" y="314325"/>
              <a:chExt cx="3848100" cy="281940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0" y="314325"/>
                <a:ext cx="3848100" cy="2819400"/>
                <a:chOff x="0" y="314325"/>
                <a:chExt cx="3848100" cy="281940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533400" y="771525"/>
                  <a:ext cx="37147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组合 22"/>
                <p:cNvGrpSpPr/>
                <p:nvPr/>
              </p:nvGrpSpPr>
              <p:grpSpPr>
                <a:xfrm>
                  <a:off x="0" y="314325"/>
                  <a:ext cx="3848100" cy="2819400"/>
                  <a:chOff x="0" y="314325"/>
                  <a:chExt cx="3848100" cy="2819400"/>
                </a:xfrm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0" y="314325"/>
                    <a:ext cx="3848100" cy="2819400"/>
                    <a:chOff x="0" y="314325"/>
                    <a:chExt cx="3848100" cy="2819400"/>
                  </a:xfrm>
                </p:grpSpPr>
                <p:cxnSp>
                  <p:nvCxnSpPr>
                    <p:cNvPr id="26" name="直接箭头连接符 25"/>
                    <p:cNvCxnSpPr/>
                    <p:nvPr/>
                  </p:nvCxnSpPr>
                  <p:spPr>
                    <a:xfrm>
                      <a:off x="1438275" y="314325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0" y="1619250"/>
                      <a:ext cx="1066800" cy="3143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产生新的算式</a:t>
                      </a:r>
                    </a:p>
                  </p:txBody>
                </p:sp>
                <p:cxnSp>
                  <p:nvCxnSpPr>
                    <p:cNvPr id="28" name="直接箭头连接符 27"/>
                    <p:cNvCxnSpPr/>
                    <p:nvPr/>
                  </p:nvCxnSpPr>
                  <p:spPr>
                    <a:xfrm>
                      <a:off x="2371725" y="762000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14525" y="1609725"/>
                      <a:ext cx="914400" cy="3143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播放音效</a:t>
                      </a:r>
                    </a:p>
                  </p:txBody>
                </p:sp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76200" y="1028700"/>
                      <a:ext cx="914400" cy="3143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得分</a:t>
                      </a:r>
                      <a:r>
                        <a:rPr lang="en-US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1" name="直接箭头连接符 30"/>
                    <p:cNvCxnSpPr/>
                    <p:nvPr/>
                  </p:nvCxnSpPr>
                  <p:spPr>
                    <a:xfrm>
                      <a:off x="523875" y="1352550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2" name="组合 31"/>
                    <p:cNvGrpSpPr/>
                    <p:nvPr/>
                  </p:nvGrpSpPr>
                  <p:grpSpPr>
                    <a:xfrm>
                      <a:off x="885825" y="571500"/>
                      <a:ext cx="1114425" cy="381000"/>
                      <a:chOff x="0" y="0"/>
                      <a:chExt cx="1114425" cy="381000"/>
                    </a:xfrm>
                  </p:grpSpPr>
                  <p:sp>
                    <p:nvSpPr>
                      <p:cNvPr id="49" name="菱形 48"/>
                      <p:cNvSpPr/>
                      <p:nvPr/>
                    </p:nvSpPr>
                    <p:spPr>
                      <a:xfrm>
                        <a:off x="0" y="0"/>
                        <a:ext cx="1114425" cy="381000"/>
                      </a:xfrm>
                      <a:prstGeom prst="diamond">
                        <a:avLst/>
                      </a:prstGeom>
                      <a:ln w="1905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0" name="文本框 100"/>
                      <p:cNvSpPr txBox="1"/>
                      <p:nvPr/>
                    </p:nvSpPr>
                    <p:spPr>
                      <a:xfrm>
                        <a:off x="285750" y="47625"/>
                        <a:ext cx="742950" cy="2667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solidFill>
                              <a:srgbClr val="FF0000"/>
                            </a:solidFill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C</a:t>
                        </a:r>
                        <a:r>
                          <a:rPr lang="zh-CN" sz="1050" kern="100">
                            <a:solidFill>
                              <a:srgbClr val="FF0000"/>
                            </a:solidFill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≠</a:t>
                        </a:r>
                        <a:r>
                          <a:rPr lang="en-US" sz="1050" kern="100">
                            <a:solidFill>
                              <a:srgbClr val="FF0000"/>
                            </a:solidFill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A+B</a:t>
                        </a:r>
                        <a:endPara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>
                      <a:off x="2000250" y="762000"/>
                      <a:ext cx="37147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箭头连接符 33"/>
                    <p:cNvCxnSpPr/>
                    <p:nvPr/>
                  </p:nvCxnSpPr>
                  <p:spPr>
                    <a:xfrm>
                      <a:off x="523875" y="762000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文本框 103"/>
                    <p:cNvSpPr txBox="1"/>
                    <p:nvPr/>
                  </p:nvSpPr>
                  <p:spPr>
                    <a:xfrm>
                      <a:off x="514350" y="523875"/>
                      <a:ext cx="247650" cy="2571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p:txBody>
                </p:sp>
                <p:sp>
                  <p:nvSpPr>
                    <p:cNvPr id="36" name="文本框 104"/>
                    <p:cNvSpPr txBox="1"/>
                    <p:nvPr/>
                  </p:nvSpPr>
                  <p:spPr>
                    <a:xfrm>
                      <a:off x="2009775" y="523875"/>
                      <a:ext cx="247650" cy="2571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</a:p>
                  </p:txBody>
                </p:sp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1914525" y="1028700"/>
                      <a:ext cx="914400" cy="3143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生命值</a:t>
                      </a:r>
                      <a:r>
                        <a:rPr lang="en-US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1050" kern="100">
                        <a:effectLst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8" name="直接箭头连接符 37"/>
                    <p:cNvCxnSpPr/>
                    <p:nvPr/>
                  </p:nvCxnSpPr>
                  <p:spPr>
                    <a:xfrm>
                      <a:off x="2371725" y="1343025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箭头连接符 38"/>
                    <p:cNvCxnSpPr/>
                    <p:nvPr/>
                  </p:nvCxnSpPr>
                  <p:spPr>
                    <a:xfrm>
                      <a:off x="3305175" y="2362200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1819275" y="2181225"/>
                      <a:ext cx="1114425" cy="381000"/>
                      <a:chOff x="0" y="0"/>
                      <a:chExt cx="1114425" cy="381000"/>
                    </a:xfrm>
                  </p:grpSpPr>
                  <p:sp>
                    <p:nvSpPr>
                      <p:cNvPr id="47" name="菱形 46"/>
                      <p:cNvSpPr/>
                      <p:nvPr/>
                    </p:nvSpPr>
                    <p:spPr>
                      <a:xfrm>
                        <a:off x="0" y="0"/>
                        <a:ext cx="1114425" cy="381000"/>
                      </a:xfrm>
                      <a:prstGeom prst="diamond">
                        <a:avLst/>
                      </a:prstGeom>
                      <a:ln w="1905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8" name="文本框 110"/>
                      <p:cNvSpPr txBox="1"/>
                      <p:nvPr/>
                    </p:nvSpPr>
                    <p:spPr>
                      <a:xfrm>
                        <a:off x="209550" y="47625"/>
                        <a:ext cx="781050" cy="2667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zh-CN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生命值</a:t>
                        </a:r>
                        <a:r>
                          <a:rPr lang="en-US" sz="1050" kern="100">
                            <a:effectLst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=0</a:t>
                        </a:r>
                        <a:endPara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41" name="直接箭头连接符 40"/>
                    <p:cNvCxnSpPr/>
                    <p:nvPr/>
                  </p:nvCxnSpPr>
                  <p:spPr>
                    <a:xfrm>
                      <a:off x="1457325" y="2371725"/>
                      <a:ext cx="0" cy="257175"/>
                    </a:xfrm>
                    <a:prstGeom prst="straightConnector1">
                      <a:avLst/>
                    </a:prstGeom>
                    <a:ln w="1905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文本框 112"/>
                    <p:cNvSpPr txBox="1"/>
                    <p:nvPr/>
                  </p:nvSpPr>
                  <p:spPr>
                    <a:xfrm>
                      <a:off x="1457325" y="2133600"/>
                      <a:ext cx="247650" cy="2571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</a:p>
                  </p:txBody>
                </p:sp>
                <p:sp>
                  <p:nvSpPr>
                    <p:cNvPr id="43" name="文本框 113"/>
                    <p:cNvSpPr txBox="1"/>
                    <p:nvPr/>
                  </p:nvSpPr>
                  <p:spPr>
                    <a:xfrm>
                      <a:off x="2952750" y="2133600"/>
                      <a:ext cx="247650" cy="2571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</a:p>
                  </p:txBody>
                </p:sp>
                <p:cxnSp>
                  <p:nvCxnSpPr>
                    <p:cNvPr id="44" name="直接连接符 43"/>
                    <p:cNvCxnSpPr/>
                    <p:nvPr/>
                  </p:nvCxnSpPr>
                  <p:spPr>
                    <a:xfrm>
                      <a:off x="1447800" y="2371725"/>
                      <a:ext cx="371475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矩形 44"/>
                    <p:cNvSpPr/>
                    <p:nvPr/>
                  </p:nvSpPr>
                  <p:spPr>
                    <a:xfrm>
                      <a:off x="600075" y="2628900"/>
                      <a:ext cx="1714500" cy="5048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显示警告信息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“游戏结束，请重新开始”</a:t>
                      </a:r>
                    </a:p>
                  </p:txBody>
                </p:sp>
                <p:sp>
                  <p:nvSpPr>
                    <p:cNvPr id="46" name="矩形 45"/>
                    <p:cNvSpPr/>
                    <p:nvPr/>
                  </p:nvSpPr>
                  <p:spPr>
                    <a:xfrm>
                      <a:off x="2781300" y="2619375"/>
                      <a:ext cx="1066800" cy="314325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产生新的算式</a:t>
                      </a:r>
                    </a:p>
                  </p:txBody>
                </p:sp>
              </p:grp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2933700" y="2362200"/>
                    <a:ext cx="37147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2371725" y="1924050"/>
                <a:ext cx="0" cy="25717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圆角矩形 18"/>
            <p:cNvSpPr/>
            <p:nvPr/>
          </p:nvSpPr>
          <p:spPr>
            <a:xfrm>
              <a:off x="914400" y="0"/>
              <a:ext cx="1051560" cy="358775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点击错误按钮</a:t>
              </a:r>
            </a:p>
          </p:txBody>
        </p:sp>
      </p:grpSp>
      <p:pic>
        <p:nvPicPr>
          <p:cNvPr id="51" name="图片 5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36" y="611499"/>
            <a:ext cx="5274310" cy="27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0676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写注释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037321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不仅写代码，还要写注释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9582"/>
            <a:ext cx="2317115" cy="193357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31007"/>
            <a:ext cx="235077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0420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数学加加看 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sp>
        <p:nvSpPr>
          <p:cNvPr id="19458" name="Rectangle 6"/>
          <p:cNvSpPr>
            <a:spLocks/>
          </p:cNvSpPr>
          <p:nvPr/>
        </p:nvSpPr>
        <p:spPr bwMode="auto">
          <a:xfrm>
            <a:off x="971550" y="424656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(a)</a:t>
            </a:r>
            <a:r>
              <a:rPr kumimoji="1" lang="zh-CN" altLang="en-US"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开始界面</a:t>
            </a:r>
            <a:endParaRPr kumimoji="1" lang="en-US" altLang="zh-CN" sz="320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19460" name="Rectangle 8"/>
          <p:cNvSpPr>
            <a:spLocks/>
          </p:cNvSpPr>
          <p:nvPr/>
        </p:nvSpPr>
        <p:spPr bwMode="auto">
          <a:xfrm>
            <a:off x="3715344" y="423325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(b)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结束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界面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7" y="773200"/>
            <a:ext cx="1822500" cy="32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773200"/>
            <a:ext cx="1822500" cy="3240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数学加加看 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6985000" y="-20638"/>
            <a:ext cx="2195513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57B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谷歌精品课程</a:t>
            </a:r>
          </a:p>
        </p:txBody>
      </p:sp>
      <p:pic>
        <p:nvPicPr>
          <p:cNvPr id="18437" name="图片 1"/>
          <p:cNvPicPr>
            <a:picLocks noChangeAspect="1"/>
          </p:cNvPicPr>
          <p:nvPr/>
        </p:nvPicPr>
        <p:blipFill>
          <a:blip r:embed="rId3"/>
          <a:srcRect b="19107"/>
          <a:stretch>
            <a:fillRect/>
          </a:stretch>
        </p:blipFill>
        <p:spPr bwMode="auto">
          <a:xfrm>
            <a:off x="34925" y="-3175"/>
            <a:ext cx="2160588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5702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数学加加看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sp>
        <p:nvSpPr>
          <p:cNvPr id="21506" name="Rectangle 3"/>
          <p:cNvSpPr>
            <a:spLocks/>
          </p:cNvSpPr>
          <p:nvPr/>
        </p:nvSpPr>
        <p:spPr bwMode="auto">
          <a:xfrm>
            <a:off x="457200" y="736600"/>
            <a:ext cx="836327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材料准备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2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张图片文件：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right.png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（正确图片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）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、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wrong.jpg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（错误图片）</a:t>
            </a:r>
            <a:endParaRPr kumimoji="1" lang="en-US" altLang="zh-CN" sz="20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1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个音频文件：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wrong.wav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（音效文件） </a:t>
            </a: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7734"/>
            <a:ext cx="3475021" cy="1272650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627534"/>
            <a:ext cx="5139355" cy="4176464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所有组件的说明及属性设置（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1" y="627534"/>
            <a:ext cx="5471634" cy="3993226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所有组件的说明及属性设置（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）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3" y="699542"/>
            <a:ext cx="5471634" cy="3703641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18563</TotalTime>
  <Words>599</Words>
  <Application>Microsoft Office PowerPoint</Application>
  <PresentationFormat>全屏显示(16:9)</PresentationFormat>
  <Paragraphs>118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黑体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本章目标</vt:lpstr>
      <vt:lpstr>PowerPoint 演示文稿</vt:lpstr>
      <vt:lpstr>展示与分析</vt:lpstr>
      <vt:lpstr>PowerPoint 演示文稿</vt:lpstr>
      <vt:lpstr>数学加加看 组件设计 </vt:lpstr>
      <vt:lpstr>组件设计 </vt:lpstr>
      <vt:lpstr>所有组件的说明及属性设置（1） </vt:lpstr>
      <vt:lpstr>所有组件的说明及属性设置（2） </vt:lpstr>
      <vt:lpstr>有关界面布局 </vt:lpstr>
      <vt:lpstr>PowerPoint 演示文稿</vt:lpstr>
      <vt:lpstr>PowerPoint 演示文稿</vt:lpstr>
      <vt:lpstr>定义变量，产生随机算式 </vt:lpstr>
      <vt:lpstr>开始按钮事件处理</vt:lpstr>
      <vt:lpstr>实现连续加法算式</vt:lpstr>
      <vt:lpstr>PowerPoint 演示文稿</vt:lpstr>
      <vt:lpstr>点击正确按钮处理流程</vt:lpstr>
      <vt:lpstr>产生新的算式过程</vt:lpstr>
      <vt:lpstr>PowerPoint 演示文稿</vt:lpstr>
      <vt:lpstr>判断为正确时的处理 </vt:lpstr>
      <vt:lpstr>PowerPoint 演示文稿</vt:lpstr>
      <vt:lpstr>运算和数据类型转换</vt:lpstr>
      <vt:lpstr>PowerPoint 演示文稿</vt:lpstr>
      <vt:lpstr>判断为错误时的处理</vt:lpstr>
      <vt:lpstr>PowerPoint 演示文稿</vt:lpstr>
      <vt:lpstr>不仅写代码，还要写注释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ming-hui wu</cp:lastModifiedBy>
  <cp:revision>1950</cp:revision>
  <dcterms:modified xsi:type="dcterms:W3CDTF">2017-08-16T06:21:37Z</dcterms:modified>
</cp:coreProperties>
</file>