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836" r:id="rId2"/>
    <p:sldId id="736" r:id="rId3"/>
    <p:sldId id="729" r:id="rId4"/>
    <p:sldId id="738" r:id="rId5"/>
    <p:sldId id="812" r:id="rId6"/>
    <p:sldId id="768" r:id="rId7"/>
    <p:sldId id="742" r:id="rId8"/>
    <p:sldId id="747" r:id="rId9"/>
    <p:sldId id="834" r:id="rId10"/>
    <p:sldId id="813" r:id="rId11"/>
    <p:sldId id="753" r:id="rId12"/>
    <p:sldId id="828" r:id="rId13"/>
    <p:sldId id="815" r:id="rId14"/>
    <p:sldId id="829" r:id="rId15"/>
    <p:sldId id="831" r:id="rId16"/>
    <p:sldId id="835" r:id="rId17"/>
  </p:sldIdLst>
  <p:sldSz cx="9144000" cy="5143500" type="screen16x9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55B788"/>
    <a:srgbClr val="F57B17"/>
    <a:srgbClr val="00D25F"/>
    <a:srgbClr val="CC0000"/>
    <a:srgbClr val="3977D3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0058" autoAdjust="0"/>
  </p:normalViewPr>
  <p:slideViewPr>
    <p:cSldViewPr>
      <p:cViewPr varScale="1">
        <p:scale>
          <a:sx n="85" d="100"/>
          <a:sy n="85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notesViewPr>
    <p:cSldViewPr>
      <p:cViewPr varScale="1">
        <p:scale>
          <a:sx n="85" d="100"/>
          <a:sy n="85" d="100"/>
        </p:scale>
        <p:origin x="-1819" y="-77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6B9290-DAD3-4D39-AD2B-7FC575640D22}" type="datetimeFigureOut">
              <a:rPr lang="zh-CN" altLang="en-US"/>
              <a:pPr>
                <a:defRPr/>
              </a:pPr>
              <a:t>2017/9/14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532C5CC-4321-40DD-9F5C-6B7B0A4939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49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3EE6D33-B732-4606-88A6-46B279EC29EF}" type="datetimeFigureOut">
              <a:rPr lang="zh-CN" altLang="en-US"/>
              <a:pPr>
                <a:defRPr/>
              </a:pPr>
              <a:t>2017/9/14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5564DC8-07EB-4201-B95F-97685C93AF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899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21D2F51-856D-456B-B6F3-9788559E9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D4F678C9-D2B1-4BAB-9FF1-3D2D284091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3" y="789384"/>
            <a:ext cx="8229600" cy="270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5160"/>
            <a:ext cx="4038600" cy="35647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75160"/>
            <a:ext cx="4038600" cy="172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114675"/>
            <a:ext cx="4038600" cy="17252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5243"/>
            <a:ext cx="5565304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p"/>
              <a:defRPr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B050"/>
              </a:buClr>
              <a:buFont typeface="Wingdings" pitchFamily="2" charset="2"/>
              <a:buChar char="n"/>
              <a:defRPr>
                <a:solidFill>
                  <a:schemeClr val="tx2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itchFamily="2" charset="2"/>
              <a:buChar char="u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11485" y="63946"/>
            <a:ext cx="2664296" cy="3508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8BE9B8-B3FC-4A77-BCC6-EBF7A691D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78059C79-F4C4-4FDF-A73F-9AEF3C08E9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9CB98413-2ED5-4792-8130-0E6E23321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1ECFC00-15A8-4185-8084-387848232F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0B931C-D420-4C9E-8D4B-CB794AE25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一、单击此处编辑母版标题样式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课  涂鸦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画板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109825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涂鸦画板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行为逻辑设计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69519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实现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画圆功能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7" y="627534"/>
            <a:ext cx="3962400" cy="195262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788638" y="2780282"/>
            <a:ext cx="2417215" cy="2052067"/>
            <a:chOff x="0" y="0"/>
            <a:chExt cx="2417215" cy="2052067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0"/>
              <a:ext cx="2369749" cy="1771650"/>
              <a:chOff x="0" y="0"/>
              <a:chExt cx="2369749" cy="1771650"/>
            </a:xfrm>
          </p:grpSpPr>
          <p:sp>
            <p:nvSpPr>
              <p:cNvPr id="14" name="文本框 134"/>
              <p:cNvSpPr txBox="1"/>
              <p:nvPr/>
            </p:nvSpPr>
            <p:spPr>
              <a:xfrm>
                <a:off x="1743075" y="0"/>
                <a:ext cx="626674" cy="3048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b="1" kern="100">
                    <a:effectLst/>
                    <a:latin typeface="楷体"/>
                    <a:ea typeface="宋体"/>
                    <a:cs typeface="Times New Roman"/>
                  </a:rPr>
                  <a:t>X</a:t>
                </a:r>
                <a:r>
                  <a:rPr lang="zh-CN" sz="1600" b="1" kern="100">
                    <a:effectLst/>
                    <a:ea typeface="楷体"/>
                    <a:cs typeface="Times New Roman"/>
                  </a:rPr>
                  <a:t>轴</a:t>
                </a:r>
                <a:endParaRPr lang="zh-CN" sz="1200" b="1" kern="10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5" name="文本框 133"/>
              <p:cNvSpPr txBox="1"/>
              <p:nvPr/>
            </p:nvSpPr>
            <p:spPr>
              <a:xfrm>
                <a:off x="0" y="25"/>
                <a:ext cx="474345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b="1" kern="100" dirty="0">
                    <a:effectLst/>
                    <a:ea typeface="宋体"/>
                    <a:cs typeface="Times New Roman"/>
                  </a:rPr>
                  <a:t>(0,0)</a:t>
                </a:r>
                <a:endParaRPr lang="zh-CN" sz="1200" b="1" kern="100" dirty="0">
                  <a:effectLst/>
                  <a:ea typeface="宋体"/>
                  <a:cs typeface="Times New Roman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314325" y="304800"/>
                <a:ext cx="164782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314325" y="304800"/>
                <a:ext cx="0" cy="128587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文本框 135"/>
              <p:cNvSpPr txBox="1"/>
              <p:nvPr/>
            </p:nvSpPr>
            <p:spPr>
              <a:xfrm>
                <a:off x="466725" y="1466850"/>
                <a:ext cx="870370" cy="3048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b="1" kern="100" dirty="0">
                    <a:effectLst/>
                    <a:latin typeface="楷体"/>
                    <a:ea typeface="宋体"/>
                    <a:cs typeface="Times New Roman"/>
                  </a:rPr>
                  <a:t>Y</a:t>
                </a:r>
                <a:r>
                  <a:rPr lang="zh-CN" sz="1600" b="1" kern="100" dirty="0">
                    <a:effectLst/>
                    <a:ea typeface="楷体"/>
                    <a:cs typeface="Times New Roman"/>
                  </a:rPr>
                  <a:t>轴</a:t>
                </a:r>
                <a:endParaRPr lang="zh-CN" sz="1200" b="1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22" name="文本框 136"/>
              <p:cNvSpPr txBox="1"/>
              <p:nvPr/>
            </p:nvSpPr>
            <p:spPr>
              <a:xfrm>
                <a:off x="1733550" y="495300"/>
                <a:ext cx="494665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600" b="1" kern="100" dirty="0">
                    <a:effectLst/>
                    <a:ea typeface="楷体"/>
                    <a:cs typeface="Times New Roman"/>
                  </a:rPr>
                  <a:t>增大</a:t>
                </a:r>
                <a:endParaRPr lang="zh-CN" sz="1200" b="1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23" name="文本框 137"/>
              <p:cNvSpPr txBox="1"/>
              <p:nvPr/>
            </p:nvSpPr>
            <p:spPr>
              <a:xfrm>
                <a:off x="466725" y="1143000"/>
                <a:ext cx="494665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600" b="1" kern="100" dirty="0">
                    <a:effectLst/>
                    <a:ea typeface="楷体"/>
                    <a:cs typeface="Times New Roman"/>
                  </a:rPr>
                  <a:t>增大</a:t>
                </a:r>
                <a:endParaRPr lang="zh-CN" sz="1200" b="1" kern="100" dirty="0">
                  <a:effectLst/>
                  <a:ea typeface="宋体"/>
                  <a:cs typeface="Times New Roman"/>
                </a:endParaRPr>
              </a:p>
            </p:txBody>
          </p:sp>
        </p:grpSp>
        <p:sp>
          <p:nvSpPr>
            <p:cNvPr id="13" name="文本框 142"/>
            <p:cNvSpPr txBox="1"/>
            <p:nvPr/>
          </p:nvSpPr>
          <p:spPr>
            <a:xfrm>
              <a:off x="464589" y="1709167"/>
              <a:ext cx="1952626" cy="3429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600" b="1" kern="100" dirty="0" smtClean="0">
                  <a:effectLst/>
                  <a:ea typeface="楷体"/>
                  <a:cs typeface="Times New Roman"/>
                </a:rPr>
                <a:t>计算机</a:t>
              </a:r>
              <a:r>
                <a:rPr lang="zh-CN" sz="1600" b="1" kern="100" dirty="0">
                  <a:effectLst/>
                  <a:ea typeface="楷体"/>
                  <a:cs typeface="Times New Roman"/>
                </a:rPr>
                <a:t>屏幕坐标系</a:t>
              </a:r>
              <a:endParaRPr lang="zh-CN" sz="1200" b="1" kern="100" dirty="0">
                <a:effectLst/>
                <a:ea typeface="宋体"/>
                <a:cs typeface="Times New Roman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54" y="2710172"/>
            <a:ext cx="3436367" cy="19329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34" name="组合 33"/>
          <p:cNvGrpSpPr/>
          <p:nvPr/>
        </p:nvGrpSpPr>
        <p:grpSpPr>
          <a:xfrm>
            <a:off x="5953552" y="647700"/>
            <a:ext cx="2418715" cy="1943100"/>
            <a:chOff x="0" y="0"/>
            <a:chExt cx="2418715" cy="1943100"/>
          </a:xfrm>
        </p:grpSpPr>
        <p:grpSp>
          <p:nvGrpSpPr>
            <p:cNvPr id="45" name="组合 44"/>
            <p:cNvGrpSpPr/>
            <p:nvPr/>
          </p:nvGrpSpPr>
          <p:grpSpPr>
            <a:xfrm>
              <a:off x="0" y="0"/>
              <a:ext cx="2418715" cy="1581150"/>
              <a:chOff x="0" y="0"/>
              <a:chExt cx="2418715" cy="1581150"/>
            </a:xfrm>
          </p:grpSpPr>
          <p:sp>
            <p:nvSpPr>
              <p:cNvPr id="47" name="文本框 110"/>
              <p:cNvSpPr txBox="1"/>
              <p:nvPr/>
            </p:nvSpPr>
            <p:spPr>
              <a:xfrm>
                <a:off x="1924050" y="533400"/>
                <a:ext cx="494665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600" b="1" kern="100" dirty="0">
                    <a:effectLst/>
                    <a:ea typeface="楷体"/>
                    <a:cs typeface="Times New Roman"/>
                  </a:rPr>
                  <a:t>增大</a:t>
                </a:r>
                <a:endParaRPr lang="zh-CN" sz="1200" b="1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48" name="文本框 107"/>
              <p:cNvSpPr txBox="1"/>
              <p:nvPr/>
            </p:nvSpPr>
            <p:spPr>
              <a:xfrm>
                <a:off x="962025" y="571500"/>
                <a:ext cx="474345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b="1" kern="100" dirty="0">
                    <a:effectLst/>
                    <a:ea typeface="宋体"/>
                    <a:cs typeface="Times New Roman"/>
                  </a:rPr>
                  <a:t>(0,0)</a:t>
                </a:r>
                <a:endParaRPr lang="zh-CN" sz="1100" b="1" kern="100" dirty="0">
                  <a:effectLst/>
                  <a:ea typeface="宋体"/>
                  <a:cs typeface="Times New Roman"/>
                </a:endParaRP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>
                <a:off x="0" y="819150"/>
                <a:ext cx="200977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flipV="1">
                <a:off x="962025" y="28575"/>
                <a:ext cx="0" cy="155257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文本框 103"/>
              <p:cNvSpPr txBox="1"/>
              <p:nvPr/>
            </p:nvSpPr>
            <p:spPr>
              <a:xfrm>
                <a:off x="1771650" y="952500"/>
                <a:ext cx="647065" cy="3048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b="1" kern="100" dirty="0">
                    <a:effectLst/>
                    <a:latin typeface="楷体"/>
                    <a:ea typeface="宋体"/>
                    <a:cs typeface="Times New Roman"/>
                  </a:rPr>
                  <a:t>X</a:t>
                </a:r>
                <a:r>
                  <a:rPr lang="zh-CN" sz="1600" b="1" kern="100" dirty="0">
                    <a:effectLst/>
                    <a:ea typeface="楷体"/>
                    <a:cs typeface="Times New Roman"/>
                  </a:rPr>
                  <a:t>轴</a:t>
                </a:r>
                <a:endParaRPr lang="zh-CN" sz="1200" b="1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52" name="文本框 104"/>
              <p:cNvSpPr txBox="1"/>
              <p:nvPr/>
            </p:nvSpPr>
            <p:spPr>
              <a:xfrm>
                <a:off x="1019175" y="28575"/>
                <a:ext cx="752475" cy="3048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b="1" kern="100" dirty="0">
                    <a:effectLst/>
                    <a:latin typeface="楷体"/>
                    <a:ea typeface="宋体"/>
                    <a:cs typeface="Times New Roman"/>
                  </a:rPr>
                  <a:t>Y</a:t>
                </a:r>
                <a:r>
                  <a:rPr lang="zh-CN" sz="1600" b="1" kern="100" dirty="0">
                    <a:effectLst/>
                    <a:ea typeface="楷体"/>
                    <a:cs typeface="Times New Roman"/>
                  </a:rPr>
                  <a:t>轴</a:t>
                </a:r>
                <a:endParaRPr lang="zh-CN" sz="1200" b="1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53" name="文本框 113"/>
              <p:cNvSpPr txBox="1"/>
              <p:nvPr/>
            </p:nvSpPr>
            <p:spPr>
              <a:xfrm>
                <a:off x="274632" y="0"/>
                <a:ext cx="494665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600" b="1" kern="100" dirty="0">
                    <a:effectLst/>
                    <a:ea typeface="楷体"/>
                    <a:cs typeface="Times New Roman"/>
                  </a:rPr>
                  <a:t>增大</a:t>
                </a:r>
                <a:endParaRPr lang="zh-CN" sz="1200" b="1" kern="100" dirty="0">
                  <a:effectLst/>
                  <a:ea typeface="宋体"/>
                  <a:cs typeface="Times New Roman"/>
                </a:endParaRPr>
              </a:p>
            </p:txBody>
          </p:sp>
        </p:grpSp>
        <p:sp>
          <p:nvSpPr>
            <p:cNvPr id="46" name="文本框 140"/>
            <p:cNvSpPr txBox="1"/>
            <p:nvPr/>
          </p:nvSpPr>
          <p:spPr>
            <a:xfrm>
              <a:off x="476249" y="1638300"/>
              <a:ext cx="1533525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600" b="1" kern="100" dirty="0" smtClean="0">
                  <a:effectLst/>
                  <a:ea typeface="楷体"/>
                  <a:cs typeface="Times New Roman"/>
                </a:rPr>
                <a:t>直角坐标</a:t>
              </a:r>
              <a:r>
                <a:rPr lang="zh-CN" sz="1600" b="1" kern="100" dirty="0">
                  <a:effectLst/>
                  <a:ea typeface="楷体"/>
                  <a:cs typeface="Times New Roman"/>
                </a:rPr>
                <a:t>系</a:t>
              </a:r>
              <a:endParaRPr lang="zh-CN" sz="1200" b="1" kern="100" dirty="0">
                <a:effectLst/>
                <a:ea typeface="宋体"/>
                <a:cs typeface="Times New Roman"/>
              </a:endParaRPr>
            </a:p>
          </p:txBody>
        </p:sp>
      </p:grp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 smtClean="0"/>
              <a:t>实现</a:t>
            </a:r>
            <a:r>
              <a:rPr lang="zh-CN" altLang="zh-CN" dirty="0"/>
              <a:t>在画布上直接拖屏作画功能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2" y="662258"/>
            <a:ext cx="6072030" cy="164095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03212"/>
            <a:ext cx="4122526" cy="23189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矩形 2"/>
          <p:cNvSpPr/>
          <p:nvPr/>
        </p:nvSpPr>
        <p:spPr>
          <a:xfrm>
            <a:off x="5308436" y="2062288"/>
            <a:ext cx="331236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</a:t>
            </a:r>
            <a:r>
              <a:rPr kumimoji="1" lang="en-US" altLang="zh-CN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“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起点坐标</a:t>
            </a:r>
            <a:r>
              <a:rPr kumimoji="1" lang="en-US" altLang="zh-CN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”: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手指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触摸到画布，开始拖动的起点位置坐标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；</a:t>
            </a:r>
            <a:endParaRPr kumimoji="1" lang="en-US" altLang="zh-CN" sz="1600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r>
              <a:rPr kumimoji="1" lang="zh-CN" altLang="en-US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“当前坐标”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是指当前时间点采集到了手指触摸到画布的位置坐标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；</a:t>
            </a:r>
            <a:endParaRPr kumimoji="1" lang="en-US" altLang="zh-CN" sz="1600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r>
              <a:rPr kumimoji="1" lang="en-US" altLang="zh-CN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“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前</a:t>
            </a:r>
            <a:r>
              <a:rPr kumimoji="1" lang="zh-CN" altLang="en-US" sz="1600" b="1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点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坐标</a:t>
            </a:r>
            <a:r>
              <a:rPr kumimoji="1" lang="en-US" altLang="zh-CN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”: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上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个采样时间点手机采集到的手指触摸画布的位置坐标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。</a:t>
            </a:r>
            <a:endParaRPr kumimoji="1" lang="en-US" altLang="zh-CN" sz="16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</a:t>
            </a:r>
            <a:r>
              <a:rPr kumimoji="1" lang="en-US" altLang="zh-CN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“</a:t>
            </a:r>
            <a:r>
              <a:rPr kumimoji="1" lang="en-US" altLang="zh-CN" sz="1600" b="1" dirty="0" err="1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zh_CN_draggedAnySprite</a:t>
            </a:r>
            <a:r>
              <a:rPr kumimoji="1" lang="en-US" altLang="zh-CN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”: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是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一个逻辑值，表示是否拖动了某个精灵。</a:t>
            </a:r>
          </a:p>
        </p:txBody>
      </p:sp>
    </p:spTree>
    <p:extLst>
      <p:ext uri="{BB962C8B-B14F-4D97-AF65-F5344CB8AC3E}">
        <p14:creationId xmlns:p14="http://schemas.microsoft.com/office/powerpoint/2010/main" val="84167224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画笔颜色设置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1" y="2378028"/>
            <a:ext cx="3077005" cy="6954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99542"/>
            <a:ext cx="3086531" cy="714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3" y="1512495"/>
            <a:ext cx="3105584" cy="73352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3" y="3264426"/>
            <a:ext cx="6630326" cy="1228897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0"/>
          <a:stretch/>
        </p:blipFill>
        <p:spPr bwMode="auto">
          <a:xfrm>
            <a:off x="5775939" y="673058"/>
            <a:ext cx="1713138" cy="2167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矩形 14"/>
          <p:cNvSpPr/>
          <p:nvPr/>
        </p:nvSpPr>
        <p:spPr>
          <a:xfrm>
            <a:off x="6027214" y="282722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zh-CN" sz="1600" b="1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颜色内置块</a:t>
            </a:r>
          </a:p>
        </p:txBody>
      </p:sp>
    </p:spTree>
    <p:extLst>
      <p:ext uri="{BB962C8B-B14F-4D97-AF65-F5344CB8AC3E}">
        <p14:creationId xmlns:p14="http://schemas.microsoft.com/office/powerpoint/2010/main" val="3409956236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画笔粗细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15566"/>
            <a:ext cx="3638550" cy="96202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323528" y="2499742"/>
            <a:ext cx="8229600" cy="436562"/>
          </a:xfrm>
        </p:spPr>
        <p:txBody>
          <a:bodyPr/>
          <a:lstStyle/>
          <a:p>
            <a:r>
              <a:rPr lang="zh-CN" altLang="zh-CN" dirty="0"/>
              <a:t>实现打开功能</a:t>
            </a:r>
            <a:br>
              <a:rPr lang="zh-CN" altLang="zh-CN" dirty="0"/>
            </a:b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1" y="3055724"/>
            <a:ext cx="468693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43844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实现拍照功能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5" y="904899"/>
            <a:ext cx="2181225" cy="71437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18" y="904899"/>
            <a:ext cx="3914775" cy="981075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 idx="4294967295"/>
          </p:nvPr>
        </p:nvSpPr>
        <p:spPr>
          <a:xfrm>
            <a:off x="323528" y="2499742"/>
            <a:ext cx="8229600" cy="436562"/>
          </a:xfrm>
        </p:spPr>
        <p:txBody>
          <a:bodyPr/>
          <a:lstStyle/>
          <a:p>
            <a:r>
              <a:rPr lang="zh-CN" altLang="zh-CN" dirty="0" smtClean="0"/>
              <a:t>实现</a:t>
            </a:r>
            <a:r>
              <a:rPr lang="zh-CN" altLang="zh-CN" dirty="0"/>
              <a:t>画布清屏功能</a:t>
            </a:r>
            <a:br>
              <a:rPr lang="zh-CN" altLang="zh-CN" dirty="0"/>
            </a:b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1560" y="3291830"/>
            <a:ext cx="2343150" cy="1000125"/>
            <a:chOff x="0" y="0"/>
            <a:chExt cx="2343150" cy="1000125"/>
          </a:xfrm>
        </p:grpSpPr>
        <p:sp>
          <p:nvSpPr>
            <p:cNvPr id="9" name="文本框 21"/>
            <p:cNvSpPr txBox="1"/>
            <p:nvPr/>
          </p:nvSpPr>
          <p:spPr>
            <a:xfrm>
              <a:off x="276225" y="657225"/>
              <a:ext cx="1371600" cy="3429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66700" algn="l">
                <a:lnSpc>
                  <a:spcPct val="150000"/>
                </a:lnSpc>
                <a:spcAft>
                  <a:spcPts val="0"/>
                </a:spcAft>
              </a:pPr>
              <a:r>
                <a:rPr lang="zh-CN" sz="1200" kern="100">
                  <a:effectLst/>
                  <a:ea typeface="楷体"/>
                  <a:cs typeface="Times New Roman"/>
                </a:rPr>
                <a:t>图</a:t>
              </a:r>
              <a:r>
                <a:rPr lang="en-US" sz="1200" kern="100">
                  <a:effectLst/>
                  <a:ea typeface="楷体"/>
                  <a:cs typeface="Times New Roman"/>
                </a:rPr>
                <a:t>4-1</a:t>
              </a:r>
              <a:r>
                <a:rPr lang="en-US" sz="1050" kern="100">
                  <a:effectLst/>
                  <a:latin typeface="楷体"/>
                  <a:ea typeface="宋体"/>
                  <a:cs typeface="Times New Roman"/>
                </a:rPr>
                <a:t>6 </a:t>
              </a:r>
              <a:r>
                <a:rPr lang="zh-CN" sz="1050" kern="100">
                  <a:effectLst/>
                  <a:ea typeface="楷体"/>
                  <a:cs typeface="Times New Roman"/>
                </a:rPr>
                <a:t>清屏</a:t>
              </a:r>
              <a:endParaRPr lang="zh-CN" sz="1050" kern="100">
                <a:effectLst/>
                <a:ea typeface="宋体"/>
                <a:cs typeface="Times New Roman"/>
              </a:endParaRPr>
            </a:p>
            <a:p>
              <a:pPr algn="l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34315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5424926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 smtClean="0"/>
              <a:t>实现</a:t>
            </a:r>
            <a:r>
              <a:rPr lang="zh-CN" altLang="en-US" dirty="0" smtClean="0"/>
              <a:t>保存</a:t>
            </a:r>
            <a:r>
              <a:rPr lang="zh-CN" altLang="zh-CN" dirty="0" smtClean="0"/>
              <a:t>功能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2340" y="1186701"/>
            <a:ext cx="1781175" cy="1295901"/>
            <a:chOff x="154796" y="415151"/>
            <a:chExt cx="1781175" cy="129590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4E4E4"/>
                </a:clrFrom>
                <a:clrTo>
                  <a:srgbClr val="E4E4E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96" y="415151"/>
              <a:ext cx="1781175" cy="1038225"/>
            </a:xfrm>
            <a:prstGeom prst="rect">
              <a:avLst/>
            </a:prstGeom>
          </p:spPr>
        </p:pic>
        <p:sp>
          <p:nvSpPr>
            <p:cNvPr id="14" name="文本框 26"/>
            <p:cNvSpPr txBox="1"/>
            <p:nvPr/>
          </p:nvSpPr>
          <p:spPr>
            <a:xfrm>
              <a:off x="500608" y="1368152"/>
              <a:ext cx="1371600" cy="3429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50000"/>
                </a:lnSpc>
                <a:spcAft>
                  <a:spcPts val="0"/>
                </a:spcAft>
              </a:pPr>
              <a:r>
                <a:rPr kumimoji="1" lang="zh-CN" sz="1600" b="1" dirty="0">
                  <a:solidFill>
                    <a:schemeClr val="tx1"/>
                  </a:solidFill>
                  <a:latin typeface="黑体" pitchFamily="49" charset="-122"/>
                  <a:ea typeface="微软雅黑" pitchFamily="34" charset="-122"/>
                </a:rPr>
                <a:t>保存模块</a:t>
              </a:r>
            </a:p>
            <a:p>
              <a:pPr algn="l">
                <a:spcAft>
                  <a:spcPts val="0"/>
                </a:spcAft>
              </a:pPr>
              <a:r>
                <a:rPr lang="en-US" sz="1050" kern="100" dirty="0">
                  <a:effectLst/>
                  <a:ea typeface="宋体"/>
                  <a:cs typeface="Times New Roman"/>
                </a:rPr>
                <a:t> </a:t>
              </a:r>
              <a:endParaRPr lang="zh-CN" sz="1050" kern="100" dirty="0">
                <a:effectLst/>
                <a:ea typeface="宋体"/>
                <a:cs typeface="Times New Roman"/>
              </a:endParaRPr>
            </a:p>
          </p:txBody>
        </p:sp>
      </p:grp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771550"/>
            <a:ext cx="3390900" cy="781050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06" y="1619250"/>
            <a:ext cx="4648835" cy="952500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1" y="3138115"/>
            <a:ext cx="5274310" cy="11410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228184" y="3342086"/>
            <a:ext cx="2448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</a:t>
            </a:r>
            <a:r>
              <a:rPr kumimoji="1" lang="zh-CN" altLang="zh-CN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采用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“</a:t>
            </a:r>
            <a:r>
              <a:rPr kumimoji="1" lang="zh-CN" altLang="zh-CN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文件名</a:t>
            </a:r>
            <a:r>
              <a:rPr kumimoji="1" lang="zh-CN" altLang="zh-CN" sz="1600" b="1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前缀</a:t>
            </a:r>
            <a:r>
              <a:rPr kumimoji="1" lang="en-US" altLang="zh-CN" sz="1600" b="1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+</a:t>
            </a:r>
            <a:r>
              <a:rPr kumimoji="1" lang="zh-CN" altLang="zh-CN" sz="1600" b="1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系统</a:t>
            </a:r>
            <a:r>
              <a:rPr kumimoji="1" lang="zh-CN" altLang="zh-CN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时间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”</a:t>
            </a:r>
            <a:r>
              <a:rPr kumimoji="1" lang="zh-CN" altLang="zh-CN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自动</a:t>
            </a:r>
            <a:r>
              <a:rPr kumimoji="1" lang="zh-CN" altLang="zh-CN" sz="1600" b="1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合成唯一文件名</a:t>
            </a:r>
            <a:endParaRPr kumimoji="1" lang="zh-CN" altLang="en-US" sz="1600" b="1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057145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本章目标</a:t>
            </a:r>
          </a:p>
        </p:txBody>
      </p:sp>
      <p:sp>
        <p:nvSpPr>
          <p:cNvPr id="17410" name="Rectangle 11"/>
          <p:cNvSpPr>
            <a:spLocks/>
          </p:cNvSpPr>
          <p:nvPr/>
        </p:nvSpPr>
        <p:spPr bwMode="auto">
          <a:xfrm>
            <a:off x="457200" y="736600"/>
            <a:ext cx="3898776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利用画布组件实现绘图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功能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处理屏幕上的触摸及拖拽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事件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借助计时器组件来实现文件名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唯一性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颜色的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合成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使用界面布局组件来控制屏幕的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外观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利用滑动条、照相机、图像选择框来丰富软件的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功能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如何调试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App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167148"/>
            <a:ext cx="4480498" cy="25202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511485" y="63946"/>
            <a:ext cx="2664296" cy="3508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涂鸦画板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案例展示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展示与分析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009775" y="843558"/>
            <a:ext cx="5124451" cy="3926840"/>
            <a:chOff x="0" y="-413223"/>
            <a:chExt cx="5124659" cy="3927948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-413223"/>
              <a:ext cx="5124659" cy="3927948"/>
              <a:chOff x="0" y="-413223"/>
              <a:chExt cx="5124659" cy="3927948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424" y="-413223"/>
                <a:ext cx="4638676" cy="2613498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1" name="文本框 92"/>
              <p:cNvSpPr txBox="1"/>
              <p:nvPr/>
            </p:nvSpPr>
            <p:spPr>
              <a:xfrm>
                <a:off x="1247775" y="762000"/>
                <a:ext cx="2533651" cy="5715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04800" algn="just">
                  <a:spcAft>
                    <a:spcPts val="0"/>
                  </a:spcAft>
                </a:pPr>
                <a:r>
                  <a:rPr lang="zh-CN" sz="1600" b="1" kern="100" dirty="0">
                    <a:effectLst/>
                    <a:ea typeface="宋体"/>
                    <a:cs typeface="Times New Roman"/>
                  </a:rPr>
                  <a:t>触划屏幕画画</a:t>
                </a:r>
              </a:p>
              <a:p>
                <a:pPr marL="304800" algn="just">
                  <a:spcAft>
                    <a:spcPts val="0"/>
                  </a:spcAft>
                </a:pPr>
                <a:r>
                  <a:rPr lang="zh-CN" sz="1600" b="1" kern="100" dirty="0">
                    <a:effectLst/>
                    <a:ea typeface="宋体"/>
                    <a:cs typeface="Times New Roman"/>
                  </a:rPr>
                  <a:t>触摸出现实心圆</a:t>
                </a:r>
              </a:p>
              <a:p>
                <a:pPr algn="l">
                  <a:spcAft>
                    <a:spcPts val="0"/>
                  </a:spcAft>
                </a:pPr>
                <a:r>
                  <a:rPr lang="en-US" sz="1200" kern="100" dirty="0">
                    <a:effectLst/>
                    <a:ea typeface="宋体"/>
                    <a:cs typeface="Times New Roman"/>
                  </a:rPr>
                  <a:t> </a:t>
                </a:r>
                <a:endParaRPr lang="zh-CN" sz="1050" kern="100" dirty="0">
                  <a:effectLst/>
                  <a:ea typeface="宋体"/>
                  <a:cs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200" kern="100" dirty="0">
                    <a:effectLst/>
                    <a:ea typeface="宋体"/>
                    <a:cs typeface="Times New Roman"/>
                  </a:rPr>
                  <a:t> </a:t>
                </a:r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2" name="文本框 93"/>
              <p:cNvSpPr txBox="1"/>
              <p:nvPr/>
            </p:nvSpPr>
            <p:spPr>
              <a:xfrm>
                <a:off x="428625" y="3105150"/>
                <a:ext cx="1181100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200" b="1" kern="100" dirty="0">
                    <a:effectLst/>
                    <a:ea typeface="宋体"/>
                    <a:cs typeface="Times New Roman"/>
                  </a:rPr>
                  <a:t>作为涂鸦背景</a:t>
                </a:r>
                <a:endParaRPr lang="zh-CN" sz="1050" b="1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3" name="文本框 94"/>
              <p:cNvSpPr txBox="1"/>
              <p:nvPr/>
            </p:nvSpPr>
            <p:spPr>
              <a:xfrm>
                <a:off x="3923833" y="2524124"/>
                <a:ext cx="1200826" cy="800101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200" b="1" kern="100" dirty="0">
                    <a:effectLst/>
                    <a:ea typeface="宋体"/>
                    <a:cs typeface="Times New Roman"/>
                  </a:rPr>
                  <a:t>调节滑动条设置画笔粗细</a:t>
                </a:r>
                <a:endParaRPr lang="zh-CN" sz="1050" b="1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4" name="文本框 95"/>
              <p:cNvSpPr txBox="1"/>
              <p:nvPr/>
            </p:nvSpPr>
            <p:spPr>
              <a:xfrm>
                <a:off x="1538232" y="2562225"/>
                <a:ext cx="508845" cy="48216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200" b="1" kern="100" dirty="0">
                    <a:effectLst/>
                    <a:ea typeface="宋体"/>
                    <a:cs typeface="Times New Roman"/>
                  </a:rPr>
                  <a:t>清除屏幕</a:t>
                </a:r>
                <a:endParaRPr lang="zh-CN" sz="1050" b="1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5" name="文本框 96"/>
              <p:cNvSpPr txBox="1"/>
              <p:nvPr/>
            </p:nvSpPr>
            <p:spPr>
              <a:xfrm>
                <a:off x="0" y="2295525"/>
                <a:ext cx="50482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200" b="1" kern="100" dirty="0">
                    <a:effectLst/>
                    <a:ea typeface="宋体"/>
                    <a:cs typeface="Times New Roman"/>
                  </a:rPr>
                  <a:t>保存</a:t>
                </a:r>
                <a:endParaRPr lang="zh-CN" sz="1050" b="1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6" name="文本框 98"/>
              <p:cNvSpPr txBox="1"/>
              <p:nvPr/>
            </p:nvSpPr>
            <p:spPr>
              <a:xfrm>
                <a:off x="2219325" y="2390353"/>
                <a:ext cx="1562100" cy="1124372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200" b="1" kern="100" dirty="0">
                    <a:effectLst/>
                    <a:ea typeface="宋体"/>
                    <a:cs typeface="Times New Roman"/>
                  </a:rPr>
                  <a:t>点击画笔直接选择“红、绿、蓝”</a:t>
                </a:r>
                <a:r>
                  <a:rPr lang="en-US" sz="1200" b="1" kern="100" dirty="0">
                    <a:effectLst/>
                    <a:ea typeface="宋体"/>
                    <a:cs typeface="Times New Roman"/>
                  </a:rPr>
                  <a:t>3</a:t>
                </a:r>
                <a:r>
                  <a:rPr lang="zh-CN" sz="1200" b="1" kern="100" dirty="0">
                    <a:effectLst/>
                    <a:ea typeface="宋体"/>
                    <a:cs typeface="Times New Roman"/>
                  </a:rPr>
                  <a:t>种颜色或输入数值自定义画笔颜色（通过</a:t>
                </a:r>
                <a:r>
                  <a:rPr lang="en-US" sz="1200" b="1" kern="100" dirty="0">
                    <a:effectLst/>
                    <a:ea typeface="宋体"/>
                    <a:cs typeface="Times New Roman"/>
                  </a:rPr>
                  <a:t>RGB</a:t>
                </a:r>
                <a:r>
                  <a:rPr lang="zh-CN" sz="1200" b="1" kern="100" dirty="0">
                    <a:effectLst/>
                    <a:ea typeface="宋体"/>
                    <a:cs typeface="Times New Roman"/>
                  </a:rPr>
                  <a:t>值得到）</a:t>
                </a:r>
                <a:endParaRPr lang="zh-CN" sz="1050" b="1" kern="100" dirty="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7" name="文本框 100"/>
              <p:cNvSpPr txBox="1"/>
              <p:nvPr/>
            </p:nvSpPr>
            <p:spPr>
              <a:xfrm>
                <a:off x="314325" y="2514600"/>
                <a:ext cx="58102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200" b="1" kern="100" dirty="0">
                    <a:effectLst/>
                    <a:ea typeface="宋体"/>
                    <a:cs typeface="Times New Roman"/>
                  </a:rPr>
                  <a:t>拍照</a:t>
                </a:r>
                <a:endParaRPr lang="zh-CN" sz="1050" b="1" kern="100" dirty="0">
                  <a:effectLst/>
                  <a:ea typeface="宋体"/>
                  <a:cs typeface="Times New Roman"/>
                </a:endParaRPr>
              </a:p>
            </p:txBody>
          </p:sp>
          <p:cxnSp>
            <p:nvCxnSpPr>
              <p:cNvPr id="18" name="曲线连接符 17"/>
              <p:cNvCxnSpPr/>
              <p:nvPr/>
            </p:nvCxnSpPr>
            <p:spPr>
              <a:xfrm>
                <a:off x="4010025" y="2091748"/>
                <a:ext cx="485775" cy="447675"/>
              </a:xfrm>
              <a:prstGeom prst="curvedConnector3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曲线连接符 18"/>
              <p:cNvCxnSpPr/>
              <p:nvPr/>
            </p:nvCxnSpPr>
            <p:spPr>
              <a:xfrm rot="16200000" flipH="1">
                <a:off x="2324100" y="2143125"/>
                <a:ext cx="371475" cy="276225"/>
              </a:xfrm>
              <a:prstGeom prst="curvedConnector3">
                <a:avLst/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" name="曲线连接符 19"/>
              <p:cNvCxnSpPr/>
              <p:nvPr/>
            </p:nvCxnSpPr>
            <p:spPr>
              <a:xfrm rot="16200000" flipH="1">
                <a:off x="1379157" y="2322188"/>
                <a:ext cx="537142" cy="76264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1" name="文本框 97"/>
              <p:cNvSpPr txBox="1"/>
              <p:nvPr/>
            </p:nvSpPr>
            <p:spPr>
              <a:xfrm>
                <a:off x="771462" y="2505074"/>
                <a:ext cx="838197" cy="539311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200" b="1" kern="100" dirty="0">
                    <a:effectLst/>
                    <a:ea typeface="宋体"/>
                    <a:cs typeface="Times New Roman"/>
                  </a:rPr>
                  <a:t>打开手机中的图片</a:t>
                </a:r>
                <a:endParaRPr lang="zh-CN" sz="1050" b="1" kern="100" dirty="0">
                  <a:effectLst/>
                  <a:ea typeface="宋体"/>
                  <a:cs typeface="Times New Roman"/>
                </a:endParaRPr>
              </a:p>
            </p:txBody>
          </p:sp>
          <p:cxnSp>
            <p:nvCxnSpPr>
              <p:cNvPr id="22" name="曲线连接符 21"/>
              <p:cNvCxnSpPr/>
              <p:nvPr/>
            </p:nvCxnSpPr>
            <p:spPr>
              <a:xfrm rot="5400000">
                <a:off x="1061258" y="2208693"/>
                <a:ext cx="449186" cy="247700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581025" y="2705100"/>
                <a:ext cx="314325" cy="4762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H="1">
                <a:off x="1057275" y="2905125"/>
                <a:ext cx="104774" cy="266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曲线连接符 24"/>
              <p:cNvCxnSpPr/>
              <p:nvPr/>
            </p:nvCxnSpPr>
            <p:spPr>
              <a:xfrm flipH="1">
                <a:off x="352425" y="2095500"/>
                <a:ext cx="419100" cy="295276"/>
              </a:xfrm>
              <a:prstGeom prst="curvedConnector3">
                <a:avLst/>
              </a:prstGeom>
              <a:ln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9" name="曲线连接符 8"/>
            <p:cNvCxnSpPr/>
            <p:nvPr/>
          </p:nvCxnSpPr>
          <p:spPr>
            <a:xfrm flipH="1">
              <a:off x="714374" y="2107950"/>
              <a:ext cx="409575" cy="466725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涂鸦画板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组件设计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57026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涂鸦画板 组件设计 </a:t>
            </a:r>
          </a:p>
        </p:txBody>
      </p:sp>
      <p:sp>
        <p:nvSpPr>
          <p:cNvPr id="21506" name="Rectangle 3"/>
          <p:cNvSpPr>
            <a:spLocks/>
          </p:cNvSpPr>
          <p:nvPr/>
        </p:nvSpPr>
        <p:spPr bwMode="auto">
          <a:xfrm>
            <a:off x="457200" y="736600"/>
            <a:ext cx="8363272" cy="363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材料准备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8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张图片文件：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background.jpg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</a:t>
            </a:r>
            <a:r>
              <a:rPr kumimoji="1" lang="zh-CN" altLang="en-US" sz="1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背景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图片）</a:t>
            </a:r>
            <a:endParaRPr kumimoji="1" lang="en-US" altLang="zh-CN" sz="14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             blue.png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（蓝色画笔图片）</a:t>
            </a:r>
            <a:endParaRPr kumimoji="1" lang="en-US" altLang="zh-CN" sz="1400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1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		  green.png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</a:t>
            </a:r>
            <a:r>
              <a:rPr kumimoji="1" lang="zh-CN" altLang="en-US" sz="1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绿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色</a:t>
            </a:r>
            <a:r>
              <a:rPr kumimoji="1" lang="zh-CN" altLang="en-US" sz="1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画笔图片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）</a:t>
            </a:r>
            <a:endParaRPr kumimoji="1" lang="en-US" altLang="zh-CN" sz="1400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1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            red.png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（红色</a:t>
            </a:r>
            <a:r>
              <a:rPr kumimoji="1" lang="zh-CN" altLang="en-US" sz="1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画笔图片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）</a:t>
            </a:r>
            <a:endParaRPr kumimoji="1" lang="en-US" altLang="zh-CN" sz="1400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1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            earser.png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（橡皮檫图片）</a:t>
            </a:r>
            <a:endParaRPr kumimoji="1" lang="en-US" altLang="zh-CN" sz="1400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1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            camera.png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（照相机图片）</a:t>
            </a:r>
            <a:endParaRPr kumimoji="1" lang="en-US" altLang="zh-CN" sz="1400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             open.png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（打开文件图片） </a:t>
            </a:r>
            <a:endParaRPr kumimoji="1" lang="en-US" altLang="zh-CN" sz="1400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lvl="1" eaLnBrk="0" hangingPunct="0">
              <a:spcBef>
                <a:spcPct val="45000"/>
              </a:spcBef>
              <a:buClr>
                <a:srgbClr val="996633"/>
              </a:buClr>
            </a:pPr>
            <a:r>
              <a:rPr kumimoji="1" lang="en-US" altLang="zh-CN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		  save.png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（保存图片</a:t>
            </a:r>
            <a:r>
              <a:rPr kumimoji="1" lang="zh-CN" altLang="en-US" sz="1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）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7" y="3914121"/>
            <a:ext cx="81629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组件设计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9542"/>
            <a:ext cx="5832648" cy="4026980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所有组件的说明及属性设置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91" y="641570"/>
            <a:ext cx="4001870" cy="414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710494" y="823035"/>
            <a:ext cx="4152900" cy="3785464"/>
            <a:chOff x="4701417" y="641570"/>
            <a:chExt cx="4152900" cy="3785464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1417" y="641570"/>
              <a:ext cx="4152900" cy="1647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825"/>
            <a:stretch/>
          </p:blipFill>
          <p:spPr bwMode="auto">
            <a:xfrm>
              <a:off x="4701417" y="2257425"/>
              <a:ext cx="4152900" cy="2169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所有组件的说明及属性设置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28625" y="1131590"/>
            <a:ext cx="4143375" cy="3193777"/>
            <a:chOff x="611560" y="731395"/>
            <a:chExt cx="4143375" cy="319377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020047"/>
              <a:ext cx="4143375" cy="290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33" y="731395"/>
              <a:ext cx="4133850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872206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19088</TotalTime>
  <Words>338</Words>
  <Application>Microsoft Office PowerPoint</Application>
  <PresentationFormat>全屏显示(16:9)</PresentationFormat>
  <Paragraphs>72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本章目标</vt:lpstr>
      <vt:lpstr>PowerPoint 演示文稿</vt:lpstr>
      <vt:lpstr>展示与分析</vt:lpstr>
      <vt:lpstr>PowerPoint 演示文稿</vt:lpstr>
      <vt:lpstr>涂鸦画板 组件设计 </vt:lpstr>
      <vt:lpstr>组件设计 </vt:lpstr>
      <vt:lpstr>所有组件的说明及属性设置 </vt:lpstr>
      <vt:lpstr>所有组件的说明及属性设置 </vt:lpstr>
      <vt:lpstr>PowerPoint 演示文稿</vt:lpstr>
      <vt:lpstr>实现画圆功能</vt:lpstr>
      <vt:lpstr>实现在画布上直接拖屏作画功能</vt:lpstr>
      <vt:lpstr>画笔颜色设置</vt:lpstr>
      <vt:lpstr>画笔粗细</vt:lpstr>
      <vt:lpstr>实现拍照功能</vt:lpstr>
      <vt:lpstr>实现保存功能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liy</dc:creator>
  <cp:lastModifiedBy>小小</cp:lastModifiedBy>
  <cp:revision>2003</cp:revision>
  <dcterms:modified xsi:type="dcterms:W3CDTF">2017-09-14T01:13:05Z</dcterms:modified>
</cp:coreProperties>
</file>