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00" r:id="rId2"/>
    <p:sldId id="736" r:id="rId3"/>
    <p:sldId id="729" r:id="rId4"/>
    <p:sldId id="738" r:id="rId5"/>
    <p:sldId id="812" r:id="rId6"/>
    <p:sldId id="768" r:id="rId7"/>
    <p:sldId id="742" r:id="rId8"/>
    <p:sldId id="747" r:id="rId9"/>
    <p:sldId id="813" r:id="rId10"/>
    <p:sldId id="826" r:id="rId11"/>
    <p:sldId id="753" r:id="rId12"/>
    <p:sldId id="827" r:id="rId13"/>
    <p:sldId id="828" r:id="rId14"/>
    <p:sldId id="814" r:id="rId15"/>
    <p:sldId id="815" r:id="rId16"/>
    <p:sldId id="829" r:id="rId17"/>
    <p:sldId id="830" r:id="rId18"/>
    <p:sldId id="831" r:id="rId19"/>
    <p:sldId id="832" r:id="rId20"/>
    <p:sldId id="833" r:id="rId21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55B788"/>
    <a:srgbClr val="F57B17"/>
    <a:srgbClr val="00D25F"/>
    <a:srgbClr val="CC0000"/>
    <a:srgbClr val="3977D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112" d="100"/>
          <a:sy n="112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2017/8/19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2017/8/19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6804025" y="33338"/>
            <a:ext cx="2317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4250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69325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987675" y="2847975"/>
            <a:ext cx="3671888" cy="947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浙江大学城市学院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吴明晖 教授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mhwu@zucc.edu.cn</a:t>
            </a:r>
            <a:endParaRPr lang="en-US" altLang="zh-CN" sz="1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9750" y="1995488"/>
            <a:ext cx="8382000" cy="760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弹球游戏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做好初始化准备工作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721202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定义变量</a:t>
            </a:r>
          </a:p>
        </p:txBody>
      </p: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15566"/>
            <a:ext cx="2314575" cy="32893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58313"/>
            <a:ext cx="2428875" cy="32512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05364"/>
            <a:ext cx="3516888" cy="15841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771550"/>
            <a:ext cx="1822500" cy="32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771550"/>
            <a:ext cx="1822501" cy="3240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屏幕初始化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79112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初始化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9383"/>
            <a:ext cx="4524375" cy="68516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5" y="2634792"/>
            <a:ext cx="5274310" cy="158496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323528" y="1995686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选择球速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16" y="707767"/>
            <a:ext cx="1620000" cy="28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707767"/>
            <a:ext cx="16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224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开始游戏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4779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开始按钮事件处理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9542"/>
            <a:ext cx="4896544" cy="38884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89768" y="4349515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“方向”属性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4788024" y="756333"/>
            <a:ext cx="3744789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4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精灵运动的主要属性</a:t>
            </a:r>
            <a:endParaRPr kumimoji="1" lang="zh-CN" altLang="en-US" sz="24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黑体" pitchFamily="49" charset="-122"/>
              </a:rPr>
              <a:t>方向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黑体" pitchFamily="49" charset="-122"/>
              </a:rPr>
              <a:t>速度</a:t>
            </a:r>
            <a:endParaRPr kumimoji="1" lang="zh-CN" altLang="en-US" sz="24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56176" y="1923678"/>
            <a:ext cx="2479940" cy="2385556"/>
            <a:chOff x="6372200" y="915566"/>
            <a:chExt cx="2479940" cy="2385556"/>
          </a:xfrm>
        </p:grpSpPr>
        <p:pic>
          <p:nvPicPr>
            <p:cNvPr id="8" name="图片 7" descr="F:\工作目录\09 图书编写\App Inventor零基础书稿\准备提交版\第五章图\图 5.6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915566"/>
              <a:ext cx="2376264" cy="2016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矩形 9"/>
            <p:cNvSpPr/>
            <p:nvPr/>
          </p:nvSpPr>
          <p:spPr>
            <a:xfrm>
              <a:off x="6525261" y="2691730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225</a:t>
              </a:r>
              <a:endPara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292470" y="2931790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270</a:t>
              </a:r>
              <a:endPara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133921" y="2592199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315</a:t>
              </a:r>
              <a:endPara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316416" y="2043846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360</a:t>
              </a:r>
              <a:endPara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95623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拖动横板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5274310" cy="1360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908379"/>
            <a:ext cx="18225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43844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横板接到小球</a:t>
            </a:r>
          </a:p>
        </p:txBody>
      </p:sp>
      <p:sp>
        <p:nvSpPr>
          <p:cNvPr id="3" name="矩形 2"/>
          <p:cNvSpPr/>
          <p:nvPr/>
        </p:nvSpPr>
        <p:spPr>
          <a:xfrm>
            <a:off x="6668616" y="3502116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“方向”属性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49547"/>
            <a:ext cx="5274310" cy="161353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851920" y="3075806"/>
            <a:ext cx="432048" cy="4001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21" y="3776696"/>
            <a:ext cx="983325" cy="294998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3264523" y="3441102"/>
            <a:ext cx="340561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91880" y="3393540"/>
            <a:ext cx="1440160" cy="23781"/>
          </a:xfrm>
          <a:prstGeom prst="line">
            <a:avLst/>
          </a:prstGeom>
          <a:ln w="38100">
            <a:solidFill>
              <a:srgbClr val="55B78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3620729" y="2750574"/>
            <a:ext cx="879263" cy="748871"/>
          </a:xfrm>
          <a:custGeom>
            <a:avLst/>
            <a:gdLst>
              <a:gd name="connsiteX0" fmla="*/ 1114276 w 1122756"/>
              <a:gd name="connsiteY0" fmla="*/ 567861 h 770601"/>
              <a:gd name="connsiteX1" fmla="*/ 1047908 w 1122756"/>
              <a:gd name="connsiteY1" fmla="*/ 184403 h 770601"/>
              <a:gd name="connsiteX2" fmla="*/ 568585 w 1122756"/>
              <a:gd name="connsiteY2" fmla="*/ 48 h 770601"/>
              <a:gd name="connsiteX3" fmla="*/ 30269 w 1122756"/>
              <a:gd name="connsiteY3" fmla="*/ 199151 h 770601"/>
              <a:gd name="connsiteX4" fmla="*/ 81889 w 1122756"/>
              <a:gd name="connsiteY4" fmla="*/ 626854 h 770601"/>
              <a:gd name="connsiteX5" fmla="*/ 199876 w 1122756"/>
              <a:gd name="connsiteY5" fmla="*/ 766964 h 770601"/>
              <a:gd name="connsiteX6" fmla="*/ 170379 w 1122756"/>
              <a:gd name="connsiteY6" fmla="*/ 730093 h 770601"/>
              <a:gd name="connsiteX7" fmla="*/ 192502 w 1122756"/>
              <a:gd name="connsiteY7" fmla="*/ 737467 h 77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2756" h="770601">
                <a:moveTo>
                  <a:pt x="1114276" y="567861"/>
                </a:moveTo>
                <a:cubicBezTo>
                  <a:pt x="1126566" y="423449"/>
                  <a:pt x="1138856" y="279038"/>
                  <a:pt x="1047908" y="184403"/>
                </a:cubicBezTo>
                <a:cubicBezTo>
                  <a:pt x="956960" y="89768"/>
                  <a:pt x="738191" y="-2410"/>
                  <a:pt x="568585" y="48"/>
                </a:cubicBezTo>
                <a:cubicBezTo>
                  <a:pt x="398978" y="2506"/>
                  <a:pt x="111385" y="94683"/>
                  <a:pt x="30269" y="199151"/>
                </a:cubicBezTo>
                <a:cubicBezTo>
                  <a:pt x="-50847" y="303619"/>
                  <a:pt x="53621" y="532219"/>
                  <a:pt x="81889" y="626854"/>
                </a:cubicBezTo>
                <a:cubicBezTo>
                  <a:pt x="110157" y="721489"/>
                  <a:pt x="185128" y="749757"/>
                  <a:pt x="199876" y="766964"/>
                </a:cubicBezTo>
                <a:cubicBezTo>
                  <a:pt x="214624" y="784171"/>
                  <a:pt x="171608" y="735009"/>
                  <a:pt x="170379" y="730093"/>
                </a:cubicBezTo>
                <a:cubicBezTo>
                  <a:pt x="169150" y="725177"/>
                  <a:pt x="180826" y="731322"/>
                  <a:pt x="192502" y="737467"/>
                </a:cubicBezTo>
              </a:path>
            </a:pathLst>
          </a:custGeom>
          <a:noFill/>
          <a:ln>
            <a:solidFill>
              <a:srgbClr val="FF3333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2661187" y="3705101"/>
            <a:ext cx="1440160" cy="23781"/>
          </a:xfrm>
          <a:prstGeom prst="line">
            <a:avLst/>
          </a:prstGeom>
          <a:ln w="38100">
            <a:solidFill>
              <a:srgbClr val="55B78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3491880" y="3499697"/>
            <a:ext cx="360040" cy="181371"/>
          </a:xfrm>
          <a:custGeom>
            <a:avLst/>
            <a:gdLst>
              <a:gd name="connsiteX0" fmla="*/ 552110 w 552110"/>
              <a:gd name="connsiteY0" fmla="*/ 286773 h 286773"/>
              <a:gd name="connsiteX1" fmla="*/ 463620 w 552110"/>
              <a:gd name="connsiteY1" fmla="*/ 72922 h 286773"/>
              <a:gd name="connsiteX2" fmla="*/ 94910 w 552110"/>
              <a:gd name="connsiteY2" fmla="*/ 6554 h 286773"/>
              <a:gd name="connsiteX3" fmla="*/ 6420 w 552110"/>
              <a:gd name="connsiteY3" fmla="*/ 213031 h 286773"/>
              <a:gd name="connsiteX4" fmla="*/ 13794 w 552110"/>
              <a:gd name="connsiteY4" fmla="*/ 198283 h 28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110" h="286773">
                <a:moveTo>
                  <a:pt x="552110" y="286773"/>
                </a:moveTo>
                <a:cubicBezTo>
                  <a:pt x="545965" y="203199"/>
                  <a:pt x="539820" y="119625"/>
                  <a:pt x="463620" y="72922"/>
                </a:cubicBezTo>
                <a:cubicBezTo>
                  <a:pt x="387420" y="26219"/>
                  <a:pt x="171110" y="-16797"/>
                  <a:pt x="94910" y="6554"/>
                </a:cubicBezTo>
                <a:cubicBezTo>
                  <a:pt x="18710" y="29905"/>
                  <a:pt x="19939" y="181076"/>
                  <a:pt x="6420" y="213031"/>
                </a:cubicBezTo>
                <a:cubicBezTo>
                  <a:pt x="-7099" y="244986"/>
                  <a:pt x="3347" y="221634"/>
                  <a:pt x="13794" y="198283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 flipH="1">
            <a:off x="3113421" y="3417321"/>
            <a:ext cx="801771" cy="830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372200" y="915566"/>
            <a:ext cx="2479940" cy="2385556"/>
            <a:chOff x="6372200" y="915566"/>
            <a:chExt cx="2479940" cy="2385556"/>
          </a:xfrm>
        </p:grpSpPr>
        <p:pic>
          <p:nvPicPr>
            <p:cNvPr id="6" name="图片 5" descr="F:\工作目录\09 图书编写\App Inventor零基础书稿\准备提交版\第五章图\图 5.6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915566"/>
              <a:ext cx="2376264" cy="2016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矩形 29"/>
            <p:cNvSpPr/>
            <p:nvPr/>
          </p:nvSpPr>
          <p:spPr>
            <a:xfrm>
              <a:off x="6525261" y="2691730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225</a:t>
              </a:r>
              <a:endPara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292470" y="2931790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270</a:t>
              </a:r>
              <a:endPara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133921" y="2592199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315</a:t>
              </a:r>
              <a:endPara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316416" y="2043846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360</a:t>
              </a:r>
              <a:endPara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13463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达到边界</a:t>
            </a:r>
          </a:p>
        </p:txBody>
      </p:sp>
      <p:sp>
        <p:nvSpPr>
          <p:cNvPr id="3" name="矩形 2"/>
          <p:cNvSpPr/>
          <p:nvPr/>
        </p:nvSpPr>
        <p:spPr>
          <a:xfrm>
            <a:off x="6591792" y="321982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边缘数值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7574"/>
            <a:ext cx="5170170" cy="309943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19622"/>
            <a:ext cx="1656184" cy="15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492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备份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67454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5050904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使用图像精灵组件和画布组件实现简单动画类</a:t>
            </a:r>
            <a:r>
              <a:rPr kumimoji="1" lang="zh-CN" altLang="zh-CN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游戏</a:t>
            </a:r>
            <a:endParaRPr kumimoji="1" lang="en-US" altLang="zh-CN" sz="20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列表、列表选择框、对话框组件的应用</a:t>
            </a:r>
            <a:endParaRPr kumimoji="1" lang="en-US" altLang="zh-CN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反弹处理与碰撞处理</a:t>
            </a:r>
            <a:endParaRPr kumimoji="1" lang="en-US" altLang="zh-CN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经常备份</a:t>
            </a:r>
            <a:endParaRPr kumimoji="1" lang="en-US" altLang="zh-CN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736600"/>
            <a:ext cx="2160240" cy="3840425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备份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335694" y="843558"/>
            <a:ext cx="3312368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另存项目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727242"/>
            <a:ext cx="1618084" cy="3410012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idx="4294967295"/>
          </p:nvPr>
        </p:nvSpPr>
        <p:spPr>
          <a:xfrm>
            <a:off x="335694" y="2715766"/>
            <a:ext cx="3312368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检查点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1397778"/>
            <a:ext cx="5538025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“另存项目”</a:t>
            </a:r>
            <a:r>
              <a:rPr lang="zh-CN" altLang="zh-CN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后当前编辑的项目为新的项目</a:t>
            </a:r>
            <a:r>
              <a:rPr lang="zh-CN" altLang="zh-CN" sz="2400" kern="1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</a:t>
            </a:r>
            <a:endParaRPr lang="zh-CN" altLang="zh-CN" sz="2400" kern="100" dirty="0">
              <a:solidFill>
                <a:srgbClr val="00206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3" y="3202979"/>
            <a:ext cx="5394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zh-CN" altLang="zh-CN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“检查点”后编辑的仍为老的</a:t>
            </a:r>
            <a:r>
              <a:rPr lang="zh-CN" altLang="zh-CN" sz="2400" kern="1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zh-CN" altLang="zh-CN" sz="2800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939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弹球游戏 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sp>
        <p:nvSpPr>
          <p:cNvPr id="19458" name="Rectangle 6"/>
          <p:cNvSpPr>
            <a:spLocks/>
          </p:cNvSpPr>
          <p:nvPr/>
        </p:nvSpPr>
        <p:spPr bwMode="auto">
          <a:xfrm>
            <a:off x="9715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(a)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开始界面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19460" name="Rectangle 8"/>
          <p:cNvSpPr>
            <a:spLocks/>
          </p:cNvSpPr>
          <p:nvPr/>
        </p:nvSpPr>
        <p:spPr bwMode="auto">
          <a:xfrm>
            <a:off x="3715344" y="4233250"/>
            <a:ext cx="2152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横板接住小球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9" y="797693"/>
            <a:ext cx="182250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94" y="797693"/>
            <a:ext cx="1822500" cy="3240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弹球游戏 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5702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弹球游戏 组件设计 </a:t>
            </a:r>
          </a:p>
        </p:txBody>
      </p:sp>
      <p:sp>
        <p:nvSpPr>
          <p:cNvPr id="21506" name="Rectangle 3"/>
          <p:cNvSpPr>
            <a:spLocks/>
          </p:cNvSpPr>
          <p:nvPr/>
        </p:nvSpPr>
        <p:spPr bwMode="auto">
          <a:xfrm>
            <a:off x="457200" y="736600"/>
            <a:ext cx="836327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3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张图片文件：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background.jpg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背景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图片）</a:t>
            </a: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board.jpg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（横板图片）</a:t>
            </a:r>
            <a:endParaRPr kumimoji="1" lang="en-US" altLang="zh-CN" sz="20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icon.png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图标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文件） 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55875"/>
            <a:ext cx="3200677" cy="1226926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7535"/>
            <a:ext cx="5328592" cy="4139174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627535"/>
            <a:ext cx="4321829" cy="41764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27535"/>
            <a:ext cx="4104456" cy="4162428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弹球游戏 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9519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18667</TotalTime>
  <Words>259</Words>
  <Application>Microsoft Office PowerPoint</Application>
  <PresentationFormat>全屏显示(16:9)</PresentationFormat>
  <Paragraphs>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黑体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本章目标</vt:lpstr>
      <vt:lpstr>PowerPoint 演示文稿</vt:lpstr>
      <vt:lpstr>展示与分析</vt:lpstr>
      <vt:lpstr>PowerPoint 演示文稿</vt:lpstr>
      <vt:lpstr>弹球游戏 组件设计 </vt:lpstr>
      <vt:lpstr>组件设计 </vt:lpstr>
      <vt:lpstr>所有组件的说明及属性设置 </vt:lpstr>
      <vt:lpstr>PowerPoint 演示文稿</vt:lpstr>
      <vt:lpstr>PowerPoint 演示文稿</vt:lpstr>
      <vt:lpstr>定义变量</vt:lpstr>
      <vt:lpstr>PowerPoint 演示文稿</vt:lpstr>
      <vt:lpstr>初始化</vt:lpstr>
      <vt:lpstr>PowerPoint 演示文稿</vt:lpstr>
      <vt:lpstr>开始按钮事件处理</vt:lpstr>
      <vt:lpstr>拖动横板</vt:lpstr>
      <vt:lpstr>横板接到小球</vt:lpstr>
      <vt:lpstr>达到边界</vt:lpstr>
      <vt:lpstr>PowerPoint 演示文稿</vt:lpstr>
      <vt:lpstr>备份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ming-hui wu</cp:lastModifiedBy>
  <cp:revision>1974</cp:revision>
  <dcterms:modified xsi:type="dcterms:W3CDTF">2017-08-18T22:38:48Z</dcterms:modified>
</cp:coreProperties>
</file>