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44" r:id="rId2"/>
    <p:sldId id="736" r:id="rId3"/>
    <p:sldId id="729" r:id="rId4"/>
    <p:sldId id="738" r:id="rId5"/>
    <p:sldId id="812" r:id="rId6"/>
    <p:sldId id="842" r:id="rId7"/>
    <p:sldId id="843" r:id="rId8"/>
    <p:sldId id="768" r:id="rId9"/>
    <p:sldId id="742" r:id="rId10"/>
    <p:sldId id="747" r:id="rId11"/>
    <p:sldId id="813" r:id="rId12"/>
    <p:sldId id="836" r:id="rId13"/>
    <p:sldId id="839" r:id="rId14"/>
    <p:sldId id="831" r:id="rId15"/>
    <p:sldId id="837" r:id="rId16"/>
    <p:sldId id="838" r:id="rId17"/>
    <p:sldId id="840" r:id="rId18"/>
    <p:sldId id="841" r:id="rId19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6749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3487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023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697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3719" algn="l" defTabSz="913487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0460" algn="l" defTabSz="913487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197202" algn="l" defTabSz="913487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3942" algn="l" defTabSz="913487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674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3487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02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97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3719" algn="l" defTabSz="9134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60" algn="l" defTabSz="9134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02" algn="l" defTabSz="9134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42" algn="l" defTabSz="9134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75162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7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4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560" indent="-34256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210" indent="-285466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1860" indent="-228375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55"/>
            <a:ext cx="2664296" cy="350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9" indent="0">
              <a:buNone/>
              <a:defRPr sz="2000" b="1"/>
            </a:lvl2pPr>
            <a:lvl3pPr marL="913487" indent="0">
              <a:buNone/>
              <a:defRPr sz="1800" b="1"/>
            </a:lvl3pPr>
            <a:lvl4pPr marL="1370230" indent="0">
              <a:buNone/>
              <a:defRPr sz="1600" b="1"/>
            </a:lvl4pPr>
            <a:lvl5pPr marL="1826970" indent="0">
              <a:buNone/>
              <a:defRPr sz="1600" b="1"/>
            </a:lvl5pPr>
            <a:lvl6pPr marL="2283719" indent="0">
              <a:buNone/>
              <a:defRPr sz="1600" b="1"/>
            </a:lvl6pPr>
            <a:lvl7pPr marL="2740460" indent="0">
              <a:buNone/>
              <a:defRPr sz="1600" b="1"/>
            </a:lvl7pPr>
            <a:lvl8pPr marL="3197202" indent="0">
              <a:buNone/>
              <a:defRPr sz="1600" b="1"/>
            </a:lvl8pPr>
            <a:lvl9pPr marL="365394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9" indent="0">
              <a:buNone/>
              <a:defRPr sz="2000" b="1"/>
            </a:lvl2pPr>
            <a:lvl3pPr marL="913487" indent="0">
              <a:buNone/>
              <a:defRPr sz="1800" b="1"/>
            </a:lvl3pPr>
            <a:lvl4pPr marL="1370230" indent="0">
              <a:buNone/>
              <a:defRPr sz="1600" b="1"/>
            </a:lvl4pPr>
            <a:lvl5pPr marL="1826970" indent="0">
              <a:buNone/>
              <a:defRPr sz="1600" b="1"/>
            </a:lvl5pPr>
            <a:lvl6pPr marL="2283719" indent="0">
              <a:buNone/>
              <a:defRPr sz="1600" b="1"/>
            </a:lvl6pPr>
            <a:lvl7pPr marL="2740460" indent="0">
              <a:buNone/>
              <a:defRPr sz="1600" b="1"/>
            </a:lvl7pPr>
            <a:lvl8pPr marL="3197202" indent="0">
              <a:buNone/>
              <a:defRPr sz="1600" b="1"/>
            </a:lvl8pPr>
            <a:lvl9pPr marL="365394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9" y="4822825"/>
            <a:ext cx="3643312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9" y="4822825"/>
            <a:ext cx="3643312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749" indent="0">
              <a:buNone/>
              <a:defRPr sz="1200"/>
            </a:lvl2pPr>
            <a:lvl3pPr marL="913487" indent="0">
              <a:buNone/>
              <a:defRPr sz="1000"/>
            </a:lvl3pPr>
            <a:lvl4pPr marL="1370230" indent="0">
              <a:buNone/>
              <a:defRPr sz="900"/>
            </a:lvl4pPr>
            <a:lvl5pPr marL="1826970" indent="0">
              <a:buNone/>
              <a:defRPr sz="900"/>
            </a:lvl5pPr>
            <a:lvl6pPr marL="2283719" indent="0">
              <a:buNone/>
              <a:defRPr sz="900"/>
            </a:lvl6pPr>
            <a:lvl7pPr marL="2740460" indent="0">
              <a:buNone/>
              <a:defRPr sz="900"/>
            </a:lvl7pPr>
            <a:lvl8pPr marL="3197202" indent="0">
              <a:buNone/>
              <a:defRPr sz="900"/>
            </a:lvl8pPr>
            <a:lvl9pPr marL="365394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9" y="4822825"/>
            <a:ext cx="3643312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749" indent="0">
              <a:buNone/>
              <a:defRPr sz="2800"/>
            </a:lvl2pPr>
            <a:lvl3pPr marL="913487" indent="0">
              <a:buNone/>
              <a:defRPr sz="2400"/>
            </a:lvl3pPr>
            <a:lvl4pPr marL="1370230" indent="0">
              <a:buNone/>
              <a:defRPr sz="2000"/>
            </a:lvl4pPr>
            <a:lvl5pPr marL="1826970" indent="0">
              <a:buNone/>
              <a:defRPr sz="2000"/>
            </a:lvl5pPr>
            <a:lvl6pPr marL="2283719" indent="0">
              <a:buNone/>
              <a:defRPr sz="2000"/>
            </a:lvl6pPr>
            <a:lvl7pPr marL="2740460" indent="0">
              <a:buNone/>
              <a:defRPr sz="2000"/>
            </a:lvl7pPr>
            <a:lvl8pPr marL="3197202" indent="0">
              <a:buNone/>
              <a:defRPr sz="2000"/>
            </a:lvl8pPr>
            <a:lvl9pPr marL="3653942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749" indent="0">
              <a:buNone/>
              <a:defRPr sz="1200"/>
            </a:lvl2pPr>
            <a:lvl3pPr marL="913487" indent="0">
              <a:buNone/>
              <a:defRPr sz="1000"/>
            </a:lvl3pPr>
            <a:lvl4pPr marL="1370230" indent="0">
              <a:buNone/>
              <a:defRPr sz="900"/>
            </a:lvl4pPr>
            <a:lvl5pPr marL="1826970" indent="0">
              <a:buNone/>
              <a:defRPr sz="900"/>
            </a:lvl5pPr>
            <a:lvl6pPr marL="2283719" indent="0">
              <a:buNone/>
              <a:defRPr sz="900"/>
            </a:lvl6pPr>
            <a:lvl7pPr marL="2740460" indent="0">
              <a:buNone/>
              <a:defRPr sz="900"/>
            </a:lvl7pPr>
            <a:lvl8pPr marL="3197202" indent="0">
              <a:buNone/>
              <a:defRPr sz="900"/>
            </a:lvl8pPr>
            <a:lvl9pPr marL="365394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 lIns="91350" tIns="45676" rIns="91350" bIns="45676"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1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0" tIns="45676" rIns="91350" bIns="456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4" y="617541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0" tIns="45676" rIns="91350" bIns="456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9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6749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3487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023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697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560" indent="-34256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210" indent="-28546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1860" indent="-2283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598600" indent="-2283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5346" indent="-2283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2088" indent="-228375" algn="l" defTabSz="913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830" indent="-228375" algn="l" defTabSz="913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9" indent="-228375" algn="l" defTabSz="913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7" indent="-228375" algn="l" defTabSz="913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9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87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30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0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9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460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2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.aliyun.com/products/57096001/cmapi011242.html?spm=5176.730005-56928004.0.0.Es4AU9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第八</a:t>
            </a:r>
            <a:r>
              <a:rPr lang="zh-CN" altLang="en-US" sz="44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课  环境监测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37915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8989"/>
            <a:ext cx="4460360" cy="383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78" y="986095"/>
            <a:ext cx="4321374" cy="179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5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50" tIns="45676" rIns="91350" bIns="45676"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环境监测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2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全国天气预报查询</a:t>
            </a:r>
            <a:r>
              <a:rPr lang="en-US" altLang="zh-CN" dirty="0"/>
              <a:t>API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5096" y="869986"/>
            <a:ext cx="5493812" cy="646331"/>
          </a:xfrm>
          <a:prstGeom prst="rect">
            <a:avLst/>
          </a:prstGeom>
        </p:spPr>
        <p:txBody>
          <a:bodyPr wrap="none" lIns="91386" tIns="45694" rIns="91386" bIns="45694">
            <a:spAutoFit/>
          </a:bodyPr>
          <a:lstStyle/>
          <a:p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阿里云市场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——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气象水利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——    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全国天气预报查询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887564"/>
            <a:ext cx="299720" cy="272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0" t="24042"/>
          <a:stretch/>
        </p:blipFill>
        <p:spPr bwMode="auto">
          <a:xfrm>
            <a:off x="389795" y="2715772"/>
            <a:ext cx="3318110" cy="150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2"/>
          <a:stretch/>
        </p:blipFill>
        <p:spPr bwMode="auto">
          <a:xfrm>
            <a:off x="3652647" y="2278387"/>
            <a:ext cx="529193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15980" y="1325261"/>
            <a:ext cx="8016460" cy="969487"/>
          </a:xfrm>
          <a:prstGeom prst="rect">
            <a:avLst/>
          </a:prstGeom>
        </p:spPr>
        <p:txBody>
          <a:bodyPr wrap="square" lIns="91386" tIns="45694" rIns="91386" bIns="45694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hlinkClick r:id="rId5"/>
              </a:rPr>
              <a:t>具体网址如下：</a:t>
            </a:r>
            <a:r>
              <a:rPr lang="en-US" altLang="zh-CN" sz="1400" dirty="0">
                <a:solidFill>
                  <a:schemeClr val="tx1"/>
                </a:solidFill>
                <a:hlinkClick r:id="rId5"/>
              </a:rPr>
              <a:t>https://market.aliyun.com/products/57096001/cmapi011242.html?spm=5176.730005-56928004.0.0.Es4AU9#sku=yuncode524200004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831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全国天气预报查询</a:t>
            </a:r>
            <a:r>
              <a:rPr lang="en-US" altLang="zh-CN" dirty="0"/>
              <a:t>API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71550"/>
            <a:ext cx="5733499" cy="38005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04248" y="4083919"/>
            <a:ext cx="1454244" cy="369332"/>
          </a:xfrm>
          <a:prstGeom prst="rect">
            <a:avLst/>
          </a:prstGeom>
        </p:spPr>
        <p:txBody>
          <a:bodyPr wrap="none" lIns="91404" tIns="45703" rIns="91404" bIns="45703">
            <a:spAutoFit/>
          </a:bodyPr>
          <a:lstStyle/>
          <a:p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API</a:t>
            </a:r>
            <a:r>
              <a:rPr kumimoji="1" lang="zh-CN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调试页面</a:t>
            </a:r>
            <a:endParaRPr kumimoji="1" lang="zh-CN" altLang="en-US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1381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发起</a:t>
            </a:r>
            <a:r>
              <a:rPr lang="zh-CN" altLang="en-US" dirty="0"/>
              <a:t>查询信息的请求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4" y="689910"/>
            <a:ext cx="8568946" cy="25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492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客户端获得文本事件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955" y="935123"/>
            <a:ext cx="2146550" cy="1177245"/>
          </a:xfrm>
          <a:prstGeom prst="rect">
            <a:avLst/>
          </a:prstGeom>
        </p:spPr>
        <p:txBody>
          <a:bodyPr wrap="square" lIns="68549" tIns="34274" rIns="68549" bIns="34274">
            <a:spAutoFit/>
          </a:bodyPr>
          <a:lstStyle/>
          <a:p>
            <a:pPr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spc="38" dirty="0">
                <a:ln w="11430"/>
                <a:solidFill>
                  <a:prstClr val="black"/>
                </a:solidFill>
                <a:latin typeface="Calibri"/>
                <a:ea typeface="方正毡笔黑简体" pitchFamily="65" charset="-122"/>
                <a:sym typeface="Arial" pitchFamily="34" charset="0"/>
              </a:rPr>
              <a:t>Web</a:t>
            </a:r>
            <a:r>
              <a:rPr lang="zh-CN" altLang="en-US" sz="2400" b="1" spc="38" dirty="0">
                <a:ln w="11430"/>
                <a:solidFill>
                  <a:prstClr val="black"/>
                </a:solidFill>
                <a:latin typeface="Calibri"/>
                <a:ea typeface="方正毡笔黑简体" pitchFamily="65" charset="-122"/>
                <a:sym typeface="Arial" pitchFamily="34" charset="0"/>
              </a:rPr>
              <a:t>控件获取到服务响应</a:t>
            </a:r>
            <a:endParaRPr lang="en-US" altLang="zh-CN" sz="2400" b="1" spc="38" dirty="0">
              <a:ln w="11430"/>
              <a:solidFill>
                <a:prstClr val="black"/>
              </a:solidFill>
              <a:latin typeface="Calibri"/>
              <a:ea typeface="方正毡笔黑简体" pitchFamily="65" charset="-122"/>
              <a:sym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57" y="753199"/>
            <a:ext cx="239346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18" y="1756792"/>
            <a:ext cx="2429191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537530" y="810564"/>
            <a:ext cx="3607181" cy="415499"/>
          </a:xfrm>
          <a:prstGeom prst="rect">
            <a:avLst/>
          </a:prstGeom>
        </p:spPr>
        <p:txBody>
          <a:bodyPr wrap="square" lIns="68549" tIns="34274" rIns="68549" bIns="34274">
            <a:spAutoFit/>
          </a:bodyPr>
          <a:lstStyle/>
          <a:p>
            <a:pPr marL="342730" lvl="1"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用来获取响应数据文件的位置信息</a:t>
            </a:r>
            <a:endParaRPr lang="en-US" altLang="zh-CN" sz="1500" dirty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7530" y="1768113"/>
            <a:ext cx="3607181" cy="415499"/>
          </a:xfrm>
          <a:prstGeom prst="rect">
            <a:avLst/>
          </a:prstGeom>
        </p:spPr>
        <p:txBody>
          <a:bodyPr wrap="square" lIns="68549" tIns="34274" rIns="68549" bIns="34274">
            <a:spAutoFit/>
          </a:bodyPr>
          <a:lstStyle/>
          <a:p>
            <a:pPr marL="342730" lvl="1"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用来获取响应数据文本数据</a:t>
            </a:r>
            <a:endParaRPr lang="en-US" altLang="zh-CN" sz="1500" dirty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01535" y="892786"/>
            <a:ext cx="950847" cy="1390260"/>
            <a:chOff x="2801675" y="800458"/>
            <a:chExt cx="1267631" cy="1853680"/>
          </a:xfrm>
        </p:grpSpPr>
        <p:sp>
          <p:nvSpPr>
            <p:cNvPr id="11" name="左大括号 10"/>
            <p:cNvSpPr/>
            <p:nvPr/>
          </p:nvSpPr>
          <p:spPr>
            <a:xfrm>
              <a:off x="3798264" y="800458"/>
              <a:ext cx="271042" cy="1853680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45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ln w="5715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801675" y="1590620"/>
              <a:ext cx="843456" cy="3107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45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1914" y="2671091"/>
            <a:ext cx="4570214" cy="1454244"/>
          </a:xfrm>
          <a:prstGeom prst="rect">
            <a:avLst/>
          </a:prstGeom>
        </p:spPr>
        <p:txBody>
          <a:bodyPr lIns="68549" tIns="34274" rIns="68549" bIns="34274">
            <a:spAutoFit/>
          </a:bodyPr>
          <a:lstStyle/>
          <a:p>
            <a:pPr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响应代码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:</a:t>
            </a:r>
          </a:p>
          <a:p>
            <a:pPr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200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，请求已成功，所请求数据将返还；</a:t>
            </a:r>
            <a:endParaRPr lang="en-US" altLang="zh-CN" sz="1500" dirty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404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，请求失败，所请求的资源没发现；</a:t>
            </a:r>
            <a:endParaRPr lang="en-US" altLang="zh-CN" sz="1500" dirty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500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，服务端出错，不可用</a:t>
            </a:r>
            <a:endParaRPr lang="zh-CN" altLang="en-US" sz="14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1314" y="2834904"/>
            <a:ext cx="4835747" cy="1107996"/>
          </a:xfrm>
          <a:prstGeom prst="rect">
            <a:avLst/>
          </a:prstGeom>
        </p:spPr>
        <p:txBody>
          <a:bodyPr wrap="square" lIns="68549" tIns="34274" rIns="68549" bIns="34274">
            <a:spAutoFit/>
          </a:bodyPr>
          <a:lstStyle/>
          <a:p>
            <a:pPr marL="342730" lvl="1"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响应类型：</a:t>
            </a:r>
            <a:endParaRPr lang="en-US" altLang="zh-CN" sz="1500" dirty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730" lvl="1"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“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text/</a:t>
            </a:r>
            <a:r>
              <a:rPr lang="en-US" altLang="zh-CN" sz="1500" dirty="0" err="1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csv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/”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，表示获取到</a:t>
            </a:r>
            <a:r>
              <a:rPr lang="en-US" altLang="zh-CN" sz="1500" dirty="0" err="1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csv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格式的文本数据“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image/jpeg”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表示获取到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jpeg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格式的图像文件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2519504" y="4172479"/>
            <a:ext cx="3466785" cy="415499"/>
          </a:xfrm>
          <a:prstGeom prst="rect">
            <a:avLst/>
          </a:prstGeom>
        </p:spPr>
        <p:txBody>
          <a:bodyPr wrap="none" lIns="68549" tIns="34274" rIns="68549" bIns="34274">
            <a:spAutoFit/>
          </a:bodyPr>
          <a:lstStyle/>
          <a:p>
            <a:pPr marL="342730" lvl="1"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响应内容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: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返回</a:t>
            </a:r>
            <a:r>
              <a:rPr lang="en-US" altLang="zh-CN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JSON</a:t>
            </a:r>
            <a:r>
              <a:rPr lang="zh-CN" altLang="en-US" sz="15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格式的数据体；</a:t>
            </a:r>
          </a:p>
        </p:txBody>
      </p:sp>
    </p:spTree>
    <p:extLst>
      <p:ext uri="{BB962C8B-B14F-4D97-AF65-F5344CB8AC3E}">
        <p14:creationId xmlns:p14="http://schemas.microsoft.com/office/powerpoint/2010/main" val="2006526866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zh-CN" dirty="0"/>
              <a:t>解析</a:t>
            </a:r>
            <a:r>
              <a:rPr lang="en-US" altLang="zh-CN" dirty="0"/>
              <a:t>JSON</a:t>
            </a:r>
            <a:r>
              <a:rPr lang="zh-CN" altLang="zh-CN" dirty="0"/>
              <a:t>数据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16"/>
          <p:cNvSpPr txBox="1"/>
          <p:nvPr/>
        </p:nvSpPr>
        <p:spPr>
          <a:xfrm>
            <a:off x="683569" y="1275608"/>
            <a:ext cx="2524125" cy="29241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04" tIns="45703" rIns="91404" bIns="457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{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"status": "0",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"msg": "ok",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"result": {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"city": "</a:t>
            </a:r>
            <a:r>
              <a:rPr lang="zh-CN" altLang="en-US" sz="1200" kern="100">
                <a:ea typeface="宋体"/>
                <a:cs typeface="Times New Roman"/>
              </a:rPr>
              <a:t>安顺</a:t>
            </a:r>
            <a:r>
              <a:rPr lang="en-US" sz="1200" kern="100">
                <a:ea typeface="宋体"/>
                <a:cs typeface="Times New Roman"/>
              </a:rPr>
              <a:t>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"cityid": "111",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"citycode": "101260301",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"date": "2015-12-22",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"week": "</a:t>
            </a:r>
            <a:r>
              <a:rPr lang="zh-CN" altLang="en-US" sz="1200" kern="100">
                <a:ea typeface="宋体"/>
                <a:cs typeface="Times New Roman"/>
              </a:rPr>
              <a:t>星期二</a:t>
            </a:r>
            <a:r>
              <a:rPr lang="en-US" sz="1200" kern="100">
                <a:ea typeface="宋体"/>
                <a:cs typeface="Times New Roman"/>
              </a:rPr>
              <a:t>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"weather": "</a:t>
            </a:r>
            <a:r>
              <a:rPr lang="zh-CN" altLang="en-US" sz="1200" kern="100">
                <a:ea typeface="宋体"/>
                <a:cs typeface="Times New Roman"/>
              </a:rPr>
              <a:t>多云</a:t>
            </a:r>
            <a:r>
              <a:rPr lang="en-US" sz="1200" kern="100">
                <a:ea typeface="宋体"/>
                <a:cs typeface="Times New Roman"/>
              </a:rPr>
              <a:t>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"temp": "16",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……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342764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}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}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</a:t>
            </a:r>
            <a:endParaRPr lang="zh-CN" altLang="en-US" sz="1100" kern="100">
              <a:ea typeface="宋体"/>
              <a:cs typeface="Times New Roman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85" y="1350857"/>
            <a:ext cx="5427843" cy="27736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536" y="771550"/>
            <a:ext cx="2608406" cy="369332"/>
          </a:xfrm>
          <a:prstGeom prst="rect">
            <a:avLst/>
          </a:prstGeom>
        </p:spPr>
        <p:txBody>
          <a:bodyPr wrap="none" lIns="91404" tIns="45703" rIns="91404" bIns="45703">
            <a:spAutoFit/>
          </a:bodyPr>
          <a:lstStyle/>
          <a:p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目标：查找“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weather”</a:t>
            </a:r>
            <a:endParaRPr kumimoji="1" lang="zh-CN" altLang="en-US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13306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zh-CN" dirty="0"/>
              <a:t>解析</a:t>
            </a:r>
            <a:r>
              <a:rPr lang="en-US" altLang="zh-CN" dirty="0"/>
              <a:t>JSON</a:t>
            </a:r>
            <a:r>
              <a:rPr lang="zh-CN" altLang="zh-CN" dirty="0"/>
              <a:t>数据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16"/>
          <p:cNvSpPr txBox="1"/>
          <p:nvPr/>
        </p:nvSpPr>
        <p:spPr>
          <a:xfrm>
            <a:off x="683569" y="1275608"/>
            <a:ext cx="2524125" cy="29241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04" tIns="45703" rIns="91404" bIns="457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{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"status": "0",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"msg": "ok",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"result": {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"city": "</a:t>
            </a:r>
            <a:r>
              <a:rPr lang="zh-CN" altLang="en-US" sz="1200" kern="100">
                <a:ea typeface="宋体"/>
                <a:cs typeface="Times New Roman"/>
              </a:rPr>
              <a:t>安顺</a:t>
            </a:r>
            <a:r>
              <a:rPr lang="en-US" sz="1200" kern="100">
                <a:ea typeface="宋体"/>
                <a:cs typeface="Times New Roman"/>
              </a:rPr>
              <a:t>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"cityid": "111",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"citycode": "101260301",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"date": "2015-12-22",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"week": "</a:t>
            </a:r>
            <a:r>
              <a:rPr lang="zh-CN" altLang="en-US" sz="1200" kern="100">
                <a:ea typeface="宋体"/>
                <a:cs typeface="Times New Roman"/>
              </a:rPr>
              <a:t>星期二</a:t>
            </a:r>
            <a:r>
              <a:rPr lang="en-US" sz="1200" kern="100">
                <a:ea typeface="宋体"/>
                <a:cs typeface="Times New Roman"/>
              </a:rPr>
              <a:t>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"weather": "</a:t>
            </a:r>
            <a:r>
              <a:rPr lang="zh-CN" altLang="en-US" sz="1200" kern="100">
                <a:ea typeface="宋体"/>
                <a:cs typeface="Times New Roman"/>
              </a:rPr>
              <a:t>多云</a:t>
            </a:r>
            <a:r>
              <a:rPr lang="en-US" sz="1200" kern="100">
                <a:ea typeface="宋体"/>
                <a:cs typeface="Times New Roman"/>
              </a:rPr>
              <a:t>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"temp": "16",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……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342764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}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}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</a:t>
            </a:r>
            <a:endParaRPr lang="zh-CN" altLang="en-US" sz="1100" kern="10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</a:t>
            </a:r>
            <a:endParaRPr lang="zh-CN" altLang="en-US" sz="1100" kern="100">
              <a:ea typeface="宋体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771550"/>
            <a:ext cx="2492990" cy="369332"/>
          </a:xfrm>
          <a:prstGeom prst="rect">
            <a:avLst/>
          </a:prstGeom>
        </p:spPr>
        <p:txBody>
          <a:bodyPr wrap="none" lIns="91404" tIns="45703" rIns="91404" bIns="45703">
            <a:spAutoFit/>
          </a:bodyPr>
          <a:lstStyle/>
          <a:p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目标：查找“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temp”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等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82" y="653090"/>
            <a:ext cx="3186078" cy="41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2330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zh-CN" dirty="0"/>
              <a:t>解析</a:t>
            </a:r>
            <a:r>
              <a:rPr lang="en-US" altLang="zh-CN" dirty="0"/>
              <a:t>JSON</a:t>
            </a:r>
            <a:r>
              <a:rPr lang="zh-CN" altLang="zh-CN" dirty="0"/>
              <a:t>数据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40" y="771550"/>
            <a:ext cx="3070071" cy="369332"/>
          </a:xfrm>
          <a:prstGeom prst="rect">
            <a:avLst/>
          </a:prstGeom>
        </p:spPr>
        <p:txBody>
          <a:bodyPr wrap="none" lIns="91404" tIns="45703" rIns="91404" bIns="45703">
            <a:spAutoFit/>
          </a:bodyPr>
          <a:lstStyle/>
          <a:p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目标：查找“</a:t>
            </a:r>
            <a:r>
              <a:rPr kumimoji="1" lang="en-US" altLang="zh-CN" sz="1800" dirty="0" err="1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aqi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”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相关情况</a:t>
            </a:r>
          </a:p>
        </p:txBody>
      </p:sp>
      <p:sp>
        <p:nvSpPr>
          <p:cNvPr id="7" name="文本框 22"/>
          <p:cNvSpPr txBox="1"/>
          <p:nvPr/>
        </p:nvSpPr>
        <p:spPr>
          <a:xfrm>
            <a:off x="611564" y="1419622"/>
            <a:ext cx="2447925" cy="2743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04" tIns="45703" rIns="91404" bIns="457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"result": {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……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"aqi": {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…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"iso2": "13", 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"ino2": "13", 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"ico": "7",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"io3": "9",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"ipm10": "35", 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"ipm2_5": "35", 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"primarypollutant": "PM10", 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   "quality": "</a:t>
            </a:r>
            <a:r>
              <a:rPr lang="zh-CN" altLang="en-US" sz="1200" kern="100">
                <a:ea typeface="宋体"/>
                <a:cs typeface="Times New Roman"/>
              </a:rPr>
              <a:t>优</a:t>
            </a:r>
            <a:r>
              <a:rPr lang="en-US" sz="1200" kern="100">
                <a:ea typeface="宋体"/>
                <a:cs typeface="Times New Roman"/>
              </a:rPr>
              <a:t>", },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}   </a:t>
            </a:r>
            <a:endParaRPr lang="zh-CN" altLang="en-US" sz="1100" kern="10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>
                <a:ea typeface="宋体"/>
                <a:cs typeface="Times New Roman"/>
              </a:rPr>
              <a:t>   </a:t>
            </a:r>
            <a:endParaRPr lang="zh-CN" altLang="en-US" sz="1100" kern="100">
              <a:ea typeface="宋体"/>
              <a:cs typeface="Times New Roman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35650"/>
            <a:ext cx="5274310" cy="20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4667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834880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0" tIns="45676" rIns="91350" bIns="45676"/>
          <a:lstStyle/>
          <a:p>
            <a:pPr marL="342560" indent="-34256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利用网络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API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进行软件开发</a:t>
            </a:r>
          </a:p>
          <a:p>
            <a:pPr marL="342560" indent="-34256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Web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客户端组件来访问网络服务</a:t>
            </a:r>
          </a:p>
          <a:p>
            <a:pPr marL="342560" indent="-34256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掌握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JSON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数据解析方法</a:t>
            </a:r>
          </a:p>
          <a:p>
            <a:pPr marL="342560" indent="-34256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基于服务的软件开发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55"/>
            <a:ext cx="2664296" cy="350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r>
              <a:rPr lang="zh-CN" altLang="en-US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20" y="824735"/>
            <a:ext cx="2038692" cy="3624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5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50" tIns="45676" rIns="91350" bIns="45676"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环境监测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2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" y="-19539"/>
            <a:ext cx="184721" cy="4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50" tIns="45676" rIns="91350" bIns="456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636603"/>
            <a:ext cx="1220186" cy="40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50" tIns="45676" rIns="91350" bIns="45676" numCol="1" anchor="ctr" anchorCtr="0" compatLnSpc="1">
            <a:prstTxWarp prst="textNoShape">
              <a:avLst/>
            </a:prstTxWarp>
            <a:spAutoFit/>
          </a:bodyPr>
          <a:lstStyle/>
          <a:p>
            <a:pPr indent="253745" defTabSz="913487"/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</a:t>
            </a:r>
            <a:endParaRPr lang="en-US" altLang="zh-CN" sz="180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" y="7310055"/>
            <a:ext cx="4436389" cy="27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50" tIns="45676" rIns="91350" bIns="45676" numCol="1" anchor="ctr" anchorCtr="0" compatLnSpc="1">
            <a:prstTxWarp prst="textNoShape">
              <a:avLst/>
            </a:prstTxWarp>
            <a:spAutoFit/>
          </a:bodyPr>
          <a:lstStyle/>
          <a:p>
            <a:pPr indent="608990" defTabSz="913487"/>
            <a:r>
              <a:rPr lang="zh-CN" altLang="en-US" sz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z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7-1 </a:t>
            </a:r>
            <a:r>
              <a:rPr lang="zh-CN" altLang="en-US" sz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初始界面 </a:t>
            </a:r>
            <a:r>
              <a:rPr lang="zh-CN" altLang="en-US" sz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zh-CN" altLang="en-US" sz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z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7-2</a:t>
            </a:r>
            <a:r>
              <a:rPr lang="zh-CN" altLang="en-US" sz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释义、单词都隐藏界面</a:t>
            </a: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971560" y="424657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0" tIns="45676" rIns="91350" bIns="45676"/>
          <a:lstStyle/>
          <a:p>
            <a:pPr marL="342560" indent="-342560" eaLnBrk="0" hangingPunct="0">
              <a:spcBef>
                <a:spcPct val="20000"/>
              </a:spcBef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初始界面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253554" y="4239095"/>
            <a:ext cx="3910734" cy="2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0" tIns="45676" rIns="91350" bIns="45676"/>
          <a:lstStyle/>
          <a:p>
            <a:pPr marL="342560" indent="-342560" eaLnBrk="0" hangingPunct="0">
              <a:spcBef>
                <a:spcPct val="20000"/>
              </a:spcBef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输入“杭州”查看环境情况</a:t>
            </a:r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937369"/>
            <a:ext cx="1803400" cy="320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35" y="903884"/>
            <a:ext cx="1802130" cy="320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5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50" tIns="45676" rIns="91350" bIns="45676"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环境监测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2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64" b="6216"/>
          <a:stretch/>
        </p:blipFill>
        <p:spPr>
          <a:xfrm>
            <a:off x="521023" y="1059583"/>
            <a:ext cx="3286912" cy="30382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矩形 2"/>
          <p:cNvSpPr/>
          <p:nvPr/>
        </p:nvSpPr>
        <p:spPr>
          <a:xfrm>
            <a:off x="3923845" y="794126"/>
            <a:ext cx="2068383" cy="530915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/>
            <a:r>
              <a:rPr lang="zh-CN" altLang="en-US" sz="3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网页浏览器</a:t>
            </a:r>
          </a:p>
        </p:txBody>
      </p:sp>
      <p:sp>
        <p:nvSpPr>
          <p:cNvPr id="38" name="矩形 37"/>
          <p:cNvSpPr/>
          <p:nvPr/>
        </p:nvSpPr>
        <p:spPr>
          <a:xfrm>
            <a:off x="4135466" y="2467305"/>
            <a:ext cx="1645136" cy="530915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/>
            <a:r>
              <a:rPr lang="en-US" altLang="zh-CN" sz="3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Web </a:t>
            </a:r>
            <a:r>
              <a:rPr lang="zh-CN" altLang="en-US" sz="3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服务</a:t>
            </a:r>
          </a:p>
        </p:txBody>
      </p:sp>
      <p:sp>
        <p:nvSpPr>
          <p:cNvPr id="39" name="矩形 38"/>
          <p:cNvSpPr/>
          <p:nvPr/>
        </p:nvSpPr>
        <p:spPr>
          <a:xfrm>
            <a:off x="6601431" y="794126"/>
            <a:ext cx="1682411" cy="530915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人对机器</a:t>
            </a:r>
          </a:p>
        </p:txBody>
      </p:sp>
      <p:sp>
        <p:nvSpPr>
          <p:cNvPr id="40" name="矩形 39"/>
          <p:cNvSpPr/>
          <p:nvPr/>
        </p:nvSpPr>
        <p:spPr>
          <a:xfrm>
            <a:off x="6432377" y="2313247"/>
            <a:ext cx="2068384" cy="530915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机器对机器</a:t>
            </a:r>
          </a:p>
        </p:txBody>
      </p:sp>
      <p:sp>
        <p:nvSpPr>
          <p:cNvPr id="41" name="矩形 40"/>
          <p:cNvSpPr/>
          <p:nvPr/>
        </p:nvSpPr>
        <p:spPr>
          <a:xfrm>
            <a:off x="5930486" y="3096412"/>
            <a:ext cx="3024298" cy="438581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手机应用程序接口</a:t>
            </a:r>
            <a:r>
              <a:rPr lang="en-US" altLang="zh-CN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API</a:t>
            </a:r>
            <a:endParaRPr lang="zh-CN" alt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毡笔黑简体" pitchFamily="65" charset="-122"/>
              <a:ea typeface="方正毡笔黑简体" pitchFamily="65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303213" y="46039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0" tIns="45676" rIns="91350" bIns="4567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6749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3487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023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697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环境监测 组件设计 </a:t>
            </a:r>
          </a:p>
        </p:txBody>
      </p:sp>
      <p:sp>
        <p:nvSpPr>
          <p:cNvPr id="11" name="矩形 10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511485" y="63955"/>
            <a:ext cx="2664296" cy="350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2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699542"/>
            <a:ext cx="6526581" cy="530906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zh-CN" altLang="zh-CN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阿里云</a:t>
            </a:r>
            <a:r>
              <a:rPr kumimoji="1" lang="zh-CN" altLang="zh-CN" sz="2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市场</a:t>
            </a:r>
            <a:r>
              <a:rPr lang="zh-CN" altLang="en-US" sz="3000" b="1" spc="38" dirty="0" smtClean="0">
                <a:ln w="11430"/>
                <a:ea typeface="方正毡笔黑简体" pitchFamily="65" charset="-122"/>
              </a:rPr>
              <a:t> </a:t>
            </a:r>
            <a:r>
              <a:rPr lang="en-US" altLang="zh-CN" sz="2100" b="1" spc="38" dirty="0" smtClean="0">
                <a:ln w="11430"/>
                <a:ea typeface="方正毡笔黑简体" pitchFamily="65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https://market.aliyun.com/data</a:t>
            </a:r>
            <a:endParaRPr kumimoji="1" lang="zh-CN" altLang="en-US" sz="24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5264339" cy="33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 bwMode="auto">
          <a:xfrm>
            <a:off x="303213" y="46039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0" tIns="45676" rIns="91350" bIns="4567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6749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3487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023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697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环境监测 组件设计 </a:t>
            </a:r>
          </a:p>
        </p:txBody>
      </p:sp>
      <p:sp>
        <p:nvSpPr>
          <p:cNvPr id="24" name="矩形 2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6" rIns="91350" bIns="45676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511485" y="63955"/>
            <a:ext cx="2664296" cy="350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50" tIns="45676" rIns="91350" bIns="45676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4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环境监测 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32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0" tIns="45676" rIns="91350" bIns="45676"/>
          <a:lstStyle/>
          <a:p>
            <a:pPr marL="342560" indent="-34256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210" lvl="1" indent="-285466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3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background.jpg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（背景图片）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 icon.png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（图标文件图片）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		     ok.png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（按钮图片）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210" lvl="1" indent="-285466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2" y="3139765"/>
            <a:ext cx="3114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9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5" name="图片 4" descr="F:\工作目录\09 图书编写\AppInventor中学版\2017.5.26\书稿终稿\组件设计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8" y="699542"/>
            <a:ext cx="3801662" cy="397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20291</TotalTime>
  <Words>535</Words>
  <Application>Microsoft Office PowerPoint</Application>
  <PresentationFormat>全屏显示(16:9)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PowerPoint 演示文稿</vt:lpstr>
      <vt:lpstr>PowerPoint 演示文稿</vt:lpstr>
      <vt:lpstr>环境监测 组件设计 </vt:lpstr>
      <vt:lpstr>组件设计 </vt:lpstr>
      <vt:lpstr>所有组件的说明及属性设置 </vt:lpstr>
      <vt:lpstr>PowerPoint 演示文稿</vt:lpstr>
      <vt:lpstr>全国天气预报查询API简介</vt:lpstr>
      <vt:lpstr>全国天气预报查询API简介</vt:lpstr>
      <vt:lpstr>发起查询信息的请求</vt:lpstr>
      <vt:lpstr>Web客户端获得文本事件</vt:lpstr>
      <vt:lpstr>解析JSON数据</vt:lpstr>
      <vt:lpstr>解析JSON数据</vt:lpstr>
      <vt:lpstr>解析JSON数据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2020</cp:revision>
  <dcterms:modified xsi:type="dcterms:W3CDTF">2017-09-14T01:14:24Z</dcterms:modified>
</cp:coreProperties>
</file>