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7" r:id="rId14"/>
    <p:sldId id="278" r:id="rId15"/>
    <p:sldId id="279" r:id="rId16"/>
    <p:sldId id="280" r:id="rId17"/>
    <p:sldId id="273" r:id="rId18"/>
    <p:sldId id="275" r:id="rId19"/>
    <p:sldId id="282" r:id="rId20"/>
    <p:sldId id="28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06D9E-F84D-42CD-AC25-153844D57AD1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480A5-493F-474C-ABCC-2548E652A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77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480A5-493F-474C-ABCC-2548E652A91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78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8ECA-7194-4BE1-AFB9-CDE023128633}" type="datetime1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D409-A1C8-41AD-9A5B-ACC6BB2A94AF}" type="datetime1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3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0EE6-5736-47AF-BC7B-D4B1116FE21E}" type="datetime1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37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164C-3DF0-4E81-82B1-B37C4F4181D0}" type="datetime1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91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D116-049C-4BB8-8912-9E7E76FF6093}" type="datetime1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07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DC66-1A83-4BF2-ADEB-BC613A3E87D8}" type="datetime1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32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DBAF-2A9B-46B1-97E4-2F862495B13B}" type="datetime1">
              <a:rPr lang="ru-RU" smtClean="0"/>
              <a:t>16.12.2022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7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FCEF-C41C-445E-83E7-B8BA71A9952F}" type="datetime1">
              <a:rPr lang="ru-RU" smtClean="0"/>
              <a:t>16.12.2022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0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F885-4F05-436B-B2ED-6B8E64DA53F1}" type="datetime1">
              <a:rPr lang="ru-RU" smtClean="0"/>
              <a:t>16.12.2022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0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A49-1C52-43AD-8C0D-17471B4819DA}" type="datetime1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2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FC82-E845-4B91-8789-2874EAC2D34E}" type="datetime1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20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3AC5E-076D-4731-9D8B-1A1161411A13}" type="datetime1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FBBAD-8225-40D9-B2B5-E9718CDC0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75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repository-images.githubusercontent.com/321469032/f374a100-b747-11eb-8ac6-f40aa7e3f99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679" y="0"/>
            <a:ext cx="9215121" cy="492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4800" y="2534603"/>
            <a:ext cx="9144000" cy="2387600"/>
          </a:xfrm>
        </p:spPr>
        <p:txBody>
          <a:bodyPr/>
          <a:lstStyle/>
          <a:p>
            <a:r>
              <a:rPr lang="en-US" dirty="0" smtClean="0"/>
              <a:t>Big Case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74800" y="5014278"/>
            <a:ext cx="9144000" cy="1655762"/>
          </a:xfrm>
        </p:spPr>
        <p:txBody>
          <a:bodyPr/>
          <a:lstStyle/>
          <a:p>
            <a:r>
              <a:rPr lang="ru-RU" b="1" dirty="0" smtClean="0"/>
              <a:t>Верификация аккаунтов продавцов на </a:t>
            </a:r>
            <a:r>
              <a:rPr lang="ru-RU" b="1" dirty="0" err="1" smtClean="0"/>
              <a:t>Авито</a:t>
            </a:r>
            <a:r>
              <a:rPr lang="ru-RU" b="1" dirty="0" smtClean="0"/>
              <a:t>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680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537" y="118859"/>
            <a:ext cx="11528286" cy="1400065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Расчеты и аргументация</a:t>
            </a:r>
            <a:br>
              <a:rPr lang="ru-RU" b="1" dirty="0" smtClean="0"/>
            </a:br>
            <a:r>
              <a:rPr lang="ru-RU" b="1" dirty="0" smtClean="0"/>
              <a:t>Проверка гипотез о верификации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10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78" y="2310711"/>
            <a:ext cx="2791215" cy="1009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7983" y="1693330"/>
            <a:ext cx="2253437" cy="4616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b="1" dirty="0" smtClean="0"/>
              <a:t>Общая картина</a:t>
            </a:r>
            <a:endParaRPr lang="ru-RU" sz="24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29" y="2310711"/>
            <a:ext cx="2618651" cy="148761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023" y="2310711"/>
            <a:ext cx="3424377" cy="14345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16190" y="1708776"/>
            <a:ext cx="1300356" cy="4616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b="1" dirty="0" smtClean="0"/>
              <a:t>По типу: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662377" y="1693303"/>
            <a:ext cx="1582484" cy="4616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b="1" dirty="0" smtClean="0"/>
              <a:t>По опыту:</a:t>
            </a:r>
            <a:r>
              <a:rPr lang="en-US" sz="2400" b="1" dirty="0" smtClean="0"/>
              <a:t> </a:t>
            </a:r>
            <a:endParaRPr lang="ru-RU" sz="2400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8425" y="3798328"/>
            <a:ext cx="3683575" cy="44429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5395" y="3784435"/>
            <a:ext cx="2661921" cy="52994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536" y="3494881"/>
            <a:ext cx="4048847" cy="1109055"/>
          </a:xfrm>
          <a:prstGeom prst="rect">
            <a:avLst/>
          </a:prstGeom>
        </p:spPr>
      </p:pic>
      <p:sp>
        <p:nvSpPr>
          <p:cNvPr id="3" name="Стрелка вниз 2"/>
          <p:cNvSpPr/>
          <p:nvPr/>
        </p:nvSpPr>
        <p:spPr>
          <a:xfrm>
            <a:off x="2072303" y="4721398"/>
            <a:ext cx="324795" cy="333973"/>
          </a:xfrm>
          <a:prstGeom prst="downArrow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4605913" y="4721398"/>
            <a:ext cx="3884131" cy="2062103"/>
          </a:xfrm>
          <a:prstGeom prst="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60_discount</a:t>
            </a:r>
            <a:r>
              <a:rPr lang="ru-RU" sz="1600" dirty="0" smtClean="0"/>
              <a:t> лучше для пользователей типа</a:t>
            </a:r>
            <a:r>
              <a:rPr lang="en-US" sz="1600" dirty="0" smtClean="0"/>
              <a:t> </a:t>
            </a:r>
            <a:r>
              <a:rPr lang="en-US" sz="1600" i="1" dirty="0" smtClean="0"/>
              <a:t>Company</a:t>
            </a:r>
            <a:r>
              <a:rPr lang="ru-RU" sz="1600" i="1" dirty="0" smtClean="0"/>
              <a:t> </a:t>
            </a:r>
            <a:r>
              <a:rPr lang="ru-RU" sz="1600" dirty="0" smtClean="0"/>
              <a:t>и </a:t>
            </a:r>
            <a:r>
              <a:rPr lang="en-US" sz="1600" i="1" dirty="0" smtClean="0"/>
              <a:t>Private</a:t>
            </a:r>
            <a:r>
              <a:rPr lang="ru-RU" sz="1600" i="1" dirty="0" smtClean="0"/>
              <a:t> </a:t>
            </a:r>
            <a:r>
              <a:rPr lang="ru-RU" sz="1600" dirty="0" smtClean="0"/>
              <a:t>(на 13% и на 28% лучше контрольной группы соответственно, а также на 12% и на 13% лучше чем 30_</a:t>
            </a:r>
            <a:r>
              <a:rPr lang="en-US" sz="1600" dirty="0" smtClean="0"/>
              <a:t>discount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r>
              <a:rPr lang="ru-RU" sz="1600" b="1" dirty="0"/>
              <a:t>30_</a:t>
            </a:r>
            <a:r>
              <a:rPr lang="en-US" sz="1600" b="1" dirty="0" smtClean="0"/>
              <a:t>discount </a:t>
            </a:r>
            <a:r>
              <a:rPr lang="ru-RU" sz="1600" dirty="0" smtClean="0"/>
              <a:t>лучше для пользователей типа </a:t>
            </a:r>
            <a:r>
              <a:rPr lang="en-US" sz="1600" i="1" dirty="0" smtClean="0"/>
              <a:t>Shop</a:t>
            </a:r>
            <a:r>
              <a:rPr lang="en-US" sz="1600" dirty="0" smtClean="0"/>
              <a:t> (</a:t>
            </a:r>
            <a:r>
              <a:rPr lang="ru-RU" sz="1600" dirty="0" smtClean="0"/>
              <a:t>на 28% и на 24% лучше чем </a:t>
            </a:r>
            <a:r>
              <a:rPr lang="en-US" sz="1600" dirty="0" err="1" smtClean="0"/>
              <a:t>no_discount</a:t>
            </a:r>
            <a:r>
              <a:rPr lang="ru-RU" sz="1600" dirty="0" smtClean="0"/>
              <a:t> и 60</a:t>
            </a:r>
            <a:r>
              <a:rPr lang="en-US" sz="1600" dirty="0" smtClean="0"/>
              <a:t>_discount</a:t>
            </a:r>
            <a:r>
              <a:rPr lang="ru-RU" sz="1600" dirty="0" smtClean="0"/>
              <a:t> соответственно</a:t>
            </a:r>
            <a:r>
              <a:rPr lang="en-US" sz="1600" dirty="0" smtClean="0"/>
              <a:t>)</a:t>
            </a:r>
            <a:endParaRPr lang="ru-RU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830931" y="4777285"/>
            <a:ext cx="2995892" cy="1569660"/>
          </a:xfrm>
          <a:prstGeom prst="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60_discount</a:t>
            </a:r>
            <a:r>
              <a:rPr lang="ru-RU" sz="1600" dirty="0"/>
              <a:t> </a:t>
            </a:r>
            <a:r>
              <a:rPr lang="ru-RU" sz="1600" dirty="0" smtClean="0"/>
              <a:t>лучше как для опытных пользователей, так и для новичков (на 7% на 51% соответственно)</a:t>
            </a:r>
            <a:r>
              <a:rPr lang="en-US" sz="1600" dirty="0" smtClean="0"/>
              <a:t>, </a:t>
            </a:r>
            <a:r>
              <a:rPr lang="ru-RU" sz="1600" dirty="0" smtClean="0"/>
              <a:t>причем новички гораздо лучше реагируют на скидку</a:t>
            </a:r>
            <a:endParaRPr lang="ru-RU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4719" y="5213840"/>
            <a:ext cx="3884131" cy="1077218"/>
          </a:xfrm>
          <a:prstGeom prst="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60_discount</a:t>
            </a:r>
            <a:r>
              <a:rPr lang="en-US" sz="1600" dirty="0" smtClean="0"/>
              <a:t> </a:t>
            </a:r>
            <a:r>
              <a:rPr lang="ru-RU" sz="1600" dirty="0" smtClean="0"/>
              <a:t>на 22% лучше верифицирует пользователей, чем контрольная группа (</a:t>
            </a:r>
            <a:r>
              <a:rPr lang="en-US" sz="1600" dirty="0" err="1" smtClean="0"/>
              <a:t>no_discount</a:t>
            </a:r>
            <a:r>
              <a:rPr lang="ru-RU" sz="1600" dirty="0" smtClean="0"/>
              <a:t>) и на 8% лучше</a:t>
            </a:r>
            <a:r>
              <a:rPr lang="en-US" sz="1600" dirty="0" smtClean="0"/>
              <a:t>, </a:t>
            </a:r>
            <a:r>
              <a:rPr lang="ru-RU" sz="1600" dirty="0" smtClean="0"/>
              <a:t>чем 30_</a:t>
            </a:r>
            <a:r>
              <a:rPr lang="en-US" sz="1600" dirty="0" smtClean="0"/>
              <a:t>discount</a:t>
            </a:r>
            <a:r>
              <a:rPr lang="ru-RU" sz="1600" dirty="0" smtClean="0"/>
              <a:t>  </a:t>
            </a:r>
            <a:endParaRPr lang="ru-RU" sz="1600" dirty="0"/>
          </a:p>
        </p:txBody>
      </p:sp>
      <p:sp>
        <p:nvSpPr>
          <p:cNvPr id="22" name="Стрелка вниз 21"/>
          <p:cNvSpPr/>
          <p:nvPr/>
        </p:nvSpPr>
        <p:spPr>
          <a:xfrm>
            <a:off x="6403959" y="4338730"/>
            <a:ext cx="324795" cy="333973"/>
          </a:xfrm>
          <a:prstGeom prst="downArrow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10291221" y="4332748"/>
            <a:ext cx="324795" cy="333973"/>
          </a:xfrm>
          <a:prstGeom prst="downArrow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72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8034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Расчеты и аргументация</a:t>
            </a:r>
            <a:br>
              <a:rPr lang="ru-RU" b="1" dirty="0" smtClean="0"/>
            </a:br>
            <a:r>
              <a:rPr lang="ru-RU" b="1" dirty="0" smtClean="0"/>
              <a:t>Проверка гипотез о покупках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09304"/>
            <a:ext cx="10515600" cy="2622551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Метрики:</a:t>
            </a:r>
          </a:p>
          <a:p>
            <a:pPr lvl="1"/>
            <a:r>
              <a:rPr lang="ru-RU" dirty="0" smtClean="0"/>
              <a:t>Сумма покупок за время эксперимента;</a:t>
            </a:r>
          </a:p>
          <a:p>
            <a:pPr lvl="1"/>
            <a:r>
              <a:rPr lang="ru-RU" dirty="0" smtClean="0"/>
              <a:t>Среднее </a:t>
            </a:r>
            <a:r>
              <a:rPr lang="ru-RU" dirty="0"/>
              <a:t>ч</a:t>
            </a:r>
            <a:r>
              <a:rPr lang="ru-RU" dirty="0" smtClean="0"/>
              <a:t>исло покупок за время эксперимента;</a:t>
            </a:r>
          </a:p>
          <a:p>
            <a:pPr lvl="1"/>
            <a:r>
              <a:rPr lang="ru-RU" dirty="0" smtClean="0"/>
              <a:t>Средний чек;</a:t>
            </a:r>
          </a:p>
          <a:p>
            <a:pPr lvl="1"/>
            <a:r>
              <a:rPr lang="ru-RU" dirty="0" smtClean="0"/>
              <a:t>Доля пользователей, совершивших хотя бы 1 покупку любых услуг</a:t>
            </a:r>
            <a:r>
              <a:rPr lang="en-US" dirty="0" smtClean="0"/>
              <a:t>/perf. VAS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84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7673" y="3523832"/>
            <a:ext cx="11658601" cy="1107996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/>
              <a:t>Статистическая значимость </a:t>
            </a:r>
            <a:r>
              <a:rPr lang="ru-RU" sz="2400" dirty="0" smtClean="0"/>
              <a:t>(</a:t>
            </a: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=0.01</a:t>
            </a:r>
            <a:r>
              <a:rPr lang="ru-RU" sz="2400" dirty="0" smtClean="0"/>
              <a:t>)</a:t>
            </a:r>
          </a:p>
          <a:p>
            <a:r>
              <a:rPr lang="ru-RU" dirty="0" smtClean="0"/>
              <a:t>(в таблице скорректированный эффект - </a:t>
            </a:r>
            <a:r>
              <a:rPr lang="ru-RU" dirty="0" err="1" smtClean="0"/>
              <a:t>абсолюты</a:t>
            </a:r>
            <a:r>
              <a:rPr lang="ru-RU" dirty="0" smtClean="0"/>
              <a:t>, относительный прирост в процентах</a:t>
            </a:r>
            <a:r>
              <a:rPr lang="en-US" dirty="0" smtClean="0"/>
              <a:t>|</a:t>
            </a:r>
            <a:r>
              <a:rPr lang="ru-RU" dirty="0" smtClean="0"/>
              <a:t>стандартных отклонениях)</a:t>
            </a:r>
          </a:p>
          <a:p>
            <a:endParaRPr lang="ru-RU" sz="2400" b="1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533400" y="4272890"/>
            <a:ext cx="206480" cy="2124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740450" y="4270462"/>
            <a:ext cx="206480" cy="2124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668836" y="4272890"/>
            <a:ext cx="206480" cy="212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53472" y="4178428"/>
            <a:ext cx="19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- положительная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794105" y="4178428"/>
            <a:ext cx="18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- отрицательная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888497" y="4168034"/>
            <a:ext cx="242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- нет стат. значимости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970" y="45326"/>
            <a:ext cx="11658601" cy="81385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Гипотеза об увеличении трат</a:t>
            </a:r>
            <a:endParaRPr lang="ru-RU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375867"/>
              </p:ext>
            </p:extLst>
          </p:nvPr>
        </p:nvGraphicFramePr>
        <p:xfrm>
          <a:off x="497233" y="1971307"/>
          <a:ext cx="11316077" cy="148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98762">
                  <a:extLst>
                    <a:ext uri="{9D8B030D-6E8A-4147-A177-3AD203B41FA5}">
                      <a16:colId xmlns:a16="http://schemas.microsoft.com/office/drawing/2014/main" val="1181802173"/>
                    </a:ext>
                  </a:extLst>
                </a:gridCol>
                <a:gridCol w="2407172">
                  <a:extLst>
                    <a:ext uri="{9D8B030D-6E8A-4147-A177-3AD203B41FA5}">
                      <a16:colId xmlns:a16="http://schemas.microsoft.com/office/drawing/2014/main" val="2306945007"/>
                    </a:ext>
                  </a:extLst>
                </a:gridCol>
                <a:gridCol w="2217631">
                  <a:extLst>
                    <a:ext uri="{9D8B030D-6E8A-4147-A177-3AD203B41FA5}">
                      <a16:colId xmlns:a16="http://schemas.microsoft.com/office/drawing/2014/main" val="1879164477"/>
                    </a:ext>
                  </a:extLst>
                </a:gridCol>
                <a:gridCol w="2416648">
                  <a:extLst>
                    <a:ext uri="{9D8B030D-6E8A-4147-A177-3AD203B41FA5}">
                      <a16:colId xmlns:a16="http://schemas.microsoft.com/office/drawing/2014/main" val="3794480147"/>
                    </a:ext>
                  </a:extLst>
                </a:gridCol>
                <a:gridCol w="2575864">
                  <a:extLst>
                    <a:ext uri="{9D8B030D-6E8A-4147-A177-3AD203B41FA5}">
                      <a16:colId xmlns:a16="http://schemas.microsoft.com/office/drawing/2014/main" val="342776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total_amount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purchase_count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avg_check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paid_count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2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60_discount</a:t>
                      </a:r>
                      <a:endParaRPr lang="ru-RU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1309.2</a:t>
                      </a:r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7.84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218.09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0.65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66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30_discount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1278.6</a:t>
                      </a:r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5.8</a:t>
                      </a:r>
                      <a:r>
                        <a:rPr lang="en-US" dirty="0" smtClean="0"/>
                        <a:t>7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212.6</a:t>
                      </a:r>
                      <a:r>
                        <a:rPr lang="en-US" dirty="0" smtClean="0"/>
                        <a:t>5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0.</a:t>
                      </a:r>
                      <a:r>
                        <a:rPr lang="en-US" dirty="0" smtClean="0"/>
                        <a:t>60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9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no_discount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1086.50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6.8</a:t>
                      </a:r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165.85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0.50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110533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05800" y="6238125"/>
            <a:ext cx="2787476" cy="365125"/>
          </a:xfrm>
        </p:spPr>
        <p:txBody>
          <a:bodyPr/>
          <a:lstStyle/>
          <a:p>
            <a:fld id="{E07FBBAD-8225-40D9-B2B5-E9718CDC08AF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615822"/>
              </p:ext>
            </p:extLst>
          </p:nvPr>
        </p:nvGraphicFramePr>
        <p:xfrm>
          <a:off x="427673" y="4631828"/>
          <a:ext cx="11385637" cy="1651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712430">
                  <a:extLst>
                    <a:ext uri="{9D8B030D-6E8A-4147-A177-3AD203B41FA5}">
                      <a16:colId xmlns:a16="http://schemas.microsoft.com/office/drawing/2014/main" val="1181802173"/>
                    </a:ext>
                  </a:extLst>
                </a:gridCol>
                <a:gridCol w="2432078">
                  <a:extLst>
                    <a:ext uri="{9D8B030D-6E8A-4147-A177-3AD203B41FA5}">
                      <a16:colId xmlns:a16="http://schemas.microsoft.com/office/drawing/2014/main" val="2306945007"/>
                    </a:ext>
                  </a:extLst>
                </a:gridCol>
                <a:gridCol w="2441577">
                  <a:extLst>
                    <a:ext uri="{9D8B030D-6E8A-4147-A177-3AD203B41FA5}">
                      <a16:colId xmlns:a16="http://schemas.microsoft.com/office/drawing/2014/main" val="1879164477"/>
                    </a:ext>
                  </a:extLst>
                </a:gridCol>
                <a:gridCol w="2498580">
                  <a:extLst>
                    <a:ext uri="{9D8B030D-6E8A-4147-A177-3AD203B41FA5}">
                      <a16:colId xmlns:a16="http://schemas.microsoft.com/office/drawing/2014/main" val="3794480147"/>
                    </a:ext>
                  </a:extLst>
                </a:gridCol>
                <a:gridCol w="2300972">
                  <a:extLst>
                    <a:ext uri="{9D8B030D-6E8A-4147-A177-3AD203B41FA5}">
                      <a16:colId xmlns:a16="http://schemas.microsoft.com/office/drawing/2014/main" val="342776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total_amount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purchase_count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avg_check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paid_count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2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60_discount VS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no_discount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64.15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ru-RU" dirty="0" smtClean="0"/>
                        <a:t>+5.9%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+0.7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 smtClean="0"/>
                        <a:t>) 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r>
                        <a:rPr lang="en-US" dirty="0" smtClean="0"/>
                        <a:t> (</a:t>
                      </a:r>
                      <a:r>
                        <a:rPr lang="ru-RU" dirty="0" smtClean="0"/>
                        <a:t>+0%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+0.0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8.64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+5</a:t>
                      </a:r>
                      <a:r>
                        <a:rPr lang="en-US" dirty="0" smtClean="0"/>
                        <a:t>.2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+</a:t>
                      </a:r>
                      <a:r>
                        <a:rPr lang="ru-RU" dirty="0" smtClean="0"/>
                        <a:t>1.3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12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+</a:t>
                      </a:r>
                      <a:r>
                        <a:rPr lang="ru-RU" dirty="0" smtClean="0"/>
                        <a:t>5.5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66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30_discount VS </a:t>
                      </a:r>
                      <a:r>
                        <a:rPr lang="en-US" dirty="0" err="1" smtClean="0"/>
                        <a:t>no_discount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35.32</a:t>
                      </a:r>
                      <a:r>
                        <a:rPr lang="ru-RU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ru-RU" dirty="0" smtClean="0"/>
                        <a:t>3.3%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+0.4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-0.73</a:t>
                      </a:r>
                      <a:r>
                        <a:rPr lang="en-US" dirty="0" smtClean="0"/>
                        <a:t> (-</a:t>
                      </a:r>
                      <a:r>
                        <a:rPr lang="ru-RU" dirty="0" smtClean="0"/>
                        <a:t>11.9%</a:t>
                      </a:r>
                      <a:r>
                        <a:rPr lang="en-US" dirty="0" smtClean="0"/>
                        <a:t> | </a:t>
                      </a:r>
                      <a:r>
                        <a:rPr lang="en-US" baseline="0" dirty="0" smtClean="0"/>
                        <a:t>-0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5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13.6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 smtClean="0"/>
                        <a:t> (+8.2% </a:t>
                      </a:r>
                      <a:r>
                        <a:rPr lang="en-US" baseline="0" dirty="0" smtClean="0"/>
                        <a:t>| +2.0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</a:t>
                      </a:r>
                      <a:r>
                        <a:rPr lang="en-US" dirty="0" smtClean="0"/>
                        <a:t>03</a:t>
                      </a:r>
                      <a:r>
                        <a:rPr lang="en-US" baseline="0" dirty="0" smtClean="0"/>
                        <a:t> (+6</a:t>
                      </a:r>
                      <a:r>
                        <a:rPr lang="en-US" dirty="0" smtClean="0"/>
                        <a:t>% | +2.6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3970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177687"/>
            <a:ext cx="2006601" cy="4616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/>
              <a:t>Общие траты</a:t>
            </a:r>
            <a:endParaRPr lang="ru-RU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68836" y="1186477"/>
            <a:ext cx="49244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ru-RU" sz="2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772076" y="1094143"/>
            <a:ext cx="8652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dirty="0" smtClean="0"/>
              <a:t>Пользователи начали чаще покупать (доля заплативших увеличилась, а по остальным метрикам видна положительная направленность (</a:t>
            </a:r>
            <a:r>
              <a:rPr lang="en-US" dirty="0"/>
              <a:t>60_discount</a:t>
            </a:r>
            <a:r>
              <a:rPr lang="ru-RU" dirty="0" smtClean="0"/>
              <a:t>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6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2021" y="3496389"/>
            <a:ext cx="11629906" cy="1107996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/>
              <a:t>Статистическая значимость </a:t>
            </a:r>
            <a:r>
              <a:rPr lang="ru-RU" sz="2400" dirty="0" smtClean="0"/>
              <a:t>(</a:t>
            </a: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=0.01</a:t>
            </a:r>
            <a:r>
              <a:rPr lang="ru-RU" sz="2400" dirty="0" smtClean="0"/>
              <a:t>)</a:t>
            </a:r>
          </a:p>
          <a:p>
            <a:r>
              <a:rPr lang="ru-RU" dirty="0" smtClean="0"/>
              <a:t>(в таблице скорректированный эффект - </a:t>
            </a:r>
            <a:r>
              <a:rPr lang="ru-RU" dirty="0" err="1" smtClean="0"/>
              <a:t>абсолюты</a:t>
            </a:r>
            <a:r>
              <a:rPr lang="ru-RU" dirty="0" smtClean="0"/>
              <a:t>, относительный прирост в процентах</a:t>
            </a:r>
            <a:r>
              <a:rPr lang="en-US" dirty="0" smtClean="0"/>
              <a:t>|</a:t>
            </a:r>
            <a:r>
              <a:rPr lang="ru-RU" dirty="0" smtClean="0"/>
              <a:t>стандартных отклонениях)</a:t>
            </a:r>
          </a:p>
          <a:p>
            <a:endParaRPr lang="ru-RU" sz="2400" b="1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533400" y="4272890"/>
            <a:ext cx="206480" cy="2124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740450" y="4270462"/>
            <a:ext cx="206480" cy="2124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668836" y="4272890"/>
            <a:ext cx="206480" cy="212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53472" y="4178428"/>
            <a:ext cx="19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- положительная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794105" y="4178428"/>
            <a:ext cx="18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- отрицательная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888497" y="4168034"/>
            <a:ext cx="242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- нет стат. значимости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6909" y="110248"/>
            <a:ext cx="11227333" cy="81385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Гипотеза о </a:t>
            </a:r>
            <a:r>
              <a:rPr lang="en-US" b="1" dirty="0"/>
              <a:t>Services </a:t>
            </a:r>
            <a:r>
              <a:rPr lang="ru-RU" b="1" dirty="0" err="1"/>
              <a:t>каннибализации</a:t>
            </a:r>
            <a:endParaRPr lang="ru-RU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303082"/>
              </p:ext>
            </p:extLst>
          </p:nvPr>
        </p:nvGraphicFramePr>
        <p:xfrm>
          <a:off x="533399" y="1834003"/>
          <a:ext cx="11206685" cy="148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82340">
                  <a:extLst>
                    <a:ext uri="{9D8B030D-6E8A-4147-A177-3AD203B41FA5}">
                      <a16:colId xmlns:a16="http://schemas.microsoft.com/office/drawing/2014/main" val="1181802173"/>
                    </a:ext>
                  </a:extLst>
                </a:gridCol>
                <a:gridCol w="2531752">
                  <a:extLst>
                    <a:ext uri="{9D8B030D-6E8A-4147-A177-3AD203B41FA5}">
                      <a16:colId xmlns:a16="http://schemas.microsoft.com/office/drawing/2014/main" val="2306945007"/>
                    </a:ext>
                  </a:extLst>
                </a:gridCol>
                <a:gridCol w="2290618">
                  <a:extLst>
                    <a:ext uri="{9D8B030D-6E8A-4147-A177-3AD203B41FA5}">
                      <a16:colId xmlns:a16="http://schemas.microsoft.com/office/drawing/2014/main" val="187916447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94480147"/>
                    </a:ext>
                  </a:extLst>
                </a:gridCol>
                <a:gridCol w="2263575">
                  <a:extLst>
                    <a:ext uri="{9D8B030D-6E8A-4147-A177-3AD203B41FA5}">
                      <a16:colId xmlns:a16="http://schemas.microsoft.com/office/drawing/2014/main" val="342776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total_amount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purchase_count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avg_check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paid_count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2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60_discount</a:t>
                      </a:r>
                      <a:endParaRPr lang="ru-RU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818.68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2.3</a:t>
                      </a:r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186.</a:t>
                      </a:r>
                      <a:r>
                        <a:rPr lang="en-US" dirty="0" smtClean="0"/>
                        <a:t>70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0.53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66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30_discount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764.97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17</a:t>
                      </a:r>
                      <a:r>
                        <a:rPr lang="en-US" dirty="0" smtClean="0"/>
                        <a:t>8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00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0.</a:t>
                      </a:r>
                      <a:r>
                        <a:rPr lang="en-US" dirty="0" smtClean="0"/>
                        <a:t>46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9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no_discount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548.5</a:t>
                      </a:r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1.55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122.26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0.</a:t>
                      </a:r>
                      <a:r>
                        <a:rPr lang="en-US" dirty="0" smtClean="0"/>
                        <a:t>35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110533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05800" y="6238125"/>
            <a:ext cx="2787476" cy="365125"/>
          </a:xfrm>
        </p:spPr>
        <p:txBody>
          <a:bodyPr/>
          <a:lstStyle/>
          <a:p>
            <a:fld id="{E07FBBAD-8225-40D9-B2B5-E9718CDC08AF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976404"/>
              </p:ext>
            </p:extLst>
          </p:nvPr>
        </p:nvGraphicFramePr>
        <p:xfrm>
          <a:off x="533399" y="4604385"/>
          <a:ext cx="11247981" cy="1651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91726">
                  <a:extLst>
                    <a:ext uri="{9D8B030D-6E8A-4147-A177-3AD203B41FA5}">
                      <a16:colId xmlns:a16="http://schemas.microsoft.com/office/drawing/2014/main" val="1181802173"/>
                    </a:ext>
                  </a:extLst>
                </a:gridCol>
                <a:gridCol w="2513130">
                  <a:extLst>
                    <a:ext uri="{9D8B030D-6E8A-4147-A177-3AD203B41FA5}">
                      <a16:colId xmlns:a16="http://schemas.microsoft.com/office/drawing/2014/main" val="2306945007"/>
                    </a:ext>
                  </a:extLst>
                </a:gridCol>
                <a:gridCol w="2301601">
                  <a:extLst>
                    <a:ext uri="{9D8B030D-6E8A-4147-A177-3AD203B41FA5}">
                      <a16:colId xmlns:a16="http://schemas.microsoft.com/office/drawing/2014/main" val="1879164477"/>
                    </a:ext>
                  </a:extLst>
                </a:gridCol>
                <a:gridCol w="2468371">
                  <a:extLst>
                    <a:ext uri="{9D8B030D-6E8A-4147-A177-3AD203B41FA5}">
                      <a16:colId xmlns:a16="http://schemas.microsoft.com/office/drawing/2014/main" val="3794480147"/>
                    </a:ext>
                  </a:extLst>
                </a:gridCol>
                <a:gridCol w="2273153">
                  <a:extLst>
                    <a:ext uri="{9D8B030D-6E8A-4147-A177-3AD203B41FA5}">
                      <a16:colId xmlns:a16="http://schemas.microsoft.com/office/drawing/2014/main" val="342776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total_amount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purchase_count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avg_check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paid_count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2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60_discount VS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no_discount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110.65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20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2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+2.1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 smtClean="0"/>
                        <a:t>) 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r>
                        <a:rPr lang="en-US" dirty="0" smtClean="0"/>
                        <a:t> (</a:t>
                      </a:r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30.1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+3.0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23.7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19.4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+3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9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28.6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+9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2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66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30_discount VS </a:t>
                      </a:r>
                      <a:r>
                        <a:rPr lang="en-US" dirty="0" err="1" smtClean="0"/>
                        <a:t>no_discount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80.66</a:t>
                      </a:r>
                      <a:r>
                        <a:rPr lang="ru-RU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7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+1.4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(+</a:t>
                      </a:r>
                      <a:r>
                        <a:rPr lang="ru-RU" dirty="0" smtClean="0"/>
                        <a:t>1</a:t>
                      </a:r>
                      <a:r>
                        <a:rPr lang="en-US" dirty="0" smtClean="0"/>
                        <a:t>4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2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| </a:t>
                      </a:r>
                      <a:r>
                        <a:rPr lang="en-US" baseline="0" dirty="0" smtClean="0"/>
                        <a:t>+1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4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  <a:r>
                        <a:rPr lang="en-US" dirty="0" smtClean="0"/>
                        <a:t> (+18.8% </a:t>
                      </a:r>
                      <a:r>
                        <a:rPr lang="en-US" baseline="0" dirty="0" smtClean="0"/>
                        <a:t>| +3.6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</a:t>
                      </a:r>
                      <a:r>
                        <a:rPr lang="en-US" dirty="0" smtClean="0"/>
                        <a:t>05</a:t>
                      </a:r>
                      <a:r>
                        <a:rPr lang="en-US" baseline="0" dirty="0" smtClean="0"/>
                        <a:t> (+14.3</a:t>
                      </a:r>
                      <a:r>
                        <a:rPr lang="en-US" dirty="0" smtClean="0"/>
                        <a:t>% | +4.9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3970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399" y="1214920"/>
            <a:ext cx="2289808" cy="4616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/>
              <a:t>Внутри </a:t>
            </a:r>
            <a:r>
              <a:rPr lang="en-US" sz="2400" b="1" dirty="0" smtClean="0"/>
              <a:t>Services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79297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2021" y="3496389"/>
            <a:ext cx="11629906" cy="1107996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/>
              <a:t>Статистическая значимость </a:t>
            </a:r>
            <a:r>
              <a:rPr lang="ru-RU" sz="2400" dirty="0" smtClean="0"/>
              <a:t>(</a:t>
            </a: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=0.01</a:t>
            </a:r>
            <a:r>
              <a:rPr lang="ru-RU" sz="2400" dirty="0" smtClean="0"/>
              <a:t>)</a:t>
            </a:r>
          </a:p>
          <a:p>
            <a:r>
              <a:rPr lang="ru-RU" dirty="0" smtClean="0"/>
              <a:t>(в таблице скорректированный эффект - </a:t>
            </a:r>
            <a:r>
              <a:rPr lang="ru-RU" dirty="0" err="1" smtClean="0"/>
              <a:t>абсолюты</a:t>
            </a:r>
            <a:r>
              <a:rPr lang="ru-RU" dirty="0" smtClean="0"/>
              <a:t>, относительный прирост в процентах</a:t>
            </a:r>
            <a:r>
              <a:rPr lang="en-US" dirty="0" smtClean="0"/>
              <a:t>|</a:t>
            </a:r>
            <a:r>
              <a:rPr lang="ru-RU" dirty="0" smtClean="0"/>
              <a:t>стандартных отклонениях)</a:t>
            </a:r>
          </a:p>
          <a:p>
            <a:endParaRPr lang="ru-RU" sz="2400" b="1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533400" y="4272890"/>
            <a:ext cx="206480" cy="2124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740450" y="4270462"/>
            <a:ext cx="206480" cy="2124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668836" y="4272890"/>
            <a:ext cx="206480" cy="212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53472" y="4178428"/>
            <a:ext cx="19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- положительная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794105" y="4178428"/>
            <a:ext cx="18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- отрицательная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888497" y="4168034"/>
            <a:ext cx="242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- нет стат. значимости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021" y="44206"/>
            <a:ext cx="11227333" cy="81385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Гипотеза о </a:t>
            </a:r>
            <a:r>
              <a:rPr lang="en-US" b="1" dirty="0"/>
              <a:t>Services </a:t>
            </a:r>
            <a:r>
              <a:rPr lang="ru-RU" b="1" dirty="0" err="1"/>
              <a:t>каннибализации</a:t>
            </a:r>
            <a:endParaRPr lang="ru-RU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082544"/>
              </p:ext>
            </p:extLst>
          </p:nvPr>
        </p:nvGraphicFramePr>
        <p:xfrm>
          <a:off x="533399" y="1834003"/>
          <a:ext cx="11206685" cy="148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82340">
                  <a:extLst>
                    <a:ext uri="{9D8B030D-6E8A-4147-A177-3AD203B41FA5}">
                      <a16:colId xmlns:a16="http://schemas.microsoft.com/office/drawing/2014/main" val="1181802173"/>
                    </a:ext>
                  </a:extLst>
                </a:gridCol>
                <a:gridCol w="2531752">
                  <a:extLst>
                    <a:ext uri="{9D8B030D-6E8A-4147-A177-3AD203B41FA5}">
                      <a16:colId xmlns:a16="http://schemas.microsoft.com/office/drawing/2014/main" val="2306945007"/>
                    </a:ext>
                  </a:extLst>
                </a:gridCol>
                <a:gridCol w="2048343">
                  <a:extLst>
                    <a:ext uri="{9D8B030D-6E8A-4147-A177-3AD203B41FA5}">
                      <a16:colId xmlns:a16="http://schemas.microsoft.com/office/drawing/2014/main" val="1879164477"/>
                    </a:ext>
                  </a:extLst>
                </a:gridCol>
                <a:gridCol w="2588311">
                  <a:extLst>
                    <a:ext uri="{9D8B030D-6E8A-4147-A177-3AD203B41FA5}">
                      <a16:colId xmlns:a16="http://schemas.microsoft.com/office/drawing/2014/main" val="3794480147"/>
                    </a:ext>
                  </a:extLst>
                </a:gridCol>
                <a:gridCol w="2355939">
                  <a:extLst>
                    <a:ext uri="{9D8B030D-6E8A-4147-A177-3AD203B41FA5}">
                      <a16:colId xmlns:a16="http://schemas.microsoft.com/office/drawing/2014/main" val="342776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total_amount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purchase_count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avg_check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paid_count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2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60_discount</a:t>
                      </a:r>
                      <a:endParaRPr lang="ru-RU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490.58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5.47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79.41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0.27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66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30_discount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513.71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3.86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81.19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0.28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9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no_discount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537.91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5.30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77.61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0.27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110533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05800" y="6238125"/>
            <a:ext cx="2787476" cy="365125"/>
          </a:xfrm>
        </p:spPr>
        <p:txBody>
          <a:bodyPr/>
          <a:lstStyle/>
          <a:p>
            <a:fld id="{E07FBBAD-8225-40D9-B2B5-E9718CDC08AF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381596"/>
              </p:ext>
            </p:extLst>
          </p:nvPr>
        </p:nvGraphicFramePr>
        <p:xfrm>
          <a:off x="533399" y="4604385"/>
          <a:ext cx="11247981" cy="1651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91726">
                  <a:extLst>
                    <a:ext uri="{9D8B030D-6E8A-4147-A177-3AD203B41FA5}">
                      <a16:colId xmlns:a16="http://schemas.microsoft.com/office/drawing/2014/main" val="1181802173"/>
                    </a:ext>
                  </a:extLst>
                </a:gridCol>
                <a:gridCol w="2513130">
                  <a:extLst>
                    <a:ext uri="{9D8B030D-6E8A-4147-A177-3AD203B41FA5}">
                      <a16:colId xmlns:a16="http://schemas.microsoft.com/office/drawing/2014/main" val="2306945007"/>
                    </a:ext>
                  </a:extLst>
                </a:gridCol>
                <a:gridCol w="2301601">
                  <a:extLst>
                    <a:ext uri="{9D8B030D-6E8A-4147-A177-3AD203B41FA5}">
                      <a16:colId xmlns:a16="http://schemas.microsoft.com/office/drawing/2014/main" val="1879164477"/>
                    </a:ext>
                  </a:extLst>
                </a:gridCol>
                <a:gridCol w="2371999">
                  <a:extLst>
                    <a:ext uri="{9D8B030D-6E8A-4147-A177-3AD203B41FA5}">
                      <a16:colId xmlns:a16="http://schemas.microsoft.com/office/drawing/2014/main" val="3794480147"/>
                    </a:ext>
                  </a:extLst>
                </a:gridCol>
                <a:gridCol w="2369525">
                  <a:extLst>
                    <a:ext uri="{9D8B030D-6E8A-4147-A177-3AD203B41FA5}">
                      <a16:colId xmlns:a16="http://schemas.microsoft.com/office/drawing/2014/main" val="342776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total_amount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purchase_count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avg_check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paid_count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2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60_discount VS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no_discount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-46.5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(-9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4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-0.7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 smtClean="0"/>
                        <a:t>) 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-0.47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(-9.7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-0.3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-9.77</a:t>
                      </a:r>
                      <a:r>
                        <a:rPr lang="en-US" baseline="0" dirty="0" smtClean="0"/>
                        <a:t> (-</a:t>
                      </a:r>
                      <a:r>
                        <a:rPr lang="en-US" dirty="0" smtClean="0"/>
                        <a:t>14.4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-2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1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aseline="0" dirty="0" smtClean="0"/>
                        <a:t>(-3</a:t>
                      </a:r>
                      <a:r>
                        <a:rPr lang="en-US" dirty="0" smtClean="0"/>
                        <a:t>.8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-1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4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66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30_discount VS </a:t>
                      </a:r>
                      <a:r>
                        <a:rPr lang="en-US" dirty="0" err="1" smtClean="0"/>
                        <a:t>no_discount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-45.3</a:t>
                      </a:r>
                      <a:r>
                        <a:rPr lang="ru-RU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(-9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-0.7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-0.94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(+21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6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| </a:t>
                      </a:r>
                      <a:r>
                        <a:rPr lang="en-US" baseline="0" dirty="0" smtClean="0"/>
                        <a:t>-0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7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-4.99</a:t>
                      </a:r>
                      <a:r>
                        <a:rPr lang="en-US" baseline="0" dirty="0" smtClean="0"/>
                        <a:t> (-6</a:t>
                      </a:r>
                      <a:r>
                        <a:rPr lang="en-US" dirty="0" smtClean="0"/>
                        <a:t>.87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-1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1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</a:t>
                      </a:r>
                      <a:r>
                        <a:rPr lang="en-US" dirty="0" smtClean="0"/>
                        <a:t>00</a:t>
                      </a:r>
                      <a:r>
                        <a:rPr lang="en-US" baseline="0" dirty="0" smtClean="0"/>
                        <a:t> (-0.0</a:t>
                      </a:r>
                      <a:r>
                        <a:rPr lang="en-US" dirty="0" smtClean="0"/>
                        <a:t>% | -0.5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3970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399" y="1012727"/>
            <a:ext cx="1868056" cy="4616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/>
              <a:t>Вне </a:t>
            </a:r>
            <a:r>
              <a:rPr lang="en-US" sz="2400" b="1" dirty="0" smtClean="0"/>
              <a:t>Services</a:t>
            </a:r>
            <a:endParaRPr lang="ru-RU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75556" y="977117"/>
            <a:ext cx="49244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ru-RU" sz="2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042100" y="930114"/>
            <a:ext cx="8687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Services </a:t>
            </a:r>
            <a:r>
              <a:rPr lang="ru-RU" dirty="0"/>
              <a:t>не </a:t>
            </a:r>
            <a:r>
              <a:rPr lang="ru-RU" dirty="0" err="1"/>
              <a:t>каннибализирует</a:t>
            </a:r>
            <a:r>
              <a:rPr lang="ru-RU" dirty="0"/>
              <a:t> выручку других вертикалей (внутри </a:t>
            </a:r>
            <a:r>
              <a:rPr lang="en-US" dirty="0"/>
              <a:t>Services </a:t>
            </a:r>
            <a:r>
              <a:rPr lang="ru-RU" dirty="0"/>
              <a:t>покупки растут, а вне значимых изменений нет)</a:t>
            </a:r>
          </a:p>
        </p:txBody>
      </p:sp>
    </p:spTree>
    <p:extLst>
      <p:ext uri="{BB962C8B-B14F-4D97-AF65-F5344CB8AC3E}">
        <p14:creationId xmlns:p14="http://schemas.microsoft.com/office/powerpoint/2010/main" val="387178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2021" y="3496389"/>
            <a:ext cx="11629906" cy="1107996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/>
              <a:t>Статистическая значимость </a:t>
            </a:r>
            <a:r>
              <a:rPr lang="ru-RU" sz="2400" dirty="0" smtClean="0"/>
              <a:t>(</a:t>
            </a: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=0.01</a:t>
            </a:r>
            <a:r>
              <a:rPr lang="ru-RU" sz="2400" dirty="0" smtClean="0"/>
              <a:t>)</a:t>
            </a:r>
          </a:p>
          <a:p>
            <a:r>
              <a:rPr lang="ru-RU" dirty="0" smtClean="0"/>
              <a:t>(в таблице скорректированный эффект - </a:t>
            </a:r>
            <a:r>
              <a:rPr lang="ru-RU" dirty="0" err="1" smtClean="0"/>
              <a:t>абсолюты</a:t>
            </a:r>
            <a:r>
              <a:rPr lang="ru-RU" dirty="0" smtClean="0"/>
              <a:t>, относительный прирост в процентах</a:t>
            </a:r>
            <a:r>
              <a:rPr lang="en-US" dirty="0" smtClean="0"/>
              <a:t>|</a:t>
            </a:r>
            <a:r>
              <a:rPr lang="ru-RU" dirty="0" smtClean="0"/>
              <a:t>стандартных отклонениях)</a:t>
            </a:r>
          </a:p>
          <a:p>
            <a:endParaRPr lang="ru-RU" sz="2400" b="1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533400" y="4272890"/>
            <a:ext cx="206480" cy="2124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740450" y="4270462"/>
            <a:ext cx="206480" cy="2124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668836" y="4272890"/>
            <a:ext cx="206480" cy="212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53472" y="4178428"/>
            <a:ext cx="19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- положительная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794105" y="4178428"/>
            <a:ext cx="18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- отрицательная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888497" y="4168034"/>
            <a:ext cx="242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- нет стат. значимости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021" y="110248"/>
            <a:ext cx="11227333" cy="81385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Гипотеза о </a:t>
            </a:r>
            <a:r>
              <a:rPr lang="en-US" b="1" dirty="0"/>
              <a:t>VAS </a:t>
            </a:r>
            <a:r>
              <a:rPr lang="ru-RU" b="1" dirty="0" err="1"/>
              <a:t>каннибализации</a:t>
            </a:r>
            <a:endParaRPr lang="ru-RU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582433"/>
              </p:ext>
            </p:extLst>
          </p:nvPr>
        </p:nvGraphicFramePr>
        <p:xfrm>
          <a:off x="533399" y="1834003"/>
          <a:ext cx="11206685" cy="148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82340">
                  <a:extLst>
                    <a:ext uri="{9D8B030D-6E8A-4147-A177-3AD203B41FA5}">
                      <a16:colId xmlns:a16="http://schemas.microsoft.com/office/drawing/2014/main" val="1181802173"/>
                    </a:ext>
                  </a:extLst>
                </a:gridCol>
                <a:gridCol w="2531752">
                  <a:extLst>
                    <a:ext uri="{9D8B030D-6E8A-4147-A177-3AD203B41FA5}">
                      <a16:colId xmlns:a16="http://schemas.microsoft.com/office/drawing/2014/main" val="2306945007"/>
                    </a:ext>
                  </a:extLst>
                </a:gridCol>
                <a:gridCol w="2272145">
                  <a:extLst>
                    <a:ext uri="{9D8B030D-6E8A-4147-A177-3AD203B41FA5}">
                      <a16:colId xmlns:a16="http://schemas.microsoft.com/office/drawing/2014/main" val="1879164477"/>
                    </a:ext>
                  </a:extLst>
                </a:gridCol>
                <a:gridCol w="2364509">
                  <a:extLst>
                    <a:ext uri="{9D8B030D-6E8A-4147-A177-3AD203B41FA5}">
                      <a16:colId xmlns:a16="http://schemas.microsoft.com/office/drawing/2014/main" val="3794480147"/>
                    </a:ext>
                  </a:extLst>
                </a:gridCol>
                <a:gridCol w="2355939">
                  <a:extLst>
                    <a:ext uri="{9D8B030D-6E8A-4147-A177-3AD203B41FA5}">
                      <a16:colId xmlns:a16="http://schemas.microsoft.com/office/drawing/2014/main" val="342776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total_amount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purchase_count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avg_check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paid_count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2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60_discount</a:t>
                      </a:r>
                      <a:endParaRPr lang="ru-RU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611.98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1.43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202.33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0.45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66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30_discount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556.85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194.05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0.36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9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no_discount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371.18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0.76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125.57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0.24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110533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05800" y="6238125"/>
            <a:ext cx="2787476" cy="365125"/>
          </a:xfrm>
        </p:spPr>
        <p:txBody>
          <a:bodyPr/>
          <a:lstStyle/>
          <a:p>
            <a:fld id="{E07FBBAD-8225-40D9-B2B5-E9718CDC08AF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308744"/>
              </p:ext>
            </p:extLst>
          </p:nvPr>
        </p:nvGraphicFramePr>
        <p:xfrm>
          <a:off x="533399" y="4604385"/>
          <a:ext cx="11247981" cy="1651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91726">
                  <a:extLst>
                    <a:ext uri="{9D8B030D-6E8A-4147-A177-3AD203B41FA5}">
                      <a16:colId xmlns:a16="http://schemas.microsoft.com/office/drawing/2014/main" val="1181802173"/>
                    </a:ext>
                  </a:extLst>
                </a:gridCol>
                <a:gridCol w="2513130">
                  <a:extLst>
                    <a:ext uri="{9D8B030D-6E8A-4147-A177-3AD203B41FA5}">
                      <a16:colId xmlns:a16="http://schemas.microsoft.com/office/drawing/2014/main" val="2306945007"/>
                    </a:ext>
                  </a:extLst>
                </a:gridCol>
                <a:gridCol w="2301601">
                  <a:extLst>
                    <a:ext uri="{9D8B030D-6E8A-4147-A177-3AD203B41FA5}">
                      <a16:colId xmlns:a16="http://schemas.microsoft.com/office/drawing/2014/main" val="1879164477"/>
                    </a:ext>
                  </a:extLst>
                </a:gridCol>
                <a:gridCol w="2390471">
                  <a:extLst>
                    <a:ext uri="{9D8B030D-6E8A-4147-A177-3AD203B41FA5}">
                      <a16:colId xmlns:a16="http://schemas.microsoft.com/office/drawing/2014/main" val="3794480147"/>
                    </a:ext>
                  </a:extLst>
                </a:gridCol>
                <a:gridCol w="2351053">
                  <a:extLst>
                    <a:ext uri="{9D8B030D-6E8A-4147-A177-3AD203B41FA5}">
                      <a16:colId xmlns:a16="http://schemas.microsoft.com/office/drawing/2014/main" val="342776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total_amount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purchase_count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avg_check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paid_count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2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60_discount VS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no_discount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108.24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2</a:t>
                      </a:r>
                      <a:r>
                        <a:rPr lang="ru-RU" dirty="0" smtClean="0"/>
                        <a:t>9.</a:t>
                      </a:r>
                      <a:r>
                        <a:rPr lang="en-US" dirty="0" smtClean="0"/>
                        <a:t>2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+2.5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 smtClean="0"/>
                        <a:t>) 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r>
                        <a:rPr lang="en-US" dirty="0" smtClean="0"/>
                        <a:t> (</a:t>
                      </a:r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56.6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+3.6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27.72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22.1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+3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4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50.0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+12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4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66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30_discount VS </a:t>
                      </a:r>
                      <a:r>
                        <a:rPr lang="en-US" dirty="0" err="1" smtClean="0"/>
                        <a:t>no_discount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77.4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9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+1.6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(+22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4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| </a:t>
                      </a:r>
                      <a:r>
                        <a:rPr lang="en-US" baseline="0" dirty="0" smtClean="0"/>
                        <a:t>+1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8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en-US" dirty="0" smtClean="0"/>
                        <a:t> (+20.9% </a:t>
                      </a:r>
                      <a:r>
                        <a:rPr lang="en-US" baseline="0" dirty="0" smtClean="0"/>
                        <a:t>| +3.0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</a:t>
                      </a:r>
                      <a:r>
                        <a:rPr lang="en-US" dirty="0" smtClean="0"/>
                        <a:t>06</a:t>
                      </a:r>
                      <a:r>
                        <a:rPr lang="en-US" baseline="0" dirty="0" smtClean="0"/>
                        <a:t> (+25.0</a:t>
                      </a:r>
                      <a:r>
                        <a:rPr lang="en-US" dirty="0" smtClean="0"/>
                        <a:t>% | +6.3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3970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399" y="1214920"/>
            <a:ext cx="3641438" cy="4616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Perf. VAS </a:t>
            </a:r>
            <a:r>
              <a:rPr lang="ru-RU" sz="2400" b="1" dirty="0"/>
              <a:t>внутри </a:t>
            </a:r>
            <a:r>
              <a:rPr lang="en-US" sz="2400" b="1" dirty="0"/>
              <a:t>Services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6866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2021" y="3496389"/>
            <a:ext cx="11629906" cy="1107996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/>
              <a:t>Статистическая значимость </a:t>
            </a:r>
            <a:r>
              <a:rPr lang="ru-RU" sz="2400" dirty="0" smtClean="0"/>
              <a:t>(</a:t>
            </a: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=0.01</a:t>
            </a:r>
            <a:r>
              <a:rPr lang="ru-RU" sz="2400" dirty="0" smtClean="0"/>
              <a:t>)</a:t>
            </a:r>
          </a:p>
          <a:p>
            <a:r>
              <a:rPr lang="ru-RU" dirty="0" smtClean="0"/>
              <a:t>(в таблице скорректированный эффект - </a:t>
            </a:r>
            <a:r>
              <a:rPr lang="ru-RU" dirty="0" err="1" smtClean="0"/>
              <a:t>абсолюты</a:t>
            </a:r>
            <a:r>
              <a:rPr lang="ru-RU" dirty="0" smtClean="0"/>
              <a:t>, относительный прирост в процентах</a:t>
            </a:r>
            <a:r>
              <a:rPr lang="en-US" dirty="0" smtClean="0"/>
              <a:t>|</a:t>
            </a:r>
            <a:r>
              <a:rPr lang="ru-RU" dirty="0" smtClean="0"/>
              <a:t>стандартных отклонениях)</a:t>
            </a:r>
          </a:p>
          <a:p>
            <a:endParaRPr lang="ru-RU" sz="2400" b="1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533400" y="4272890"/>
            <a:ext cx="206480" cy="2124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740450" y="4270462"/>
            <a:ext cx="206480" cy="2124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668836" y="4272890"/>
            <a:ext cx="206480" cy="212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53472" y="4178428"/>
            <a:ext cx="19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- положительная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794105" y="4178428"/>
            <a:ext cx="18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- отрицательная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888497" y="4168034"/>
            <a:ext cx="242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- нет стат. значимости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021" y="80135"/>
            <a:ext cx="11298063" cy="63379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Гипотеза о </a:t>
            </a:r>
            <a:r>
              <a:rPr lang="en-US" b="1" dirty="0"/>
              <a:t>VAS </a:t>
            </a:r>
            <a:r>
              <a:rPr lang="ru-RU" b="1" dirty="0" err="1"/>
              <a:t>каннибализации</a:t>
            </a:r>
            <a:endParaRPr lang="ru-RU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15387"/>
              </p:ext>
            </p:extLst>
          </p:nvPr>
        </p:nvGraphicFramePr>
        <p:xfrm>
          <a:off x="533399" y="1834003"/>
          <a:ext cx="11206685" cy="148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82340">
                  <a:extLst>
                    <a:ext uri="{9D8B030D-6E8A-4147-A177-3AD203B41FA5}">
                      <a16:colId xmlns:a16="http://schemas.microsoft.com/office/drawing/2014/main" val="1181802173"/>
                    </a:ext>
                  </a:extLst>
                </a:gridCol>
                <a:gridCol w="2531752">
                  <a:extLst>
                    <a:ext uri="{9D8B030D-6E8A-4147-A177-3AD203B41FA5}">
                      <a16:colId xmlns:a16="http://schemas.microsoft.com/office/drawing/2014/main" val="2306945007"/>
                    </a:ext>
                  </a:extLst>
                </a:gridCol>
                <a:gridCol w="2272145">
                  <a:extLst>
                    <a:ext uri="{9D8B030D-6E8A-4147-A177-3AD203B41FA5}">
                      <a16:colId xmlns:a16="http://schemas.microsoft.com/office/drawing/2014/main" val="1879164477"/>
                    </a:ext>
                  </a:extLst>
                </a:gridCol>
                <a:gridCol w="2364509">
                  <a:extLst>
                    <a:ext uri="{9D8B030D-6E8A-4147-A177-3AD203B41FA5}">
                      <a16:colId xmlns:a16="http://schemas.microsoft.com/office/drawing/2014/main" val="3794480147"/>
                    </a:ext>
                  </a:extLst>
                </a:gridCol>
                <a:gridCol w="2355939">
                  <a:extLst>
                    <a:ext uri="{9D8B030D-6E8A-4147-A177-3AD203B41FA5}">
                      <a16:colId xmlns:a16="http://schemas.microsoft.com/office/drawing/2014/main" val="342776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total_amount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purchase_count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avg_check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paid_count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2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60_discount</a:t>
                      </a:r>
                      <a:endParaRPr lang="ru-RU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206.7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0.94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69.47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0.31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66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30_discount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208.1</a:t>
                      </a: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67.38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0.</a:t>
                      </a:r>
                      <a:r>
                        <a:rPr lang="en-US" dirty="0" smtClean="0"/>
                        <a:t>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9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no_discount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177.40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0.79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57.58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0.2</a:t>
                      </a:r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110533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05800" y="6238125"/>
            <a:ext cx="2787476" cy="365125"/>
          </a:xfrm>
        </p:spPr>
        <p:txBody>
          <a:bodyPr/>
          <a:lstStyle/>
          <a:p>
            <a:fld id="{E07FBBAD-8225-40D9-B2B5-E9718CDC08AF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485392"/>
              </p:ext>
            </p:extLst>
          </p:nvPr>
        </p:nvGraphicFramePr>
        <p:xfrm>
          <a:off x="533399" y="4604385"/>
          <a:ext cx="11247981" cy="1651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91726">
                  <a:extLst>
                    <a:ext uri="{9D8B030D-6E8A-4147-A177-3AD203B41FA5}">
                      <a16:colId xmlns:a16="http://schemas.microsoft.com/office/drawing/2014/main" val="1181802173"/>
                    </a:ext>
                  </a:extLst>
                </a:gridCol>
                <a:gridCol w="2513130">
                  <a:extLst>
                    <a:ext uri="{9D8B030D-6E8A-4147-A177-3AD203B41FA5}">
                      <a16:colId xmlns:a16="http://schemas.microsoft.com/office/drawing/2014/main" val="2306945007"/>
                    </a:ext>
                  </a:extLst>
                </a:gridCol>
                <a:gridCol w="2301601">
                  <a:extLst>
                    <a:ext uri="{9D8B030D-6E8A-4147-A177-3AD203B41FA5}">
                      <a16:colId xmlns:a16="http://schemas.microsoft.com/office/drawing/2014/main" val="1879164477"/>
                    </a:ext>
                  </a:extLst>
                </a:gridCol>
                <a:gridCol w="2390471">
                  <a:extLst>
                    <a:ext uri="{9D8B030D-6E8A-4147-A177-3AD203B41FA5}">
                      <a16:colId xmlns:a16="http://schemas.microsoft.com/office/drawing/2014/main" val="3794480147"/>
                    </a:ext>
                  </a:extLst>
                </a:gridCol>
                <a:gridCol w="2351053">
                  <a:extLst>
                    <a:ext uri="{9D8B030D-6E8A-4147-A177-3AD203B41FA5}">
                      <a16:colId xmlns:a16="http://schemas.microsoft.com/office/drawing/2014/main" val="342776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total_amount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purchase_count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avg_check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paid_count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2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60_discount VS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no_discount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 </a:t>
                      </a:r>
                      <a:r>
                        <a:rPr lang="en-US" dirty="0" smtClean="0"/>
                        <a:t>(</a:t>
                      </a:r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4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+0.1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 smtClean="0"/>
                        <a:t>) 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r>
                        <a:rPr lang="en-US" dirty="0" smtClean="0"/>
                        <a:t> (</a:t>
                      </a:r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6.3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+0.7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6.2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+1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3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8.0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+2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4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66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30_discount VS </a:t>
                      </a:r>
                      <a:r>
                        <a:rPr lang="en-US" dirty="0" err="1" smtClean="0"/>
                        <a:t>no_discount</a:t>
                      </a:r>
                      <a:endParaRPr lang="ru-R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r>
                        <a:rPr lang="ru-RU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8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| +0.2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 smtClean="0"/>
                        <a:t>(+5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0</a:t>
                      </a:r>
                      <a:r>
                        <a:rPr lang="ru-RU" dirty="0" smtClean="0"/>
                        <a:t>%</a:t>
                      </a:r>
                      <a:r>
                        <a:rPr lang="en-US" dirty="0" smtClean="0"/>
                        <a:t> | </a:t>
                      </a:r>
                      <a:r>
                        <a:rPr lang="en-US" baseline="0" dirty="0" smtClean="0"/>
                        <a:t>+0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4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dirty="0" smtClean="0"/>
                        <a:t> (+2.2% </a:t>
                      </a:r>
                      <a:r>
                        <a:rPr lang="en-US" baseline="0" dirty="0" smtClean="0"/>
                        <a:t>| +0.5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</a:t>
                      </a:r>
                      <a:r>
                        <a:rPr lang="en-US" dirty="0" smtClean="0"/>
                        <a:t>00</a:t>
                      </a:r>
                      <a:r>
                        <a:rPr lang="en-US" baseline="0" dirty="0" smtClean="0"/>
                        <a:t> (+3.2</a:t>
                      </a:r>
                      <a:r>
                        <a:rPr lang="en-US" dirty="0" smtClean="0"/>
                        <a:t>% | +0.8</a:t>
                      </a:r>
                      <a:r>
                        <a:rPr lang="el-G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3970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399" y="892955"/>
            <a:ext cx="3918527" cy="4616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/>
              <a:t>Не </a:t>
            </a:r>
            <a:r>
              <a:rPr lang="en-US" sz="2400" b="1" dirty="0" smtClean="0"/>
              <a:t>Perf</a:t>
            </a:r>
            <a:r>
              <a:rPr lang="en-US" sz="2400" b="1" dirty="0"/>
              <a:t>. VAS </a:t>
            </a:r>
            <a:r>
              <a:rPr lang="ru-RU" sz="2400" b="1" dirty="0" smtClean="0"/>
              <a:t>внутри </a:t>
            </a:r>
            <a:r>
              <a:rPr lang="en-US" sz="2400" b="1" dirty="0" smtClean="0"/>
              <a:t>Services</a:t>
            </a:r>
            <a:endParaRPr lang="ru-RU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88312" y="867592"/>
            <a:ext cx="91987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44573" y="729484"/>
            <a:ext cx="7426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Perf. VAS </a:t>
            </a:r>
            <a:r>
              <a:rPr lang="ru-RU" dirty="0"/>
              <a:t>не </a:t>
            </a:r>
            <a:r>
              <a:rPr lang="ru-RU" dirty="0" err="1"/>
              <a:t>каннибализирует</a:t>
            </a:r>
            <a:r>
              <a:rPr lang="ru-RU" dirty="0"/>
              <a:t> выручку от других услуг </a:t>
            </a:r>
            <a:r>
              <a:rPr lang="ru-RU" dirty="0" smtClean="0"/>
              <a:t>продвижения (метрики </a:t>
            </a:r>
            <a:r>
              <a:rPr lang="ru-RU" dirty="0"/>
              <a:t>по другим услугам не только «серые», но и заметна положительная </a:t>
            </a:r>
            <a:r>
              <a:rPr lang="ru-RU" dirty="0" smtClean="0"/>
              <a:t>направленность)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9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Гипотеза о различном поведении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90618"/>
            <a:ext cx="10515600" cy="214283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Также, данные метрики были рассмотрены в разрезах типа продавца (</a:t>
            </a:r>
            <a:r>
              <a:rPr lang="en-US" dirty="0"/>
              <a:t>private/company/shop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опыта продавца («старичок»</a:t>
            </a:r>
            <a:r>
              <a:rPr lang="en-US" dirty="0" smtClean="0"/>
              <a:t>/</a:t>
            </a:r>
            <a:r>
              <a:rPr lang="ru-RU" dirty="0" smtClean="0"/>
              <a:t>«новичок»), но статистически значимых результатов, на которых можно было бы сделать какие-либо выводы обнаружено не было.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47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254" y="88207"/>
            <a:ext cx="111760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Выводы и рекомендации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327" y="696595"/>
            <a:ext cx="11563927" cy="602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Подтвержденные гипотезы: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Скидки стимулируют верификации:</a:t>
            </a:r>
          </a:p>
          <a:p>
            <a:pPr lvl="2"/>
            <a:r>
              <a:rPr lang="en-US" b="1" dirty="0" smtClean="0"/>
              <a:t>60_discount</a:t>
            </a:r>
            <a:r>
              <a:rPr lang="ru-RU" b="1" dirty="0" smtClean="0"/>
              <a:t> </a:t>
            </a:r>
            <a:r>
              <a:rPr lang="ru-RU" dirty="0" smtClean="0"/>
              <a:t>верифицирует 4.2% пользователей, что на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22% лучше</a:t>
            </a:r>
            <a:r>
              <a:rPr lang="ru-RU" dirty="0"/>
              <a:t> </a:t>
            </a:r>
            <a:r>
              <a:rPr lang="ru-RU" dirty="0" smtClean="0"/>
              <a:t>чем </a:t>
            </a:r>
            <a:r>
              <a:rPr lang="ru-RU" dirty="0"/>
              <a:t>контрольная группа (</a:t>
            </a:r>
            <a:r>
              <a:rPr lang="en-US" dirty="0" err="1"/>
              <a:t>no_discount</a:t>
            </a:r>
            <a:r>
              <a:rPr lang="ru-RU" dirty="0"/>
              <a:t>) и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8% лучше</a:t>
            </a:r>
            <a:r>
              <a:rPr lang="en-US" dirty="0"/>
              <a:t>, </a:t>
            </a:r>
            <a:r>
              <a:rPr lang="ru-RU" dirty="0"/>
              <a:t>чем 30_</a:t>
            </a:r>
            <a:r>
              <a:rPr lang="en-US" dirty="0" smtClean="0"/>
              <a:t>discount</a:t>
            </a:r>
            <a:r>
              <a:rPr lang="ru-RU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Пользователи по-разному реагируют на скидки (в плане верификации):</a:t>
            </a:r>
          </a:p>
          <a:p>
            <a:pPr lvl="2"/>
            <a:r>
              <a:rPr lang="en-US" b="1" dirty="0"/>
              <a:t>60_discount</a:t>
            </a:r>
            <a:r>
              <a:rPr lang="ru-RU" dirty="0"/>
              <a:t> </a:t>
            </a:r>
            <a:r>
              <a:rPr lang="ru-RU" dirty="0" smtClean="0"/>
              <a:t>верифицирует 6.7% и 3.7% пользователей </a:t>
            </a:r>
            <a:r>
              <a:rPr lang="ru-RU" dirty="0"/>
              <a:t>типа</a:t>
            </a:r>
            <a:r>
              <a:rPr lang="en-US" dirty="0"/>
              <a:t> </a:t>
            </a:r>
            <a:r>
              <a:rPr lang="en-US" i="1" dirty="0"/>
              <a:t>Company</a:t>
            </a:r>
            <a:r>
              <a:rPr lang="ru-RU" i="1" dirty="0"/>
              <a:t> </a:t>
            </a:r>
            <a:r>
              <a:rPr lang="ru-RU" dirty="0"/>
              <a:t>и </a:t>
            </a:r>
            <a:r>
              <a:rPr lang="en-US" i="1" dirty="0" smtClean="0"/>
              <a:t>Private</a:t>
            </a:r>
            <a:r>
              <a:rPr lang="ru-RU" i="1" dirty="0" smtClean="0"/>
              <a:t> </a:t>
            </a:r>
            <a:r>
              <a:rPr lang="ru-RU" dirty="0" smtClean="0"/>
              <a:t>соответственно, что на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13% и на 28% лучше </a:t>
            </a:r>
            <a:r>
              <a:rPr lang="ru-RU" dirty="0"/>
              <a:t>контрольной </a:t>
            </a:r>
            <a:r>
              <a:rPr lang="ru-RU" dirty="0" smtClean="0"/>
              <a:t>группы, </a:t>
            </a:r>
            <a:r>
              <a:rPr lang="ru-RU" dirty="0"/>
              <a:t>а также на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12% и на 13% лучше </a:t>
            </a:r>
            <a:r>
              <a:rPr lang="ru-RU" dirty="0"/>
              <a:t>чем 30_</a:t>
            </a:r>
            <a:r>
              <a:rPr lang="en-US" dirty="0"/>
              <a:t>discount</a:t>
            </a:r>
            <a:r>
              <a:rPr lang="ru-RU" dirty="0" smtClean="0"/>
              <a:t>);</a:t>
            </a:r>
            <a:endParaRPr lang="en-US" dirty="0"/>
          </a:p>
          <a:p>
            <a:pPr lvl="2"/>
            <a:r>
              <a:rPr lang="ru-RU" b="1" dirty="0"/>
              <a:t>30_</a:t>
            </a:r>
            <a:r>
              <a:rPr lang="en-US" b="1" dirty="0"/>
              <a:t>discount </a:t>
            </a:r>
            <a:r>
              <a:rPr lang="ru-RU" dirty="0" smtClean="0"/>
              <a:t>верифицирует 29.6% пользователей </a:t>
            </a:r>
            <a:r>
              <a:rPr lang="ru-RU" dirty="0"/>
              <a:t>типа </a:t>
            </a:r>
            <a:r>
              <a:rPr lang="en-US" i="1" dirty="0" smtClean="0"/>
              <a:t>Shop</a:t>
            </a:r>
            <a:r>
              <a:rPr lang="ru-RU" dirty="0" smtClean="0"/>
              <a:t>, что на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28% и на 24%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лучше</a:t>
            </a:r>
            <a:r>
              <a:rPr lang="ru-RU" dirty="0" smtClean="0"/>
              <a:t>, чем </a:t>
            </a:r>
            <a:r>
              <a:rPr lang="en-US" dirty="0" err="1"/>
              <a:t>no_discount</a:t>
            </a:r>
            <a:r>
              <a:rPr lang="ru-RU" dirty="0"/>
              <a:t> и 60</a:t>
            </a:r>
            <a:r>
              <a:rPr lang="en-US" dirty="0"/>
              <a:t>_discount</a:t>
            </a:r>
            <a:r>
              <a:rPr lang="ru-RU" dirty="0"/>
              <a:t> </a:t>
            </a:r>
            <a:r>
              <a:rPr lang="ru-RU" dirty="0" smtClean="0"/>
              <a:t>соответственно;</a:t>
            </a:r>
          </a:p>
          <a:p>
            <a:pPr lvl="2"/>
            <a:r>
              <a:rPr lang="en-US" b="1" dirty="0"/>
              <a:t>60_discount</a:t>
            </a:r>
            <a:r>
              <a:rPr lang="ru-RU" dirty="0"/>
              <a:t> </a:t>
            </a:r>
            <a:r>
              <a:rPr lang="ru-RU" dirty="0" smtClean="0"/>
              <a:t>верифицирует 4.2% опытных пользователей (те, кто зарегистрировался более, чем за 2 месяца до эксперимента) и 4.4% новичков, что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лучше на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7% на 51%</a:t>
            </a:r>
            <a:r>
              <a:rPr lang="ru-RU" dirty="0"/>
              <a:t> </a:t>
            </a:r>
            <a:r>
              <a:rPr lang="ru-RU" dirty="0" smtClean="0"/>
              <a:t>соответственно</a:t>
            </a:r>
            <a:r>
              <a:rPr lang="en-US" dirty="0" smtClean="0"/>
              <a:t>, </a:t>
            </a:r>
            <a:r>
              <a:rPr lang="ru-RU" dirty="0" smtClean="0"/>
              <a:t>чем контрольная группа.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Скидки стимулируют покупки услуг продвижения:</a:t>
            </a:r>
          </a:p>
          <a:p>
            <a:pPr lvl="2"/>
            <a:r>
              <a:rPr lang="ru-RU" dirty="0" smtClean="0"/>
              <a:t>Доля тех верифицированных пользователей, кто купил хотя бы 1 раз какую-либо услугу для </a:t>
            </a:r>
            <a:r>
              <a:rPr lang="en-US" b="1" dirty="0"/>
              <a:t>60_discount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возросла на 6% </a:t>
            </a:r>
            <a:r>
              <a:rPr lang="ru-RU" dirty="0" smtClean="0"/>
              <a:t>относительно контрольной группы и составила 65%.</a:t>
            </a:r>
          </a:p>
          <a:p>
            <a:pPr lvl="2"/>
            <a:r>
              <a:rPr lang="ru-RU" dirty="0" smtClean="0"/>
              <a:t>Для общей суммы покупок, количества покупок и среднего чека верифицированных пользователей видна положительная направленность (</a:t>
            </a:r>
            <a:r>
              <a:rPr lang="en-US" b="1" dirty="0"/>
              <a:t>60_discount</a:t>
            </a:r>
            <a:r>
              <a:rPr lang="ru-RU" dirty="0" smtClean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9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964" y="97270"/>
            <a:ext cx="11545453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Выводы и рекомендации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3965" y="696595"/>
            <a:ext cx="11545453" cy="65539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Неподтвержденные гипотезы: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Services </a:t>
            </a:r>
            <a:r>
              <a:rPr lang="ru-RU" sz="2800" dirty="0"/>
              <a:t>не </a:t>
            </a:r>
            <a:r>
              <a:rPr lang="ru-RU" sz="2800" dirty="0" err="1"/>
              <a:t>каннибализирует</a:t>
            </a:r>
            <a:r>
              <a:rPr lang="ru-RU" sz="2800" dirty="0"/>
              <a:t> выручку </a:t>
            </a:r>
            <a:r>
              <a:rPr lang="ru-RU" sz="2800" dirty="0" smtClean="0"/>
              <a:t>других вертикалей:</a:t>
            </a:r>
          </a:p>
          <a:p>
            <a:pPr lvl="2"/>
            <a:r>
              <a:rPr lang="ru-RU" sz="2100" b="1" dirty="0" smtClean="0"/>
              <a:t>30_</a:t>
            </a:r>
            <a:r>
              <a:rPr lang="en-US" sz="2100" b="1" dirty="0" smtClean="0"/>
              <a:t>discount</a:t>
            </a:r>
            <a:r>
              <a:rPr lang="ru-RU" sz="2100" b="1" dirty="0" smtClean="0"/>
              <a:t> </a:t>
            </a:r>
            <a:r>
              <a:rPr lang="ru-RU" sz="2100" dirty="0" smtClean="0"/>
              <a:t>(сравнение с контрольной группой)</a:t>
            </a:r>
            <a:r>
              <a:rPr lang="ru-RU" sz="2100" b="1" dirty="0" smtClean="0"/>
              <a:t>:</a:t>
            </a:r>
          </a:p>
          <a:p>
            <a:pPr lvl="3"/>
            <a:r>
              <a:rPr lang="ru-RU" sz="2100" dirty="0"/>
              <a:t>в</a:t>
            </a:r>
            <a:r>
              <a:rPr lang="ru-RU" sz="2100" dirty="0" smtClean="0"/>
              <a:t>нутри </a:t>
            </a:r>
            <a:r>
              <a:rPr lang="en-US" sz="2100" i="1" dirty="0" smtClean="0"/>
              <a:t>Services</a:t>
            </a:r>
            <a:r>
              <a:rPr lang="en-US" sz="2100" dirty="0" smtClean="0"/>
              <a:t> </a:t>
            </a:r>
            <a:r>
              <a:rPr lang="ru-RU" sz="2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 14.3% увеличена </a:t>
            </a:r>
            <a:r>
              <a:rPr lang="ru-RU" sz="2100" dirty="0" smtClean="0"/>
              <a:t>доля верифицированных пользователей, совершивших хотя бы 1 покупку, </a:t>
            </a:r>
            <a:r>
              <a:rPr lang="ru-RU" sz="2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 18.8% увеличен </a:t>
            </a:r>
            <a:r>
              <a:rPr lang="ru-RU" sz="2100" dirty="0" smtClean="0"/>
              <a:t>средний чек, для общей суммы покупок и среднего количества покупок наблюдается положительная направленность (+</a:t>
            </a:r>
            <a:r>
              <a:rPr lang="en-US" sz="2100" dirty="0" smtClean="0"/>
              <a:t>1</a:t>
            </a:r>
            <a:r>
              <a:rPr lang="ru-RU" sz="2100" dirty="0"/>
              <a:t>.</a:t>
            </a:r>
            <a:r>
              <a:rPr lang="en-US" sz="2100" dirty="0"/>
              <a:t>4</a:t>
            </a:r>
            <a:r>
              <a:rPr lang="el-GR" sz="21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ru-RU" sz="2100" dirty="0" smtClean="0"/>
              <a:t>);</a:t>
            </a:r>
          </a:p>
          <a:p>
            <a:pPr lvl="3"/>
            <a:r>
              <a:rPr lang="ru-RU" sz="2100" dirty="0"/>
              <a:t>в</a:t>
            </a:r>
            <a:r>
              <a:rPr lang="ru-RU" sz="2100" dirty="0" smtClean="0"/>
              <a:t>не </a:t>
            </a:r>
            <a:r>
              <a:rPr lang="en-US" sz="2100" i="1" dirty="0"/>
              <a:t>Services</a:t>
            </a:r>
            <a:r>
              <a:rPr lang="en-US" sz="2100" dirty="0"/>
              <a:t> </a:t>
            </a:r>
            <a:r>
              <a:rPr lang="ru-RU" sz="2100" dirty="0" smtClean="0"/>
              <a:t>по всем метрикам наблюдается </a:t>
            </a:r>
            <a:r>
              <a:rPr lang="ru-RU" sz="2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отрицательная</a:t>
            </a:r>
            <a:r>
              <a:rPr lang="ru-RU" sz="2100" dirty="0" smtClean="0"/>
              <a:t> направленность, но она не является статистически значимой (к тому же отрицательный эффект вне </a:t>
            </a:r>
            <a:r>
              <a:rPr lang="en-US" sz="2100" i="1" dirty="0" smtClean="0"/>
              <a:t>Services </a:t>
            </a:r>
            <a:r>
              <a:rPr lang="ru-RU" sz="2100" dirty="0" smtClean="0"/>
              <a:t>меньше, чем положительный</a:t>
            </a:r>
            <a:r>
              <a:rPr lang="en-US" sz="2100" dirty="0" smtClean="0"/>
              <a:t> </a:t>
            </a:r>
            <a:r>
              <a:rPr lang="ru-RU" sz="2100" dirty="0" smtClean="0"/>
              <a:t>внутри </a:t>
            </a:r>
            <a:r>
              <a:rPr lang="en-US" sz="2100" i="1" dirty="0"/>
              <a:t>Services</a:t>
            </a:r>
            <a:r>
              <a:rPr lang="ru-RU" sz="2100" dirty="0" smtClean="0"/>
              <a:t>).</a:t>
            </a:r>
          </a:p>
          <a:p>
            <a:pPr lvl="2"/>
            <a:r>
              <a:rPr lang="ru-RU" sz="2100" b="1" dirty="0" smtClean="0"/>
              <a:t>60_</a:t>
            </a:r>
            <a:r>
              <a:rPr lang="en-US" sz="2100" b="1" dirty="0"/>
              <a:t>discount</a:t>
            </a:r>
            <a:r>
              <a:rPr lang="ru-RU" sz="2100" b="1" dirty="0"/>
              <a:t> </a:t>
            </a:r>
            <a:r>
              <a:rPr lang="ru-RU" sz="2100" dirty="0"/>
              <a:t>(сравнение с контрольной группой)</a:t>
            </a:r>
            <a:r>
              <a:rPr lang="ru-RU" sz="2100" b="1" dirty="0"/>
              <a:t>:</a:t>
            </a:r>
          </a:p>
          <a:p>
            <a:pPr lvl="3"/>
            <a:r>
              <a:rPr lang="ru-RU" sz="2100" dirty="0"/>
              <a:t>внутри </a:t>
            </a:r>
            <a:r>
              <a:rPr lang="en-US" sz="2100" i="1" dirty="0"/>
              <a:t>Services</a:t>
            </a:r>
            <a:r>
              <a:rPr lang="en-US" sz="2100" dirty="0"/>
              <a:t> </a:t>
            </a:r>
            <a:r>
              <a:rPr lang="ru-RU" sz="2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 </a:t>
            </a:r>
            <a:r>
              <a:rPr lang="ru-RU" sz="2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28.6% </a:t>
            </a:r>
            <a:r>
              <a:rPr lang="ru-RU" sz="2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увеличена </a:t>
            </a:r>
            <a:r>
              <a:rPr lang="ru-RU" sz="2100" dirty="0"/>
              <a:t>доля </a:t>
            </a:r>
            <a:r>
              <a:rPr lang="ru-RU" sz="2100" dirty="0" smtClean="0"/>
              <a:t>верифицированных </a:t>
            </a:r>
            <a:r>
              <a:rPr lang="ru-RU" sz="2100" dirty="0"/>
              <a:t>пользователей, совершивших хотя бы 1 покупку, </a:t>
            </a:r>
            <a:r>
              <a:rPr lang="ru-RU" sz="2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 </a:t>
            </a:r>
            <a:r>
              <a:rPr lang="ru-RU" sz="2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19.4% </a:t>
            </a:r>
            <a:r>
              <a:rPr lang="ru-RU" sz="2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увеличен </a:t>
            </a:r>
            <a:r>
              <a:rPr lang="ru-RU" sz="2100" dirty="0"/>
              <a:t>средний чек, </a:t>
            </a:r>
            <a:r>
              <a:rPr lang="ru-RU" sz="2100" dirty="0" smtClean="0"/>
              <a:t> </a:t>
            </a:r>
            <a:r>
              <a:rPr lang="ru-RU" sz="2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 30.1% увеличено </a:t>
            </a:r>
            <a:r>
              <a:rPr lang="ru-RU" sz="2100" dirty="0" smtClean="0"/>
              <a:t>среднее количество покупок, а для </a:t>
            </a:r>
            <a:r>
              <a:rPr lang="ru-RU" sz="2100" dirty="0"/>
              <a:t>общей суммы покупок </a:t>
            </a:r>
            <a:r>
              <a:rPr lang="ru-RU" sz="2100" dirty="0" smtClean="0"/>
              <a:t>наблюдается </a:t>
            </a:r>
            <a:r>
              <a:rPr lang="ru-RU" sz="2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положительная </a:t>
            </a:r>
            <a:r>
              <a:rPr lang="ru-RU" sz="2100" dirty="0"/>
              <a:t>направленность </a:t>
            </a:r>
            <a:r>
              <a:rPr lang="ru-RU" sz="2100" dirty="0" smtClean="0"/>
              <a:t>(+2.1</a:t>
            </a:r>
            <a:r>
              <a:rPr lang="el-G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ru-RU" sz="2100" dirty="0"/>
              <a:t>);</a:t>
            </a:r>
          </a:p>
          <a:p>
            <a:pPr lvl="3"/>
            <a:r>
              <a:rPr lang="ru-RU" sz="2100" dirty="0" smtClean="0"/>
              <a:t>вне </a:t>
            </a:r>
            <a:r>
              <a:rPr lang="en-US" sz="2100" i="1" dirty="0"/>
              <a:t>Services</a:t>
            </a:r>
            <a:r>
              <a:rPr lang="en-US" sz="2100" dirty="0"/>
              <a:t> </a:t>
            </a:r>
            <a:r>
              <a:rPr lang="ru-RU" sz="2100" dirty="0"/>
              <a:t>по всем метрикам наблюдается </a:t>
            </a:r>
            <a:r>
              <a:rPr lang="ru-RU" sz="2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отрицательная</a:t>
            </a:r>
            <a:r>
              <a:rPr lang="ru-RU" sz="2100" dirty="0"/>
              <a:t> направленность, но она не является статистически </a:t>
            </a:r>
            <a:r>
              <a:rPr lang="ru-RU" sz="2100" dirty="0" smtClean="0"/>
              <a:t>значимой</a:t>
            </a:r>
            <a:r>
              <a:rPr lang="ru-RU" sz="2100" dirty="0"/>
              <a:t> (к тому же отрицательный эффект вне </a:t>
            </a:r>
            <a:r>
              <a:rPr lang="en-US" sz="2100" i="1" dirty="0"/>
              <a:t>Services </a:t>
            </a:r>
            <a:r>
              <a:rPr lang="ru-RU" sz="2100" dirty="0"/>
              <a:t>меньше, чем положительный</a:t>
            </a:r>
            <a:r>
              <a:rPr lang="en-US" sz="2100" dirty="0"/>
              <a:t> </a:t>
            </a:r>
            <a:r>
              <a:rPr lang="ru-RU" sz="2100" dirty="0"/>
              <a:t>внутри </a:t>
            </a:r>
            <a:r>
              <a:rPr lang="en-US" sz="2100" i="1" dirty="0"/>
              <a:t>Services</a:t>
            </a:r>
            <a:r>
              <a:rPr lang="ru-RU" sz="2100" dirty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Perf. VAS </a:t>
            </a:r>
            <a:r>
              <a:rPr lang="ru-RU" sz="2800" dirty="0"/>
              <a:t>не </a:t>
            </a:r>
            <a:r>
              <a:rPr lang="ru-RU" sz="2800" dirty="0" err="1"/>
              <a:t>каннибализирует</a:t>
            </a:r>
            <a:r>
              <a:rPr lang="ru-RU" sz="2800" dirty="0"/>
              <a:t> выручку от других услуг </a:t>
            </a:r>
            <a:r>
              <a:rPr lang="ru-RU" sz="2800" dirty="0" smtClean="0"/>
              <a:t>продвижения:</a:t>
            </a:r>
          </a:p>
          <a:p>
            <a:pPr lvl="2"/>
            <a:r>
              <a:rPr lang="ru-RU" sz="2100" b="1" dirty="0"/>
              <a:t>30_</a:t>
            </a:r>
            <a:r>
              <a:rPr lang="en-US" sz="2100" b="1" dirty="0"/>
              <a:t>discount</a:t>
            </a:r>
            <a:r>
              <a:rPr lang="ru-RU" sz="2100" b="1" dirty="0"/>
              <a:t> </a:t>
            </a:r>
            <a:r>
              <a:rPr lang="ru-RU" sz="2100" dirty="0"/>
              <a:t>(сравнение с контрольной группой)</a:t>
            </a:r>
            <a:r>
              <a:rPr lang="ru-RU" sz="2100" b="1" dirty="0"/>
              <a:t>:</a:t>
            </a:r>
          </a:p>
          <a:p>
            <a:pPr lvl="3"/>
            <a:r>
              <a:rPr lang="ru-RU" sz="2100" dirty="0"/>
              <a:t>т</a:t>
            </a:r>
            <a:r>
              <a:rPr lang="ru-RU" sz="2100" dirty="0" smtClean="0"/>
              <a:t>олько </a:t>
            </a:r>
            <a:r>
              <a:rPr lang="en-US" sz="2100" dirty="0" smtClean="0"/>
              <a:t>Perf. VAS </a:t>
            </a:r>
            <a:r>
              <a:rPr lang="ru-RU" sz="2100" dirty="0" smtClean="0"/>
              <a:t>внутри </a:t>
            </a:r>
            <a:r>
              <a:rPr lang="en-US" sz="2100" i="1" dirty="0" smtClean="0"/>
              <a:t>Services: </a:t>
            </a:r>
            <a:r>
              <a:rPr lang="ru-RU" sz="2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 25% </a:t>
            </a:r>
            <a:r>
              <a:rPr lang="ru-RU" sz="2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увеличена </a:t>
            </a:r>
            <a:r>
              <a:rPr lang="ru-RU" sz="2100" dirty="0"/>
              <a:t>доля </a:t>
            </a:r>
            <a:r>
              <a:rPr lang="ru-RU" sz="2100" dirty="0" smtClean="0"/>
              <a:t>верифицированных </a:t>
            </a:r>
            <a:r>
              <a:rPr lang="ru-RU" sz="2100" dirty="0"/>
              <a:t>пользователей, совершивших хотя бы 1 </a:t>
            </a:r>
            <a:r>
              <a:rPr lang="ru-RU" sz="2100" dirty="0" smtClean="0"/>
              <a:t>покупку, </a:t>
            </a:r>
            <a:r>
              <a:rPr lang="ru-RU" sz="2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 </a:t>
            </a:r>
            <a:r>
              <a:rPr lang="en-US" sz="2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ru-RU" sz="2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0.</a:t>
            </a:r>
            <a:r>
              <a:rPr lang="ru-RU" sz="2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  <a:r>
              <a:rPr lang="ru-RU" sz="2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% </a:t>
            </a:r>
            <a:r>
              <a:rPr lang="ru-RU" sz="2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увеличен </a:t>
            </a:r>
            <a:r>
              <a:rPr lang="ru-RU" sz="2100" dirty="0"/>
              <a:t>средний </a:t>
            </a:r>
            <a:r>
              <a:rPr lang="ru-RU" sz="2100" dirty="0" smtClean="0"/>
              <a:t>чек, </a:t>
            </a:r>
            <a:r>
              <a:rPr lang="ru-RU" sz="2100" dirty="0"/>
              <a:t>для общей суммы </a:t>
            </a:r>
            <a:r>
              <a:rPr lang="ru-RU" sz="2100" dirty="0" smtClean="0"/>
              <a:t>покупок и </a:t>
            </a:r>
            <a:r>
              <a:rPr lang="ru-RU" sz="2100" dirty="0"/>
              <a:t>среднего количества покупок наблюдается </a:t>
            </a:r>
            <a:r>
              <a:rPr lang="ru-RU" sz="2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положительная</a:t>
            </a:r>
            <a:r>
              <a:rPr lang="ru-RU" sz="2100" dirty="0"/>
              <a:t> направленность (+</a:t>
            </a:r>
            <a:r>
              <a:rPr lang="en-US" sz="2100" dirty="0"/>
              <a:t>1</a:t>
            </a:r>
            <a:r>
              <a:rPr lang="ru-RU" sz="2100" dirty="0" smtClean="0"/>
              <a:t>.6</a:t>
            </a:r>
            <a:r>
              <a:rPr lang="el-GR" sz="2100" dirty="0" smtClean="0">
                <a:cs typeface="Arial" panose="020B0604020202020204" pitchFamily="34" charset="0"/>
              </a:rPr>
              <a:t>σ</a:t>
            </a:r>
            <a:r>
              <a:rPr lang="ru-RU" sz="2100" dirty="0" smtClean="0">
                <a:cs typeface="Arial" panose="020B0604020202020204" pitchFamily="34" charset="0"/>
              </a:rPr>
              <a:t> и +</a:t>
            </a:r>
            <a:r>
              <a:rPr lang="en-US" sz="2100" dirty="0"/>
              <a:t> 1</a:t>
            </a:r>
            <a:r>
              <a:rPr lang="ru-RU" sz="2100" dirty="0" smtClean="0"/>
              <a:t>.8</a:t>
            </a:r>
            <a:r>
              <a:rPr lang="el-GR" sz="2100" dirty="0" smtClean="0">
                <a:cs typeface="Arial" panose="020B0604020202020204" pitchFamily="34" charset="0"/>
              </a:rPr>
              <a:t>σ</a:t>
            </a:r>
            <a:r>
              <a:rPr lang="ru-RU" sz="2100" dirty="0" smtClean="0">
                <a:cs typeface="Arial" panose="020B0604020202020204" pitchFamily="34" charset="0"/>
              </a:rPr>
              <a:t> соответственно</a:t>
            </a:r>
            <a:r>
              <a:rPr lang="ru-RU" sz="2100" dirty="0" smtClean="0"/>
              <a:t>);</a:t>
            </a:r>
            <a:endParaRPr lang="ru-RU" sz="2100" dirty="0"/>
          </a:p>
          <a:p>
            <a:pPr lvl="3"/>
            <a:r>
              <a:rPr lang="ru-RU" sz="2100" dirty="0"/>
              <a:t>д</a:t>
            </a:r>
            <a:r>
              <a:rPr lang="ru-RU" sz="2100" dirty="0" smtClean="0"/>
              <a:t>ругие услуги внутри </a:t>
            </a:r>
            <a:r>
              <a:rPr lang="en-US" sz="2100" i="1" dirty="0" smtClean="0"/>
              <a:t>Services</a:t>
            </a:r>
            <a:r>
              <a:rPr lang="ru-RU" sz="2100" i="1" dirty="0" smtClean="0"/>
              <a:t>:</a:t>
            </a:r>
            <a:r>
              <a:rPr lang="en-US" sz="2100" dirty="0" smtClean="0"/>
              <a:t> </a:t>
            </a:r>
            <a:r>
              <a:rPr lang="ru-RU" sz="2100" dirty="0"/>
              <a:t>по всем метрикам </a:t>
            </a:r>
            <a:r>
              <a:rPr lang="ru-RU" sz="2100" dirty="0" smtClean="0"/>
              <a:t>наблюдается </a:t>
            </a:r>
            <a:r>
              <a:rPr lang="ru-RU" sz="2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положительная</a:t>
            </a:r>
            <a:r>
              <a:rPr lang="ru-RU" sz="2100" dirty="0" smtClean="0"/>
              <a:t> направленность</a:t>
            </a:r>
            <a:r>
              <a:rPr lang="ru-RU" sz="2100" dirty="0"/>
              <a:t>, но она не является статистически </a:t>
            </a:r>
            <a:r>
              <a:rPr lang="ru-RU" sz="2100" dirty="0" smtClean="0"/>
              <a:t>значимой.</a:t>
            </a:r>
            <a:endParaRPr lang="ru-RU" sz="2100" dirty="0"/>
          </a:p>
          <a:p>
            <a:pPr lvl="2"/>
            <a:r>
              <a:rPr lang="ru-RU" sz="2100" b="1" dirty="0"/>
              <a:t>60_</a:t>
            </a:r>
            <a:r>
              <a:rPr lang="en-US" sz="2100" b="1" dirty="0"/>
              <a:t>discount</a:t>
            </a:r>
            <a:r>
              <a:rPr lang="ru-RU" sz="2100" b="1" dirty="0"/>
              <a:t> </a:t>
            </a:r>
            <a:r>
              <a:rPr lang="ru-RU" sz="2100" dirty="0"/>
              <a:t>(сравнение с контрольной группой)</a:t>
            </a:r>
            <a:r>
              <a:rPr lang="ru-RU" sz="2100" b="1" dirty="0"/>
              <a:t>:</a:t>
            </a:r>
          </a:p>
          <a:p>
            <a:pPr lvl="3"/>
            <a:r>
              <a:rPr lang="ru-RU" sz="2100" dirty="0"/>
              <a:t>только </a:t>
            </a:r>
            <a:r>
              <a:rPr lang="en-US" sz="2100" dirty="0"/>
              <a:t>Perf. VAS </a:t>
            </a:r>
            <a:r>
              <a:rPr lang="ru-RU" sz="2100" dirty="0"/>
              <a:t>внутри </a:t>
            </a:r>
            <a:r>
              <a:rPr lang="en-US" sz="2100" i="1" dirty="0"/>
              <a:t>Services: </a:t>
            </a:r>
            <a:r>
              <a:rPr lang="ru-RU" sz="2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 </a:t>
            </a:r>
            <a:r>
              <a:rPr lang="ru-RU" sz="2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50% </a:t>
            </a:r>
            <a:r>
              <a:rPr lang="ru-RU" sz="2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увеличена </a:t>
            </a:r>
            <a:r>
              <a:rPr lang="ru-RU" sz="2100" dirty="0"/>
              <a:t>доля </a:t>
            </a:r>
            <a:r>
              <a:rPr lang="ru-RU" sz="2100" dirty="0" smtClean="0"/>
              <a:t>верифицированных </a:t>
            </a:r>
            <a:r>
              <a:rPr lang="ru-RU" sz="2100" dirty="0"/>
              <a:t>пользователей, совершивших хотя бы 1 покупку, </a:t>
            </a:r>
            <a:r>
              <a:rPr lang="ru-RU" sz="2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 </a:t>
            </a:r>
            <a:r>
              <a:rPr lang="en-US" sz="2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ru-RU" sz="2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2.1% </a:t>
            </a:r>
            <a:r>
              <a:rPr lang="ru-RU" sz="2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увеличен </a:t>
            </a:r>
            <a:r>
              <a:rPr lang="ru-RU" sz="2100" dirty="0"/>
              <a:t>средний чек, </a:t>
            </a:r>
            <a:r>
              <a:rPr lang="ru-RU" sz="2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 </a:t>
            </a:r>
            <a:r>
              <a:rPr lang="ru-RU" sz="2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56.6% </a:t>
            </a:r>
            <a:r>
              <a:rPr lang="ru-RU" sz="2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увеличено </a:t>
            </a:r>
            <a:r>
              <a:rPr lang="ru-RU" sz="2100" dirty="0"/>
              <a:t>среднее количество покупок, </a:t>
            </a:r>
            <a:r>
              <a:rPr lang="ru-RU" sz="2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 29.2% увеличена </a:t>
            </a:r>
            <a:r>
              <a:rPr lang="ru-RU" sz="2100" dirty="0" smtClean="0"/>
              <a:t>общая сумма покупок;</a:t>
            </a:r>
          </a:p>
          <a:p>
            <a:pPr lvl="3"/>
            <a:r>
              <a:rPr lang="ru-RU" sz="2100" dirty="0" smtClean="0"/>
              <a:t>другие </a:t>
            </a:r>
            <a:r>
              <a:rPr lang="ru-RU" sz="2100" dirty="0"/>
              <a:t>услуги внутри </a:t>
            </a:r>
            <a:r>
              <a:rPr lang="en-US" sz="2100" i="1" dirty="0" smtClean="0"/>
              <a:t>Services</a:t>
            </a:r>
            <a:r>
              <a:rPr lang="ru-RU" sz="2100" i="1" dirty="0" smtClean="0"/>
              <a:t>:</a:t>
            </a:r>
            <a:r>
              <a:rPr lang="en-US" sz="2100" dirty="0" smtClean="0"/>
              <a:t> </a:t>
            </a:r>
            <a:r>
              <a:rPr lang="ru-RU" sz="2100" dirty="0"/>
              <a:t>по всем метрикам наблюдается </a:t>
            </a:r>
            <a:r>
              <a:rPr lang="ru-RU" sz="2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положительная</a:t>
            </a:r>
            <a:r>
              <a:rPr lang="ru-RU" sz="2100" dirty="0"/>
              <a:t> направленность, но она не является статистически значимой.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08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4305" y="0"/>
            <a:ext cx="10515600" cy="1325563"/>
          </a:xfrm>
        </p:spPr>
        <p:txBody>
          <a:bodyPr/>
          <a:lstStyle/>
          <a:p>
            <a:pPr algn="ctr"/>
            <a:r>
              <a:rPr lang="ru-RU" b="1" dirty="0" err="1" smtClean="0"/>
              <a:t>Сетап</a:t>
            </a:r>
            <a:r>
              <a:rPr lang="ru-RU" b="1" dirty="0" smtClean="0"/>
              <a:t> эксперимента</a:t>
            </a:r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100" y="1225687"/>
            <a:ext cx="5423895" cy="1800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995" y="4830190"/>
            <a:ext cx="5400000" cy="161762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995" y="3128231"/>
            <a:ext cx="5400000" cy="15994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8272" y="1225687"/>
            <a:ext cx="58196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Пользователи разделены на 3 группы: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</a:t>
            </a:r>
            <a:r>
              <a:rPr lang="en-US" dirty="0" err="1" smtClean="0"/>
              <a:t>o_discount</a:t>
            </a:r>
            <a:r>
              <a:rPr lang="en-US" dirty="0" smtClean="0"/>
              <a:t> (</a:t>
            </a:r>
            <a:r>
              <a:rPr lang="ru-RU" dirty="0" smtClean="0"/>
              <a:t>только значок</a:t>
            </a:r>
            <a:r>
              <a:rPr lang="en-US" dirty="0" smtClean="0"/>
              <a:t>)</a:t>
            </a:r>
            <a:r>
              <a:rPr lang="ru-RU" dirty="0" smtClean="0"/>
              <a:t> – в качестве контрольной группы</a:t>
            </a:r>
            <a:r>
              <a:rPr lang="en-US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30_</a:t>
            </a:r>
            <a:r>
              <a:rPr lang="en-US" dirty="0"/>
              <a:t>d</a:t>
            </a:r>
            <a:r>
              <a:rPr lang="en-US" dirty="0" smtClean="0"/>
              <a:t>iscount (</a:t>
            </a:r>
            <a:r>
              <a:rPr lang="ru-RU" dirty="0" smtClean="0"/>
              <a:t>значок + скидка</a:t>
            </a:r>
            <a:r>
              <a:rPr lang="en-US" dirty="0" smtClean="0"/>
              <a:t> </a:t>
            </a:r>
            <a:r>
              <a:rPr lang="ru-RU" dirty="0" smtClean="0"/>
              <a:t>30% на </a:t>
            </a:r>
            <a:r>
              <a:rPr lang="en-US" dirty="0" smtClean="0"/>
              <a:t>performance VAS</a:t>
            </a:r>
            <a:r>
              <a:rPr lang="ru-RU" dirty="0" smtClean="0"/>
              <a:t> в течение 2 дней в категории услуги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60_</a:t>
            </a:r>
            <a:r>
              <a:rPr lang="en-US" dirty="0"/>
              <a:t>d</a:t>
            </a:r>
            <a:r>
              <a:rPr lang="en-US" dirty="0" smtClean="0"/>
              <a:t>iscount (</a:t>
            </a:r>
            <a:r>
              <a:rPr lang="ru-RU" dirty="0" smtClean="0"/>
              <a:t>значок + скидка</a:t>
            </a:r>
            <a:r>
              <a:rPr lang="en-US" dirty="0" smtClean="0"/>
              <a:t> </a:t>
            </a:r>
            <a:r>
              <a:rPr lang="ru-RU" dirty="0" smtClean="0"/>
              <a:t>30% на </a:t>
            </a:r>
            <a:r>
              <a:rPr lang="en-US" dirty="0" smtClean="0"/>
              <a:t>performance VAS</a:t>
            </a:r>
            <a:r>
              <a:rPr lang="ru-RU" dirty="0" smtClean="0"/>
              <a:t> в течение 2 дней в категории услуги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Пользователи в группах однородны по составу: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о типу пользователя (</a:t>
            </a:r>
            <a:r>
              <a:rPr lang="en-US" dirty="0" smtClean="0"/>
              <a:t>private/company/shop</a:t>
            </a:r>
            <a:r>
              <a:rPr lang="ru-RU" dirty="0" smtClean="0"/>
              <a:t>);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о опыту («</a:t>
            </a:r>
            <a:r>
              <a:rPr lang="ru-RU" dirty="0"/>
              <a:t>н</a:t>
            </a:r>
            <a:r>
              <a:rPr lang="ru-RU" dirty="0" smtClean="0"/>
              <a:t>овичок»</a:t>
            </a:r>
            <a:r>
              <a:rPr lang="en-US" dirty="0"/>
              <a:t>/</a:t>
            </a:r>
            <a:r>
              <a:rPr lang="ru-RU" dirty="0" smtClean="0"/>
              <a:t>«</a:t>
            </a:r>
            <a:r>
              <a:rPr lang="ru-RU" dirty="0"/>
              <a:t>с</a:t>
            </a:r>
            <a:r>
              <a:rPr lang="ru-RU" dirty="0" smtClean="0"/>
              <a:t>таричок»).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Пользователи в группах схожи по поведению (тратят одинаково до эксперимента).</a:t>
            </a:r>
          </a:p>
          <a:p>
            <a:pPr marL="342900" indent="-342900">
              <a:buAutoNum type="arabicPeriod"/>
            </a:pPr>
            <a:r>
              <a:rPr lang="ru-RU" dirty="0" smtClean="0"/>
              <a:t>Все пользователи хотя бы раз выкладывали объявления в категории Услуги.</a:t>
            </a:r>
          </a:p>
          <a:p>
            <a:pPr marL="342900" indent="-342900">
              <a:buAutoNum type="arabicPeriod"/>
            </a:pPr>
            <a:r>
              <a:rPr lang="ru-RU" dirty="0" smtClean="0"/>
              <a:t>Все пользователи не верифицированы до эксперимента.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Все пользователи зарегистрированы до эксперимента.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13090" y="2447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587479" y="2367330"/>
            <a:ext cx="13490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i="1" dirty="0" err="1"/>
              <a:t>n</a:t>
            </a:r>
            <a:r>
              <a:rPr lang="en-US" b="1" i="1" dirty="0" err="1" smtClean="0"/>
              <a:t>o_discount</a:t>
            </a:r>
            <a:endParaRPr lang="ru-RU" b="1" i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587443" y="4071439"/>
            <a:ext cx="13394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b="1" i="1" dirty="0" smtClean="0"/>
              <a:t>30</a:t>
            </a:r>
            <a:r>
              <a:rPr lang="en-US" b="1" i="1" dirty="0" smtClean="0"/>
              <a:t>_discount</a:t>
            </a:r>
            <a:endParaRPr lang="ru-RU" b="1" i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97097" y="5821729"/>
            <a:ext cx="13394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i="1" dirty="0"/>
              <a:t>6</a:t>
            </a:r>
            <a:r>
              <a:rPr lang="ru-RU" b="1" i="1" dirty="0" smtClean="0"/>
              <a:t>0</a:t>
            </a:r>
            <a:r>
              <a:rPr lang="en-US" b="1" i="1" dirty="0" smtClean="0"/>
              <a:t>_discount</a:t>
            </a:r>
            <a:endParaRPr lang="ru-RU" b="1" i="1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33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Выводы и рекомендации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30425"/>
            <a:ext cx="10515600" cy="319895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Вывод:</a:t>
            </a:r>
            <a:r>
              <a:rPr lang="ru-RU" dirty="0"/>
              <a:t> акция была успешна – добились увеличения доли верификаций и увеличения доходов среди верифицированных пользователей.</a:t>
            </a:r>
          </a:p>
          <a:p>
            <a:pPr marL="0" indent="0">
              <a:buNone/>
            </a:pPr>
            <a:r>
              <a:rPr lang="ru-RU" b="1" dirty="0"/>
              <a:t>Рекомендации</a:t>
            </a:r>
            <a:r>
              <a:rPr lang="ru-RU" dirty="0"/>
              <a:t>: выдавать скидку 60% для всех типов </a:t>
            </a:r>
            <a:r>
              <a:rPr lang="ru-RU" dirty="0" smtClean="0"/>
              <a:t>пользователей, кроме </a:t>
            </a:r>
            <a:r>
              <a:rPr lang="en-US" dirty="0"/>
              <a:t>Shop (</a:t>
            </a:r>
            <a:r>
              <a:rPr lang="ru-RU" dirty="0"/>
              <a:t>там лучше 30%</a:t>
            </a:r>
            <a:r>
              <a:rPr lang="en-US" dirty="0"/>
              <a:t>)</a:t>
            </a:r>
            <a:r>
              <a:rPr lang="ru-RU" dirty="0"/>
              <a:t>. Возможно, стоит проверить еще больший размер скидки, например, 80% или 1 бесплатно, так как пользователи положительно реагируют на них.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8098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Гипотезы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15127" y="1700358"/>
            <a:ext cx="211397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b="1" dirty="0" smtClean="0"/>
              <a:t>Верификация: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53562" y="1690688"/>
            <a:ext cx="132696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b="1" dirty="0" smtClean="0"/>
              <a:t>Доходы: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76581" y="2595417"/>
            <a:ext cx="4036292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Продавцы станут чаще верифицировать свой аккаунт, если выдавать им скидку.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Продавцы разных типов могут реагировать на скидки по-разному.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070434" y="2604654"/>
            <a:ext cx="4659748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Продавцы станут больше</a:t>
            </a:r>
            <a:r>
              <a:rPr lang="en-US" dirty="0" smtClean="0"/>
              <a:t> </a:t>
            </a:r>
            <a:r>
              <a:rPr lang="ru-RU" dirty="0" smtClean="0"/>
              <a:t>покупать услуги продвижения, если выдавать им скидку.</a:t>
            </a:r>
          </a:p>
          <a:p>
            <a:pPr marL="342900" indent="-342900">
              <a:buAutoNum type="arabicPeriod"/>
            </a:pPr>
            <a:r>
              <a:rPr lang="ru-RU" dirty="0" err="1" smtClean="0"/>
              <a:t>Каннибализация</a:t>
            </a:r>
            <a:r>
              <a:rPr lang="ru-RU" dirty="0" smtClean="0"/>
              <a:t> покупок в других вертикалях.</a:t>
            </a:r>
          </a:p>
          <a:p>
            <a:pPr marL="342900" indent="-342900">
              <a:buAutoNum type="arabicPeriod"/>
            </a:pPr>
            <a:r>
              <a:rPr lang="en-US" dirty="0" smtClean="0"/>
              <a:t>Performance VAS </a:t>
            </a:r>
            <a:r>
              <a:rPr lang="ru-RU" dirty="0" smtClean="0"/>
              <a:t>может </a:t>
            </a:r>
            <a:r>
              <a:rPr lang="ru-RU" dirty="0" err="1" smtClean="0"/>
              <a:t>каннибализировать</a:t>
            </a:r>
            <a:r>
              <a:rPr lang="ru-RU" dirty="0" smtClean="0"/>
              <a:t> покупки других услуг.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Продавцы разных типов могут реагировать на скидки по-разному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65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9036" y="88034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Расчеты и аргументация</a:t>
            </a:r>
            <a:br>
              <a:rPr lang="ru-RU" b="1" dirty="0" smtClean="0"/>
            </a:br>
            <a:r>
              <a:rPr lang="ru-RU" b="1" dirty="0" smtClean="0"/>
              <a:t>Проверка однородности пользователей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64579"/>
            <a:ext cx="5400000" cy="20061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8673" y="1764579"/>
            <a:ext cx="1300356" cy="4616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b="1" dirty="0" smtClean="0"/>
              <a:t>По типу: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3932822"/>
            <a:ext cx="5299528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u="sng" dirty="0" smtClean="0"/>
              <a:t>Company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/>
              <a:t>пользователи однородны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36" y="4667831"/>
            <a:ext cx="5400000" cy="154695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98" y="2405391"/>
            <a:ext cx="5608427" cy="38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5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7271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Проверка однородности пользователей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64579"/>
            <a:ext cx="5400000" cy="20061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30453"/>
            <a:ext cx="5400000" cy="14913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8673" y="1764579"/>
            <a:ext cx="13003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b="1" dirty="0" smtClean="0"/>
              <a:t>По типу: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3932822"/>
            <a:ext cx="499899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u="sng" dirty="0" smtClean="0"/>
              <a:t>Private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/>
              <a:t>пользователи однородны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5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78673" y="1764578"/>
            <a:ext cx="1300356" cy="4616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b="1" dirty="0" smtClean="0"/>
              <a:t>По типу:</a:t>
            </a:r>
            <a:endParaRPr lang="ru-RU" sz="2400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98" y="2405391"/>
            <a:ext cx="5608427" cy="38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8797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Проверка однородности пользователей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64579"/>
            <a:ext cx="5400000" cy="20061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8673" y="1764579"/>
            <a:ext cx="13003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b="1" dirty="0" smtClean="0"/>
              <a:t>По типу: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3932822"/>
            <a:ext cx="4739246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u="sng" dirty="0" smtClean="0"/>
              <a:t>Shop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/>
              <a:t>пользователи однородны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30453"/>
            <a:ext cx="5400000" cy="15408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6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78673" y="1764578"/>
            <a:ext cx="1300356" cy="4616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b="1" dirty="0" smtClean="0"/>
              <a:t>По типу:</a:t>
            </a:r>
            <a:endParaRPr lang="ru-RU" sz="2400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98" y="2405391"/>
            <a:ext cx="5608427" cy="38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8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4906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Проверка однородности пользователей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8673" y="1764579"/>
            <a:ext cx="15135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b="1" dirty="0" smtClean="0"/>
              <a:t>По опыту:</a:t>
            </a:r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7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78673" y="1764579"/>
            <a:ext cx="1582484" cy="4616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b="1" dirty="0" smtClean="0"/>
              <a:t>По опыту:</a:t>
            </a:r>
            <a:r>
              <a:rPr lang="en-US" sz="2400" b="1" dirty="0" smtClean="0"/>
              <a:t> </a:t>
            </a:r>
            <a:endParaRPr lang="ru-RU" sz="24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253" y="2162729"/>
            <a:ext cx="3075493" cy="198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16499"/>
            <a:ext cx="5400000" cy="151783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831" y="2300135"/>
            <a:ext cx="2410331" cy="432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61157" y="1759380"/>
            <a:ext cx="4029116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/>
              <a:t>пользователи однородны</a:t>
            </a:r>
            <a:r>
              <a:rPr lang="en-US" sz="2400" dirty="0" smtClean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322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344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Проверка однородности пользователей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8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691556" y="1673459"/>
            <a:ext cx="3989682" cy="4616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b="1" dirty="0" smtClean="0"/>
              <a:t>По тратам до эксперимента: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261" y="3364076"/>
            <a:ext cx="3067478" cy="10383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52" y="3306218"/>
            <a:ext cx="3067478" cy="101931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669" y="3287164"/>
            <a:ext cx="2981741" cy="105742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535" y="4706322"/>
            <a:ext cx="3600000" cy="10156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86790" y="1641842"/>
            <a:ext cx="4029116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/>
              <a:t>пользователи однородны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77945" y="2576768"/>
            <a:ext cx="2027222" cy="46166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err="1"/>
              <a:t>t</a:t>
            </a:r>
            <a:r>
              <a:rPr lang="en-US" sz="2400" b="1" dirty="0" err="1" smtClean="0"/>
              <a:t>otal_amount</a:t>
            </a:r>
            <a:r>
              <a:rPr lang="en-US" sz="2400" b="1" dirty="0"/>
              <a:t>:</a:t>
            </a:r>
            <a:endParaRPr lang="ru-RU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1131" y="2576767"/>
            <a:ext cx="3200107" cy="46166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err="1"/>
              <a:t>t</a:t>
            </a:r>
            <a:r>
              <a:rPr lang="en-US" sz="2400" b="1" dirty="0" err="1" smtClean="0"/>
              <a:t>otal_services_amount</a:t>
            </a:r>
            <a:r>
              <a:rPr lang="en-US" sz="2400" b="1" dirty="0"/>
              <a:t>:</a:t>
            </a:r>
            <a:endParaRPr lang="ru-RU" sz="2400" b="1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6000" y="4728091"/>
            <a:ext cx="3600000" cy="97209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291" y="4728828"/>
            <a:ext cx="3600000" cy="9713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610600" y="2576767"/>
            <a:ext cx="3096810" cy="46166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err="1" smtClean="0"/>
              <a:t>VAS_services_amount</a:t>
            </a:r>
            <a:r>
              <a:rPr lang="en-US" sz="2400" b="1" dirty="0" smtClean="0"/>
              <a:t>: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03713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Проверка однородности пользователей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33600"/>
            <a:ext cx="10515600" cy="302952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Аналогичные результаты были получены для других метрик:</a:t>
            </a:r>
          </a:p>
          <a:p>
            <a:pPr lvl="1"/>
            <a:r>
              <a:rPr lang="en-US" dirty="0" err="1" smtClean="0"/>
              <a:t>purchase_count</a:t>
            </a:r>
            <a:r>
              <a:rPr lang="ru-RU" dirty="0" smtClean="0"/>
              <a:t> – количество покупок, совершенных пользователем</a:t>
            </a:r>
          </a:p>
          <a:p>
            <a:pPr lvl="1"/>
            <a:r>
              <a:rPr lang="en-US" dirty="0" err="1" smtClean="0"/>
              <a:t>avg_check</a:t>
            </a:r>
            <a:r>
              <a:rPr lang="ru-RU" dirty="0" smtClean="0"/>
              <a:t> – средний чек (отношение суммы покупок к числу покупок)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aid_count</a:t>
            </a:r>
            <a:r>
              <a:rPr lang="ru-RU" dirty="0" smtClean="0"/>
              <a:t> – количество человек, которые совершили хотя бы 1 покупку</a:t>
            </a:r>
            <a:endParaRPr lang="ru-RU" dirty="0"/>
          </a:p>
          <a:p>
            <a:pPr marL="0" indent="0">
              <a:buNone/>
            </a:pPr>
            <a:r>
              <a:rPr lang="ru-RU" sz="2400" dirty="0" smtClean="0"/>
              <a:t>Таким образом, можно сделать вывод о том, что у нас нет оснований отвергать гипотезу об однородности пользователей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400" dirty="0"/>
              <a:t> </a:t>
            </a:r>
            <a:r>
              <a:rPr lang="ru-RU" sz="2400" dirty="0" smtClean="0"/>
              <a:t>дальнейшим результатам </a:t>
            </a:r>
            <a:r>
              <a:rPr lang="en-US" sz="2400" dirty="0" smtClean="0"/>
              <a:t>AB-</a:t>
            </a:r>
            <a:r>
              <a:rPr lang="ru-RU" sz="2400" dirty="0" smtClean="0"/>
              <a:t>тестирования можно доверять.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BBAD-8225-40D9-B2B5-E9718CDC08A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13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2054</Words>
  <Application>Microsoft Office PowerPoint</Application>
  <PresentationFormat>Широкоэкранный</PresentationFormat>
  <Paragraphs>325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Big Case</vt:lpstr>
      <vt:lpstr>Сетап эксперимента</vt:lpstr>
      <vt:lpstr>Гипотезы</vt:lpstr>
      <vt:lpstr>Расчеты и аргументация Проверка однородности пользователей</vt:lpstr>
      <vt:lpstr>Проверка однородности пользователей</vt:lpstr>
      <vt:lpstr>Проверка однородности пользователей</vt:lpstr>
      <vt:lpstr>Проверка однородности пользователей</vt:lpstr>
      <vt:lpstr>Проверка однородности пользователей</vt:lpstr>
      <vt:lpstr>Проверка однородности пользователей</vt:lpstr>
      <vt:lpstr>Расчеты и аргументация Проверка гипотез о верификации</vt:lpstr>
      <vt:lpstr>Расчеты и аргументация Проверка гипотез о покупках</vt:lpstr>
      <vt:lpstr>Гипотеза об увеличении трат</vt:lpstr>
      <vt:lpstr>Гипотеза о Services каннибализации</vt:lpstr>
      <vt:lpstr>Гипотеза о Services каннибализации</vt:lpstr>
      <vt:lpstr>Гипотеза о VAS каннибализации</vt:lpstr>
      <vt:lpstr>Гипотеза о VAS каннибализации</vt:lpstr>
      <vt:lpstr>Гипотеза о различном поведении</vt:lpstr>
      <vt:lpstr>Выводы и рекомендации</vt:lpstr>
      <vt:lpstr>Выводы и рекомендации</vt:lpstr>
      <vt:lpstr>Выводы и рекомендации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Биг кейс</dc:title>
  <dc:creator>Максим Андреев</dc:creator>
  <cp:lastModifiedBy>Максим Андреев</cp:lastModifiedBy>
  <cp:revision>106</cp:revision>
  <dcterms:created xsi:type="dcterms:W3CDTF">2022-08-16T09:23:11Z</dcterms:created>
  <dcterms:modified xsi:type="dcterms:W3CDTF">2022-12-16T16:04:42Z</dcterms:modified>
</cp:coreProperties>
</file>