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3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83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5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0E66E7-7014-43C9-9E41-DA39418FFDF1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Singleton (</a:t>
            </a:r>
            <a:r>
              <a:rPr lang="ru-RU" dirty="0" smtClean="0"/>
              <a:t>одиночка)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Андреев Максим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184954" y="207310"/>
            <a:ext cx="7420864" cy="845635"/>
          </a:xfrm>
        </p:spPr>
        <p:txBody>
          <a:bodyPr/>
          <a:lstStyle/>
          <a:p>
            <a:r>
              <a:rPr lang="ru-RU" dirty="0" smtClean="0"/>
              <a:t>Пример работы паттерна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31" y="1441045"/>
            <a:ext cx="5912709" cy="48795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2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618079"/>
            <a:ext cx="4780866" cy="19194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50" y="3287729"/>
            <a:ext cx="4820868" cy="32278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79750" y="153532"/>
            <a:ext cx="136646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Вне класса 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79750" y="2721968"/>
            <a:ext cx="255795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Основная программа: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01269" y="1116370"/>
            <a:ext cx="136646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605" y="1763238"/>
            <a:ext cx="2963793" cy="226184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9" name="Стрелка вниз 8"/>
          <p:cNvSpPr/>
          <p:nvPr/>
        </p:nvSpPr>
        <p:spPr>
          <a:xfrm>
            <a:off x="8717687" y="4302616"/>
            <a:ext cx="733626" cy="92363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5955" y="5503789"/>
            <a:ext cx="28170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Объект один – одиночка!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213981" y="1735427"/>
            <a:ext cx="4244709" cy="418312"/>
          </a:xfrm>
        </p:spPr>
        <p:txBody>
          <a:bodyPr anchor="t"/>
          <a:lstStyle/>
          <a:p>
            <a:r>
              <a:rPr lang="ru-RU" b="1" i="1" dirty="0" smtClean="0"/>
              <a:t>Плюсы:</a:t>
            </a:r>
            <a:endParaRPr lang="ru-RU" b="1" i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56963" y="2526197"/>
            <a:ext cx="4558746" cy="33850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Corbel" panose="020B0503020204020204" pitchFamily="34" charset="0"/>
              <a:buChar char="+"/>
            </a:pPr>
            <a:r>
              <a:rPr lang="ru-RU" sz="2100" dirty="0" smtClean="0"/>
              <a:t>Гарантирует </a:t>
            </a:r>
            <a:r>
              <a:rPr lang="ru-RU" sz="2100" dirty="0"/>
              <a:t>наличие единственного экземпляра класса</a:t>
            </a:r>
            <a:r>
              <a:rPr lang="ru-RU" sz="2100" dirty="0" smtClean="0"/>
              <a:t>.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ru-RU" sz="2100" dirty="0" smtClean="0"/>
              <a:t>Предоставляет </a:t>
            </a:r>
            <a:r>
              <a:rPr lang="ru-RU" sz="2100" dirty="0"/>
              <a:t>к нему глобальную точку доступа.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ru-RU" sz="2100" dirty="0"/>
              <a:t>Предоставляет возможность реализации отложенной инициализации объекта-одиночки</a:t>
            </a:r>
            <a:r>
              <a:rPr lang="ru-RU" sz="2100" dirty="0" smtClean="0"/>
              <a:t>.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ru-RU" sz="2100" dirty="0" smtClean="0"/>
              <a:t>Паттерн </a:t>
            </a:r>
            <a:r>
              <a:rPr lang="ru-RU" sz="2100" dirty="0"/>
              <a:t>легко адаптировать для создания нужного числа экземпляров, поменяв код в одном месте (метод </a:t>
            </a:r>
            <a:r>
              <a:rPr lang="ru-RU" sz="2100" dirty="0" err="1"/>
              <a:t>getInstance</a:t>
            </a:r>
            <a:r>
              <a:rPr lang="ru-RU" sz="2100" dirty="0"/>
              <a:t>).</a:t>
            </a:r>
          </a:p>
          <a:p>
            <a:pPr>
              <a:buFont typeface="Corbel" panose="020B0503020204020204" pitchFamily="34" charset="0"/>
              <a:buChar char="+"/>
            </a:pPr>
            <a:endParaRPr lang="ru-RU" dirty="0" smtClean="0"/>
          </a:p>
          <a:p>
            <a:pPr>
              <a:buFont typeface="Corbel" panose="020B0503020204020204" pitchFamily="34" charset="0"/>
              <a:buChar char="+"/>
            </a:pPr>
            <a:endParaRPr lang="ru-RU" dirty="0"/>
          </a:p>
          <a:p>
            <a:pPr>
              <a:buFont typeface="Corbel" panose="020B0503020204020204" pitchFamily="34" charset="0"/>
              <a:buChar char="+"/>
            </a:pPr>
            <a:endParaRPr lang="ru-RU" dirty="0" smtClean="0"/>
          </a:p>
          <a:p>
            <a:pPr>
              <a:buFont typeface="Corbel" panose="020B0503020204020204" pitchFamily="34" charset="0"/>
              <a:buChar char="+"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920207" y="2526197"/>
            <a:ext cx="4253484" cy="33850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Corbel" panose="020B0503020204020204" pitchFamily="34" charset="0"/>
              <a:buChar char="­"/>
            </a:pPr>
            <a:r>
              <a:rPr lang="ru-RU" dirty="0"/>
              <a:t> Нарушает </a:t>
            </a:r>
            <a:r>
              <a:rPr lang="ru-RU" i="1" dirty="0"/>
              <a:t>принцип единственной ответственности класса (</a:t>
            </a:r>
            <a:r>
              <a:rPr lang="en-US" i="1" dirty="0"/>
              <a:t>SOLID</a:t>
            </a:r>
            <a:r>
              <a:rPr lang="ru-RU" i="1" dirty="0" smtClean="0"/>
              <a:t>)</a:t>
            </a:r>
            <a:r>
              <a:rPr lang="ru-RU" dirty="0" smtClean="0"/>
              <a:t>.</a:t>
            </a:r>
          </a:p>
          <a:p>
            <a:pPr>
              <a:buFont typeface="Corbel" panose="020B0503020204020204" pitchFamily="34" charset="0"/>
              <a:buChar char="­"/>
            </a:pPr>
            <a:r>
              <a:rPr lang="ru-RU" dirty="0" smtClean="0"/>
              <a:t>Маскирует плохой дизайн.</a:t>
            </a:r>
          </a:p>
          <a:p>
            <a:pPr>
              <a:buFont typeface="Corbel" panose="020B0503020204020204" pitchFamily="34" charset="0"/>
              <a:buChar char="­"/>
            </a:pPr>
            <a:r>
              <a:rPr lang="ru-RU" dirty="0" smtClean="0"/>
              <a:t>Проблемы </a:t>
            </a:r>
            <a:r>
              <a:rPr lang="ru-RU" dirty="0" err="1" smtClean="0"/>
              <a:t>мультипоточности</a:t>
            </a:r>
            <a:r>
              <a:rPr lang="ru-RU" dirty="0" smtClean="0"/>
              <a:t>.</a:t>
            </a:r>
          </a:p>
          <a:p>
            <a:pPr>
              <a:buFont typeface="Corbel" panose="020B0503020204020204" pitchFamily="34" charset="0"/>
              <a:buChar char="­"/>
            </a:pPr>
            <a:r>
              <a:rPr lang="ru-RU" dirty="0" smtClean="0"/>
              <a:t>Усложняет юнит-тестирование (требует </a:t>
            </a:r>
            <a:r>
              <a:rPr lang="ru-RU" dirty="0"/>
              <a:t>постоянного создания </a:t>
            </a:r>
            <a:r>
              <a:rPr lang="ru-RU" dirty="0" err="1" smtClean="0"/>
              <a:t>Mock</a:t>
            </a:r>
            <a:r>
              <a:rPr lang="ru-RU" dirty="0" smtClean="0"/>
              <a:t>-объектов).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938379" y="1756575"/>
            <a:ext cx="4217139" cy="418313"/>
          </a:xfrm>
        </p:spPr>
        <p:txBody>
          <a:bodyPr anchor="t"/>
          <a:lstStyle/>
          <a:p>
            <a:r>
              <a:rPr lang="ru-RU" b="1" i="1" dirty="0" smtClean="0"/>
              <a:t>Минусы (АНТИПАТТЕРН?):</a:t>
            </a:r>
            <a:endParaRPr lang="ru-RU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12663" y="216546"/>
            <a:ext cx="7729728" cy="1188720"/>
          </a:xfrm>
        </p:spPr>
        <p:txBody>
          <a:bodyPr/>
          <a:lstStyle/>
          <a:p>
            <a:r>
              <a:rPr lang="ru-RU" dirty="0" smtClean="0"/>
              <a:t>Преимущества и недостатки паттерна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аттерн&amp;nbsp;Легков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54" y="3251342"/>
            <a:ext cx="5597236" cy="34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231136" y="121504"/>
            <a:ext cx="7729728" cy="1188720"/>
          </a:xfrm>
        </p:spPr>
        <p:txBody>
          <a:bodyPr/>
          <a:lstStyle/>
          <a:p>
            <a:r>
              <a:rPr lang="ru-RU" dirty="0" smtClean="0"/>
              <a:t>Отношение с другими паттернами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388154" y="1553561"/>
            <a:ext cx="7393155" cy="28152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Фасад</a:t>
            </a:r>
            <a:r>
              <a:rPr lang="ru-RU" dirty="0"/>
              <a:t> можно сделать Одиночкой, так как обычно нужен только один объект-фасад.</a:t>
            </a:r>
          </a:p>
          <a:p>
            <a:pPr lvl="0"/>
            <a:r>
              <a:rPr lang="ru-RU" dirty="0"/>
              <a:t>Паттерн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Легковес</a:t>
            </a:r>
            <a:r>
              <a:rPr lang="ru-RU" dirty="0"/>
              <a:t> может напоминать Одиночку, если для конкретной задачи </a:t>
            </a:r>
            <a:r>
              <a:rPr lang="ru-RU" dirty="0" smtClean="0"/>
              <a:t>возможно свести </a:t>
            </a:r>
            <a:r>
              <a:rPr lang="ru-RU" dirty="0"/>
              <a:t>количество объектов к одному. Но </a:t>
            </a:r>
            <a:r>
              <a:rPr lang="ru-RU" dirty="0" smtClean="0"/>
              <a:t>два </a:t>
            </a:r>
            <a:r>
              <a:rPr lang="ru-RU" dirty="0"/>
              <a:t>кардинальных отличия: </a:t>
            </a:r>
            <a:r>
              <a:rPr lang="ru-RU" dirty="0" smtClean="0"/>
              <a:t>1</a:t>
            </a:r>
            <a:r>
              <a:rPr lang="ru-RU" dirty="0"/>
              <a:t>) В отличие от Одиночки, вы можете иметь множество объектов-легковесов. 2) Объекты-легковесы должны быть неизменяемыми, тогда как объект-одиночка допускает изменение своего состояния.</a:t>
            </a:r>
          </a:p>
          <a:p>
            <a:pPr lvl="0"/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Абстрактная фабрика</a:t>
            </a:r>
            <a:r>
              <a:rPr lang="ru-RU" dirty="0"/>
              <a:t>,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Строитель</a:t>
            </a:r>
            <a:r>
              <a:rPr lang="ru-RU" dirty="0"/>
              <a:t> и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Прототип</a:t>
            </a:r>
            <a:r>
              <a:rPr lang="ru-RU" dirty="0"/>
              <a:t> могут быть реализованы при помощи Одиночки.</a:t>
            </a:r>
          </a:p>
          <a:p>
            <a:endParaRPr lang="ru-RU" dirty="0"/>
          </a:p>
        </p:txBody>
      </p:sp>
      <p:pic>
        <p:nvPicPr>
          <p:cNvPr id="9" name="Picture 2" descr="Паттерн&amp;nbsp;Легков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8373" y="3493796"/>
            <a:ext cx="5209309" cy="325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resent5.com/presentforday2/20161217/netvorking_valeeva_dilyara_images/netvorking_valeeva_dilyara_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saturation sat="40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85"/>
          <a:stretch/>
        </p:blipFill>
        <p:spPr bwMode="auto">
          <a:xfrm>
            <a:off x="6881090" y="909457"/>
            <a:ext cx="4166203" cy="47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6731" y="2880083"/>
            <a:ext cx="43236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600" b="1" i="1" dirty="0" smtClean="0"/>
              <a:t>Спасибо за</a:t>
            </a:r>
          </a:p>
          <a:p>
            <a:pPr algn="ctr"/>
            <a:r>
              <a:rPr lang="ru-RU" sz="6600" b="1" i="1" dirty="0"/>
              <a:t>в</a:t>
            </a:r>
            <a:r>
              <a:rPr lang="ru-RU" sz="6600" b="1" i="1" dirty="0" smtClean="0"/>
              <a:t>нимание!</a:t>
            </a:r>
            <a:endParaRPr lang="ru-RU" sz="6600" b="1" i="1" dirty="0"/>
          </a:p>
        </p:txBody>
      </p:sp>
    </p:spTree>
    <p:extLst>
      <p:ext uri="{BB962C8B-B14F-4D97-AF65-F5344CB8AC3E}">
        <p14:creationId xmlns:p14="http://schemas.microsoft.com/office/powerpoint/2010/main" val="217568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аттерн&amp;nbsp;Одиночк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38045"/>
            <a:ext cx="6096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33419"/>
            <a:ext cx="7729728" cy="1188720"/>
          </a:xfrm>
        </p:spPr>
        <p:txBody>
          <a:bodyPr/>
          <a:lstStyle/>
          <a:p>
            <a:r>
              <a:rPr lang="ru-RU" dirty="0" smtClean="0"/>
              <a:t>Суть паттерна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1566627"/>
            <a:ext cx="7729728" cy="107141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Одиночка</a:t>
            </a:r>
            <a:r>
              <a:rPr lang="ru-RU" dirty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 доступа.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9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36619"/>
            <a:ext cx="7729728" cy="1188720"/>
          </a:xfrm>
        </p:spPr>
        <p:txBody>
          <a:bodyPr/>
          <a:lstStyle/>
          <a:p>
            <a:r>
              <a:rPr lang="ru-RU" dirty="0" smtClean="0"/>
              <a:t>Решаемая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492" y="1756351"/>
            <a:ext cx="7734902" cy="18701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b="1" dirty="0" smtClean="0"/>
              <a:t>Требуется: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Гарантировать наличие единственного экземпляра класса. (Полезно для доступа к какому-либо общему ресурсу, например, базе данных).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Предоставить глобальную точку доступа и защитить данные от записи (глобальные переменные не подходят).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01472" y="3921760"/>
            <a:ext cx="4789055" cy="9180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Паттерн </a:t>
            </a:r>
            <a:r>
              <a:rPr lang="en-US" dirty="0" smtClean="0"/>
              <a:t>SINGLETON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9492" y="5487320"/>
            <a:ext cx="3186546" cy="93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Код, решающий проблему 1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75963" y="5487321"/>
            <a:ext cx="3186546" cy="93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Доступный интерфейс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02727" y="5487322"/>
            <a:ext cx="3186546" cy="93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Глобальная точка доступа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0"/>
            <a:endCxn id="4" idx="2"/>
          </p:cNvCxnSpPr>
          <p:nvPr/>
        </p:nvCxnSpPr>
        <p:spPr>
          <a:xfrm flipV="1">
            <a:off x="2022765" y="4839855"/>
            <a:ext cx="4073235" cy="647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4" idx="2"/>
          </p:cNvCxnSpPr>
          <p:nvPr/>
        </p:nvCxnSpPr>
        <p:spPr>
          <a:xfrm flipV="1">
            <a:off x="6096000" y="4839855"/>
            <a:ext cx="0" cy="647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  <a:endCxn id="4" idx="2"/>
          </p:cNvCxnSpPr>
          <p:nvPr/>
        </p:nvCxnSpPr>
        <p:spPr>
          <a:xfrm flipH="1" flipV="1">
            <a:off x="6096000" y="4839855"/>
            <a:ext cx="4073236" cy="647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845" y="2259267"/>
            <a:ext cx="281478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Нарушается принцип единой ответственности (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SOLID) 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25782"/>
            <a:ext cx="7642537" cy="771745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0482" y="3291505"/>
            <a:ext cx="7729728" cy="310198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ru-RU" b="1" dirty="0" smtClean="0"/>
              <a:t>Алгоритм реализации:</a:t>
            </a:r>
          </a:p>
          <a:p>
            <a:pPr lvl="0"/>
            <a:r>
              <a:rPr lang="ru-RU" dirty="0" smtClean="0"/>
              <a:t>Добавить </a:t>
            </a:r>
            <a:r>
              <a:rPr lang="ru-RU" dirty="0"/>
              <a:t>в класс приватное статическое поле, которое будет содержать одиночный объект.</a:t>
            </a:r>
          </a:p>
          <a:p>
            <a:pPr lvl="0"/>
            <a:r>
              <a:rPr lang="ru-RU" dirty="0"/>
              <a:t>Объявить статический создающий метод, который будет использоваться для получения одиночки.</a:t>
            </a:r>
          </a:p>
          <a:p>
            <a:pPr lvl="0"/>
            <a:r>
              <a:rPr lang="ru-RU" dirty="0"/>
              <a:t>Сделать конструктор класса приватным.</a:t>
            </a:r>
          </a:p>
          <a:p>
            <a:pPr lvl="0"/>
            <a:r>
              <a:rPr lang="ru-RU" dirty="0"/>
              <a:t>В клиентском коде заменить вызовы конструктора одиночки вызовами его создающего метода.</a:t>
            </a:r>
            <a:endParaRPr lang="ru-RU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2117" y="1368907"/>
            <a:ext cx="77297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Сделать публичный метод, который будет контролировать жизненный цикл объекта-одиночки.  Создать объект-одиночку при первом вызове метода, а при последующих вызовах возвращать адрес этого объекта. Полностью запретить возможность создания других экземпляров объекта. 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36" name="Picture 12" descr="https://img2.freepng.ru/20180613/rle/kisspng-silhouette-drawing-clip-art-person-drawing-5b21923044e813.227601621528926768282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2000" r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2227644"/>
            <a:ext cx="4686575" cy="41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31136" y="493637"/>
            <a:ext cx="7729728" cy="1188720"/>
          </a:xfrm>
        </p:spPr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97" y="2312856"/>
            <a:ext cx="5319805" cy="358621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448798" y="3339544"/>
            <a:ext cx="2161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err="1">
                <a:ln/>
                <a:solidFill>
                  <a:schemeClr val="accent3"/>
                </a:solidFill>
              </a:rPr>
              <a:t>g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etInstance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– </a:t>
            </a:r>
            <a:r>
              <a:rPr lang="ru-RU" b="1" dirty="0" smtClean="0">
                <a:ln/>
                <a:solidFill>
                  <a:schemeClr val="accent3"/>
                </a:solidFill>
              </a:rPr>
              <a:t>единственный способ получить объект!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1141" y="3339545"/>
            <a:ext cx="2212060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getInstance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– </a:t>
            </a:r>
            <a:r>
              <a:rPr lang="ru-RU" b="1" dirty="0" smtClean="0">
                <a:ln/>
                <a:solidFill>
                  <a:schemeClr val="accent3"/>
                </a:solidFill>
              </a:rPr>
              <a:t>возвращает единственный экземпляр класса!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4473" y="5763491"/>
            <a:ext cx="10326254" cy="5584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/>
              <a:t>Клиенты могут не подозревать, что работают с одним и тем же объектом.</a:t>
            </a:r>
          </a:p>
        </p:txBody>
      </p:sp>
      <p:pic>
        <p:nvPicPr>
          <p:cNvPr id="1026" name="Picture 2" descr="https://i0.wp.com/refactoring.guru/images/patterns/content/singleton/singleton-comic-1-ru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06137"/>
            <a:ext cx="10726782" cy="53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59616" y="1355806"/>
            <a:ext cx="4273118" cy="430958"/>
          </a:xfrm>
        </p:spPr>
        <p:txBody>
          <a:bodyPr anchor="t"/>
          <a:lstStyle/>
          <a:p>
            <a:r>
              <a:rPr lang="ru-RU" b="1" i="1" dirty="0" smtClean="0"/>
              <a:t>Обычные переменные</a:t>
            </a:r>
            <a:endParaRPr lang="ru-RU" b="1" i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234" y="1985819"/>
            <a:ext cx="5989882" cy="2752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9052" y="1968339"/>
            <a:ext cx="5202039" cy="27699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7233329" y="1372230"/>
            <a:ext cx="4253484" cy="398110"/>
          </a:xfrm>
        </p:spPr>
        <p:txBody>
          <a:bodyPr anchor="t"/>
          <a:lstStyle/>
          <a:p>
            <a:r>
              <a:rPr lang="ru-RU" b="1" i="1" dirty="0" smtClean="0"/>
              <a:t>Статические переменные</a:t>
            </a:r>
            <a:endParaRPr lang="ru-RU" b="1" i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31136" y="248231"/>
            <a:ext cx="7624064" cy="878605"/>
          </a:xfrm>
        </p:spPr>
        <p:txBody>
          <a:bodyPr/>
          <a:lstStyle/>
          <a:p>
            <a:r>
              <a:rPr lang="ru-RU" dirty="0" smtClean="0"/>
              <a:t>Немного про статику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95" y="5352412"/>
            <a:ext cx="3191160" cy="927781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1823" y="4860667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87197" y="4860667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69" y="5352411"/>
            <a:ext cx="3148204" cy="92778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8703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66789" y="1257707"/>
            <a:ext cx="4273118" cy="430958"/>
          </a:xfrm>
        </p:spPr>
        <p:txBody>
          <a:bodyPr anchor="t"/>
          <a:lstStyle/>
          <a:p>
            <a:r>
              <a:rPr lang="ru-RU" b="1" i="1" dirty="0" smtClean="0"/>
              <a:t>Обычные переменные</a:t>
            </a:r>
            <a:endParaRPr lang="ru-RU" b="1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6769687" y="1274131"/>
            <a:ext cx="4253484" cy="398110"/>
          </a:xfrm>
        </p:spPr>
        <p:txBody>
          <a:bodyPr anchor="t"/>
          <a:lstStyle/>
          <a:p>
            <a:r>
              <a:rPr lang="ru-RU" b="1" i="1" dirty="0" smtClean="0"/>
              <a:t>Статические переменные</a:t>
            </a:r>
            <a:endParaRPr lang="ru-RU" b="1" i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31136" y="248231"/>
            <a:ext cx="7624064" cy="878605"/>
          </a:xfrm>
        </p:spPr>
        <p:txBody>
          <a:bodyPr/>
          <a:lstStyle/>
          <a:p>
            <a:r>
              <a:rPr lang="ru-RU" dirty="0" smtClean="0"/>
              <a:t>Переменные-члены класса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4212" y="5446970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34557" y="5446970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28" y="1819536"/>
            <a:ext cx="3703641" cy="3627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82" y="5816302"/>
            <a:ext cx="3308894" cy="72213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248" y="5816302"/>
            <a:ext cx="3326200" cy="72213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63" y="1819536"/>
            <a:ext cx="3935733" cy="3627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83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200840" y="244255"/>
            <a:ext cx="7402391" cy="780981"/>
          </a:xfrm>
        </p:spPr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34" y="1263358"/>
            <a:ext cx="5311600" cy="40541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56409" y="5391495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81" y="5834773"/>
            <a:ext cx="3693707" cy="55165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142286" y="2949446"/>
            <a:ext cx="2339562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Без статического метода пришлось бы создавать объект !</a:t>
            </a:r>
          </a:p>
        </p:txBody>
      </p:sp>
    </p:spTree>
    <p:extLst>
      <p:ext uri="{BB962C8B-B14F-4D97-AF65-F5344CB8AC3E}">
        <p14:creationId xmlns:p14="http://schemas.microsoft.com/office/powerpoint/2010/main" val="15408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303</TotalTime>
  <Words>361</Words>
  <Application>Microsoft Office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Times New Roman</vt:lpstr>
      <vt:lpstr>Parcel</vt:lpstr>
      <vt:lpstr>Паттерн Singleton (одиночка)</vt:lpstr>
      <vt:lpstr>Суть паттерна</vt:lpstr>
      <vt:lpstr>Решаемая задача</vt:lpstr>
      <vt:lpstr>Решение</vt:lpstr>
      <vt:lpstr>Структура паттерна</vt:lpstr>
      <vt:lpstr>Презентация PowerPoint</vt:lpstr>
      <vt:lpstr>Немного про статику</vt:lpstr>
      <vt:lpstr>Переменные-члены класса</vt:lpstr>
      <vt:lpstr>Статические методы</vt:lpstr>
      <vt:lpstr>Пример работы паттерна</vt:lpstr>
      <vt:lpstr>Презентация PowerPoint</vt:lpstr>
      <vt:lpstr>Преимущества и недостатки паттерна</vt:lpstr>
      <vt:lpstr>Отношение с другими паттернами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Singleton (одиночка)</dc:title>
  <dc:creator>Максим Андреев</dc:creator>
  <cp:lastModifiedBy>Максим Андреев</cp:lastModifiedBy>
  <cp:revision>35</cp:revision>
  <dcterms:created xsi:type="dcterms:W3CDTF">2020-11-23T18:55:52Z</dcterms:created>
  <dcterms:modified xsi:type="dcterms:W3CDTF">2020-11-29T14:21:38Z</dcterms:modified>
</cp:coreProperties>
</file>