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7"/>
  </p:handoutMasterIdLst>
  <p:sldIdLst>
    <p:sldId id="256" r:id="rId3"/>
    <p:sldId id="258" r:id="rId5"/>
    <p:sldId id="257" r:id="rId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201"/>
        <p:guide pos="383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gradFill rotWithShape="1"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流程图: 过程 10"/>
          <p:cNvSpPr/>
          <p:nvPr/>
        </p:nvSpPr>
        <p:spPr>
          <a:xfrm>
            <a:off x="5524500" y="360680"/>
            <a:ext cx="2589530" cy="3271520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boot tab page N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404495" y="676275"/>
            <a:ext cx="3455035" cy="5130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Storage Base Info</a:t>
            </a:r>
            <a:endParaRPr lang="en-US" altLang="zh-CN"/>
          </a:p>
          <a:p>
            <a:pPr algn="ctr"/>
            <a:r>
              <a:rPr lang="en-US" altLang="zh-CN"/>
              <a:t>addr: from start (0x000000)</a:t>
            </a:r>
            <a:endParaRPr lang="en-US" altLang="zh-CN"/>
          </a:p>
          <a:p>
            <a:pPr algn="ctr"/>
            <a:r>
              <a:rPr lang="en-US" altLang="zh-CN"/>
              <a:t>size: 1KByte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732155" y="1868170"/>
            <a:ext cx="2799080" cy="74104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Boot Info Section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732790" y="2799080"/>
            <a:ext cx="2799080" cy="74104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System Info Section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732790" y="3729990"/>
            <a:ext cx="2799080" cy="74104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User Info Section</a:t>
            </a:r>
            <a:endParaRPr lang="en-US" altLang="zh-CN"/>
          </a:p>
        </p:txBody>
      </p:sp>
      <p:sp>
        <p:nvSpPr>
          <p:cNvPr id="10" name="流程图: 过程 9"/>
          <p:cNvSpPr/>
          <p:nvPr/>
        </p:nvSpPr>
        <p:spPr>
          <a:xfrm>
            <a:off x="5207000" y="725170"/>
            <a:ext cx="2589530" cy="3271520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boot tab page ...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</p:txBody>
      </p:sp>
      <p:sp>
        <p:nvSpPr>
          <p:cNvPr id="9" name="流程图: 过程 8"/>
          <p:cNvSpPr/>
          <p:nvPr/>
        </p:nvSpPr>
        <p:spPr>
          <a:xfrm>
            <a:off x="4889500" y="1074420"/>
            <a:ext cx="2589530" cy="3272155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boot tab page 2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</p:txBody>
      </p:sp>
      <p:sp>
        <p:nvSpPr>
          <p:cNvPr id="8" name="流程图: 过程 7"/>
          <p:cNvSpPr/>
          <p:nvPr/>
        </p:nvSpPr>
        <p:spPr>
          <a:xfrm>
            <a:off x="4556125" y="1434465"/>
            <a:ext cx="2589530" cy="3717925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boot tab page 1</a:t>
            </a:r>
            <a:endParaRPr lang="en-US" altLang="zh-CN"/>
          </a:p>
          <a:p>
            <a:pPr algn="ctr"/>
            <a:r>
              <a:rPr lang="en-US" altLang="zh-CN"/>
              <a:t>single tab size: 4KByte</a:t>
            </a:r>
            <a:endParaRPr lang="en-US" altLang="zh-CN"/>
          </a:p>
          <a:p>
            <a:pPr algn="ctr"/>
            <a:r>
              <a:rPr lang="en-US" altLang="zh-CN"/>
              <a:t>storaged item addr tab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r>
              <a:rPr lang="en-US" altLang="zh-CN"/>
              <a:t>.</a:t>
            </a:r>
            <a:endParaRPr lang="en-US" altLang="zh-CN"/>
          </a:p>
          <a:p>
            <a:pPr algn="ctr"/>
            <a:r>
              <a:rPr lang="en-US" altLang="zh-CN"/>
              <a:t>.</a:t>
            </a:r>
            <a:endParaRPr lang="en-US" altLang="zh-CN"/>
          </a:p>
          <a:p>
            <a:pPr algn="ctr"/>
            <a:r>
              <a:rPr lang="en-US" altLang="zh-CN"/>
              <a:t>.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</p:txBody>
      </p:sp>
      <p:cxnSp>
        <p:nvCxnSpPr>
          <p:cNvPr id="12" name="直接箭头连接符 11"/>
          <p:cNvCxnSpPr>
            <a:stCxn id="4" idx="3"/>
          </p:cNvCxnSpPr>
          <p:nvPr/>
        </p:nvCxnSpPr>
        <p:spPr>
          <a:xfrm>
            <a:off x="3531235" y="2239010"/>
            <a:ext cx="102489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8837295" y="379730"/>
            <a:ext cx="3083560" cy="6099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boot data section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r>
              <a:rPr lang="en-US" altLang="zh-CN"/>
              <a:t>.</a:t>
            </a:r>
            <a:endParaRPr lang="en-US" altLang="zh-CN"/>
          </a:p>
          <a:p>
            <a:pPr algn="ctr"/>
            <a:r>
              <a:rPr lang="en-US" altLang="zh-CN"/>
              <a:t>.</a:t>
            </a:r>
            <a:endParaRPr lang="en-US" altLang="zh-CN"/>
          </a:p>
          <a:p>
            <a:pPr algn="ctr"/>
            <a:r>
              <a:rPr lang="en-US" altLang="zh-CN"/>
              <a:t>.</a:t>
            </a:r>
            <a:endParaRPr lang="en-US" altLang="zh-CN"/>
          </a:p>
          <a:p>
            <a:pPr algn="ctr"/>
            <a:r>
              <a:rPr lang="en-US" altLang="zh-CN"/>
              <a:t>.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r>
              <a:rPr lang="en-US" altLang="zh-CN"/>
              <a:t>.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</p:txBody>
      </p:sp>
      <p:sp>
        <p:nvSpPr>
          <p:cNvPr id="15" name="矩形 14"/>
          <p:cNvSpPr/>
          <p:nvPr/>
        </p:nvSpPr>
        <p:spPr>
          <a:xfrm>
            <a:off x="8979535" y="971550"/>
            <a:ext cx="2799715" cy="645795"/>
          </a:xfrm>
          <a:prstGeom prst="rect">
            <a:avLst/>
          </a:prstGeom>
          <a:gradFill>
            <a:gsLst>
              <a:gs pos="42000">
                <a:srgbClr val="88CBCC"/>
              </a:gs>
              <a:gs pos="0">
                <a:srgbClr val="ADDBDC"/>
              </a:gs>
              <a:gs pos="100000">
                <a:srgbClr val="62BBBB"/>
              </a:gs>
            </a:gsLst>
            <a:lin scaled="1"/>
          </a:gra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storage data slot 1</a:t>
            </a:r>
            <a:endParaRPr lang="en-US" altLang="zh-CN"/>
          </a:p>
        </p:txBody>
      </p:sp>
      <p:sp>
        <p:nvSpPr>
          <p:cNvPr id="16" name="矩形 15"/>
          <p:cNvSpPr/>
          <p:nvPr/>
        </p:nvSpPr>
        <p:spPr>
          <a:xfrm>
            <a:off x="8978900" y="1710055"/>
            <a:ext cx="2799715" cy="645795"/>
          </a:xfrm>
          <a:prstGeom prst="rect">
            <a:avLst/>
          </a:prstGeom>
          <a:gradFill>
            <a:gsLst>
              <a:gs pos="42000">
                <a:srgbClr val="88CBCC"/>
              </a:gs>
              <a:gs pos="0">
                <a:srgbClr val="ADDBDC"/>
              </a:gs>
              <a:gs pos="100000">
                <a:srgbClr val="62BBBB"/>
              </a:gs>
            </a:gsLst>
            <a:lin scaled="1"/>
          </a:gra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storage data slot 2</a:t>
            </a:r>
            <a:endParaRPr lang="en-US" altLang="zh-CN"/>
          </a:p>
        </p:txBody>
      </p:sp>
      <p:sp>
        <p:nvSpPr>
          <p:cNvPr id="17" name="矩形 16"/>
          <p:cNvSpPr/>
          <p:nvPr/>
        </p:nvSpPr>
        <p:spPr>
          <a:xfrm>
            <a:off x="8979535" y="2448560"/>
            <a:ext cx="2799715" cy="645795"/>
          </a:xfrm>
          <a:prstGeom prst="rect">
            <a:avLst/>
          </a:prstGeom>
          <a:gradFill>
            <a:gsLst>
              <a:gs pos="42000">
                <a:srgbClr val="88CBCC"/>
              </a:gs>
              <a:gs pos="0">
                <a:srgbClr val="ADDBDC"/>
              </a:gs>
              <a:gs pos="100000">
                <a:srgbClr val="62BBBB"/>
              </a:gs>
            </a:gsLst>
            <a:lin scaled="1"/>
          </a:gra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storage data slot 3</a:t>
            </a:r>
            <a:endParaRPr lang="en-US" altLang="zh-CN"/>
          </a:p>
        </p:txBody>
      </p:sp>
      <p:sp>
        <p:nvSpPr>
          <p:cNvPr id="18" name="矩形 17"/>
          <p:cNvSpPr/>
          <p:nvPr/>
        </p:nvSpPr>
        <p:spPr>
          <a:xfrm>
            <a:off x="4806950" y="2677795"/>
            <a:ext cx="2087245" cy="41656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item slot 1</a:t>
            </a:r>
            <a:endParaRPr lang="en-US" altLang="zh-CN"/>
          </a:p>
        </p:txBody>
      </p:sp>
      <p:sp>
        <p:nvSpPr>
          <p:cNvPr id="19" name="矩形 18"/>
          <p:cNvSpPr/>
          <p:nvPr/>
        </p:nvSpPr>
        <p:spPr>
          <a:xfrm>
            <a:off x="4807585" y="3313430"/>
            <a:ext cx="2087245" cy="41656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item slot 2</a:t>
            </a:r>
            <a:endParaRPr lang="en-US" altLang="zh-CN"/>
          </a:p>
        </p:txBody>
      </p:sp>
      <p:sp>
        <p:nvSpPr>
          <p:cNvPr id="23" name="矩形 22"/>
          <p:cNvSpPr/>
          <p:nvPr/>
        </p:nvSpPr>
        <p:spPr>
          <a:xfrm>
            <a:off x="4806950" y="4627245"/>
            <a:ext cx="2087245" cy="41656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item slot N</a:t>
            </a:r>
            <a:endParaRPr lang="en-US" altLang="zh-CN"/>
          </a:p>
        </p:txBody>
      </p:sp>
      <p:cxnSp>
        <p:nvCxnSpPr>
          <p:cNvPr id="24" name="肘形连接符 23"/>
          <p:cNvCxnSpPr>
            <a:stCxn id="18" idx="3"/>
            <a:endCxn id="15" idx="1"/>
          </p:cNvCxnSpPr>
          <p:nvPr/>
        </p:nvCxnSpPr>
        <p:spPr>
          <a:xfrm flipV="1">
            <a:off x="6894195" y="1294765"/>
            <a:ext cx="2085340" cy="1591310"/>
          </a:xfrm>
          <a:prstGeom prst="bentConnector3">
            <a:avLst>
              <a:gd name="adj1" fmla="val 75304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19" idx="3"/>
            <a:endCxn id="16" idx="1"/>
          </p:cNvCxnSpPr>
          <p:nvPr/>
        </p:nvCxnSpPr>
        <p:spPr>
          <a:xfrm flipV="1">
            <a:off x="6894830" y="2033270"/>
            <a:ext cx="2084070" cy="1488440"/>
          </a:xfrm>
          <a:prstGeom prst="bentConnector3">
            <a:avLst>
              <a:gd name="adj1" fmla="val 7925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23" idx="3"/>
            <a:endCxn id="27" idx="1"/>
          </p:cNvCxnSpPr>
          <p:nvPr/>
        </p:nvCxnSpPr>
        <p:spPr>
          <a:xfrm>
            <a:off x="6894195" y="4835525"/>
            <a:ext cx="2095500" cy="3175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8989695" y="4515485"/>
            <a:ext cx="2799715" cy="645795"/>
          </a:xfrm>
          <a:prstGeom prst="rect">
            <a:avLst/>
          </a:prstGeom>
          <a:gradFill>
            <a:gsLst>
              <a:gs pos="42000">
                <a:srgbClr val="88CBCC"/>
              </a:gs>
              <a:gs pos="0">
                <a:srgbClr val="ADDBDC"/>
              </a:gs>
              <a:gs pos="100000">
                <a:srgbClr val="62BBBB"/>
              </a:gs>
            </a:gsLst>
            <a:lin scaled="1"/>
          </a:gra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storage data slot N</a:t>
            </a:r>
            <a:endParaRPr lang="en-US" altLang="zh-CN"/>
          </a:p>
        </p:txBody>
      </p:sp>
      <p:sp>
        <p:nvSpPr>
          <p:cNvPr id="28" name="矩形 27"/>
          <p:cNvSpPr/>
          <p:nvPr/>
        </p:nvSpPr>
        <p:spPr>
          <a:xfrm>
            <a:off x="8989695" y="5594985"/>
            <a:ext cx="2799715" cy="741680"/>
          </a:xfrm>
          <a:prstGeom prst="rect">
            <a:avLst/>
          </a:prstGeom>
          <a:gradFill>
            <a:gsLst>
              <a:gs pos="42000">
                <a:srgbClr val="88CBCC"/>
              </a:gs>
              <a:gs pos="0">
                <a:srgbClr val="ADDBDC"/>
              </a:gs>
              <a:gs pos="100000">
                <a:srgbClr val="62BBBB"/>
              </a:gs>
            </a:gsLst>
            <a:lin scaled="1"/>
          </a:gra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Free Slot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697865" y="1137285"/>
            <a:ext cx="2931160" cy="458343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Info Section Structure</a:t>
            </a:r>
            <a:endParaRPr lang="en-US" altLang="zh-CN"/>
          </a:p>
          <a:p>
            <a:pPr algn="ctr"/>
            <a:endParaRPr lang="en-US" altLang="zh-CN"/>
          </a:p>
          <a:p>
            <a:pPr algn="l"/>
            <a:r>
              <a:rPr lang="en-US" altLang="zh-CN"/>
              <a:t>Total Size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en-US" altLang="zh-CN"/>
              <a:t>Tab Address</a:t>
            </a:r>
            <a:endParaRPr lang="en-US" altLang="zh-CN"/>
          </a:p>
          <a:p>
            <a:pPr algn="l"/>
            <a:r>
              <a:rPr lang="en-US" altLang="zh-CN"/>
              <a:t>Tab Page Size</a:t>
            </a:r>
            <a:endParaRPr lang="en-US" altLang="zh-CN"/>
          </a:p>
          <a:p>
            <a:pPr algn="l"/>
            <a:r>
              <a:rPr lang="en-US" altLang="zh-CN"/>
              <a:t>Tab Size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en-US" altLang="zh-CN"/>
              <a:t>Data Section Address</a:t>
            </a:r>
            <a:endParaRPr lang="en-US" altLang="zh-CN"/>
          </a:p>
          <a:p>
            <a:pPr algn="l"/>
            <a:r>
              <a:rPr lang="en-US" altLang="zh-CN"/>
              <a:t>Data Section Size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en-US" altLang="zh-CN"/>
              <a:t>Free Slot Address</a:t>
            </a:r>
            <a:endParaRPr lang="en-US" altLang="zh-CN"/>
          </a:p>
          <a:p>
            <a:pPr algn="l"/>
            <a:r>
              <a:rPr lang="en-US" altLang="zh-CN"/>
              <a:t>Free Slot Num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en-US" altLang="zh-CN"/>
              <a:t>Storage Param Num</a:t>
            </a:r>
            <a:endParaRPr lang="en-US" altLang="zh-CN"/>
          </a:p>
          <a:p>
            <a:pPr algn="l"/>
            <a:r>
              <a:rPr lang="en-US" altLang="zh-CN"/>
              <a:t>Storage Param Size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4530725" y="853440"/>
            <a:ext cx="1739265" cy="13601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Tab 4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7253605" y="379730"/>
            <a:ext cx="3083560" cy="6099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data section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r>
              <a:rPr lang="en-US" altLang="zh-CN"/>
              <a:t>.</a:t>
            </a:r>
            <a:endParaRPr lang="en-US" altLang="zh-CN"/>
          </a:p>
          <a:p>
            <a:pPr algn="ctr"/>
            <a:r>
              <a:rPr lang="en-US" altLang="zh-CN"/>
              <a:t>.</a:t>
            </a:r>
            <a:endParaRPr lang="en-US" altLang="zh-CN"/>
          </a:p>
          <a:p>
            <a:pPr algn="ctr"/>
            <a:r>
              <a:rPr lang="en-US" altLang="zh-CN"/>
              <a:t>.</a:t>
            </a:r>
            <a:endParaRPr lang="en-US" altLang="zh-CN"/>
          </a:p>
          <a:p>
            <a:pPr algn="ctr"/>
            <a:r>
              <a:rPr lang="en-US" altLang="zh-CN"/>
              <a:t>.</a:t>
            </a:r>
            <a:endParaRPr lang="en-US" altLang="zh-CN"/>
          </a:p>
          <a:p>
            <a:pPr algn="ctr"/>
            <a:r>
              <a:rPr lang="en-US" altLang="zh-CN"/>
              <a:t>.</a:t>
            </a:r>
            <a:endParaRPr lang="en-US" altLang="zh-CN"/>
          </a:p>
          <a:p>
            <a:pPr algn="ctr"/>
            <a:r>
              <a:rPr lang="en-US" altLang="zh-CN"/>
              <a:t>.</a:t>
            </a:r>
            <a:endParaRPr lang="en-US" altLang="zh-CN"/>
          </a:p>
          <a:p>
            <a:pPr algn="ctr"/>
            <a:r>
              <a:rPr lang="en-US" altLang="zh-CN"/>
              <a:t>.</a:t>
            </a:r>
            <a:endParaRPr lang="en-US" altLang="zh-CN"/>
          </a:p>
          <a:p>
            <a:pPr algn="ctr"/>
            <a:r>
              <a:rPr lang="en-US" altLang="zh-CN"/>
              <a:t>.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7385050" y="971550"/>
            <a:ext cx="2799715" cy="645795"/>
          </a:xfrm>
          <a:prstGeom prst="rect">
            <a:avLst/>
          </a:prstGeom>
          <a:gradFill>
            <a:gsLst>
              <a:gs pos="42000">
                <a:srgbClr val="88CBCC"/>
              </a:gs>
              <a:gs pos="0">
                <a:srgbClr val="ADDBDC"/>
              </a:gs>
              <a:gs pos="100000">
                <a:srgbClr val="62BBBB"/>
              </a:gs>
            </a:gsLst>
            <a:lin scaled="1"/>
          </a:gra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storage data slot 1</a:t>
            </a:r>
            <a:endParaRPr lang="en-US" altLang="zh-CN"/>
          </a:p>
        </p:txBody>
      </p:sp>
      <p:sp>
        <p:nvSpPr>
          <p:cNvPr id="16" name="矩形 15"/>
          <p:cNvSpPr/>
          <p:nvPr/>
        </p:nvSpPr>
        <p:spPr>
          <a:xfrm>
            <a:off x="7384415" y="1710055"/>
            <a:ext cx="2799715" cy="645795"/>
          </a:xfrm>
          <a:prstGeom prst="rect">
            <a:avLst/>
          </a:prstGeom>
          <a:gradFill>
            <a:gsLst>
              <a:gs pos="42000">
                <a:srgbClr val="88CBCC"/>
              </a:gs>
              <a:gs pos="0">
                <a:srgbClr val="ADDBDC"/>
              </a:gs>
              <a:gs pos="100000">
                <a:srgbClr val="62BBBB"/>
              </a:gs>
            </a:gsLst>
            <a:lin scaled="1"/>
          </a:gra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storage data slot 2</a:t>
            </a:r>
            <a:endParaRPr lang="en-US" altLang="zh-CN"/>
          </a:p>
        </p:txBody>
      </p:sp>
      <p:sp>
        <p:nvSpPr>
          <p:cNvPr id="17" name="矩形 16"/>
          <p:cNvSpPr/>
          <p:nvPr/>
        </p:nvSpPr>
        <p:spPr>
          <a:xfrm>
            <a:off x="7384415" y="3362960"/>
            <a:ext cx="2799715" cy="645795"/>
          </a:xfrm>
          <a:prstGeom prst="rect">
            <a:avLst/>
          </a:prstGeom>
          <a:gradFill>
            <a:gsLst>
              <a:gs pos="42000">
                <a:srgbClr val="88CBCC"/>
              </a:gs>
              <a:gs pos="0">
                <a:srgbClr val="ADDBDC"/>
              </a:gs>
              <a:gs pos="100000">
                <a:srgbClr val="62BBBB"/>
              </a:gs>
            </a:gsLst>
            <a:lin scaled="1"/>
          </a:gra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storage data slot N</a:t>
            </a:r>
            <a:endParaRPr lang="en-US" altLang="zh-CN"/>
          </a:p>
        </p:txBody>
      </p:sp>
      <p:sp>
        <p:nvSpPr>
          <p:cNvPr id="28" name="矩形 27"/>
          <p:cNvSpPr/>
          <p:nvPr/>
        </p:nvSpPr>
        <p:spPr>
          <a:xfrm>
            <a:off x="7395210" y="5594985"/>
            <a:ext cx="2799715" cy="741680"/>
          </a:xfrm>
          <a:prstGeom prst="rect">
            <a:avLst/>
          </a:prstGeom>
          <a:gradFill>
            <a:gsLst>
              <a:gs pos="42000">
                <a:srgbClr val="88CBCC"/>
              </a:gs>
              <a:gs pos="0">
                <a:srgbClr val="ADDBDC"/>
              </a:gs>
              <a:gs pos="100000">
                <a:srgbClr val="62BBBB"/>
              </a:gs>
            </a:gsLst>
            <a:lin scaled="1"/>
          </a:gra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Final Free Slot</a:t>
            </a:r>
            <a:endParaRPr lang="en-US" altLang="zh-CN"/>
          </a:p>
        </p:txBody>
      </p:sp>
      <p:cxnSp>
        <p:nvCxnSpPr>
          <p:cNvPr id="25" name="肘形连接符 24"/>
          <p:cNvCxnSpPr>
            <a:endCxn id="26" idx="1"/>
          </p:cNvCxnSpPr>
          <p:nvPr/>
        </p:nvCxnSpPr>
        <p:spPr>
          <a:xfrm flipV="1">
            <a:off x="2728595" y="2868295"/>
            <a:ext cx="4655820" cy="1550670"/>
          </a:xfrm>
          <a:prstGeom prst="bentConnector3">
            <a:avLst>
              <a:gd name="adj1" fmla="val 86361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7384415" y="2497455"/>
            <a:ext cx="2799715" cy="741680"/>
          </a:xfrm>
          <a:prstGeom prst="rect">
            <a:avLst/>
          </a:prstGeom>
          <a:gradFill>
            <a:gsLst>
              <a:gs pos="42000">
                <a:srgbClr val="88CBCC"/>
              </a:gs>
              <a:gs pos="0">
                <a:srgbClr val="ADDBDC"/>
              </a:gs>
              <a:gs pos="100000">
                <a:srgbClr val="62BBBB"/>
              </a:gs>
            </a:gsLst>
            <a:lin scaled="1"/>
          </a:gra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Free Slot 1</a:t>
            </a:r>
            <a:endParaRPr lang="en-US" altLang="zh-CN"/>
          </a:p>
        </p:txBody>
      </p:sp>
      <p:cxnSp>
        <p:nvCxnSpPr>
          <p:cNvPr id="29" name="肘形连接符 28"/>
          <p:cNvCxnSpPr/>
          <p:nvPr/>
        </p:nvCxnSpPr>
        <p:spPr>
          <a:xfrm>
            <a:off x="10184130" y="2868295"/>
            <a:ext cx="3175" cy="1845945"/>
          </a:xfrm>
          <a:prstGeom prst="bentConnector3">
            <a:avLst>
              <a:gd name="adj1" fmla="val 750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7384415" y="4343400"/>
            <a:ext cx="2799715" cy="741680"/>
          </a:xfrm>
          <a:prstGeom prst="rect">
            <a:avLst/>
          </a:prstGeom>
          <a:gradFill>
            <a:gsLst>
              <a:gs pos="42000">
                <a:srgbClr val="88CBCC"/>
              </a:gs>
              <a:gs pos="0">
                <a:srgbClr val="ADDBDC"/>
              </a:gs>
              <a:gs pos="100000">
                <a:srgbClr val="62BBBB"/>
              </a:gs>
            </a:gsLst>
            <a:lin scaled="1"/>
          </a:gra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Free Slot 2</a:t>
            </a:r>
            <a:endParaRPr lang="en-US" altLang="zh-CN"/>
          </a:p>
        </p:txBody>
      </p:sp>
      <p:cxnSp>
        <p:nvCxnSpPr>
          <p:cNvPr id="32" name="肘形连接符 31"/>
          <p:cNvCxnSpPr>
            <a:stCxn id="30" idx="1"/>
            <a:endCxn id="28" idx="1"/>
          </p:cNvCxnSpPr>
          <p:nvPr/>
        </p:nvCxnSpPr>
        <p:spPr>
          <a:xfrm rot="10800000" flipH="1" flipV="1">
            <a:off x="7383780" y="4713605"/>
            <a:ext cx="10795" cy="1251585"/>
          </a:xfrm>
          <a:prstGeom prst="bentConnector3">
            <a:avLst>
              <a:gd name="adj1" fmla="val -2205882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肘形连接符 32"/>
          <p:cNvCxnSpPr/>
          <p:nvPr/>
        </p:nvCxnSpPr>
        <p:spPr>
          <a:xfrm flipV="1">
            <a:off x="3175635" y="701040"/>
            <a:ext cx="4951730" cy="2915285"/>
          </a:xfrm>
          <a:prstGeom prst="bentConnector3">
            <a:avLst>
              <a:gd name="adj1" fmla="val 67517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4342765" y="1132840"/>
            <a:ext cx="1739265" cy="13601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Tab 3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</p:txBody>
      </p:sp>
      <p:sp>
        <p:nvSpPr>
          <p:cNvPr id="36" name="矩形 35"/>
          <p:cNvSpPr/>
          <p:nvPr/>
        </p:nvSpPr>
        <p:spPr>
          <a:xfrm>
            <a:off x="4154805" y="1412240"/>
            <a:ext cx="1739265" cy="13601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Tab 2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</p:txBody>
      </p:sp>
      <p:sp>
        <p:nvSpPr>
          <p:cNvPr id="37" name="矩形 36"/>
          <p:cNvSpPr/>
          <p:nvPr/>
        </p:nvSpPr>
        <p:spPr>
          <a:xfrm>
            <a:off x="3987165" y="1710055"/>
            <a:ext cx="1739265" cy="13601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Tab 1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</p:txBody>
      </p:sp>
      <p:cxnSp>
        <p:nvCxnSpPr>
          <p:cNvPr id="38" name="直接箭头连接符 37"/>
          <p:cNvCxnSpPr>
            <a:endCxn id="37" idx="1"/>
          </p:cNvCxnSpPr>
          <p:nvPr/>
        </p:nvCxnSpPr>
        <p:spPr>
          <a:xfrm>
            <a:off x="2272030" y="2390140"/>
            <a:ext cx="171513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7602855" y="354330"/>
            <a:ext cx="4340225" cy="5440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Data Section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</p:txBody>
      </p:sp>
      <p:sp>
        <p:nvSpPr>
          <p:cNvPr id="26" name="矩形 25"/>
          <p:cNvSpPr/>
          <p:nvPr/>
        </p:nvSpPr>
        <p:spPr>
          <a:xfrm>
            <a:off x="7868920" y="891540"/>
            <a:ext cx="3808095" cy="2193925"/>
          </a:xfrm>
          <a:prstGeom prst="rect">
            <a:avLst/>
          </a:prstGeom>
          <a:gradFill>
            <a:gsLst>
              <a:gs pos="42000">
                <a:srgbClr val="88CBCC"/>
              </a:gs>
              <a:gs pos="0">
                <a:srgbClr val="ADDBDC"/>
              </a:gs>
              <a:gs pos="100000">
                <a:srgbClr val="62BBBB"/>
              </a:gs>
            </a:gsLst>
            <a:lin scaled="1"/>
          </a:gra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Free Slot (Ahead)</a:t>
            </a:r>
            <a:endParaRPr lang="en-US" altLang="zh-CN"/>
          </a:p>
          <a:p>
            <a:pPr algn="ctr"/>
            <a:endParaRPr lang="en-US" altLang="zh-CN"/>
          </a:p>
          <a:p>
            <a:pPr algn="l"/>
            <a:r>
              <a:rPr lang="en-US" altLang="zh-CN"/>
              <a:t>Head_Tag:                   0xEF0110EF</a:t>
            </a:r>
            <a:endParaRPr lang="en-US" altLang="zh-CN"/>
          </a:p>
          <a:p>
            <a:pPr algn="l"/>
            <a:r>
              <a:rPr lang="en-US" altLang="zh-CN"/>
              <a:t>Total Size:                    </a:t>
            </a:r>
            <a:endParaRPr lang="en-US" altLang="zh-CN"/>
          </a:p>
          <a:p>
            <a:pPr algn="l"/>
            <a:r>
              <a:rPr lang="en-US" altLang="zh-CN"/>
              <a:t>Current Slot Size:</a:t>
            </a:r>
            <a:endParaRPr lang="en-US" altLang="zh-CN"/>
          </a:p>
          <a:p>
            <a:pPr algn="l"/>
            <a:r>
              <a:rPr lang="en-US" altLang="zh-CN"/>
              <a:t>Next Free Slot Addr:</a:t>
            </a:r>
            <a:endParaRPr lang="en-US" altLang="zh-CN"/>
          </a:p>
          <a:p>
            <a:pPr algn="l"/>
            <a:r>
              <a:rPr lang="en-US" altLang="zh-CN"/>
              <a:t>End_Tag:                     0xFE1001FE</a:t>
            </a:r>
            <a:endParaRPr lang="en-US" altLang="zh-CN"/>
          </a:p>
          <a:p>
            <a:pPr algn="ctr"/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57150" y="125730"/>
            <a:ext cx="7291705" cy="64623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the definition of FreeSlot be like this</a:t>
            </a:r>
            <a:endParaRPr lang="en-US" altLang="zh-CN"/>
          </a:p>
          <a:p>
            <a:pPr algn="l"/>
            <a:r>
              <a:rPr lang="en-US" altLang="zh-CN"/>
              <a:t>typedef struct</a:t>
            </a:r>
            <a:endParaRPr lang="en-US" altLang="zh-CN"/>
          </a:p>
          <a:p>
            <a:pPr algn="l"/>
            <a:r>
              <a:rPr lang="en-US" altLang="zh-CN"/>
              <a:t>{</a:t>
            </a:r>
            <a:endParaRPr lang="en-US" altLang="zh-CN"/>
          </a:p>
          <a:p>
            <a:pPr algn="l"/>
            <a:r>
              <a:rPr lang="en-US" altLang="zh-CN"/>
              <a:t>    uint32_t head_tag;	/* free slot head tag always </a:t>
            </a:r>
            <a:r>
              <a:rPr lang="en-US" altLang="zh-CN">
                <a:sym typeface="+mn-ea"/>
              </a:rPr>
              <a:t>0xEF0110EF</a:t>
            </a:r>
            <a:r>
              <a:rPr lang="en-US" altLang="zh-CN"/>
              <a:t> */</a:t>
            </a:r>
            <a:endParaRPr lang="en-US" altLang="zh-CN"/>
          </a:p>
          <a:p>
            <a:pPr algn="l"/>
            <a:r>
              <a:rPr lang="en-US" altLang="zh-CN"/>
              <a:t>    uint32_t total_size;	/* indicate all free space that we can use */</a:t>
            </a:r>
            <a:endParaRPr lang="en-US" altLang="zh-CN"/>
          </a:p>
          <a:p>
            <a:pPr algn="l"/>
            <a:r>
              <a:rPr lang="en-US" altLang="zh-CN"/>
              <a:t>    uint32_t cur_slot_size;	/* indicate current slot space we can use */</a:t>
            </a:r>
            <a:endParaRPr lang="en-US" altLang="zh-CN"/>
          </a:p>
          <a:p>
            <a:pPr algn="l"/>
            <a:r>
              <a:rPr lang="en-US" altLang="zh-CN"/>
              <a:t>    uint32_t nxt_addr;	/* indicate next free slot start address */</a:t>
            </a:r>
            <a:endParaRPr lang="en-US" altLang="zh-CN"/>
          </a:p>
          <a:p>
            <a:pPr algn="l"/>
            <a:r>
              <a:rPr lang="en-US" altLang="zh-CN"/>
              <a:t>    uint32_t end_tag;	/* free slot end tag always </a:t>
            </a:r>
            <a:r>
              <a:rPr lang="en-US" altLang="zh-CN">
                <a:sym typeface="+mn-ea"/>
              </a:rPr>
              <a:t>0xFE1001FE</a:t>
            </a:r>
            <a:r>
              <a:rPr lang="en-US" altLang="zh-CN"/>
              <a:t> */</a:t>
            </a:r>
            <a:endParaRPr lang="en-US" altLang="zh-CN"/>
          </a:p>
          <a:p>
            <a:pPr algn="l"/>
            <a:r>
              <a:rPr lang="en-US" altLang="zh-CN"/>
              <a:t>} Storage_FreeSlot_TypeDef;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en-US" altLang="zh-CN"/>
              <a:t>for example:</a:t>
            </a:r>
            <a:endParaRPr lang="en-US" altLang="zh-CN"/>
          </a:p>
          <a:p>
            <a:pPr algn="l"/>
            <a:r>
              <a:rPr lang="en-US" altLang="zh-CN"/>
              <a:t>define data section space is 1MByte</a:t>
            </a:r>
            <a:endParaRPr lang="en-US" altLang="zh-CN"/>
          </a:p>
          <a:p>
            <a:pPr algn="l"/>
            <a:r>
              <a:rPr lang="en-US" altLang="zh-CN"/>
              <a:t>after storage module formate first free slot info should be</a:t>
            </a:r>
            <a:endParaRPr lang="en-US" altLang="zh-CN"/>
          </a:p>
          <a:p>
            <a:pPr algn="l"/>
            <a:r>
              <a:rPr lang="en-US" altLang="zh-CN"/>
              <a:t>head_tag: 0xEF0110EF</a:t>
            </a:r>
            <a:endParaRPr lang="en-US" altLang="zh-CN"/>
          </a:p>
          <a:p>
            <a:pPr algn="l"/>
            <a:r>
              <a:rPr lang="en-US" altLang="zh-CN"/>
              <a:t>total_size: 1 * 1024 * 1024 Byte</a:t>
            </a:r>
            <a:endParaRPr lang="en-US" altLang="zh-CN"/>
          </a:p>
          <a:p>
            <a:pPr algn="l"/>
            <a:r>
              <a:rPr lang="en-US" altLang="zh-CN"/>
              <a:t>cur_slot_size: 1 * 1024 * 1024 Byte</a:t>
            </a:r>
            <a:endParaRPr lang="en-US" altLang="zh-CN"/>
          </a:p>
          <a:p>
            <a:pPr algn="l"/>
            <a:r>
              <a:rPr lang="en-US" altLang="zh-CN"/>
              <a:t>nxt_addr: 0</a:t>
            </a:r>
            <a:endParaRPr lang="en-US" altLang="zh-CN"/>
          </a:p>
          <a:p>
            <a:pPr algn="l"/>
            <a:r>
              <a:rPr lang="en-US" altLang="zh-CN"/>
              <a:t>end_tag: 0xFE1001FE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en-US" altLang="zh-CN"/>
              <a:t>not any other slot info inside the data section and only 1 free</a:t>
            </a:r>
            <a:endParaRPr lang="en-US" altLang="zh-CN"/>
          </a:p>
          <a:p>
            <a:pPr algn="l"/>
            <a:r>
              <a:rPr lang="en-US" altLang="zh-CN"/>
              <a:t>slot we can find ahead of the data section </a:t>
            </a:r>
            <a:endParaRPr lang="en-US" altLang="zh-CN"/>
          </a:p>
          <a:p>
            <a:pPr algn="l"/>
            <a:r>
              <a:rPr lang="en-US" altLang="zh-CN"/>
              <a:t>also free slot address is </a:t>
            </a:r>
            <a:r>
              <a:rPr lang="en-US" altLang="zh-CN">
                <a:sym typeface="+mn-ea"/>
              </a:rPr>
              <a:t>data section start address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1632</Words>
  <Application>WPS 演示</Application>
  <PresentationFormat>宽屏</PresentationFormat>
  <Paragraphs>244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4" baseType="lpstr">
      <vt:lpstr>Arial</vt:lpstr>
      <vt:lpstr>宋体</vt:lpstr>
      <vt:lpstr>Wingdings</vt:lpstr>
      <vt:lpstr>Calibri</vt:lpstr>
      <vt:lpstr>Helvetica Neue</vt:lpstr>
      <vt:lpstr>微软雅黑</vt:lpstr>
      <vt:lpstr>汉仪旗黑</vt:lpstr>
      <vt:lpstr>宋体</vt:lpstr>
      <vt:lpstr>Arial Unicode MS</vt:lpstr>
      <vt:lpstr>汉仪书宋二KW</vt:lpstr>
      <vt:lpstr>Office 主题​​</vt:lpstr>
      <vt:lpstr>PowerPoint 演示文稿</vt:lpstr>
      <vt:lpstr>PowerPoint 演示文稿</vt:lpstr>
      <vt:lpstr>create a storage item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8_B!T0</cp:lastModifiedBy>
  <cp:revision>48</cp:revision>
  <dcterms:created xsi:type="dcterms:W3CDTF">2024-02-18T13:41:47Z</dcterms:created>
  <dcterms:modified xsi:type="dcterms:W3CDTF">2024-02-18T13:41:47Z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2052-5.2.0.7734</vt:lpwstr>
  </property>
  <property fmtid="{D5CDD505-2E9C-101B-9397-08002B2CF9AE}" pid="3" name="ICV">
    <vt:lpwstr>B1ECCAE4A633BD8644FECA6555AEC3F5_41</vt:lpwstr>
  </property>
</Properties>
</file>