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A1A"/>
    <a:srgbClr val="824A4A"/>
    <a:srgbClr val="844848"/>
    <a:srgbClr val="D9D9D9"/>
    <a:srgbClr val="121279"/>
    <a:srgbClr val="111278"/>
    <a:srgbClr val="D13E3E"/>
    <a:srgbClr val="84D200"/>
    <a:srgbClr val="7F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EAD67-8FCC-4552-A29A-E4C6A089CCD0}" v="16" dt="2024-12-06T15:00:5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>
        <p:scale>
          <a:sx n="144" d="100"/>
          <a:sy n="144" d="100"/>
        </p:scale>
        <p:origin x="4840" y="-77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7A16C-2F55-0E43-868B-B666A15F8530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1BEA-1A94-4340-A987-6F9F75AA6F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619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91BEA-1A94-4340-A987-6F9F75AA6F2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170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34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3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97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60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47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6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06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6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5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7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18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5144-7C7A-46A0-94DE-6069F4B4A8FB}" type="datetimeFigureOut">
              <a:rPr lang="LID4096" smtClean="0"/>
              <a:t>12/9/24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4D7F-67DB-46FA-9217-A8100B1692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601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0B33B6-57FB-C488-A45B-ABB982AA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78" y="100109"/>
            <a:ext cx="2003355" cy="54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ational-Biology-TUe · GitHub">
            <a:extLst>
              <a:ext uri="{FF2B5EF4-FFF2-40B4-BE49-F238E27FC236}">
                <a16:creationId xmlns:a16="http://schemas.microsoft.com/office/drawing/2014/main" id="{6265A953-225E-AF3F-2333-E6CB59B5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357" r="95714">
                        <a14:foregroundMark x1="92857" y1="31429" x2="92857" y2="31429"/>
                        <a14:foregroundMark x1="5714" y1="67500" x2="5714" y2="67500"/>
                        <a14:foregroundMark x1="15714" y1="40000" x2="30357" y2="30357"/>
                        <a14:foregroundMark x1="11071" y1="62500" x2="62143" y2="66786"/>
                        <a14:foregroundMark x1="62143" y1="66786" x2="86429" y2="50000"/>
                        <a14:foregroundMark x1="86429" y1="50000" x2="77500" y2="33214"/>
                        <a14:foregroundMark x1="77500" y1="33214" x2="26786" y2="33571"/>
                        <a14:foregroundMark x1="24643" y1="39286" x2="70714" y2="34643"/>
                        <a14:foregroundMark x1="35357" y1="35000" x2="71071" y2="32857"/>
                        <a14:foregroundMark x1="35357" y1="35000" x2="58929" y2="36071"/>
                        <a14:foregroundMark x1="58929" y1="36071" x2="86429" y2="34643"/>
                        <a14:foregroundMark x1="87857" y1="34643" x2="76786" y2="63929"/>
                        <a14:foregroundMark x1="80714" y1="57500" x2="68929" y2="67857"/>
                        <a14:foregroundMark x1="95714" y1="29643" x2="95714" y2="29643"/>
                        <a14:foregroundMark x1="89643" y1="38571" x2="70714" y2="57500"/>
                        <a14:foregroundMark x1="70714" y1="57500" x2="68214" y2="58929"/>
                        <a14:foregroundMark x1="84286" y1="56429" x2="81429" y2="62857"/>
                        <a14:foregroundMark x1="10714" y1="66071" x2="18929" y2="38929"/>
                        <a14:foregroundMark x1="14286" y1="65357" x2="22500" y2="6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1" y="-128613"/>
            <a:ext cx="873507" cy="8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9B9ADBB-C940-2C6F-F286-E9207600FD8B}"/>
              </a:ext>
            </a:extLst>
          </p:cNvPr>
          <p:cNvSpPr>
            <a:spLocks/>
          </p:cNvSpPr>
          <p:nvPr/>
        </p:nvSpPr>
        <p:spPr>
          <a:xfrm>
            <a:off x="0" y="675538"/>
            <a:ext cx="9601200" cy="1545561"/>
          </a:xfrm>
          <a:prstGeom prst="rect">
            <a:avLst/>
          </a:prstGeom>
          <a:solidFill>
            <a:srgbClr val="CC1A1A"/>
          </a:solidFill>
          <a:ln>
            <a:solidFill>
              <a:srgbClr val="CC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3108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A659F-97E2-64E4-2847-1071FF66579D}"/>
              </a:ext>
            </a:extLst>
          </p:cNvPr>
          <p:cNvSpPr txBox="1"/>
          <p:nvPr/>
        </p:nvSpPr>
        <p:spPr>
          <a:xfrm>
            <a:off x="369277" y="900369"/>
            <a:ext cx="8862646" cy="123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  <a:endParaRPr lang="en-US" sz="2585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Systems Biology Models (8BM050), 2024-2025, Assignment part 2</a:t>
            </a:r>
          </a:p>
          <a:p>
            <a:endParaRPr lang="en-US" sz="1422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Members and Student numbers</a:t>
            </a:r>
            <a:endParaRPr lang="LID4096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DAABE87-E580-2BBB-8F0A-E8913FD5D673}"/>
              </a:ext>
            </a:extLst>
          </p:cNvPr>
          <p:cNvGrpSpPr>
            <a:grpSpLocks/>
          </p:cNvGrpSpPr>
          <p:nvPr/>
        </p:nvGrpSpPr>
        <p:grpSpPr>
          <a:xfrm>
            <a:off x="369277" y="2375902"/>
            <a:ext cx="4498556" cy="391538"/>
            <a:chOff x="203200" y="2157581"/>
            <a:chExt cx="3166251" cy="30297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3405C67-2445-946A-38D9-1FDA01809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00" y="2157581"/>
              <a:ext cx="205740" cy="302976"/>
            </a:xfrm>
            <a:prstGeom prst="roundRect">
              <a:avLst/>
            </a:prstGeom>
            <a:solidFill>
              <a:srgbClr val="121279"/>
            </a:solidFill>
            <a:ln>
              <a:solidFill>
                <a:srgbClr val="1112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3108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0FD9A33-C248-A88F-28DE-3BC3E7C03FD6}"/>
                </a:ext>
              </a:extLst>
            </p:cNvPr>
            <p:cNvSpPr>
              <a:spLocks/>
            </p:cNvSpPr>
            <p:nvPr/>
          </p:nvSpPr>
          <p:spPr>
            <a:xfrm>
              <a:off x="441960" y="2157581"/>
              <a:ext cx="2927491" cy="302976"/>
            </a:xfrm>
            <a:prstGeom prst="roundRect">
              <a:avLst/>
            </a:prstGeom>
            <a:solidFill>
              <a:srgbClr val="CC1A1A"/>
            </a:solidFill>
            <a:ln>
              <a:solidFill>
                <a:srgbClr val="CC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Introduction</a:t>
              </a:r>
              <a:endParaRPr lang="LID4096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756D5C7-21AC-1765-A6A7-A18B2892BDB5}"/>
              </a:ext>
            </a:extLst>
          </p:cNvPr>
          <p:cNvGrpSpPr>
            <a:grpSpLocks/>
          </p:cNvGrpSpPr>
          <p:nvPr/>
        </p:nvGrpSpPr>
        <p:grpSpPr>
          <a:xfrm>
            <a:off x="4943215" y="2375902"/>
            <a:ext cx="4498557" cy="391538"/>
            <a:chOff x="236220" y="4353986"/>
            <a:chExt cx="3166252" cy="30297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59CD414-179B-FC29-A5D2-703BB6FCF409}"/>
                </a:ext>
              </a:extLst>
            </p:cNvPr>
            <p:cNvSpPr>
              <a:spLocks/>
            </p:cNvSpPr>
            <p:nvPr/>
          </p:nvSpPr>
          <p:spPr>
            <a:xfrm>
              <a:off x="236220" y="4353986"/>
              <a:ext cx="205740" cy="302976"/>
            </a:xfrm>
            <a:prstGeom prst="roundRect">
              <a:avLst/>
            </a:prstGeom>
            <a:solidFill>
              <a:srgbClr val="121279"/>
            </a:solidFill>
            <a:ln>
              <a:solidFill>
                <a:srgbClr val="1112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3108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16AF512-E7FE-2D2B-B4B9-2BBE0876AC24}"/>
                </a:ext>
              </a:extLst>
            </p:cNvPr>
            <p:cNvSpPr>
              <a:spLocks/>
            </p:cNvSpPr>
            <p:nvPr/>
          </p:nvSpPr>
          <p:spPr>
            <a:xfrm>
              <a:off x="474981" y="4353986"/>
              <a:ext cx="2927491" cy="302976"/>
            </a:xfrm>
            <a:prstGeom prst="roundRect">
              <a:avLst/>
            </a:prstGeom>
            <a:solidFill>
              <a:srgbClr val="CC1A1A"/>
            </a:solidFill>
            <a:ln>
              <a:solidFill>
                <a:srgbClr val="CC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Experiments</a:t>
              </a:r>
              <a:endParaRPr lang="LID4096" sz="2068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6B9182F-2511-0DD1-B500-2C73AE9BA4D8}"/>
              </a:ext>
            </a:extLst>
          </p:cNvPr>
          <p:cNvSpPr txBox="1"/>
          <p:nvPr/>
        </p:nvSpPr>
        <p:spPr>
          <a:xfrm>
            <a:off x="8097303" y="12415371"/>
            <a:ext cx="1059906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7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[1] (source)</a:t>
            </a:r>
            <a:endParaRPr lang="LID4096" sz="1357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09F7E-4BE3-9677-6C8D-BA9601F23039}"/>
              </a:ext>
            </a:extLst>
          </p:cNvPr>
          <p:cNvSpPr txBox="1"/>
          <p:nvPr/>
        </p:nvSpPr>
        <p:spPr>
          <a:xfrm>
            <a:off x="631875" y="12424172"/>
            <a:ext cx="4961615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7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Computational Biology, Department of Biomedical Engineering</a:t>
            </a:r>
            <a:endParaRPr lang="LID4096" sz="1357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A48B9A-1FE3-FC27-65AB-C2C0292A6EAA}"/>
              </a:ext>
            </a:extLst>
          </p:cNvPr>
          <p:cNvGrpSpPr/>
          <p:nvPr/>
        </p:nvGrpSpPr>
        <p:grpSpPr>
          <a:xfrm>
            <a:off x="331585" y="4474572"/>
            <a:ext cx="9072496" cy="1354958"/>
            <a:chOff x="3499104" y="4060485"/>
            <a:chExt cx="3089656" cy="104847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6E8EF6-84C6-8886-DA2B-70DF4E57CF24}"/>
                </a:ext>
              </a:extLst>
            </p:cNvPr>
            <p:cNvSpPr>
              <a:spLocks/>
            </p:cNvSpPr>
            <p:nvPr/>
          </p:nvSpPr>
          <p:spPr>
            <a:xfrm>
              <a:off x="3499104" y="4387653"/>
              <a:ext cx="3089656" cy="721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22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endParaRPr lang="LID4096" sz="1422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6E39F4-4252-60AE-86F6-B1E41224AE13}"/>
                </a:ext>
              </a:extLst>
            </p:cNvPr>
            <p:cNvSpPr>
              <a:spLocks/>
            </p:cNvSpPr>
            <p:nvPr/>
          </p:nvSpPr>
          <p:spPr>
            <a:xfrm>
              <a:off x="3499104" y="4060485"/>
              <a:ext cx="3089656" cy="345456"/>
            </a:xfrm>
            <a:prstGeom prst="roundRect">
              <a:avLst/>
            </a:prstGeom>
            <a:solidFill>
              <a:srgbClr val="12127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51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Research </a:t>
              </a:r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Question (max. 5 pts)</a:t>
              </a:r>
              <a:endParaRPr lang="LID4096" sz="1551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2A89C9-D595-F1AE-5CEA-83907BDC35D5}"/>
              </a:ext>
            </a:extLst>
          </p:cNvPr>
          <p:cNvGrpSpPr>
            <a:grpSpLocks/>
          </p:cNvGrpSpPr>
          <p:nvPr/>
        </p:nvGrpSpPr>
        <p:grpSpPr>
          <a:xfrm>
            <a:off x="302043" y="9393415"/>
            <a:ext cx="4498557" cy="391538"/>
            <a:chOff x="236220" y="4353986"/>
            <a:chExt cx="3166252" cy="3029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8C02A5-9E64-9502-8343-370B87E36EB5}"/>
                </a:ext>
              </a:extLst>
            </p:cNvPr>
            <p:cNvSpPr>
              <a:spLocks/>
            </p:cNvSpPr>
            <p:nvPr/>
          </p:nvSpPr>
          <p:spPr>
            <a:xfrm>
              <a:off x="236220" y="4353986"/>
              <a:ext cx="205740" cy="302976"/>
            </a:xfrm>
            <a:prstGeom prst="roundRect">
              <a:avLst/>
            </a:prstGeom>
            <a:solidFill>
              <a:srgbClr val="121279"/>
            </a:solidFill>
            <a:ln>
              <a:solidFill>
                <a:srgbClr val="1112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3108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69B797E-6E9A-5814-5FAD-6924EE36D0FF}"/>
                </a:ext>
              </a:extLst>
            </p:cNvPr>
            <p:cNvSpPr>
              <a:spLocks/>
            </p:cNvSpPr>
            <p:nvPr/>
          </p:nvSpPr>
          <p:spPr>
            <a:xfrm>
              <a:off x="474981" y="4353986"/>
              <a:ext cx="2927491" cy="302976"/>
            </a:xfrm>
            <a:prstGeom prst="roundRect">
              <a:avLst/>
            </a:prstGeom>
            <a:solidFill>
              <a:srgbClr val="CC1A1A"/>
            </a:solidFill>
            <a:ln>
              <a:solidFill>
                <a:srgbClr val="CC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  <a:endParaRPr lang="LID4096" sz="2068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A9227E-FB53-28FE-6A52-A7A998D69694}"/>
              </a:ext>
            </a:extLst>
          </p:cNvPr>
          <p:cNvSpPr txBox="1"/>
          <p:nvPr/>
        </p:nvSpPr>
        <p:spPr>
          <a:xfrm>
            <a:off x="5282444" y="2871744"/>
            <a:ext cx="4159328" cy="530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22" dirty="0"/>
              <a:t>(max. 15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22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52D8E-4F5D-D180-58C0-5FA1861F4593}"/>
              </a:ext>
            </a:extLst>
          </p:cNvPr>
          <p:cNvSpPr txBox="1"/>
          <p:nvPr/>
        </p:nvSpPr>
        <p:spPr>
          <a:xfrm>
            <a:off x="708503" y="2871744"/>
            <a:ext cx="4159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(max. 10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2" name="Rectangle: Rounded Corners 9">
            <a:extLst>
              <a:ext uri="{FF2B5EF4-FFF2-40B4-BE49-F238E27FC236}">
                <a16:creationId xmlns:a16="http://schemas.microsoft.com/office/drawing/2014/main" id="{C569FC15-77D3-0444-E561-793414AE41A4}"/>
              </a:ext>
            </a:extLst>
          </p:cNvPr>
          <p:cNvSpPr/>
          <p:nvPr/>
        </p:nvSpPr>
        <p:spPr>
          <a:xfrm>
            <a:off x="302043" y="6052514"/>
            <a:ext cx="9072496" cy="31822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C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Room for figures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82478-28C8-DB38-D5BC-A44150444DF5}"/>
              </a:ext>
            </a:extLst>
          </p:cNvPr>
          <p:cNvGrpSpPr>
            <a:grpSpLocks/>
          </p:cNvGrpSpPr>
          <p:nvPr/>
        </p:nvGrpSpPr>
        <p:grpSpPr>
          <a:xfrm>
            <a:off x="4875982" y="9393415"/>
            <a:ext cx="4498557" cy="391538"/>
            <a:chOff x="236220" y="4353986"/>
            <a:chExt cx="3166252" cy="302976"/>
          </a:xfrm>
        </p:grpSpPr>
        <p:sp>
          <p:nvSpPr>
            <p:cNvPr id="15" name="Rectangle: Rounded Corners 5">
              <a:extLst>
                <a:ext uri="{FF2B5EF4-FFF2-40B4-BE49-F238E27FC236}">
                  <a16:creationId xmlns:a16="http://schemas.microsoft.com/office/drawing/2014/main" id="{A37A8B4E-61CD-052A-8731-D382769F93C6}"/>
                </a:ext>
              </a:extLst>
            </p:cNvPr>
            <p:cNvSpPr>
              <a:spLocks/>
            </p:cNvSpPr>
            <p:nvPr/>
          </p:nvSpPr>
          <p:spPr>
            <a:xfrm>
              <a:off x="236220" y="4353986"/>
              <a:ext cx="205740" cy="302976"/>
            </a:xfrm>
            <a:prstGeom prst="roundRect">
              <a:avLst/>
            </a:prstGeom>
            <a:solidFill>
              <a:srgbClr val="121279"/>
            </a:solidFill>
            <a:ln>
              <a:solidFill>
                <a:srgbClr val="1112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Rectangle: Rounded Corners 6">
              <a:extLst>
                <a:ext uri="{FF2B5EF4-FFF2-40B4-BE49-F238E27FC236}">
                  <a16:creationId xmlns:a16="http://schemas.microsoft.com/office/drawing/2014/main" id="{A5C69B58-D7F9-4A6F-FCEF-CEBFF4DB9476}"/>
                </a:ext>
              </a:extLst>
            </p:cNvPr>
            <p:cNvSpPr>
              <a:spLocks/>
            </p:cNvSpPr>
            <p:nvPr/>
          </p:nvSpPr>
          <p:spPr>
            <a:xfrm>
              <a:off x="474981" y="4353986"/>
              <a:ext cx="2927491" cy="302976"/>
            </a:xfrm>
            <a:prstGeom prst="roundRect">
              <a:avLst/>
            </a:prstGeom>
            <a:solidFill>
              <a:srgbClr val="CC1A1A"/>
            </a:solidFill>
            <a:ln>
              <a:solidFill>
                <a:srgbClr val="CC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Discussion</a:t>
              </a:r>
              <a:endParaRPr lang="LID4096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8AEBB8B-F230-A255-092C-47A0BA911AEB}"/>
              </a:ext>
            </a:extLst>
          </p:cNvPr>
          <p:cNvSpPr txBox="1"/>
          <p:nvPr/>
        </p:nvSpPr>
        <p:spPr>
          <a:xfrm>
            <a:off x="641272" y="9943558"/>
            <a:ext cx="4159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</a:rPr>
              <a:t>(max. 30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F6D85A-7E57-2E41-4FE5-2C4779D1EAFC}"/>
              </a:ext>
            </a:extLst>
          </p:cNvPr>
          <p:cNvSpPr txBox="1"/>
          <p:nvPr/>
        </p:nvSpPr>
        <p:spPr>
          <a:xfrm>
            <a:off x="5168294" y="9943557"/>
            <a:ext cx="4159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(max. 15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FD66B-5A12-9081-75F5-CEF20822FD8F}"/>
              </a:ext>
            </a:extLst>
          </p:cNvPr>
          <p:cNvSpPr/>
          <p:nvPr/>
        </p:nvSpPr>
        <p:spPr>
          <a:xfrm>
            <a:off x="0" y="12370804"/>
            <a:ext cx="9601200" cy="426720"/>
          </a:xfrm>
          <a:prstGeom prst="rect">
            <a:avLst/>
          </a:prstGeom>
          <a:solidFill>
            <a:srgbClr val="CC1A1A"/>
          </a:solidFill>
          <a:ln>
            <a:solidFill>
              <a:srgbClr val="CC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Computational</a:t>
            </a:r>
            <a:r>
              <a:rPr lang="nl-NL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NL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Biology</a:t>
            </a:r>
            <a:r>
              <a:rPr lang="nl-N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nl-NL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Department</a:t>
            </a:r>
            <a:r>
              <a:rPr lang="nl-NL" sz="16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nl-NL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Biomedical</a:t>
            </a:r>
            <a:r>
              <a:rPr lang="nl-NL" sz="1600" dirty="0">
                <a:latin typeface="Helvetica" panose="020B0604020202020204" pitchFamily="34" charset="0"/>
                <a:cs typeface="Helvetica" panose="020B0604020202020204" pitchFamily="34" charset="0"/>
              </a:rPr>
              <a:t> Engineering</a:t>
            </a:r>
            <a:endParaRPr lang="LID4096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4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3245</TotalTime>
  <Words>82</Words>
  <Application>Microsoft Macintosh PowerPoint</Application>
  <PresentationFormat>A3 Paper (297x420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Bi-rong</dc:creator>
  <cp:lastModifiedBy>Max De Rooij</cp:lastModifiedBy>
  <cp:revision>4</cp:revision>
  <dcterms:created xsi:type="dcterms:W3CDTF">2023-05-17T17:28:01Z</dcterms:created>
  <dcterms:modified xsi:type="dcterms:W3CDTF">2024-12-11T11:18:27Z</dcterms:modified>
</cp:coreProperties>
</file>