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handoutMasterIdLst>
    <p:handoutMasterId r:id="rId26"/>
  </p:handoutMasterIdLst>
  <p:sldIdLst>
    <p:sldId id="256" r:id="rId2"/>
    <p:sldId id="303" r:id="rId3"/>
    <p:sldId id="301" r:id="rId4"/>
    <p:sldId id="302" r:id="rId5"/>
    <p:sldId id="313" r:id="rId6"/>
    <p:sldId id="306" r:id="rId7"/>
    <p:sldId id="307" r:id="rId8"/>
    <p:sldId id="308" r:id="rId9"/>
    <p:sldId id="309" r:id="rId10"/>
    <p:sldId id="324" r:id="rId11"/>
    <p:sldId id="310" r:id="rId12"/>
    <p:sldId id="315" r:id="rId13"/>
    <p:sldId id="314" r:id="rId14"/>
    <p:sldId id="277" r:id="rId15"/>
    <p:sldId id="287" r:id="rId16"/>
    <p:sldId id="286" r:id="rId17"/>
    <p:sldId id="311" r:id="rId18"/>
    <p:sldId id="317" r:id="rId19"/>
    <p:sldId id="318" r:id="rId20"/>
    <p:sldId id="320" r:id="rId21"/>
    <p:sldId id="321" r:id="rId22"/>
    <p:sldId id="322" r:id="rId23"/>
    <p:sldId id="323" r:id="rId24"/>
    <p:sldId id="325" r:id="rId25"/>
  </p:sldIdLst>
  <p:sldSz cx="9144000" cy="6858000" type="screen4x3"/>
  <p:notesSz cx="7019925" cy="92694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8F8F8"/>
    <a:srgbClr val="EAEAEA"/>
    <a:srgbClr val="33CCFF"/>
    <a:srgbClr val="00FFFF"/>
    <a:srgbClr val="969696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84" y="-1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3073" tIns="46537" rIns="93073" bIns="46537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3073" tIns="46537" rIns="93073" bIns="46537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43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3073" tIns="46537" rIns="93073" bIns="46537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07450"/>
            <a:ext cx="3043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3073" tIns="46537" rIns="93073" bIns="4653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fld id="{BCEDD18E-BCAD-6F44-BC47-96C3FFD13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5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2E2E4-6EFC-5D49-8902-8FDBA5DA8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4AFE3-9DCD-0049-B7AB-53AF97A73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CCED-1102-B047-BA82-8E5A21566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E5358-D951-1145-B83F-D8A9ED902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0B522-3AE3-7E45-82B5-4F2499552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CD97-85B9-ED4F-A17E-0E72CEB75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8AE09-B780-714C-B552-EC60621F8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11D65-7D53-FB4E-BA7E-A6CFC9F4B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D0B61-8464-2D48-8510-A4C171006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60B80-2523-F24F-A4EF-1C7B6EB79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D0C79-3133-3F4A-BD12-969FA94A8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F4A6AE80-E8FF-DA4B-BD38-6828C2853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1650" y="2939648"/>
            <a:ext cx="7867650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Spatial Access Methods</a:t>
            </a:r>
            <a:r>
              <a:rPr lang="en-US" sz="4400" b="1" dirty="0">
                <a:cs typeface="+mn-cs"/>
              </a:rPr>
              <a:t> </a:t>
            </a:r>
            <a:endParaRPr lang="en-US" sz="4400" b="1" dirty="0" smtClean="0"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4400" b="1" dirty="0">
                <a:cs typeface="+mn-cs"/>
              </a:rPr>
              <a:t>o</a:t>
            </a:r>
            <a:r>
              <a:rPr lang="en-US" sz="4400" b="1" dirty="0" smtClean="0">
                <a:cs typeface="+mn-cs"/>
              </a:rPr>
              <a:t>r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4400" b="1" dirty="0" smtClean="0">
                <a:cs typeface="+mn-cs"/>
              </a:rPr>
              <a:t>R-Trees</a:t>
            </a:r>
            <a:endParaRPr lang="en-US" sz="4400" b="1" dirty="0"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0200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800000"/>
                </a:solidFill>
              </a:rPr>
              <a:t>Midwestern State University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Department of Computer Science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8" y="114300"/>
            <a:ext cx="2316612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78000"/>
            <a:ext cx="3251200" cy="314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752" y="538490"/>
            <a:ext cx="5006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 = Non “Axis </a:t>
            </a:r>
            <a:r>
              <a:rPr lang="en-US" dirty="0"/>
              <a:t>P</a:t>
            </a:r>
            <a:r>
              <a:rPr lang="en-US" dirty="0" smtClean="0"/>
              <a:t>arallel” MBR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2084" y="5758190"/>
            <a:ext cx="4224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= “Axis </a:t>
            </a:r>
            <a:r>
              <a:rPr lang="en-US" dirty="0"/>
              <a:t>P</a:t>
            </a:r>
            <a:r>
              <a:rPr lang="en-US" dirty="0" smtClean="0"/>
              <a:t>arallel” MBR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654300" y="2070100"/>
            <a:ext cx="3060700" cy="276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019300" y="5473700"/>
            <a:ext cx="4241800" cy="1270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019300" y="1473200"/>
            <a:ext cx="12700" cy="398780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715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" name="Text Box 102"/>
          <p:cNvSpPr txBox="1">
            <a:spLocks noChangeArrowheads="1"/>
          </p:cNvSpPr>
          <p:nvPr/>
        </p:nvSpPr>
        <p:spPr bwMode="auto">
          <a:xfrm>
            <a:off x="219075" y="212725"/>
            <a:ext cx="8375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The formula for the distance between a point and the closest possible point within an MBR</a:t>
            </a:r>
          </a:p>
        </p:txBody>
      </p:sp>
      <p:grpSp>
        <p:nvGrpSpPr>
          <p:cNvPr id="12290" name="Group 122"/>
          <p:cNvGrpSpPr>
            <a:grpSpLocks/>
          </p:cNvGrpSpPr>
          <p:nvPr/>
        </p:nvGrpSpPr>
        <p:grpSpPr bwMode="auto">
          <a:xfrm>
            <a:off x="5675313" y="2671763"/>
            <a:ext cx="908050" cy="1349375"/>
            <a:chOff x="4064" y="3187"/>
            <a:chExt cx="572" cy="850"/>
          </a:xfrm>
        </p:grpSpPr>
        <p:sp>
          <p:nvSpPr>
            <p:cNvPr id="140391" name="Line 103"/>
            <p:cNvSpPr>
              <a:spLocks noChangeShapeType="1"/>
            </p:cNvSpPr>
            <p:nvPr/>
          </p:nvSpPr>
          <p:spPr bwMode="auto">
            <a:xfrm>
              <a:off x="4315" y="3986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2" name="Line 104"/>
            <p:cNvSpPr>
              <a:spLocks noChangeShapeType="1"/>
            </p:cNvSpPr>
            <p:nvPr/>
          </p:nvSpPr>
          <p:spPr bwMode="auto">
            <a:xfrm>
              <a:off x="4267" y="3842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3" name="Line 105"/>
            <p:cNvSpPr>
              <a:spLocks noChangeShapeType="1"/>
            </p:cNvSpPr>
            <p:nvPr/>
          </p:nvSpPr>
          <p:spPr bwMode="auto">
            <a:xfrm>
              <a:off x="4411" y="3698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4" name="Line 106"/>
            <p:cNvSpPr>
              <a:spLocks noChangeShapeType="1"/>
            </p:cNvSpPr>
            <p:nvPr/>
          </p:nvSpPr>
          <p:spPr bwMode="auto">
            <a:xfrm>
              <a:off x="4267" y="365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5" name="Line 107"/>
            <p:cNvSpPr>
              <a:spLocks noChangeShapeType="1"/>
            </p:cNvSpPr>
            <p:nvPr/>
          </p:nvSpPr>
          <p:spPr bwMode="auto">
            <a:xfrm>
              <a:off x="4459" y="355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6" name="Line 108"/>
            <p:cNvSpPr>
              <a:spLocks noChangeShapeType="1"/>
            </p:cNvSpPr>
            <p:nvPr/>
          </p:nvSpPr>
          <p:spPr bwMode="auto">
            <a:xfrm>
              <a:off x="4219" y="34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7" name="Line 109"/>
            <p:cNvSpPr>
              <a:spLocks noChangeShapeType="1"/>
            </p:cNvSpPr>
            <p:nvPr/>
          </p:nvSpPr>
          <p:spPr bwMode="auto">
            <a:xfrm>
              <a:off x="4459" y="34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8" name="Line 110"/>
            <p:cNvSpPr>
              <a:spLocks noChangeShapeType="1"/>
            </p:cNvSpPr>
            <p:nvPr/>
          </p:nvSpPr>
          <p:spPr bwMode="auto">
            <a:xfrm>
              <a:off x="4267" y="3506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9" name="Line 111"/>
            <p:cNvSpPr>
              <a:spLocks noChangeShapeType="1"/>
            </p:cNvSpPr>
            <p:nvPr/>
          </p:nvSpPr>
          <p:spPr bwMode="auto">
            <a:xfrm>
              <a:off x="4363" y="331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400" name="Line 112"/>
            <p:cNvSpPr>
              <a:spLocks noChangeShapeType="1"/>
            </p:cNvSpPr>
            <p:nvPr/>
          </p:nvSpPr>
          <p:spPr bwMode="auto">
            <a:xfrm>
              <a:off x="4411" y="389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404" name="Rectangle 116"/>
            <p:cNvSpPr>
              <a:spLocks noChangeArrowheads="1"/>
            </p:cNvSpPr>
            <p:nvPr/>
          </p:nvSpPr>
          <p:spPr bwMode="auto">
            <a:xfrm>
              <a:off x="4064" y="3187"/>
              <a:ext cx="572" cy="850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0411" name="Text Box 123"/>
          <p:cNvSpPr txBox="1">
            <a:spLocks noChangeArrowheads="1"/>
          </p:cNvSpPr>
          <p:nvPr/>
        </p:nvSpPr>
        <p:spPr bwMode="auto">
          <a:xfrm>
            <a:off x="3958933" y="1333500"/>
            <a:ext cx="3937584" cy="369332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Courier New"/>
                <a:cs typeface="Courier New"/>
              </a:rPr>
              <a:t>MBR  = {(</a:t>
            </a:r>
            <a:r>
              <a:rPr lang="en-US" sz="1800" b="1" dirty="0" err="1">
                <a:latin typeface="Courier New"/>
                <a:cs typeface="Courier New"/>
              </a:rPr>
              <a:t>L.x,L.y</a:t>
            </a:r>
            <a:r>
              <a:rPr lang="en-US" sz="1800" b="1" dirty="0">
                <a:latin typeface="Courier New"/>
                <a:cs typeface="Courier New"/>
              </a:rPr>
              <a:t>)(</a:t>
            </a:r>
            <a:r>
              <a:rPr lang="en-US" sz="1800" b="1" dirty="0" err="1">
                <a:latin typeface="Courier New"/>
                <a:cs typeface="Courier New"/>
              </a:rPr>
              <a:t>U.x,U.y</a:t>
            </a:r>
            <a:r>
              <a:rPr lang="en-US" sz="1800" b="1" dirty="0">
                <a:latin typeface="Courier New"/>
                <a:cs typeface="Courier New"/>
              </a:rPr>
              <a:t>)}</a:t>
            </a:r>
          </a:p>
        </p:txBody>
      </p:sp>
      <p:sp>
        <p:nvSpPr>
          <p:cNvPr id="140412" name="Line 124"/>
          <p:cNvSpPr>
            <a:spLocks noChangeShapeType="1"/>
          </p:cNvSpPr>
          <p:nvPr/>
        </p:nvSpPr>
        <p:spPr bwMode="auto">
          <a:xfrm flipH="1">
            <a:off x="5599112" y="1689100"/>
            <a:ext cx="166688" cy="227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0413" name="Line 125"/>
          <p:cNvSpPr>
            <a:spLocks noChangeShapeType="1"/>
          </p:cNvSpPr>
          <p:nvPr/>
        </p:nvSpPr>
        <p:spPr bwMode="auto">
          <a:xfrm flipH="1">
            <a:off x="6569075" y="1689100"/>
            <a:ext cx="441325" cy="935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0414" name="Text Box 126"/>
          <p:cNvSpPr txBox="1">
            <a:spLocks noChangeArrowheads="1"/>
          </p:cNvSpPr>
          <p:nvPr/>
        </p:nvSpPr>
        <p:spPr bwMode="auto">
          <a:xfrm>
            <a:off x="512763" y="4432300"/>
            <a:ext cx="77406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latin typeface="Courier New"/>
                <a:cs typeface="Courier New"/>
              </a:rPr>
              <a:t>MINDIST(Q,MBR)</a:t>
            </a:r>
          </a:p>
          <a:p>
            <a:pPr algn="l">
              <a:defRPr/>
            </a:pPr>
            <a:endParaRPr lang="en-US" dirty="0">
              <a:latin typeface="Courier New"/>
              <a:cs typeface="Courier New"/>
            </a:endParaRPr>
          </a:p>
          <a:p>
            <a:pPr algn="l">
              <a:defRPr/>
            </a:pPr>
            <a:r>
              <a:rPr lang="en-US" sz="1800" b="1" dirty="0">
                <a:latin typeface="Courier New"/>
                <a:cs typeface="Courier New"/>
              </a:rPr>
              <a:t>if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L.x</a:t>
            </a:r>
            <a:r>
              <a:rPr lang="en-US" sz="1800" dirty="0">
                <a:latin typeface="Courier New"/>
                <a:cs typeface="Courier New"/>
              </a:rPr>
              <a:t> &lt; x &lt; </a:t>
            </a:r>
            <a:r>
              <a:rPr lang="en-US" sz="1800" dirty="0" err="1">
                <a:latin typeface="Courier New"/>
                <a:cs typeface="Courier New"/>
              </a:rPr>
              <a:t>U.x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and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L.y</a:t>
            </a:r>
            <a:r>
              <a:rPr lang="en-US" sz="1800" dirty="0">
                <a:latin typeface="Courier New"/>
                <a:cs typeface="Courier New"/>
              </a:rPr>
              <a:t> &lt; y &lt; </a:t>
            </a:r>
            <a:r>
              <a:rPr lang="en-US" sz="1800" dirty="0" err="1">
                <a:latin typeface="Courier New"/>
                <a:cs typeface="Courier New"/>
              </a:rPr>
              <a:t>U.y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then</a:t>
            </a:r>
            <a:r>
              <a:rPr lang="en-US" sz="1800" dirty="0">
                <a:latin typeface="Courier New"/>
                <a:cs typeface="Courier New"/>
              </a:rPr>
              <a:t>  0</a:t>
            </a:r>
          </a:p>
          <a:p>
            <a:pPr algn="l">
              <a:defRPr/>
            </a:pPr>
            <a:r>
              <a:rPr lang="en-US" sz="1800" b="1" dirty="0" err="1">
                <a:latin typeface="Courier New"/>
                <a:cs typeface="Courier New"/>
              </a:rPr>
              <a:t>elseif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L.x</a:t>
            </a:r>
            <a:r>
              <a:rPr lang="en-US" sz="1800" dirty="0">
                <a:latin typeface="Courier New"/>
                <a:cs typeface="Courier New"/>
              </a:rPr>
              <a:t> &lt; x &lt; </a:t>
            </a:r>
            <a:r>
              <a:rPr lang="en-US" sz="1800" dirty="0" err="1">
                <a:latin typeface="Courier New"/>
                <a:cs typeface="Courier New"/>
              </a:rPr>
              <a:t>U.x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then</a:t>
            </a:r>
            <a:r>
              <a:rPr lang="en-US" sz="1800" dirty="0">
                <a:latin typeface="Courier New"/>
                <a:cs typeface="Courier New"/>
              </a:rPr>
              <a:t> min( (</a:t>
            </a:r>
            <a:r>
              <a:rPr lang="en-US" sz="1800" dirty="0" err="1">
                <a:latin typeface="Courier New"/>
                <a:cs typeface="Courier New"/>
              </a:rPr>
              <a:t>L.y</a:t>
            </a:r>
            <a:r>
              <a:rPr lang="en-US" sz="1800" dirty="0">
                <a:latin typeface="Courier New"/>
                <a:cs typeface="Courier New"/>
              </a:rPr>
              <a:t> -y)</a:t>
            </a:r>
            <a:r>
              <a:rPr lang="en-US" sz="1800" baseline="30000" dirty="0">
                <a:latin typeface="Courier New"/>
                <a:cs typeface="Courier New"/>
              </a:rPr>
              <a:t>2</a:t>
            </a:r>
            <a:r>
              <a:rPr lang="en-US" sz="1800" dirty="0">
                <a:latin typeface="Courier New"/>
                <a:cs typeface="Courier New"/>
              </a:rPr>
              <a:t> , (</a:t>
            </a:r>
            <a:r>
              <a:rPr lang="en-US" sz="1800" dirty="0" err="1">
                <a:latin typeface="Courier New"/>
                <a:cs typeface="Courier New"/>
              </a:rPr>
              <a:t>U.y</a:t>
            </a:r>
            <a:r>
              <a:rPr lang="en-US" sz="1800" dirty="0">
                <a:latin typeface="Courier New"/>
                <a:cs typeface="Courier New"/>
              </a:rPr>
              <a:t> -y)</a:t>
            </a:r>
            <a:r>
              <a:rPr lang="en-US" sz="1800" baseline="30000" dirty="0">
                <a:latin typeface="Courier New"/>
                <a:cs typeface="Courier New"/>
              </a:rPr>
              <a:t>2</a:t>
            </a:r>
            <a:r>
              <a:rPr lang="en-US" sz="1800" dirty="0">
                <a:latin typeface="Courier New"/>
                <a:cs typeface="Courier New"/>
              </a:rPr>
              <a:t> )</a:t>
            </a:r>
          </a:p>
          <a:p>
            <a:pPr algn="l">
              <a:defRPr/>
            </a:pPr>
            <a:r>
              <a:rPr lang="en-US" sz="1800" b="1" dirty="0" err="1">
                <a:latin typeface="Courier New"/>
                <a:cs typeface="Courier New"/>
              </a:rPr>
              <a:t>elseif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…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40415" name="Text Box 127"/>
          <p:cNvSpPr txBox="1">
            <a:spLocks noChangeArrowheads="1"/>
          </p:cNvSpPr>
          <p:nvPr/>
        </p:nvSpPr>
        <p:spPr bwMode="auto">
          <a:xfrm>
            <a:off x="1346200" y="1731963"/>
            <a:ext cx="1474789" cy="369332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b="1" dirty="0">
                <a:latin typeface="Courier New"/>
                <a:cs typeface="Courier New"/>
              </a:rPr>
              <a:t>Q = (</a:t>
            </a:r>
            <a:r>
              <a:rPr lang="en-US" sz="1800" b="1" dirty="0" err="1">
                <a:latin typeface="Courier New"/>
                <a:cs typeface="Courier New"/>
              </a:rPr>
              <a:t>x,y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40416" name="Line 128"/>
          <p:cNvSpPr>
            <a:spLocks noChangeShapeType="1"/>
          </p:cNvSpPr>
          <p:nvPr/>
        </p:nvSpPr>
        <p:spPr bwMode="auto">
          <a:xfrm flipV="1">
            <a:off x="2846388" y="2589213"/>
            <a:ext cx="134937" cy="11112"/>
          </a:xfrm>
          <a:prstGeom prst="line">
            <a:avLst/>
          </a:prstGeom>
          <a:noFill/>
          <a:ln w="1397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0417" name="Line 129"/>
          <p:cNvSpPr>
            <a:spLocks noChangeShapeType="1"/>
          </p:cNvSpPr>
          <p:nvPr/>
        </p:nvSpPr>
        <p:spPr bwMode="auto">
          <a:xfrm>
            <a:off x="2560638" y="2138363"/>
            <a:ext cx="271462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69888" y="260350"/>
            <a:ext cx="8529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Two examples of </a:t>
            </a:r>
            <a:r>
              <a:rPr lang="en-US" sz="2400" b="1">
                <a:cs typeface="+mn-cs"/>
              </a:rPr>
              <a:t>MINDIST(</a:t>
            </a:r>
            <a:r>
              <a:rPr lang="en-US" sz="2400" b="1" i="1">
                <a:cs typeface="+mn-cs"/>
              </a:rPr>
              <a:t>point</a:t>
            </a:r>
            <a:r>
              <a:rPr lang="en-US" sz="2400" b="1">
                <a:cs typeface="+mn-cs"/>
              </a:rPr>
              <a:t>, </a:t>
            </a:r>
            <a:r>
              <a:rPr lang="en-US" sz="2400" b="1" i="1">
                <a:cs typeface="+mn-cs"/>
              </a:rPr>
              <a:t>MBR</a:t>
            </a:r>
            <a:r>
              <a:rPr lang="en-US" sz="2400" b="1">
                <a:cs typeface="+mn-cs"/>
              </a:rPr>
              <a:t>)</a:t>
            </a:r>
            <a:r>
              <a:rPr lang="en-US" sz="2400">
                <a:cs typeface="+mn-cs"/>
              </a:rPr>
              <a:t>, calculations…</a:t>
            </a:r>
            <a:endParaRPr lang="en-US">
              <a:cs typeface="+mn-cs"/>
            </a:endParaRPr>
          </a:p>
        </p:txBody>
      </p:sp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6881813" y="2187575"/>
            <a:ext cx="1308100" cy="1381125"/>
            <a:chOff x="4589" y="1269"/>
            <a:chExt cx="824" cy="870"/>
          </a:xfrm>
        </p:grpSpPr>
        <p:sp>
          <p:nvSpPr>
            <p:cNvPr id="145412" name="Rectangle 4"/>
            <p:cNvSpPr>
              <a:spLocks noChangeArrowheads="1"/>
            </p:cNvSpPr>
            <p:nvPr/>
          </p:nvSpPr>
          <p:spPr bwMode="auto">
            <a:xfrm>
              <a:off x="4589" y="1269"/>
              <a:ext cx="824" cy="870"/>
            </a:xfrm>
            <a:prstGeom prst="rect">
              <a:avLst/>
            </a:prstGeom>
            <a:noFill/>
            <a:ln w="254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3" name="Line 5"/>
            <p:cNvSpPr>
              <a:spLocks noChangeShapeType="1"/>
            </p:cNvSpPr>
            <p:nvPr/>
          </p:nvSpPr>
          <p:spPr bwMode="auto">
            <a:xfrm>
              <a:off x="5169" y="1559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4" name="Line 6"/>
            <p:cNvSpPr>
              <a:spLocks noChangeShapeType="1"/>
            </p:cNvSpPr>
            <p:nvPr/>
          </p:nvSpPr>
          <p:spPr bwMode="auto">
            <a:xfrm>
              <a:off x="5265" y="1655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5" name="Line 7"/>
            <p:cNvSpPr>
              <a:spLocks noChangeShapeType="1"/>
            </p:cNvSpPr>
            <p:nvPr/>
          </p:nvSpPr>
          <p:spPr bwMode="auto">
            <a:xfrm>
              <a:off x="4790" y="1636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6" name="Line 8"/>
            <p:cNvSpPr>
              <a:spLocks noChangeShapeType="1"/>
            </p:cNvSpPr>
            <p:nvPr/>
          </p:nvSpPr>
          <p:spPr bwMode="auto">
            <a:xfrm>
              <a:off x="4880" y="1903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7" name="Line 9"/>
            <p:cNvSpPr>
              <a:spLocks noChangeShapeType="1"/>
            </p:cNvSpPr>
            <p:nvPr/>
          </p:nvSpPr>
          <p:spPr bwMode="auto">
            <a:xfrm>
              <a:off x="5174" y="2020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8" name="Line 10"/>
            <p:cNvSpPr>
              <a:spLocks noChangeShapeType="1"/>
            </p:cNvSpPr>
            <p:nvPr/>
          </p:nvSpPr>
          <p:spPr bwMode="auto">
            <a:xfrm>
              <a:off x="5089" y="1359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9" name="Line 11"/>
            <p:cNvSpPr>
              <a:spLocks noChangeShapeType="1"/>
            </p:cNvSpPr>
            <p:nvPr/>
          </p:nvSpPr>
          <p:spPr bwMode="auto">
            <a:xfrm>
              <a:off x="5185" y="1455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4710" y="1436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>
              <a:off x="4998" y="1724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22" name="Line 14"/>
            <p:cNvSpPr>
              <a:spLocks noChangeShapeType="1"/>
            </p:cNvSpPr>
            <p:nvPr/>
          </p:nvSpPr>
          <p:spPr bwMode="auto">
            <a:xfrm>
              <a:off x="4896" y="1799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 flipV="1">
              <a:off x="4661" y="1967"/>
              <a:ext cx="85" cy="7"/>
            </a:xfrm>
            <a:prstGeom prst="line">
              <a:avLst/>
            </a:prstGeom>
            <a:noFill/>
            <a:ln w="139700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1720850" y="2171700"/>
            <a:ext cx="1308100" cy="1381125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>
            <a:off x="2641600" y="26320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2794000" y="27844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>
            <a:off x="2039938" y="2754313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>
            <a:off x="2182813" y="31781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>
            <a:off x="2649538" y="3363913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2514600" y="23145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>
            <a:off x="2667000" y="24669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2" name="Line 24"/>
          <p:cNvSpPr>
            <a:spLocks noChangeShapeType="1"/>
          </p:cNvSpPr>
          <p:nvPr/>
        </p:nvSpPr>
        <p:spPr bwMode="auto">
          <a:xfrm>
            <a:off x="1912938" y="2436813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>
            <a:off x="2370138" y="2894013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2208213" y="30130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 flipV="1">
            <a:off x="631825" y="3114675"/>
            <a:ext cx="134938" cy="11113"/>
          </a:xfrm>
          <a:prstGeom prst="line">
            <a:avLst/>
          </a:prstGeom>
          <a:noFill/>
          <a:ln w="1397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6" name="Rectangle 28"/>
          <p:cNvSpPr>
            <a:spLocks noChangeArrowheads="1"/>
          </p:cNvSpPr>
          <p:nvPr/>
        </p:nvSpPr>
        <p:spPr bwMode="auto">
          <a:xfrm>
            <a:off x="80963" y="4933950"/>
            <a:ext cx="367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cs typeface="+mn-cs"/>
              </a:rPr>
              <a:t>MINDIST(</a:t>
            </a:r>
            <a:r>
              <a:rPr lang="en-US" sz="2400" b="1" i="1">
                <a:solidFill>
                  <a:srgbClr val="FF66CC"/>
                </a:solidFill>
                <a:cs typeface="+mn-cs"/>
              </a:rPr>
              <a:t>point</a:t>
            </a:r>
            <a:r>
              <a:rPr lang="en-US" sz="2400" b="1">
                <a:cs typeface="+mn-cs"/>
              </a:rPr>
              <a:t>, </a:t>
            </a:r>
            <a:r>
              <a:rPr lang="en-US" sz="2400" b="1" i="1">
                <a:solidFill>
                  <a:schemeClr val="accent2"/>
                </a:solidFill>
                <a:cs typeface="+mn-cs"/>
              </a:rPr>
              <a:t>MBR</a:t>
            </a:r>
            <a:r>
              <a:rPr lang="en-US" sz="2400" b="1">
                <a:cs typeface="+mn-cs"/>
              </a:rPr>
              <a:t>)</a:t>
            </a:r>
            <a:r>
              <a:rPr lang="en-US" sz="2400">
                <a:cs typeface="+mn-cs"/>
              </a:rPr>
              <a:t> = </a:t>
            </a:r>
            <a:r>
              <a:rPr lang="en-US" sz="2400" b="1">
                <a:cs typeface="+mn-cs"/>
              </a:rPr>
              <a:t>5</a:t>
            </a:r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5341938" y="4933950"/>
            <a:ext cx="367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cs typeface="+mn-cs"/>
              </a:rPr>
              <a:t>MINDIST(</a:t>
            </a:r>
            <a:r>
              <a:rPr lang="en-US" sz="2400" b="1" i="1">
                <a:solidFill>
                  <a:srgbClr val="FF66CC"/>
                </a:solidFill>
                <a:cs typeface="+mn-cs"/>
              </a:rPr>
              <a:t>point</a:t>
            </a:r>
            <a:r>
              <a:rPr lang="en-US" sz="2400" b="1">
                <a:cs typeface="+mn-cs"/>
              </a:rPr>
              <a:t>, </a:t>
            </a:r>
            <a:r>
              <a:rPr lang="en-US" sz="2400" b="1" i="1">
                <a:solidFill>
                  <a:schemeClr val="accent2"/>
                </a:solidFill>
                <a:cs typeface="+mn-cs"/>
              </a:rPr>
              <a:t>MBR</a:t>
            </a:r>
            <a:r>
              <a:rPr lang="en-US" sz="2400" b="1">
                <a:cs typeface="+mn-cs"/>
              </a:rPr>
              <a:t>)</a:t>
            </a:r>
            <a:r>
              <a:rPr lang="en-US" sz="2400">
                <a:cs typeface="+mn-cs"/>
              </a:rPr>
              <a:t> = </a:t>
            </a:r>
            <a:r>
              <a:rPr lang="en-US" sz="2400" b="1">
                <a:cs typeface="+mn-cs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3"/>
          <p:cNvGrpSpPr>
            <a:grpSpLocks/>
          </p:cNvGrpSpPr>
          <p:nvPr/>
        </p:nvGrpSpPr>
        <p:grpSpPr bwMode="auto">
          <a:xfrm>
            <a:off x="3681413" y="3186113"/>
            <a:ext cx="5373687" cy="3582987"/>
            <a:chOff x="783" y="1488"/>
            <a:chExt cx="3385" cy="2257"/>
          </a:xfrm>
        </p:grpSpPr>
        <p:grpSp>
          <p:nvGrpSpPr>
            <p:cNvPr id="14357" name="Group 4"/>
            <p:cNvGrpSpPr>
              <a:grpSpLocks/>
            </p:cNvGrpSpPr>
            <p:nvPr/>
          </p:nvGrpSpPr>
          <p:grpSpPr bwMode="auto">
            <a:xfrm>
              <a:off x="783" y="1488"/>
              <a:ext cx="1692" cy="2256"/>
              <a:chOff x="783" y="1488"/>
              <a:chExt cx="1692" cy="2256"/>
            </a:xfrm>
          </p:grpSpPr>
          <p:sp>
            <p:nvSpPr>
              <p:cNvPr id="144389" name="Rectangle 5"/>
              <p:cNvSpPr>
                <a:spLocks noChangeArrowheads="1"/>
              </p:cNvSpPr>
              <p:nvPr/>
            </p:nvSpPr>
            <p:spPr bwMode="auto">
              <a:xfrm>
                <a:off x="783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0" name="Rectangle 6"/>
              <p:cNvSpPr>
                <a:spLocks noChangeArrowheads="1"/>
              </p:cNvSpPr>
              <p:nvPr/>
            </p:nvSpPr>
            <p:spPr bwMode="auto">
              <a:xfrm>
                <a:off x="1065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1" name="Rectangle 7"/>
              <p:cNvSpPr>
                <a:spLocks noChangeArrowheads="1"/>
              </p:cNvSpPr>
              <p:nvPr/>
            </p:nvSpPr>
            <p:spPr bwMode="auto">
              <a:xfrm>
                <a:off x="1347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2" name="Rectangle 8"/>
              <p:cNvSpPr>
                <a:spLocks noChangeArrowheads="1"/>
              </p:cNvSpPr>
              <p:nvPr/>
            </p:nvSpPr>
            <p:spPr bwMode="auto">
              <a:xfrm>
                <a:off x="1629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3" name="Rectangle 9"/>
              <p:cNvSpPr>
                <a:spLocks noChangeArrowheads="1"/>
              </p:cNvSpPr>
              <p:nvPr/>
            </p:nvSpPr>
            <p:spPr bwMode="auto">
              <a:xfrm>
                <a:off x="1911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2193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5" name="Rectangle 11"/>
              <p:cNvSpPr>
                <a:spLocks noChangeArrowheads="1"/>
              </p:cNvSpPr>
              <p:nvPr/>
            </p:nvSpPr>
            <p:spPr bwMode="auto">
              <a:xfrm>
                <a:off x="783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6" name="Rectangle 12"/>
              <p:cNvSpPr>
                <a:spLocks noChangeArrowheads="1"/>
              </p:cNvSpPr>
              <p:nvPr/>
            </p:nvSpPr>
            <p:spPr bwMode="auto">
              <a:xfrm>
                <a:off x="1065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7" name="Rectangle 13"/>
              <p:cNvSpPr>
                <a:spLocks noChangeArrowheads="1"/>
              </p:cNvSpPr>
              <p:nvPr/>
            </p:nvSpPr>
            <p:spPr bwMode="auto">
              <a:xfrm>
                <a:off x="1347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629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9" name="Rectangle 15"/>
              <p:cNvSpPr>
                <a:spLocks noChangeArrowheads="1"/>
              </p:cNvSpPr>
              <p:nvPr/>
            </p:nvSpPr>
            <p:spPr bwMode="auto">
              <a:xfrm>
                <a:off x="1911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0" name="Rectangle 16"/>
              <p:cNvSpPr>
                <a:spLocks noChangeArrowheads="1"/>
              </p:cNvSpPr>
              <p:nvPr/>
            </p:nvSpPr>
            <p:spPr bwMode="auto">
              <a:xfrm>
                <a:off x="2193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1" name="Rectangle 17"/>
              <p:cNvSpPr>
                <a:spLocks noChangeArrowheads="1"/>
              </p:cNvSpPr>
              <p:nvPr/>
            </p:nvSpPr>
            <p:spPr bwMode="auto">
              <a:xfrm>
                <a:off x="783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065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3" name="Rectangle 19"/>
              <p:cNvSpPr>
                <a:spLocks noChangeArrowheads="1"/>
              </p:cNvSpPr>
              <p:nvPr/>
            </p:nvSpPr>
            <p:spPr bwMode="auto">
              <a:xfrm>
                <a:off x="1347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4" name="Rectangle 20"/>
              <p:cNvSpPr>
                <a:spLocks noChangeArrowheads="1"/>
              </p:cNvSpPr>
              <p:nvPr/>
            </p:nvSpPr>
            <p:spPr bwMode="auto">
              <a:xfrm>
                <a:off x="1629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5" name="Rectangle 21"/>
              <p:cNvSpPr>
                <a:spLocks noChangeArrowheads="1"/>
              </p:cNvSpPr>
              <p:nvPr/>
            </p:nvSpPr>
            <p:spPr bwMode="auto">
              <a:xfrm>
                <a:off x="1911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2193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7" name="Rectangle 23"/>
              <p:cNvSpPr>
                <a:spLocks noChangeArrowheads="1"/>
              </p:cNvSpPr>
              <p:nvPr/>
            </p:nvSpPr>
            <p:spPr bwMode="auto">
              <a:xfrm>
                <a:off x="783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8" name="Rectangle 24"/>
              <p:cNvSpPr>
                <a:spLocks noChangeArrowheads="1"/>
              </p:cNvSpPr>
              <p:nvPr/>
            </p:nvSpPr>
            <p:spPr bwMode="auto">
              <a:xfrm>
                <a:off x="1065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9" name="Rectangle 25"/>
              <p:cNvSpPr>
                <a:spLocks noChangeArrowheads="1"/>
              </p:cNvSpPr>
              <p:nvPr/>
            </p:nvSpPr>
            <p:spPr bwMode="auto">
              <a:xfrm>
                <a:off x="1347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629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1" name="Rectangle 27"/>
              <p:cNvSpPr>
                <a:spLocks noChangeArrowheads="1"/>
              </p:cNvSpPr>
              <p:nvPr/>
            </p:nvSpPr>
            <p:spPr bwMode="auto">
              <a:xfrm>
                <a:off x="1911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2" name="Rectangle 28"/>
              <p:cNvSpPr>
                <a:spLocks noChangeArrowheads="1"/>
              </p:cNvSpPr>
              <p:nvPr/>
            </p:nvSpPr>
            <p:spPr bwMode="auto">
              <a:xfrm>
                <a:off x="2193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3" name="Rectangle 29"/>
              <p:cNvSpPr>
                <a:spLocks noChangeArrowheads="1"/>
              </p:cNvSpPr>
              <p:nvPr/>
            </p:nvSpPr>
            <p:spPr bwMode="auto">
              <a:xfrm>
                <a:off x="783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065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5" name="Rectangle 31"/>
              <p:cNvSpPr>
                <a:spLocks noChangeArrowheads="1"/>
              </p:cNvSpPr>
              <p:nvPr/>
            </p:nvSpPr>
            <p:spPr bwMode="auto">
              <a:xfrm>
                <a:off x="1347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6" name="Rectangle 32"/>
              <p:cNvSpPr>
                <a:spLocks noChangeArrowheads="1"/>
              </p:cNvSpPr>
              <p:nvPr/>
            </p:nvSpPr>
            <p:spPr bwMode="auto">
              <a:xfrm>
                <a:off x="1629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7" name="Rectangle 33"/>
              <p:cNvSpPr>
                <a:spLocks noChangeArrowheads="1"/>
              </p:cNvSpPr>
              <p:nvPr/>
            </p:nvSpPr>
            <p:spPr bwMode="auto">
              <a:xfrm>
                <a:off x="1911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2193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9" name="Rectangle 35"/>
              <p:cNvSpPr>
                <a:spLocks noChangeArrowheads="1"/>
              </p:cNvSpPr>
              <p:nvPr/>
            </p:nvSpPr>
            <p:spPr bwMode="auto">
              <a:xfrm>
                <a:off x="783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0" name="Rectangle 36"/>
              <p:cNvSpPr>
                <a:spLocks noChangeArrowheads="1"/>
              </p:cNvSpPr>
              <p:nvPr/>
            </p:nvSpPr>
            <p:spPr bwMode="auto">
              <a:xfrm>
                <a:off x="1065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1" name="Rectangle 37"/>
              <p:cNvSpPr>
                <a:spLocks noChangeArrowheads="1"/>
              </p:cNvSpPr>
              <p:nvPr/>
            </p:nvSpPr>
            <p:spPr bwMode="auto">
              <a:xfrm>
                <a:off x="1347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2" name="Rectangle 38"/>
              <p:cNvSpPr>
                <a:spLocks noChangeArrowheads="1"/>
              </p:cNvSpPr>
              <p:nvPr/>
            </p:nvSpPr>
            <p:spPr bwMode="auto">
              <a:xfrm>
                <a:off x="1629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3" name="Rectangle 39"/>
              <p:cNvSpPr>
                <a:spLocks noChangeArrowheads="1"/>
              </p:cNvSpPr>
              <p:nvPr/>
            </p:nvSpPr>
            <p:spPr bwMode="auto">
              <a:xfrm>
                <a:off x="1911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4" name="Rectangle 40"/>
              <p:cNvSpPr>
                <a:spLocks noChangeArrowheads="1"/>
              </p:cNvSpPr>
              <p:nvPr/>
            </p:nvSpPr>
            <p:spPr bwMode="auto">
              <a:xfrm>
                <a:off x="2193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5" name="Rectangle 41"/>
              <p:cNvSpPr>
                <a:spLocks noChangeArrowheads="1"/>
              </p:cNvSpPr>
              <p:nvPr/>
            </p:nvSpPr>
            <p:spPr bwMode="auto">
              <a:xfrm>
                <a:off x="783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6" name="Rectangle 42"/>
              <p:cNvSpPr>
                <a:spLocks noChangeArrowheads="1"/>
              </p:cNvSpPr>
              <p:nvPr/>
            </p:nvSpPr>
            <p:spPr bwMode="auto">
              <a:xfrm>
                <a:off x="1065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7" name="Rectangle 43"/>
              <p:cNvSpPr>
                <a:spLocks noChangeArrowheads="1"/>
              </p:cNvSpPr>
              <p:nvPr/>
            </p:nvSpPr>
            <p:spPr bwMode="auto">
              <a:xfrm>
                <a:off x="1347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8" name="Rectangle 44"/>
              <p:cNvSpPr>
                <a:spLocks noChangeArrowheads="1"/>
              </p:cNvSpPr>
              <p:nvPr/>
            </p:nvSpPr>
            <p:spPr bwMode="auto">
              <a:xfrm>
                <a:off x="1629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9" name="Rectangle 45"/>
              <p:cNvSpPr>
                <a:spLocks noChangeArrowheads="1"/>
              </p:cNvSpPr>
              <p:nvPr/>
            </p:nvSpPr>
            <p:spPr bwMode="auto">
              <a:xfrm>
                <a:off x="1911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0" name="Rectangle 46"/>
              <p:cNvSpPr>
                <a:spLocks noChangeArrowheads="1"/>
              </p:cNvSpPr>
              <p:nvPr/>
            </p:nvSpPr>
            <p:spPr bwMode="auto">
              <a:xfrm>
                <a:off x="2193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1" name="Rectangle 47"/>
              <p:cNvSpPr>
                <a:spLocks noChangeArrowheads="1"/>
              </p:cNvSpPr>
              <p:nvPr/>
            </p:nvSpPr>
            <p:spPr bwMode="auto">
              <a:xfrm>
                <a:off x="783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2" name="Rectangle 48"/>
              <p:cNvSpPr>
                <a:spLocks noChangeArrowheads="1"/>
              </p:cNvSpPr>
              <p:nvPr/>
            </p:nvSpPr>
            <p:spPr bwMode="auto">
              <a:xfrm>
                <a:off x="1065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3" name="Rectangle 49"/>
              <p:cNvSpPr>
                <a:spLocks noChangeArrowheads="1"/>
              </p:cNvSpPr>
              <p:nvPr/>
            </p:nvSpPr>
            <p:spPr bwMode="auto">
              <a:xfrm>
                <a:off x="1347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4" name="Rectangle 50"/>
              <p:cNvSpPr>
                <a:spLocks noChangeArrowheads="1"/>
              </p:cNvSpPr>
              <p:nvPr/>
            </p:nvSpPr>
            <p:spPr bwMode="auto">
              <a:xfrm>
                <a:off x="1629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5" name="Rectangle 51"/>
              <p:cNvSpPr>
                <a:spLocks noChangeArrowheads="1"/>
              </p:cNvSpPr>
              <p:nvPr/>
            </p:nvSpPr>
            <p:spPr bwMode="auto">
              <a:xfrm>
                <a:off x="1911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6" name="Rectangle 52"/>
              <p:cNvSpPr>
                <a:spLocks noChangeArrowheads="1"/>
              </p:cNvSpPr>
              <p:nvPr/>
            </p:nvSpPr>
            <p:spPr bwMode="auto">
              <a:xfrm>
                <a:off x="2193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4358" name="Group 53"/>
            <p:cNvGrpSpPr>
              <a:grpSpLocks/>
            </p:cNvGrpSpPr>
            <p:nvPr/>
          </p:nvGrpSpPr>
          <p:grpSpPr bwMode="auto">
            <a:xfrm>
              <a:off x="2476" y="1489"/>
              <a:ext cx="1692" cy="2256"/>
              <a:chOff x="783" y="1488"/>
              <a:chExt cx="1692" cy="2256"/>
            </a:xfrm>
          </p:grpSpPr>
          <p:sp>
            <p:nvSpPr>
              <p:cNvPr id="144438" name="Rectangle 54"/>
              <p:cNvSpPr>
                <a:spLocks noChangeArrowheads="1"/>
              </p:cNvSpPr>
              <p:nvPr/>
            </p:nvSpPr>
            <p:spPr bwMode="auto">
              <a:xfrm>
                <a:off x="783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9" name="Rectangle 55"/>
              <p:cNvSpPr>
                <a:spLocks noChangeArrowheads="1"/>
              </p:cNvSpPr>
              <p:nvPr/>
            </p:nvSpPr>
            <p:spPr bwMode="auto">
              <a:xfrm>
                <a:off x="1065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0" name="Rectangle 56"/>
              <p:cNvSpPr>
                <a:spLocks noChangeArrowheads="1"/>
              </p:cNvSpPr>
              <p:nvPr/>
            </p:nvSpPr>
            <p:spPr bwMode="auto">
              <a:xfrm>
                <a:off x="1347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1" name="Rectangle 57"/>
              <p:cNvSpPr>
                <a:spLocks noChangeArrowheads="1"/>
              </p:cNvSpPr>
              <p:nvPr/>
            </p:nvSpPr>
            <p:spPr bwMode="auto">
              <a:xfrm>
                <a:off x="1629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2" name="Rectangle 58"/>
              <p:cNvSpPr>
                <a:spLocks noChangeArrowheads="1"/>
              </p:cNvSpPr>
              <p:nvPr/>
            </p:nvSpPr>
            <p:spPr bwMode="auto">
              <a:xfrm>
                <a:off x="1911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3" name="Rectangle 59"/>
              <p:cNvSpPr>
                <a:spLocks noChangeArrowheads="1"/>
              </p:cNvSpPr>
              <p:nvPr/>
            </p:nvSpPr>
            <p:spPr bwMode="auto">
              <a:xfrm>
                <a:off x="2193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4" name="Rectangle 60"/>
              <p:cNvSpPr>
                <a:spLocks noChangeArrowheads="1"/>
              </p:cNvSpPr>
              <p:nvPr/>
            </p:nvSpPr>
            <p:spPr bwMode="auto">
              <a:xfrm>
                <a:off x="783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5" name="Rectangle 61"/>
              <p:cNvSpPr>
                <a:spLocks noChangeArrowheads="1"/>
              </p:cNvSpPr>
              <p:nvPr/>
            </p:nvSpPr>
            <p:spPr bwMode="auto">
              <a:xfrm>
                <a:off x="1065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6" name="Rectangle 62"/>
              <p:cNvSpPr>
                <a:spLocks noChangeArrowheads="1"/>
              </p:cNvSpPr>
              <p:nvPr/>
            </p:nvSpPr>
            <p:spPr bwMode="auto">
              <a:xfrm>
                <a:off x="1347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7" name="Rectangle 63"/>
              <p:cNvSpPr>
                <a:spLocks noChangeArrowheads="1"/>
              </p:cNvSpPr>
              <p:nvPr/>
            </p:nvSpPr>
            <p:spPr bwMode="auto">
              <a:xfrm>
                <a:off x="1629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8" name="Rectangle 64"/>
              <p:cNvSpPr>
                <a:spLocks noChangeArrowheads="1"/>
              </p:cNvSpPr>
              <p:nvPr/>
            </p:nvSpPr>
            <p:spPr bwMode="auto">
              <a:xfrm>
                <a:off x="1911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9" name="Rectangle 65"/>
              <p:cNvSpPr>
                <a:spLocks noChangeArrowheads="1"/>
              </p:cNvSpPr>
              <p:nvPr/>
            </p:nvSpPr>
            <p:spPr bwMode="auto">
              <a:xfrm>
                <a:off x="2193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0" name="Rectangle 66"/>
              <p:cNvSpPr>
                <a:spLocks noChangeArrowheads="1"/>
              </p:cNvSpPr>
              <p:nvPr/>
            </p:nvSpPr>
            <p:spPr bwMode="auto">
              <a:xfrm>
                <a:off x="783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1" name="Rectangle 67"/>
              <p:cNvSpPr>
                <a:spLocks noChangeArrowheads="1"/>
              </p:cNvSpPr>
              <p:nvPr/>
            </p:nvSpPr>
            <p:spPr bwMode="auto">
              <a:xfrm>
                <a:off x="1065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2" name="Rectangle 68"/>
              <p:cNvSpPr>
                <a:spLocks noChangeArrowheads="1"/>
              </p:cNvSpPr>
              <p:nvPr/>
            </p:nvSpPr>
            <p:spPr bwMode="auto">
              <a:xfrm>
                <a:off x="1347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3" name="Rectangle 69"/>
              <p:cNvSpPr>
                <a:spLocks noChangeArrowheads="1"/>
              </p:cNvSpPr>
              <p:nvPr/>
            </p:nvSpPr>
            <p:spPr bwMode="auto">
              <a:xfrm>
                <a:off x="1629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4" name="Rectangle 70"/>
              <p:cNvSpPr>
                <a:spLocks noChangeArrowheads="1"/>
              </p:cNvSpPr>
              <p:nvPr/>
            </p:nvSpPr>
            <p:spPr bwMode="auto">
              <a:xfrm>
                <a:off x="1911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5" name="Rectangle 71"/>
              <p:cNvSpPr>
                <a:spLocks noChangeArrowheads="1"/>
              </p:cNvSpPr>
              <p:nvPr/>
            </p:nvSpPr>
            <p:spPr bwMode="auto">
              <a:xfrm>
                <a:off x="2193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6" name="Rectangle 72"/>
              <p:cNvSpPr>
                <a:spLocks noChangeArrowheads="1"/>
              </p:cNvSpPr>
              <p:nvPr/>
            </p:nvSpPr>
            <p:spPr bwMode="auto">
              <a:xfrm>
                <a:off x="783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7" name="Rectangle 73"/>
              <p:cNvSpPr>
                <a:spLocks noChangeArrowheads="1"/>
              </p:cNvSpPr>
              <p:nvPr/>
            </p:nvSpPr>
            <p:spPr bwMode="auto">
              <a:xfrm>
                <a:off x="1065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8" name="Rectangle 74"/>
              <p:cNvSpPr>
                <a:spLocks noChangeArrowheads="1"/>
              </p:cNvSpPr>
              <p:nvPr/>
            </p:nvSpPr>
            <p:spPr bwMode="auto">
              <a:xfrm>
                <a:off x="1347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9" name="Rectangle 75"/>
              <p:cNvSpPr>
                <a:spLocks noChangeArrowheads="1"/>
              </p:cNvSpPr>
              <p:nvPr/>
            </p:nvSpPr>
            <p:spPr bwMode="auto">
              <a:xfrm>
                <a:off x="1629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0" name="Rectangle 76"/>
              <p:cNvSpPr>
                <a:spLocks noChangeArrowheads="1"/>
              </p:cNvSpPr>
              <p:nvPr/>
            </p:nvSpPr>
            <p:spPr bwMode="auto">
              <a:xfrm>
                <a:off x="1911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1" name="Rectangle 77"/>
              <p:cNvSpPr>
                <a:spLocks noChangeArrowheads="1"/>
              </p:cNvSpPr>
              <p:nvPr/>
            </p:nvSpPr>
            <p:spPr bwMode="auto">
              <a:xfrm>
                <a:off x="2193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2" name="Rectangle 78"/>
              <p:cNvSpPr>
                <a:spLocks noChangeArrowheads="1"/>
              </p:cNvSpPr>
              <p:nvPr/>
            </p:nvSpPr>
            <p:spPr bwMode="auto">
              <a:xfrm>
                <a:off x="783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3" name="Rectangle 79"/>
              <p:cNvSpPr>
                <a:spLocks noChangeArrowheads="1"/>
              </p:cNvSpPr>
              <p:nvPr/>
            </p:nvSpPr>
            <p:spPr bwMode="auto">
              <a:xfrm>
                <a:off x="1065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4" name="Rectangle 80"/>
              <p:cNvSpPr>
                <a:spLocks noChangeArrowheads="1"/>
              </p:cNvSpPr>
              <p:nvPr/>
            </p:nvSpPr>
            <p:spPr bwMode="auto">
              <a:xfrm>
                <a:off x="1347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5" name="Rectangle 81"/>
              <p:cNvSpPr>
                <a:spLocks noChangeArrowheads="1"/>
              </p:cNvSpPr>
              <p:nvPr/>
            </p:nvSpPr>
            <p:spPr bwMode="auto">
              <a:xfrm>
                <a:off x="1629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6" name="Rectangle 82"/>
              <p:cNvSpPr>
                <a:spLocks noChangeArrowheads="1"/>
              </p:cNvSpPr>
              <p:nvPr/>
            </p:nvSpPr>
            <p:spPr bwMode="auto">
              <a:xfrm>
                <a:off x="1911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7" name="Rectangle 83"/>
              <p:cNvSpPr>
                <a:spLocks noChangeArrowheads="1"/>
              </p:cNvSpPr>
              <p:nvPr/>
            </p:nvSpPr>
            <p:spPr bwMode="auto">
              <a:xfrm>
                <a:off x="2193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8" name="Rectangle 84"/>
              <p:cNvSpPr>
                <a:spLocks noChangeArrowheads="1"/>
              </p:cNvSpPr>
              <p:nvPr/>
            </p:nvSpPr>
            <p:spPr bwMode="auto">
              <a:xfrm>
                <a:off x="783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9" name="Rectangle 85"/>
              <p:cNvSpPr>
                <a:spLocks noChangeArrowheads="1"/>
              </p:cNvSpPr>
              <p:nvPr/>
            </p:nvSpPr>
            <p:spPr bwMode="auto">
              <a:xfrm>
                <a:off x="1065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0" name="Rectangle 86"/>
              <p:cNvSpPr>
                <a:spLocks noChangeArrowheads="1"/>
              </p:cNvSpPr>
              <p:nvPr/>
            </p:nvSpPr>
            <p:spPr bwMode="auto">
              <a:xfrm>
                <a:off x="1347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1" name="Rectangle 87"/>
              <p:cNvSpPr>
                <a:spLocks noChangeArrowheads="1"/>
              </p:cNvSpPr>
              <p:nvPr/>
            </p:nvSpPr>
            <p:spPr bwMode="auto">
              <a:xfrm>
                <a:off x="1629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2" name="Rectangle 88"/>
              <p:cNvSpPr>
                <a:spLocks noChangeArrowheads="1"/>
              </p:cNvSpPr>
              <p:nvPr/>
            </p:nvSpPr>
            <p:spPr bwMode="auto">
              <a:xfrm>
                <a:off x="1911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3" name="Rectangle 89"/>
              <p:cNvSpPr>
                <a:spLocks noChangeArrowheads="1"/>
              </p:cNvSpPr>
              <p:nvPr/>
            </p:nvSpPr>
            <p:spPr bwMode="auto">
              <a:xfrm>
                <a:off x="2193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4" name="Rectangle 90"/>
              <p:cNvSpPr>
                <a:spLocks noChangeArrowheads="1"/>
              </p:cNvSpPr>
              <p:nvPr/>
            </p:nvSpPr>
            <p:spPr bwMode="auto">
              <a:xfrm>
                <a:off x="783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5" name="Rectangle 91"/>
              <p:cNvSpPr>
                <a:spLocks noChangeArrowheads="1"/>
              </p:cNvSpPr>
              <p:nvPr/>
            </p:nvSpPr>
            <p:spPr bwMode="auto">
              <a:xfrm>
                <a:off x="1065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6" name="Rectangle 92"/>
              <p:cNvSpPr>
                <a:spLocks noChangeArrowheads="1"/>
              </p:cNvSpPr>
              <p:nvPr/>
            </p:nvSpPr>
            <p:spPr bwMode="auto">
              <a:xfrm>
                <a:off x="1347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7" name="Rectangle 93"/>
              <p:cNvSpPr>
                <a:spLocks noChangeArrowheads="1"/>
              </p:cNvSpPr>
              <p:nvPr/>
            </p:nvSpPr>
            <p:spPr bwMode="auto">
              <a:xfrm>
                <a:off x="1629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8" name="Rectangle 94"/>
              <p:cNvSpPr>
                <a:spLocks noChangeArrowheads="1"/>
              </p:cNvSpPr>
              <p:nvPr/>
            </p:nvSpPr>
            <p:spPr bwMode="auto">
              <a:xfrm>
                <a:off x="1911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9" name="Rectangle 95"/>
              <p:cNvSpPr>
                <a:spLocks noChangeArrowheads="1"/>
              </p:cNvSpPr>
              <p:nvPr/>
            </p:nvSpPr>
            <p:spPr bwMode="auto">
              <a:xfrm>
                <a:off x="2193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0" name="Rectangle 96"/>
              <p:cNvSpPr>
                <a:spLocks noChangeArrowheads="1"/>
              </p:cNvSpPr>
              <p:nvPr/>
            </p:nvSpPr>
            <p:spPr bwMode="auto">
              <a:xfrm>
                <a:off x="783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1" name="Rectangle 97"/>
              <p:cNvSpPr>
                <a:spLocks noChangeArrowheads="1"/>
              </p:cNvSpPr>
              <p:nvPr/>
            </p:nvSpPr>
            <p:spPr bwMode="auto">
              <a:xfrm>
                <a:off x="1065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2" name="Rectangle 98"/>
              <p:cNvSpPr>
                <a:spLocks noChangeArrowheads="1"/>
              </p:cNvSpPr>
              <p:nvPr/>
            </p:nvSpPr>
            <p:spPr bwMode="auto">
              <a:xfrm>
                <a:off x="1347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3" name="Rectangle 99"/>
              <p:cNvSpPr>
                <a:spLocks noChangeArrowheads="1"/>
              </p:cNvSpPr>
              <p:nvPr/>
            </p:nvSpPr>
            <p:spPr bwMode="auto">
              <a:xfrm>
                <a:off x="1629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4" name="Rectangle 100"/>
              <p:cNvSpPr>
                <a:spLocks noChangeArrowheads="1"/>
              </p:cNvSpPr>
              <p:nvPr/>
            </p:nvSpPr>
            <p:spPr bwMode="auto">
              <a:xfrm>
                <a:off x="1911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5" name="Rectangle 101"/>
              <p:cNvSpPr>
                <a:spLocks noChangeArrowheads="1"/>
              </p:cNvSpPr>
              <p:nvPr/>
            </p:nvSpPr>
            <p:spPr bwMode="auto">
              <a:xfrm>
                <a:off x="2193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44486" name="Text Box 102"/>
          <p:cNvSpPr txBox="1">
            <a:spLocks noChangeArrowheads="1"/>
          </p:cNvSpPr>
          <p:nvPr/>
        </p:nvSpPr>
        <p:spPr bwMode="auto">
          <a:xfrm>
            <a:off x="219075" y="212725"/>
            <a:ext cx="83756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We have seen the formula for the distance between two points. We will find it useful to have a formula for the distance between a point and the closest possible point within an Minimum Bounding Rectangle MBR…</a:t>
            </a:r>
          </a:p>
        </p:txBody>
      </p:sp>
      <p:sp>
        <p:nvSpPr>
          <p:cNvPr id="144487" name="Line 103"/>
          <p:cNvSpPr>
            <a:spLocks noChangeShapeType="1"/>
          </p:cNvSpPr>
          <p:nvPr/>
        </p:nvSpPr>
        <p:spPr bwMode="auto">
          <a:xfrm>
            <a:off x="6761163" y="62388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88" name="Line 104"/>
          <p:cNvSpPr>
            <a:spLocks noChangeShapeType="1"/>
          </p:cNvSpPr>
          <p:nvPr/>
        </p:nvSpPr>
        <p:spPr bwMode="auto">
          <a:xfrm>
            <a:off x="6503988" y="629602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89" name="Line 105"/>
          <p:cNvSpPr>
            <a:spLocks noChangeShapeType="1"/>
          </p:cNvSpPr>
          <p:nvPr/>
        </p:nvSpPr>
        <p:spPr bwMode="auto">
          <a:xfrm>
            <a:off x="6913563" y="57816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0" name="Line 106"/>
          <p:cNvSpPr>
            <a:spLocks noChangeShapeType="1"/>
          </p:cNvSpPr>
          <p:nvPr/>
        </p:nvSpPr>
        <p:spPr bwMode="auto">
          <a:xfrm>
            <a:off x="6684963" y="57054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1" name="Line 107"/>
          <p:cNvSpPr>
            <a:spLocks noChangeShapeType="1"/>
          </p:cNvSpPr>
          <p:nvPr/>
        </p:nvSpPr>
        <p:spPr bwMode="auto">
          <a:xfrm>
            <a:off x="6989763" y="55530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2" name="Line 108"/>
          <p:cNvSpPr>
            <a:spLocks noChangeShapeType="1"/>
          </p:cNvSpPr>
          <p:nvPr/>
        </p:nvSpPr>
        <p:spPr bwMode="auto">
          <a:xfrm>
            <a:off x="6380163" y="5334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3" name="Line 109"/>
          <p:cNvSpPr>
            <a:spLocks noChangeShapeType="1"/>
          </p:cNvSpPr>
          <p:nvPr/>
        </p:nvSpPr>
        <p:spPr bwMode="auto">
          <a:xfrm>
            <a:off x="7189788" y="53244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4" name="Line 110"/>
          <p:cNvSpPr>
            <a:spLocks noChangeShapeType="1"/>
          </p:cNvSpPr>
          <p:nvPr/>
        </p:nvSpPr>
        <p:spPr bwMode="auto">
          <a:xfrm>
            <a:off x="6684963" y="54768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5" name="Line 111"/>
          <p:cNvSpPr>
            <a:spLocks noChangeShapeType="1"/>
          </p:cNvSpPr>
          <p:nvPr/>
        </p:nvSpPr>
        <p:spPr bwMode="auto">
          <a:xfrm>
            <a:off x="6846888" y="50196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6" name="Line 112"/>
          <p:cNvSpPr>
            <a:spLocks noChangeShapeType="1"/>
          </p:cNvSpPr>
          <p:nvPr/>
        </p:nvSpPr>
        <p:spPr bwMode="auto">
          <a:xfrm>
            <a:off x="6913563" y="60864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7" name="Line 113"/>
          <p:cNvSpPr>
            <a:spLocks noChangeShapeType="1"/>
          </p:cNvSpPr>
          <p:nvPr/>
        </p:nvSpPr>
        <p:spPr bwMode="auto">
          <a:xfrm flipV="1">
            <a:off x="4951413" y="4511675"/>
            <a:ext cx="134937" cy="11113"/>
          </a:xfrm>
          <a:prstGeom prst="line">
            <a:avLst/>
          </a:prstGeom>
          <a:noFill/>
          <a:ln w="1397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8" name="Line 114"/>
          <p:cNvSpPr>
            <a:spLocks noChangeShapeType="1"/>
          </p:cNvSpPr>
          <p:nvPr/>
        </p:nvSpPr>
        <p:spPr bwMode="auto">
          <a:xfrm flipV="1">
            <a:off x="4078288" y="3622675"/>
            <a:ext cx="134937" cy="11113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500" name="Rectangle 116"/>
          <p:cNvSpPr>
            <a:spLocks noChangeArrowheads="1"/>
          </p:cNvSpPr>
          <p:nvPr/>
        </p:nvSpPr>
        <p:spPr bwMode="auto">
          <a:xfrm>
            <a:off x="6362700" y="4970463"/>
            <a:ext cx="908050" cy="1349375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501" name="Text Box 117"/>
          <p:cNvSpPr txBox="1">
            <a:spLocks noChangeArrowheads="1"/>
          </p:cNvSpPr>
          <p:nvPr/>
        </p:nvSpPr>
        <p:spPr bwMode="auto">
          <a:xfrm>
            <a:off x="103188" y="1808163"/>
            <a:ext cx="3411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2000" smtClean="0">
              <a:cs typeface="+mn-cs"/>
            </a:endParaRPr>
          </a:p>
          <a:p>
            <a:pPr>
              <a:defRPr/>
            </a:pPr>
            <a:endParaRPr lang="en-US" sz="2000" smtClean="0">
              <a:cs typeface="+mn-cs"/>
            </a:endParaRPr>
          </a:p>
        </p:txBody>
      </p:sp>
      <p:sp>
        <p:nvSpPr>
          <p:cNvPr id="144502" name="Text Box 118"/>
          <p:cNvSpPr txBox="1">
            <a:spLocks noChangeArrowheads="1"/>
          </p:cNvSpPr>
          <p:nvPr/>
        </p:nvSpPr>
        <p:spPr bwMode="auto">
          <a:xfrm>
            <a:off x="6580188" y="4511675"/>
            <a:ext cx="2133600" cy="366713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cs typeface="+mn-cs"/>
              </a:rPr>
              <a:t>MBR  = {(6,1),(8,4)}</a:t>
            </a:r>
          </a:p>
        </p:txBody>
      </p:sp>
      <p:sp>
        <p:nvSpPr>
          <p:cNvPr id="144503" name="Text Box 119"/>
          <p:cNvSpPr txBox="1">
            <a:spLocks noChangeArrowheads="1"/>
          </p:cNvSpPr>
          <p:nvPr/>
        </p:nvSpPr>
        <p:spPr bwMode="auto">
          <a:xfrm>
            <a:off x="5116513" y="4114800"/>
            <a:ext cx="1058862" cy="366713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>
                <a:cs typeface="+mn-cs"/>
              </a:rPr>
              <a:t>Q = (3,5)</a:t>
            </a:r>
          </a:p>
        </p:txBody>
      </p:sp>
      <p:sp>
        <p:nvSpPr>
          <p:cNvPr id="144504" name="Text Box 120"/>
          <p:cNvSpPr txBox="1">
            <a:spLocks noChangeArrowheads="1"/>
          </p:cNvSpPr>
          <p:nvPr/>
        </p:nvSpPr>
        <p:spPr bwMode="auto">
          <a:xfrm>
            <a:off x="4252913" y="3241675"/>
            <a:ext cx="1162050" cy="366713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>
                <a:cs typeface="+mn-cs"/>
              </a:rPr>
              <a:t>R = (1,7)</a:t>
            </a:r>
          </a:p>
        </p:txBody>
      </p:sp>
      <p:sp>
        <p:nvSpPr>
          <p:cNvPr id="144506" name="Text Box 122"/>
          <p:cNvSpPr txBox="1">
            <a:spLocks noChangeArrowheads="1"/>
          </p:cNvSpPr>
          <p:nvPr/>
        </p:nvSpPr>
        <p:spPr bwMode="auto">
          <a:xfrm>
            <a:off x="176213" y="2914650"/>
            <a:ext cx="312578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Suppose we have a query point </a:t>
            </a:r>
            <a:r>
              <a:rPr lang="en-US" b="1">
                <a:cs typeface="+mn-cs"/>
              </a:rPr>
              <a:t>Q</a:t>
            </a:r>
            <a:r>
              <a:rPr lang="en-US">
                <a:cs typeface="+mn-cs"/>
              </a:rPr>
              <a:t> and one known point </a:t>
            </a:r>
            <a:r>
              <a:rPr lang="en-US" b="1">
                <a:cs typeface="+mn-cs"/>
              </a:rPr>
              <a:t>R</a:t>
            </a: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Could any of the points in the MBR be closer to </a:t>
            </a:r>
            <a:r>
              <a:rPr lang="en-US" b="1">
                <a:cs typeface="+mn-cs"/>
              </a:rPr>
              <a:t>Q</a:t>
            </a:r>
            <a:r>
              <a:rPr lang="en-US">
                <a:cs typeface="+mn-cs"/>
              </a:rPr>
              <a:t> than </a:t>
            </a:r>
            <a:r>
              <a:rPr lang="en-US" b="1">
                <a:cs typeface="+mn-cs"/>
              </a:rPr>
              <a:t>R</a:t>
            </a:r>
            <a:r>
              <a:rPr lang="en-US">
                <a:cs typeface="+mn-cs"/>
              </a:rPr>
              <a:t> is?</a:t>
            </a:r>
            <a:endParaRPr lang="en-US" sz="3600"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4" name="Rectangle 112"/>
          <p:cNvSpPr>
            <a:spLocks noChangeArrowheads="1"/>
          </p:cNvSpPr>
          <p:nvPr/>
        </p:nvSpPr>
        <p:spPr bwMode="auto">
          <a:xfrm>
            <a:off x="5353050" y="12700"/>
            <a:ext cx="3790950" cy="6858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0668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219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1371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1524000" y="5334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1752600" y="4343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16002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1066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1524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17526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14478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1447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11430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1752600" y="4419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1371600" y="4495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25146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33528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35052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34290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12192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11430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13716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11430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1447800" y="3200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1066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1447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11430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12954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32766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>
            <a:off x="35052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3352800" y="3048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34290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>
            <a:off x="3505200" y="4114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3429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32766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35814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3124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3124200" y="4876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31242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6576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33528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>
            <a:off x="15240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>
            <a:off x="16764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>
            <a:off x="2057400" y="4724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>
            <a:off x="2133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>
            <a:off x="23622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25146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>
            <a:off x="25146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9" name="Line 57"/>
          <p:cNvSpPr>
            <a:spLocks noChangeShapeType="1"/>
          </p:cNvSpPr>
          <p:nvPr/>
        </p:nvSpPr>
        <p:spPr bwMode="auto">
          <a:xfrm>
            <a:off x="23622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0" name="Line 58"/>
          <p:cNvSpPr>
            <a:spLocks noChangeShapeType="1"/>
          </p:cNvSpPr>
          <p:nvPr/>
        </p:nvSpPr>
        <p:spPr bwMode="auto">
          <a:xfrm>
            <a:off x="2667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>
            <a:off x="2514600" y="3810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>
            <a:off x="32004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>
            <a:off x="2362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4" name="Line 62"/>
          <p:cNvSpPr>
            <a:spLocks noChangeShapeType="1"/>
          </p:cNvSpPr>
          <p:nvPr/>
        </p:nvSpPr>
        <p:spPr bwMode="auto">
          <a:xfrm>
            <a:off x="31242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32004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>
            <a:off x="31242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35052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13716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>
            <a:off x="2667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>
            <a:off x="25146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26670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5422" name="Group 82"/>
          <p:cNvGrpSpPr>
            <a:grpSpLocks/>
          </p:cNvGrpSpPr>
          <p:nvPr/>
        </p:nvGrpSpPr>
        <p:grpSpPr bwMode="auto">
          <a:xfrm>
            <a:off x="638175" y="2409825"/>
            <a:ext cx="3657600" cy="3267075"/>
            <a:chOff x="960" y="1584"/>
            <a:chExt cx="1632" cy="1632"/>
          </a:xfrm>
        </p:grpSpPr>
        <p:sp>
          <p:nvSpPr>
            <p:cNvPr id="23635" name="Line 83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36" name="Line 84"/>
            <p:cNvSpPr>
              <a:spLocks noChangeShapeType="1"/>
            </p:cNvSpPr>
            <p:nvPr/>
          </p:nvSpPr>
          <p:spPr bwMode="auto">
            <a:xfrm>
              <a:off x="960" y="321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3663" name="Text Box 111"/>
          <p:cNvSpPr txBox="1">
            <a:spLocks noChangeArrowheads="1"/>
          </p:cNvSpPr>
          <p:nvPr/>
        </p:nvSpPr>
        <p:spPr bwMode="auto">
          <a:xfrm>
            <a:off x="5403850" y="190500"/>
            <a:ext cx="349885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cs typeface="+mn-cs"/>
              </a:rPr>
              <a:t>We can visualize the </a:t>
            </a:r>
            <a:r>
              <a:rPr lang="en-US" sz="2400" dirty="0" smtClean="0">
                <a:cs typeface="+mn-cs"/>
              </a:rPr>
              <a:t>points of </a:t>
            </a:r>
            <a:r>
              <a:rPr lang="en-US" sz="2400" dirty="0">
                <a:cs typeface="+mn-cs"/>
              </a:rPr>
              <a:t>interest simply as points in space...  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86000" y="3200400"/>
            <a:ext cx="533400" cy="1143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590800" y="2743200"/>
            <a:ext cx="1066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90600" y="2743200"/>
            <a:ext cx="609600" cy="5032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90600" y="3308350"/>
            <a:ext cx="609600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990600" y="4724400"/>
            <a:ext cx="649288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4606925"/>
            <a:ext cx="1030288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0668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219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1371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1524000" y="5334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752600" y="4343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6002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066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524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17526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14478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1447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11430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1752600" y="4419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1371600" y="4495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25146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33528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5052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34290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12192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11430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13716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11430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1447800" y="3200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1066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1447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11430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12954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32766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35052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3352800" y="3048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34290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3505200" y="4114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3429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32766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35814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3124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3124200" y="4876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31242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36576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33528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15240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16764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2057400" y="4724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2133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23622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25146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25146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>
            <a:off x="23622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9" name="Line 57"/>
          <p:cNvSpPr>
            <a:spLocks noChangeShapeType="1"/>
          </p:cNvSpPr>
          <p:nvPr/>
        </p:nvSpPr>
        <p:spPr bwMode="auto">
          <a:xfrm>
            <a:off x="2667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0" name="Line 58"/>
          <p:cNvSpPr>
            <a:spLocks noChangeShapeType="1"/>
          </p:cNvSpPr>
          <p:nvPr/>
        </p:nvSpPr>
        <p:spPr bwMode="auto">
          <a:xfrm>
            <a:off x="2514600" y="3810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1" name="Line 59"/>
          <p:cNvSpPr>
            <a:spLocks noChangeShapeType="1"/>
          </p:cNvSpPr>
          <p:nvPr/>
        </p:nvSpPr>
        <p:spPr bwMode="auto">
          <a:xfrm>
            <a:off x="32004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2" name="Line 60"/>
          <p:cNvSpPr>
            <a:spLocks noChangeShapeType="1"/>
          </p:cNvSpPr>
          <p:nvPr/>
        </p:nvSpPr>
        <p:spPr bwMode="auto">
          <a:xfrm>
            <a:off x="2362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3" name="Line 61"/>
          <p:cNvSpPr>
            <a:spLocks noChangeShapeType="1"/>
          </p:cNvSpPr>
          <p:nvPr/>
        </p:nvSpPr>
        <p:spPr bwMode="auto">
          <a:xfrm>
            <a:off x="31242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4" name="Line 62"/>
          <p:cNvSpPr>
            <a:spLocks noChangeShapeType="1"/>
          </p:cNvSpPr>
          <p:nvPr/>
        </p:nvSpPr>
        <p:spPr bwMode="auto">
          <a:xfrm>
            <a:off x="32004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5" name="Line 63"/>
          <p:cNvSpPr>
            <a:spLocks noChangeShapeType="1"/>
          </p:cNvSpPr>
          <p:nvPr/>
        </p:nvSpPr>
        <p:spPr bwMode="auto">
          <a:xfrm>
            <a:off x="31242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6" name="Line 64"/>
          <p:cNvSpPr>
            <a:spLocks noChangeShapeType="1"/>
          </p:cNvSpPr>
          <p:nvPr/>
        </p:nvSpPr>
        <p:spPr bwMode="auto">
          <a:xfrm>
            <a:off x="35052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7" name="Line 65"/>
          <p:cNvSpPr>
            <a:spLocks noChangeShapeType="1"/>
          </p:cNvSpPr>
          <p:nvPr/>
        </p:nvSpPr>
        <p:spPr bwMode="auto">
          <a:xfrm>
            <a:off x="13716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8" name="Line 66"/>
          <p:cNvSpPr>
            <a:spLocks noChangeShapeType="1"/>
          </p:cNvSpPr>
          <p:nvPr/>
        </p:nvSpPr>
        <p:spPr bwMode="auto">
          <a:xfrm>
            <a:off x="2667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9" name="Line 67"/>
          <p:cNvSpPr>
            <a:spLocks noChangeShapeType="1"/>
          </p:cNvSpPr>
          <p:nvPr/>
        </p:nvSpPr>
        <p:spPr bwMode="auto">
          <a:xfrm>
            <a:off x="25146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0" name="Line 68"/>
          <p:cNvSpPr>
            <a:spLocks noChangeShapeType="1"/>
          </p:cNvSpPr>
          <p:nvPr/>
        </p:nvSpPr>
        <p:spPr bwMode="auto">
          <a:xfrm>
            <a:off x="26670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1295400" y="4114800"/>
            <a:ext cx="609600" cy="430213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3048000" y="4606925"/>
            <a:ext cx="685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3048000" y="3581400"/>
            <a:ext cx="685800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33400" y="27432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R1</a:t>
            </a:r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33400" y="3429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R2</a:t>
            </a:r>
          </a:p>
        </p:txBody>
      </p:sp>
      <p:sp>
        <p:nvSpPr>
          <p:cNvPr id="33866" name="Rectangle 74"/>
          <p:cNvSpPr>
            <a:spLocks noChangeArrowheads="1"/>
          </p:cNvSpPr>
          <p:nvPr/>
        </p:nvSpPr>
        <p:spPr bwMode="auto">
          <a:xfrm>
            <a:off x="1828800" y="36576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R5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838200" y="41148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R3</a:t>
            </a: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533400" y="4953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R7</a:t>
            </a: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2590800" y="48006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R9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1600200" y="5334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R8</a:t>
            </a:r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2743200" y="4191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R6</a:t>
            </a: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2133600" y="27432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R4</a:t>
            </a:r>
          </a:p>
        </p:txBody>
      </p:sp>
      <p:grpSp>
        <p:nvGrpSpPr>
          <p:cNvPr id="16463" name="Group 81"/>
          <p:cNvGrpSpPr>
            <a:grpSpLocks/>
          </p:cNvGrpSpPr>
          <p:nvPr/>
        </p:nvGrpSpPr>
        <p:grpSpPr bwMode="auto">
          <a:xfrm>
            <a:off x="590550" y="2420938"/>
            <a:ext cx="3657600" cy="3267075"/>
            <a:chOff x="960" y="1584"/>
            <a:chExt cx="1632" cy="1632"/>
          </a:xfrm>
        </p:grpSpPr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>
              <a:off x="960" y="321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4392613" y="301625"/>
            <a:ext cx="4519612" cy="551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We can group clusters of datapoints into </a:t>
            </a:r>
            <a:r>
              <a:rPr lang="ja-JP" altLang="en-US" sz="2400">
                <a:latin typeface="Arial"/>
                <a:cs typeface="+mn-cs"/>
              </a:rPr>
              <a:t>“</a:t>
            </a:r>
            <a:r>
              <a:rPr lang="en-US" sz="2400">
                <a:cs typeface="+mn-cs"/>
              </a:rPr>
              <a:t>boxes</a:t>
            </a:r>
            <a:r>
              <a:rPr lang="ja-JP" altLang="en-US" sz="2400">
                <a:latin typeface="Arial"/>
                <a:cs typeface="+mn-cs"/>
              </a:rPr>
              <a:t>”</a:t>
            </a:r>
            <a:r>
              <a:rPr lang="en-US" sz="2400">
                <a:cs typeface="+mn-cs"/>
              </a:rPr>
              <a:t>, called Minimum Bounding Rectangles (MBRs).</a:t>
            </a:r>
          </a:p>
          <a:p>
            <a:pPr algn="l">
              <a:defRPr/>
            </a:pPr>
            <a:endParaRPr lang="en-US" sz="2400">
              <a:cs typeface="+mn-cs"/>
            </a:endParaRPr>
          </a:p>
          <a:p>
            <a:pPr algn="l">
              <a:defRPr/>
            </a:pPr>
            <a:r>
              <a:rPr lang="en-US" sz="2400">
                <a:cs typeface="+mn-cs"/>
              </a:rPr>
              <a:t>Each MBR can be represented with just two points. The lower left corner, and the upper right corner.</a:t>
            </a: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r>
              <a:rPr lang="en-US" sz="2400">
                <a:cs typeface="+mn-cs"/>
              </a:rPr>
              <a:t>We can further recursively group MBRs into larger MBRs….</a:t>
            </a:r>
            <a:r>
              <a:rPr lang="en-US">
                <a:cs typeface="+mn-cs"/>
              </a:rPr>
              <a:t> </a:t>
            </a:r>
          </a:p>
        </p:txBody>
      </p:sp>
      <p:sp>
        <p:nvSpPr>
          <p:cNvPr id="33878" name="AutoShape 86"/>
          <p:cNvSpPr>
            <a:spLocks noChangeArrowheads="1"/>
          </p:cNvSpPr>
          <p:nvPr/>
        </p:nvSpPr>
        <p:spPr bwMode="auto">
          <a:xfrm rot="10800000" flipV="1">
            <a:off x="6626225" y="5789613"/>
            <a:ext cx="709613" cy="782637"/>
          </a:xfrm>
          <a:prstGeom prst="downArrow">
            <a:avLst>
              <a:gd name="adj1" fmla="val 50000"/>
              <a:gd name="adj2" fmla="val 27573"/>
            </a:avLst>
          </a:prstGeom>
          <a:solidFill>
            <a:srgbClr val="33CCCC"/>
          </a:solidFill>
          <a:ln>
            <a:noFill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79" name="Rectangle 87"/>
          <p:cNvSpPr>
            <a:spLocks noChangeArrowheads="1"/>
          </p:cNvSpPr>
          <p:nvPr/>
        </p:nvSpPr>
        <p:spPr bwMode="auto">
          <a:xfrm>
            <a:off x="5892800" y="3714750"/>
            <a:ext cx="1066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80" name="Line 88"/>
          <p:cNvSpPr>
            <a:spLocks noChangeShapeType="1"/>
          </p:cNvSpPr>
          <p:nvPr/>
        </p:nvSpPr>
        <p:spPr bwMode="auto">
          <a:xfrm>
            <a:off x="5549900" y="4302125"/>
            <a:ext cx="28575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81" name="Line 89"/>
          <p:cNvSpPr>
            <a:spLocks noChangeShapeType="1"/>
          </p:cNvSpPr>
          <p:nvPr/>
        </p:nvSpPr>
        <p:spPr bwMode="auto">
          <a:xfrm flipH="1" flipV="1">
            <a:off x="7015163" y="3746500"/>
            <a:ext cx="2159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562600" y="26670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419600" y="3733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019800" y="3733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620000" y="3733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42672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8006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54102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59436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5532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70866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76200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81534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8683625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5562600" y="2667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FF9900"/>
                </a:solidFill>
                <a:latin typeface="Helvetica" charset="0"/>
                <a:cs typeface="+mn-cs"/>
              </a:rPr>
              <a:t>R10   R11  R12</a:t>
            </a: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5105400" y="3048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6629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7239000" y="3048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50292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67056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8335963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H="1">
            <a:off x="44196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54864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H="1">
            <a:off x="60960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71628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H="1">
            <a:off x="77724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87630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343400" y="3733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R1   R2  R3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5943600" y="3733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R4   R5  R6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7543800" y="3733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R7   R8  R9</a:t>
            </a:r>
          </a:p>
        </p:txBody>
      </p:sp>
      <p:sp>
        <p:nvSpPr>
          <p:cNvPr id="32805" name="AutoShape 37"/>
          <p:cNvSpPr>
            <a:spLocks/>
          </p:cNvSpPr>
          <p:nvPr/>
        </p:nvSpPr>
        <p:spPr bwMode="auto">
          <a:xfrm rot="16200000">
            <a:off x="6438900" y="3162300"/>
            <a:ext cx="381000" cy="4572000"/>
          </a:xfrm>
          <a:prstGeom prst="leftBrace">
            <a:avLst>
              <a:gd name="adj1" fmla="val 145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4876800" y="56388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008000"/>
                </a:solidFill>
                <a:latin typeface="Helvetica" charset="0"/>
                <a:cs typeface="+mn-cs"/>
              </a:rPr>
              <a:t>Data nodes containing points</a:t>
            </a:r>
          </a:p>
        </p:txBody>
      </p:sp>
      <p:sp>
        <p:nvSpPr>
          <p:cNvPr id="32889" name="Rectangle 121"/>
          <p:cNvSpPr>
            <a:spLocks noChangeArrowheads="1"/>
          </p:cNvSpPr>
          <p:nvPr/>
        </p:nvSpPr>
        <p:spPr bwMode="auto">
          <a:xfrm>
            <a:off x="2286000" y="3200400"/>
            <a:ext cx="533400" cy="1143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0" name="Rectangle 122"/>
          <p:cNvSpPr>
            <a:spLocks noChangeArrowheads="1"/>
          </p:cNvSpPr>
          <p:nvPr/>
        </p:nvSpPr>
        <p:spPr bwMode="auto">
          <a:xfrm>
            <a:off x="2590800" y="2743200"/>
            <a:ext cx="1066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1" name="Rectangle 123"/>
          <p:cNvSpPr>
            <a:spLocks noChangeArrowheads="1"/>
          </p:cNvSpPr>
          <p:nvPr/>
        </p:nvSpPr>
        <p:spPr bwMode="auto">
          <a:xfrm>
            <a:off x="990600" y="2743200"/>
            <a:ext cx="609600" cy="5032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2" name="Rectangle 124"/>
          <p:cNvSpPr>
            <a:spLocks noChangeArrowheads="1"/>
          </p:cNvSpPr>
          <p:nvPr/>
        </p:nvSpPr>
        <p:spPr bwMode="auto">
          <a:xfrm>
            <a:off x="990600" y="3308350"/>
            <a:ext cx="609600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3" name="Rectangle 125"/>
          <p:cNvSpPr>
            <a:spLocks noChangeArrowheads="1"/>
          </p:cNvSpPr>
          <p:nvPr/>
        </p:nvSpPr>
        <p:spPr bwMode="auto">
          <a:xfrm>
            <a:off x="990600" y="4724400"/>
            <a:ext cx="649288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4" name="Rectangle 126"/>
          <p:cNvSpPr>
            <a:spLocks noChangeArrowheads="1"/>
          </p:cNvSpPr>
          <p:nvPr/>
        </p:nvSpPr>
        <p:spPr bwMode="auto">
          <a:xfrm>
            <a:off x="1447800" y="4606925"/>
            <a:ext cx="1030288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5" name="Line 127"/>
          <p:cNvSpPr>
            <a:spLocks noChangeShapeType="1"/>
          </p:cNvSpPr>
          <p:nvPr/>
        </p:nvSpPr>
        <p:spPr bwMode="auto">
          <a:xfrm>
            <a:off x="10668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6" name="Line 128"/>
          <p:cNvSpPr>
            <a:spLocks noChangeShapeType="1"/>
          </p:cNvSpPr>
          <p:nvPr/>
        </p:nvSpPr>
        <p:spPr bwMode="auto">
          <a:xfrm>
            <a:off x="1219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7" name="Line 129"/>
          <p:cNvSpPr>
            <a:spLocks noChangeShapeType="1"/>
          </p:cNvSpPr>
          <p:nvPr/>
        </p:nvSpPr>
        <p:spPr bwMode="auto">
          <a:xfrm>
            <a:off x="1371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8" name="Line 130"/>
          <p:cNvSpPr>
            <a:spLocks noChangeShapeType="1"/>
          </p:cNvSpPr>
          <p:nvPr/>
        </p:nvSpPr>
        <p:spPr bwMode="auto">
          <a:xfrm>
            <a:off x="1524000" y="5334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9" name="Line 131"/>
          <p:cNvSpPr>
            <a:spLocks noChangeShapeType="1"/>
          </p:cNvSpPr>
          <p:nvPr/>
        </p:nvSpPr>
        <p:spPr bwMode="auto">
          <a:xfrm>
            <a:off x="1752600" y="4343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0" name="Line 132"/>
          <p:cNvSpPr>
            <a:spLocks noChangeShapeType="1"/>
          </p:cNvSpPr>
          <p:nvPr/>
        </p:nvSpPr>
        <p:spPr bwMode="auto">
          <a:xfrm>
            <a:off x="16002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1" name="Line 133"/>
          <p:cNvSpPr>
            <a:spLocks noChangeShapeType="1"/>
          </p:cNvSpPr>
          <p:nvPr/>
        </p:nvSpPr>
        <p:spPr bwMode="auto">
          <a:xfrm>
            <a:off x="1066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2" name="Line 134"/>
          <p:cNvSpPr>
            <a:spLocks noChangeShapeType="1"/>
          </p:cNvSpPr>
          <p:nvPr/>
        </p:nvSpPr>
        <p:spPr bwMode="auto">
          <a:xfrm>
            <a:off x="1524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3" name="Line 135"/>
          <p:cNvSpPr>
            <a:spLocks noChangeShapeType="1"/>
          </p:cNvSpPr>
          <p:nvPr/>
        </p:nvSpPr>
        <p:spPr bwMode="auto">
          <a:xfrm>
            <a:off x="17526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4" name="Line 136"/>
          <p:cNvSpPr>
            <a:spLocks noChangeShapeType="1"/>
          </p:cNvSpPr>
          <p:nvPr/>
        </p:nvSpPr>
        <p:spPr bwMode="auto">
          <a:xfrm>
            <a:off x="14478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5" name="Line 137"/>
          <p:cNvSpPr>
            <a:spLocks noChangeShapeType="1"/>
          </p:cNvSpPr>
          <p:nvPr/>
        </p:nvSpPr>
        <p:spPr bwMode="auto">
          <a:xfrm>
            <a:off x="1447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6" name="Line 138"/>
          <p:cNvSpPr>
            <a:spLocks noChangeShapeType="1"/>
          </p:cNvSpPr>
          <p:nvPr/>
        </p:nvSpPr>
        <p:spPr bwMode="auto">
          <a:xfrm>
            <a:off x="11430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7" name="Line 139"/>
          <p:cNvSpPr>
            <a:spLocks noChangeShapeType="1"/>
          </p:cNvSpPr>
          <p:nvPr/>
        </p:nvSpPr>
        <p:spPr bwMode="auto">
          <a:xfrm>
            <a:off x="1752600" y="4419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8" name="Line 140"/>
          <p:cNvSpPr>
            <a:spLocks noChangeShapeType="1"/>
          </p:cNvSpPr>
          <p:nvPr/>
        </p:nvSpPr>
        <p:spPr bwMode="auto">
          <a:xfrm>
            <a:off x="1371600" y="4495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9" name="Line 141"/>
          <p:cNvSpPr>
            <a:spLocks noChangeShapeType="1"/>
          </p:cNvSpPr>
          <p:nvPr/>
        </p:nvSpPr>
        <p:spPr bwMode="auto">
          <a:xfrm>
            <a:off x="25146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0" name="Line 142"/>
          <p:cNvSpPr>
            <a:spLocks noChangeShapeType="1"/>
          </p:cNvSpPr>
          <p:nvPr/>
        </p:nvSpPr>
        <p:spPr bwMode="auto">
          <a:xfrm>
            <a:off x="33528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1" name="Line 143"/>
          <p:cNvSpPr>
            <a:spLocks noChangeShapeType="1"/>
          </p:cNvSpPr>
          <p:nvPr/>
        </p:nvSpPr>
        <p:spPr bwMode="auto">
          <a:xfrm>
            <a:off x="35052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2" name="Line 144"/>
          <p:cNvSpPr>
            <a:spLocks noChangeShapeType="1"/>
          </p:cNvSpPr>
          <p:nvPr/>
        </p:nvSpPr>
        <p:spPr bwMode="auto">
          <a:xfrm>
            <a:off x="34290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3" name="Line 145"/>
          <p:cNvSpPr>
            <a:spLocks noChangeShapeType="1"/>
          </p:cNvSpPr>
          <p:nvPr/>
        </p:nvSpPr>
        <p:spPr bwMode="auto">
          <a:xfrm>
            <a:off x="12192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4" name="Line 146"/>
          <p:cNvSpPr>
            <a:spLocks noChangeShapeType="1"/>
          </p:cNvSpPr>
          <p:nvPr/>
        </p:nvSpPr>
        <p:spPr bwMode="auto">
          <a:xfrm>
            <a:off x="11430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5" name="Line 147"/>
          <p:cNvSpPr>
            <a:spLocks noChangeShapeType="1"/>
          </p:cNvSpPr>
          <p:nvPr/>
        </p:nvSpPr>
        <p:spPr bwMode="auto">
          <a:xfrm>
            <a:off x="13716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6" name="Line 148"/>
          <p:cNvSpPr>
            <a:spLocks noChangeShapeType="1"/>
          </p:cNvSpPr>
          <p:nvPr/>
        </p:nvSpPr>
        <p:spPr bwMode="auto">
          <a:xfrm>
            <a:off x="1052513" y="3348038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7" name="Line 149"/>
          <p:cNvSpPr>
            <a:spLocks noChangeShapeType="1"/>
          </p:cNvSpPr>
          <p:nvPr/>
        </p:nvSpPr>
        <p:spPr bwMode="auto">
          <a:xfrm>
            <a:off x="1447800" y="3200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8" name="Line 150"/>
          <p:cNvSpPr>
            <a:spLocks noChangeShapeType="1"/>
          </p:cNvSpPr>
          <p:nvPr/>
        </p:nvSpPr>
        <p:spPr bwMode="auto">
          <a:xfrm>
            <a:off x="1066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9" name="Line 151"/>
          <p:cNvSpPr>
            <a:spLocks noChangeShapeType="1"/>
          </p:cNvSpPr>
          <p:nvPr/>
        </p:nvSpPr>
        <p:spPr bwMode="auto">
          <a:xfrm>
            <a:off x="1447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0" name="Line 152"/>
          <p:cNvSpPr>
            <a:spLocks noChangeShapeType="1"/>
          </p:cNvSpPr>
          <p:nvPr/>
        </p:nvSpPr>
        <p:spPr bwMode="auto">
          <a:xfrm>
            <a:off x="1155700" y="31019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1" name="Line 153"/>
          <p:cNvSpPr>
            <a:spLocks noChangeShapeType="1"/>
          </p:cNvSpPr>
          <p:nvPr/>
        </p:nvSpPr>
        <p:spPr bwMode="auto">
          <a:xfrm>
            <a:off x="12954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2" name="Line 154"/>
          <p:cNvSpPr>
            <a:spLocks noChangeShapeType="1"/>
          </p:cNvSpPr>
          <p:nvPr/>
        </p:nvSpPr>
        <p:spPr bwMode="auto">
          <a:xfrm>
            <a:off x="32766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3" name="Line 155"/>
          <p:cNvSpPr>
            <a:spLocks noChangeShapeType="1"/>
          </p:cNvSpPr>
          <p:nvPr/>
        </p:nvSpPr>
        <p:spPr bwMode="auto">
          <a:xfrm>
            <a:off x="35052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4" name="Line 156"/>
          <p:cNvSpPr>
            <a:spLocks noChangeShapeType="1"/>
          </p:cNvSpPr>
          <p:nvPr/>
        </p:nvSpPr>
        <p:spPr bwMode="auto">
          <a:xfrm>
            <a:off x="3352800" y="3048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5" name="Line 157"/>
          <p:cNvSpPr>
            <a:spLocks noChangeShapeType="1"/>
          </p:cNvSpPr>
          <p:nvPr/>
        </p:nvSpPr>
        <p:spPr bwMode="auto">
          <a:xfrm>
            <a:off x="34290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6" name="Line 158"/>
          <p:cNvSpPr>
            <a:spLocks noChangeShapeType="1"/>
          </p:cNvSpPr>
          <p:nvPr/>
        </p:nvSpPr>
        <p:spPr bwMode="auto">
          <a:xfrm>
            <a:off x="3505200" y="4114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7" name="Line 159"/>
          <p:cNvSpPr>
            <a:spLocks noChangeShapeType="1"/>
          </p:cNvSpPr>
          <p:nvPr/>
        </p:nvSpPr>
        <p:spPr bwMode="auto">
          <a:xfrm>
            <a:off x="3429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8" name="Line 160"/>
          <p:cNvSpPr>
            <a:spLocks noChangeShapeType="1"/>
          </p:cNvSpPr>
          <p:nvPr/>
        </p:nvSpPr>
        <p:spPr bwMode="auto">
          <a:xfrm>
            <a:off x="32766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9" name="Line 161"/>
          <p:cNvSpPr>
            <a:spLocks noChangeShapeType="1"/>
          </p:cNvSpPr>
          <p:nvPr/>
        </p:nvSpPr>
        <p:spPr bwMode="auto">
          <a:xfrm>
            <a:off x="35814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0" name="Line 162"/>
          <p:cNvSpPr>
            <a:spLocks noChangeShapeType="1"/>
          </p:cNvSpPr>
          <p:nvPr/>
        </p:nvSpPr>
        <p:spPr bwMode="auto">
          <a:xfrm>
            <a:off x="3124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1" name="Line 163"/>
          <p:cNvSpPr>
            <a:spLocks noChangeShapeType="1"/>
          </p:cNvSpPr>
          <p:nvPr/>
        </p:nvSpPr>
        <p:spPr bwMode="auto">
          <a:xfrm>
            <a:off x="3124200" y="4876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2" name="Line 164"/>
          <p:cNvSpPr>
            <a:spLocks noChangeShapeType="1"/>
          </p:cNvSpPr>
          <p:nvPr/>
        </p:nvSpPr>
        <p:spPr bwMode="auto">
          <a:xfrm>
            <a:off x="31242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3" name="Line 165"/>
          <p:cNvSpPr>
            <a:spLocks noChangeShapeType="1"/>
          </p:cNvSpPr>
          <p:nvPr/>
        </p:nvSpPr>
        <p:spPr bwMode="auto">
          <a:xfrm>
            <a:off x="36576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4" name="Line 166"/>
          <p:cNvSpPr>
            <a:spLocks noChangeShapeType="1"/>
          </p:cNvSpPr>
          <p:nvPr/>
        </p:nvSpPr>
        <p:spPr bwMode="auto">
          <a:xfrm>
            <a:off x="33528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5" name="Line 167"/>
          <p:cNvSpPr>
            <a:spLocks noChangeShapeType="1"/>
          </p:cNvSpPr>
          <p:nvPr/>
        </p:nvSpPr>
        <p:spPr bwMode="auto">
          <a:xfrm>
            <a:off x="15240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6" name="Line 168"/>
          <p:cNvSpPr>
            <a:spLocks noChangeShapeType="1"/>
          </p:cNvSpPr>
          <p:nvPr/>
        </p:nvSpPr>
        <p:spPr bwMode="auto">
          <a:xfrm>
            <a:off x="16764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7" name="Line 169"/>
          <p:cNvSpPr>
            <a:spLocks noChangeShapeType="1"/>
          </p:cNvSpPr>
          <p:nvPr/>
        </p:nvSpPr>
        <p:spPr bwMode="auto">
          <a:xfrm>
            <a:off x="2057400" y="4724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8" name="Line 170"/>
          <p:cNvSpPr>
            <a:spLocks noChangeShapeType="1"/>
          </p:cNvSpPr>
          <p:nvPr/>
        </p:nvSpPr>
        <p:spPr bwMode="auto">
          <a:xfrm>
            <a:off x="2133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9" name="Line 171"/>
          <p:cNvSpPr>
            <a:spLocks noChangeShapeType="1"/>
          </p:cNvSpPr>
          <p:nvPr/>
        </p:nvSpPr>
        <p:spPr bwMode="auto">
          <a:xfrm>
            <a:off x="23622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0" name="Line 172"/>
          <p:cNvSpPr>
            <a:spLocks noChangeShapeType="1"/>
          </p:cNvSpPr>
          <p:nvPr/>
        </p:nvSpPr>
        <p:spPr bwMode="auto">
          <a:xfrm>
            <a:off x="25146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1" name="Line 173"/>
          <p:cNvSpPr>
            <a:spLocks noChangeShapeType="1"/>
          </p:cNvSpPr>
          <p:nvPr/>
        </p:nvSpPr>
        <p:spPr bwMode="auto">
          <a:xfrm>
            <a:off x="25146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2" name="Line 174"/>
          <p:cNvSpPr>
            <a:spLocks noChangeShapeType="1"/>
          </p:cNvSpPr>
          <p:nvPr/>
        </p:nvSpPr>
        <p:spPr bwMode="auto">
          <a:xfrm>
            <a:off x="23622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3" name="Line 175"/>
          <p:cNvSpPr>
            <a:spLocks noChangeShapeType="1"/>
          </p:cNvSpPr>
          <p:nvPr/>
        </p:nvSpPr>
        <p:spPr bwMode="auto">
          <a:xfrm>
            <a:off x="2667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4" name="Line 176"/>
          <p:cNvSpPr>
            <a:spLocks noChangeShapeType="1"/>
          </p:cNvSpPr>
          <p:nvPr/>
        </p:nvSpPr>
        <p:spPr bwMode="auto">
          <a:xfrm>
            <a:off x="2514600" y="3810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5" name="Line 177"/>
          <p:cNvSpPr>
            <a:spLocks noChangeShapeType="1"/>
          </p:cNvSpPr>
          <p:nvPr/>
        </p:nvSpPr>
        <p:spPr bwMode="auto">
          <a:xfrm>
            <a:off x="32004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6" name="Line 178"/>
          <p:cNvSpPr>
            <a:spLocks noChangeShapeType="1"/>
          </p:cNvSpPr>
          <p:nvPr/>
        </p:nvSpPr>
        <p:spPr bwMode="auto">
          <a:xfrm>
            <a:off x="2362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7" name="Line 179"/>
          <p:cNvSpPr>
            <a:spLocks noChangeShapeType="1"/>
          </p:cNvSpPr>
          <p:nvPr/>
        </p:nvSpPr>
        <p:spPr bwMode="auto">
          <a:xfrm>
            <a:off x="31242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8" name="Line 180"/>
          <p:cNvSpPr>
            <a:spLocks noChangeShapeType="1"/>
          </p:cNvSpPr>
          <p:nvPr/>
        </p:nvSpPr>
        <p:spPr bwMode="auto">
          <a:xfrm>
            <a:off x="32004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9" name="Line 181"/>
          <p:cNvSpPr>
            <a:spLocks noChangeShapeType="1"/>
          </p:cNvSpPr>
          <p:nvPr/>
        </p:nvSpPr>
        <p:spPr bwMode="auto">
          <a:xfrm>
            <a:off x="31242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0" name="Line 182"/>
          <p:cNvSpPr>
            <a:spLocks noChangeShapeType="1"/>
          </p:cNvSpPr>
          <p:nvPr/>
        </p:nvSpPr>
        <p:spPr bwMode="auto">
          <a:xfrm>
            <a:off x="35052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1" name="Line 183"/>
          <p:cNvSpPr>
            <a:spLocks noChangeShapeType="1"/>
          </p:cNvSpPr>
          <p:nvPr/>
        </p:nvSpPr>
        <p:spPr bwMode="auto">
          <a:xfrm>
            <a:off x="13716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2" name="Line 184"/>
          <p:cNvSpPr>
            <a:spLocks noChangeShapeType="1"/>
          </p:cNvSpPr>
          <p:nvPr/>
        </p:nvSpPr>
        <p:spPr bwMode="auto">
          <a:xfrm>
            <a:off x="2667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3" name="Line 185"/>
          <p:cNvSpPr>
            <a:spLocks noChangeShapeType="1"/>
          </p:cNvSpPr>
          <p:nvPr/>
        </p:nvSpPr>
        <p:spPr bwMode="auto">
          <a:xfrm>
            <a:off x="25146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4" name="Line 186"/>
          <p:cNvSpPr>
            <a:spLocks noChangeShapeType="1"/>
          </p:cNvSpPr>
          <p:nvPr/>
        </p:nvSpPr>
        <p:spPr bwMode="auto">
          <a:xfrm>
            <a:off x="26670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5" name="Rectangle 187"/>
          <p:cNvSpPr>
            <a:spLocks noChangeArrowheads="1"/>
          </p:cNvSpPr>
          <p:nvPr/>
        </p:nvSpPr>
        <p:spPr bwMode="auto">
          <a:xfrm>
            <a:off x="1295400" y="4114800"/>
            <a:ext cx="609600" cy="430213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6" name="Rectangle 188"/>
          <p:cNvSpPr>
            <a:spLocks noChangeArrowheads="1"/>
          </p:cNvSpPr>
          <p:nvPr/>
        </p:nvSpPr>
        <p:spPr bwMode="auto">
          <a:xfrm>
            <a:off x="3048000" y="4606925"/>
            <a:ext cx="685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7" name="Rectangle 189"/>
          <p:cNvSpPr>
            <a:spLocks noChangeArrowheads="1"/>
          </p:cNvSpPr>
          <p:nvPr/>
        </p:nvSpPr>
        <p:spPr bwMode="auto">
          <a:xfrm>
            <a:off x="3048000" y="3581400"/>
            <a:ext cx="685800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8" name="Rectangle 190"/>
          <p:cNvSpPr>
            <a:spLocks noChangeArrowheads="1"/>
          </p:cNvSpPr>
          <p:nvPr/>
        </p:nvSpPr>
        <p:spPr bwMode="auto">
          <a:xfrm>
            <a:off x="533400" y="27432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59" name="Rectangle 191"/>
          <p:cNvSpPr>
            <a:spLocks noChangeArrowheads="1"/>
          </p:cNvSpPr>
          <p:nvPr/>
        </p:nvSpPr>
        <p:spPr bwMode="auto">
          <a:xfrm>
            <a:off x="533400" y="3429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0" name="Rectangle 192"/>
          <p:cNvSpPr>
            <a:spLocks noChangeArrowheads="1"/>
          </p:cNvSpPr>
          <p:nvPr/>
        </p:nvSpPr>
        <p:spPr bwMode="auto">
          <a:xfrm>
            <a:off x="1828800" y="3657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1" name="Rectangle 193"/>
          <p:cNvSpPr>
            <a:spLocks noChangeArrowheads="1"/>
          </p:cNvSpPr>
          <p:nvPr/>
        </p:nvSpPr>
        <p:spPr bwMode="auto">
          <a:xfrm>
            <a:off x="838200" y="4114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2" name="Rectangle 194"/>
          <p:cNvSpPr>
            <a:spLocks noChangeArrowheads="1"/>
          </p:cNvSpPr>
          <p:nvPr/>
        </p:nvSpPr>
        <p:spPr bwMode="auto">
          <a:xfrm>
            <a:off x="533400" y="4953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3" name="Rectangle 195"/>
          <p:cNvSpPr>
            <a:spLocks noChangeArrowheads="1"/>
          </p:cNvSpPr>
          <p:nvPr/>
        </p:nvSpPr>
        <p:spPr bwMode="auto">
          <a:xfrm>
            <a:off x="2590800" y="4800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4" name="Rectangle 196"/>
          <p:cNvSpPr>
            <a:spLocks noChangeArrowheads="1"/>
          </p:cNvSpPr>
          <p:nvPr/>
        </p:nvSpPr>
        <p:spPr bwMode="auto">
          <a:xfrm>
            <a:off x="1600200" y="5334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5" name="Rectangle 197"/>
          <p:cNvSpPr>
            <a:spLocks noChangeArrowheads="1"/>
          </p:cNvSpPr>
          <p:nvPr/>
        </p:nvSpPr>
        <p:spPr bwMode="auto">
          <a:xfrm>
            <a:off x="2743200" y="4191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6" name="Rectangle 198"/>
          <p:cNvSpPr>
            <a:spLocks noChangeArrowheads="1"/>
          </p:cNvSpPr>
          <p:nvPr/>
        </p:nvSpPr>
        <p:spPr bwMode="auto">
          <a:xfrm>
            <a:off x="2133600" y="27432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grpSp>
        <p:nvGrpSpPr>
          <p:cNvPr id="17518" name="Group 119"/>
          <p:cNvGrpSpPr>
            <a:grpSpLocks/>
          </p:cNvGrpSpPr>
          <p:nvPr/>
        </p:nvGrpSpPr>
        <p:grpSpPr bwMode="auto">
          <a:xfrm>
            <a:off x="838200" y="2133600"/>
            <a:ext cx="3089275" cy="3825875"/>
            <a:chOff x="528" y="1344"/>
            <a:chExt cx="1946" cy="2410"/>
          </a:xfrm>
        </p:grpSpPr>
        <p:sp>
          <p:nvSpPr>
            <p:cNvPr id="32770" name="Rectangle 2"/>
            <p:cNvSpPr>
              <a:spLocks noChangeArrowheads="1"/>
            </p:cNvSpPr>
            <p:nvPr/>
          </p:nvSpPr>
          <p:spPr bwMode="auto">
            <a:xfrm>
              <a:off x="1392" y="1680"/>
              <a:ext cx="1008" cy="1104"/>
            </a:xfrm>
            <a:prstGeom prst="rect">
              <a:avLst/>
            </a:prstGeom>
            <a:noFill/>
            <a:ln w="254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576" y="1680"/>
              <a:ext cx="672" cy="1200"/>
            </a:xfrm>
            <a:prstGeom prst="rect">
              <a:avLst/>
            </a:prstGeom>
            <a:noFill/>
            <a:ln w="254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528" y="2832"/>
              <a:ext cx="1892" cy="637"/>
            </a:xfrm>
            <a:prstGeom prst="rect">
              <a:avLst/>
            </a:prstGeom>
            <a:noFill/>
            <a:ln w="254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720" y="134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b="1">
                  <a:solidFill>
                    <a:srgbClr val="FF9900"/>
                  </a:solidFill>
                  <a:latin typeface="Helvetica" charset="0"/>
                  <a:cs typeface="+mn-cs"/>
                </a:rPr>
                <a:t>R10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824" y="134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b="1">
                  <a:solidFill>
                    <a:srgbClr val="FF9900"/>
                  </a:solidFill>
                  <a:latin typeface="Helvetica" charset="0"/>
                  <a:cs typeface="+mn-cs"/>
                </a:rPr>
                <a:t>R11</a:t>
              </a:r>
              <a:endParaRPr lang="en-US" sz="2000" b="1">
                <a:solidFill>
                  <a:srgbClr val="3399FF"/>
                </a:solidFill>
                <a:latin typeface="Helvetica" charset="0"/>
                <a:cs typeface="+mn-cs"/>
              </a:endParaRP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064" y="350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b="1">
                  <a:solidFill>
                    <a:srgbClr val="FF9900"/>
                  </a:solidFill>
                  <a:latin typeface="Helvetica" charset="0"/>
                  <a:cs typeface="+mn-cs"/>
                </a:rPr>
                <a:t>R12</a:t>
              </a:r>
            </a:p>
          </p:txBody>
        </p:sp>
      </p:grpSp>
      <p:sp>
        <p:nvSpPr>
          <p:cNvPr id="32967" name="Text Box 199"/>
          <p:cNvSpPr txBox="1">
            <a:spLocks noChangeArrowheads="1"/>
          </p:cNvSpPr>
          <p:nvPr/>
        </p:nvSpPr>
        <p:spPr bwMode="auto">
          <a:xfrm>
            <a:off x="4116388" y="328613"/>
            <a:ext cx="48561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…these nested MBRs are organized as a tree (called a spatial access tree or a multidimensional tree). </a:t>
            </a: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5734050" y="1708150"/>
            <a:ext cx="3235325" cy="903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5443538" y="3948113"/>
            <a:ext cx="936625" cy="171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6534150" y="3948113"/>
            <a:ext cx="935038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623175" y="3948113"/>
            <a:ext cx="936625" cy="1662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 flipH="1">
            <a:off x="7391399" y="1130299"/>
            <a:ext cx="469900" cy="571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 flipH="1">
            <a:off x="6896100" y="2611438"/>
            <a:ext cx="295275" cy="133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 flipH="1">
            <a:off x="5734050" y="2611438"/>
            <a:ext cx="290513" cy="133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 flipH="1">
            <a:off x="8058150" y="2592388"/>
            <a:ext cx="71438" cy="135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5591175" y="1717675"/>
            <a:ext cx="326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>
                <a:solidFill>
                  <a:srgbClr val="3399FF"/>
                </a:solidFill>
                <a:latin typeface="Helvetica" charset="0"/>
                <a:cs typeface="+mn-cs"/>
              </a:rPr>
              <a:t> </a:t>
            </a:r>
            <a:r>
              <a:rPr lang="en-US" sz="3600" b="1">
                <a:solidFill>
                  <a:srgbClr val="3399FF"/>
                </a:solidFill>
                <a:latin typeface="Helvetica" charset="0"/>
                <a:cs typeface="+mn-cs"/>
              </a:rPr>
              <a:t>R1     R2   R3 </a:t>
            </a:r>
          </a:p>
        </p:txBody>
      </p:sp>
      <p:sp>
        <p:nvSpPr>
          <p:cNvPr id="141343" name="AutoShape 31"/>
          <p:cNvSpPr>
            <a:spLocks/>
          </p:cNvSpPr>
          <p:nvPr/>
        </p:nvSpPr>
        <p:spPr bwMode="auto">
          <a:xfrm rot="16200000">
            <a:off x="6828633" y="4321968"/>
            <a:ext cx="484188" cy="3397251"/>
          </a:xfrm>
          <a:prstGeom prst="leftBrace">
            <a:avLst>
              <a:gd name="adj1" fmla="val 142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972175" y="6278563"/>
            <a:ext cx="2524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008000"/>
                </a:solidFill>
                <a:latin typeface="Helvetica" charset="0"/>
                <a:cs typeface="+mn-cs"/>
              </a:rPr>
              <a:t>Data nodes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1255712" y="660400"/>
            <a:ext cx="814388" cy="557213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66" name="Line 54"/>
          <p:cNvSpPr>
            <a:spLocks noChangeShapeType="1"/>
          </p:cNvSpPr>
          <p:nvPr/>
        </p:nvSpPr>
        <p:spPr bwMode="auto">
          <a:xfrm>
            <a:off x="2884488" y="2263775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67" name="Line 55"/>
          <p:cNvSpPr>
            <a:spLocks noChangeShapeType="1"/>
          </p:cNvSpPr>
          <p:nvPr/>
        </p:nvSpPr>
        <p:spPr bwMode="auto">
          <a:xfrm>
            <a:off x="3116263" y="2147888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68" name="Line 56"/>
          <p:cNvSpPr>
            <a:spLocks noChangeShapeType="1"/>
          </p:cNvSpPr>
          <p:nvPr/>
        </p:nvSpPr>
        <p:spPr bwMode="auto">
          <a:xfrm>
            <a:off x="3000375" y="2495550"/>
            <a:ext cx="968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2" name="Line 70"/>
          <p:cNvSpPr>
            <a:spLocks noChangeShapeType="1"/>
          </p:cNvSpPr>
          <p:nvPr/>
        </p:nvSpPr>
        <p:spPr bwMode="auto">
          <a:xfrm>
            <a:off x="3116263" y="868363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6" name="Line 74"/>
          <p:cNvSpPr>
            <a:spLocks noChangeShapeType="1"/>
          </p:cNvSpPr>
          <p:nvPr/>
        </p:nvSpPr>
        <p:spPr bwMode="auto">
          <a:xfrm>
            <a:off x="2535238" y="2263775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7" name="Line 75"/>
          <p:cNvSpPr>
            <a:spLocks noChangeShapeType="1"/>
          </p:cNvSpPr>
          <p:nvPr/>
        </p:nvSpPr>
        <p:spPr bwMode="auto">
          <a:xfrm>
            <a:off x="2535238" y="2030413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8" name="Line 76"/>
          <p:cNvSpPr>
            <a:spLocks noChangeShapeType="1"/>
          </p:cNvSpPr>
          <p:nvPr/>
        </p:nvSpPr>
        <p:spPr bwMode="auto">
          <a:xfrm>
            <a:off x="2535238" y="1682750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9" name="Line 77"/>
          <p:cNvSpPr>
            <a:spLocks noChangeShapeType="1"/>
          </p:cNvSpPr>
          <p:nvPr/>
        </p:nvSpPr>
        <p:spPr bwMode="auto">
          <a:xfrm>
            <a:off x="3349625" y="1682750"/>
            <a:ext cx="968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90" name="Line 78"/>
          <p:cNvSpPr>
            <a:spLocks noChangeShapeType="1"/>
          </p:cNvSpPr>
          <p:nvPr/>
        </p:nvSpPr>
        <p:spPr bwMode="auto">
          <a:xfrm>
            <a:off x="2884488" y="1914525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1371600" y="750888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96" name="Line 84"/>
          <p:cNvSpPr>
            <a:spLocks noChangeShapeType="1"/>
          </p:cNvSpPr>
          <p:nvPr/>
        </p:nvSpPr>
        <p:spPr bwMode="auto">
          <a:xfrm>
            <a:off x="1604963" y="1100138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97" name="Line 85"/>
          <p:cNvSpPr>
            <a:spLocks noChangeShapeType="1"/>
          </p:cNvSpPr>
          <p:nvPr/>
        </p:nvSpPr>
        <p:spPr bwMode="auto">
          <a:xfrm>
            <a:off x="1604963" y="750888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>
            <a:off x="1836738" y="984250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12" name="Rectangle 100"/>
          <p:cNvSpPr>
            <a:spLocks noChangeArrowheads="1"/>
          </p:cNvSpPr>
          <p:nvPr/>
        </p:nvSpPr>
        <p:spPr bwMode="auto">
          <a:xfrm>
            <a:off x="2419350" y="1619250"/>
            <a:ext cx="1046163" cy="116205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13" name="Rectangle 101"/>
          <p:cNvSpPr>
            <a:spLocks noChangeArrowheads="1"/>
          </p:cNvSpPr>
          <p:nvPr/>
        </p:nvSpPr>
        <p:spPr bwMode="auto">
          <a:xfrm>
            <a:off x="2419350" y="660400"/>
            <a:ext cx="1046163" cy="4397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14" name="Rectangle 102"/>
          <p:cNvSpPr>
            <a:spLocks noChangeArrowheads="1"/>
          </p:cNvSpPr>
          <p:nvPr/>
        </p:nvSpPr>
        <p:spPr bwMode="auto">
          <a:xfrm>
            <a:off x="-2944813" y="-18859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15" name="Rectangle 103"/>
          <p:cNvSpPr>
            <a:spLocks noChangeArrowheads="1"/>
          </p:cNvSpPr>
          <p:nvPr/>
        </p:nvSpPr>
        <p:spPr bwMode="auto">
          <a:xfrm>
            <a:off x="-2944813" y="-839788"/>
            <a:ext cx="7778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18" name="Rectangle 106"/>
          <p:cNvSpPr>
            <a:spLocks noChangeArrowheads="1"/>
          </p:cNvSpPr>
          <p:nvPr/>
        </p:nvSpPr>
        <p:spPr bwMode="auto">
          <a:xfrm>
            <a:off x="-2944813" y="14874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19" name="Rectangle 107"/>
          <p:cNvSpPr>
            <a:spLocks noChangeArrowheads="1"/>
          </p:cNvSpPr>
          <p:nvPr/>
        </p:nvSpPr>
        <p:spPr bwMode="auto">
          <a:xfrm>
            <a:off x="1720850" y="19145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21" name="Rectangle 109"/>
          <p:cNvSpPr>
            <a:spLocks noChangeArrowheads="1"/>
          </p:cNvSpPr>
          <p:nvPr/>
        </p:nvSpPr>
        <p:spPr bwMode="auto">
          <a:xfrm>
            <a:off x="1952625" y="9842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24" name="Rectangle 112"/>
          <p:cNvSpPr>
            <a:spLocks noChangeArrowheads="1"/>
          </p:cNvSpPr>
          <p:nvPr/>
        </p:nvSpPr>
        <p:spPr bwMode="auto">
          <a:xfrm>
            <a:off x="1138237" y="660400"/>
            <a:ext cx="2443163" cy="6731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26" name="Rectangle 114"/>
          <p:cNvSpPr>
            <a:spLocks noChangeArrowheads="1"/>
          </p:cNvSpPr>
          <p:nvPr/>
        </p:nvSpPr>
        <p:spPr bwMode="auto">
          <a:xfrm>
            <a:off x="1524000" y="1449388"/>
            <a:ext cx="2106613" cy="1544637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29" name="Rectangle 117"/>
          <p:cNvSpPr>
            <a:spLocks noChangeArrowheads="1"/>
          </p:cNvSpPr>
          <p:nvPr/>
        </p:nvSpPr>
        <p:spPr bwMode="auto">
          <a:xfrm>
            <a:off x="2767013" y="2928938"/>
            <a:ext cx="928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 b="1">
                <a:solidFill>
                  <a:srgbClr val="FF9900"/>
                </a:solidFill>
                <a:latin typeface="Helvetica" charset="0"/>
                <a:cs typeface="+mn-cs"/>
              </a:rPr>
              <a:t>R12</a:t>
            </a:r>
          </a:p>
        </p:txBody>
      </p:sp>
      <p:sp>
        <p:nvSpPr>
          <p:cNvPr id="141434" name="Text Box 122"/>
          <p:cNvSpPr txBox="1">
            <a:spLocks noChangeArrowheads="1"/>
          </p:cNvSpPr>
          <p:nvPr/>
        </p:nvSpPr>
        <p:spPr bwMode="auto">
          <a:xfrm>
            <a:off x="5403850" y="4033838"/>
            <a:ext cx="987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(3,4) 77</a:t>
            </a:r>
          </a:p>
          <a:p>
            <a:pPr>
              <a:defRPr/>
            </a:pPr>
            <a:r>
              <a:rPr lang="en-US" sz="2000">
                <a:cs typeface="+mn-cs"/>
              </a:rPr>
              <a:t>(1,3) 88</a:t>
            </a:r>
          </a:p>
          <a:p>
            <a:pPr>
              <a:defRPr/>
            </a:pPr>
            <a:r>
              <a:rPr lang="en-US" sz="2000">
                <a:cs typeface="+mn-cs"/>
              </a:rPr>
              <a:t>(2,3) 22</a:t>
            </a:r>
          </a:p>
          <a:p>
            <a:pPr>
              <a:defRPr/>
            </a:pPr>
            <a:r>
              <a:rPr lang="en-US" sz="2000">
                <a:cs typeface="+mn-cs"/>
              </a:rPr>
              <a:t>(5,4) 13</a:t>
            </a:r>
          </a:p>
        </p:txBody>
      </p:sp>
      <p:sp>
        <p:nvSpPr>
          <p:cNvPr id="141436" name="Text Box 124"/>
          <p:cNvSpPr txBox="1">
            <a:spLocks noChangeArrowheads="1"/>
          </p:cNvSpPr>
          <p:nvPr/>
        </p:nvSpPr>
        <p:spPr bwMode="auto">
          <a:xfrm>
            <a:off x="6508750" y="4052888"/>
            <a:ext cx="987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(2,2) 47</a:t>
            </a:r>
          </a:p>
          <a:p>
            <a:pPr>
              <a:defRPr/>
            </a:pPr>
            <a:r>
              <a:rPr lang="en-US" sz="2000">
                <a:cs typeface="+mn-cs"/>
              </a:rPr>
              <a:t>(3,0) 86</a:t>
            </a:r>
          </a:p>
          <a:p>
            <a:pPr>
              <a:defRPr/>
            </a:pPr>
            <a:r>
              <a:rPr lang="en-US" sz="2000">
                <a:cs typeface="+mn-cs"/>
              </a:rPr>
              <a:t>(7,9) 52</a:t>
            </a:r>
          </a:p>
          <a:p>
            <a:pPr>
              <a:defRPr/>
            </a:pPr>
            <a:endParaRPr lang="en-US" sz="2000">
              <a:cs typeface="+mn-cs"/>
            </a:endParaRPr>
          </a:p>
        </p:txBody>
      </p:sp>
      <p:sp>
        <p:nvSpPr>
          <p:cNvPr id="141437" name="Text Box 125"/>
          <p:cNvSpPr txBox="1">
            <a:spLocks noChangeArrowheads="1"/>
          </p:cNvSpPr>
          <p:nvPr/>
        </p:nvSpPr>
        <p:spPr bwMode="auto">
          <a:xfrm>
            <a:off x="7604125" y="3976688"/>
            <a:ext cx="987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(5,1) 32</a:t>
            </a:r>
          </a:p>
          <a:p>
            <a:pPr>
              <a:defRPr/>
            </a:pPr>
            <a:r>
              <a:rPr lang="en-US" sz="2000">
                <a:cs typeface="+mn-cs"/>
              </a:rPr>
              <a:t>(1,4) 45</a:t>
            </a:r>
          </a:p>
          <a:p>
            <a:pPr>
              <a:defRPr/>
            </a:pPr>
            <a:r>
              <a:rPr lang="en-US" sz="2000">
                <a:cs typeface="+mn-cs"/>
              </a:rPr>
              <a:t>(5,6) 27</a:t>
            </a:r>
          </a:p>
          <a:p>
            <a:pPr>
              <a:defRPr/>
            </a:pPr>
            <a:r>
              <a:rPr lang="en-US" sz="2000">
                <a:cs typeface="+mn-cs"/>
              </a:rPr>
              <a:t>(7,8) 73</a:t>
            </a:r>
          </a:p>
        </p:txBody>
      </p:sp>
      <p:sp>
        <p:nvSpPr>
          <p:cNvPr id="141439" name="Text Box 127"/>
          <p:cNvSpPr txBox="1">
            <a:spLocks noChangeArrowheads="1"/>
          </p:cNvSpPr>
          <p:nvPr/>
        </p:nvSpPr>
        <p:spPr bwMode="auto">
          <a:xfrm>
            <a:off x="5661025" y="2268538"/>
            <a:ext cx="348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400">
                <a:cs typeface="+mn-cs"/>
              </a:rPr>
              <a:t>{(1,3),(5,4)}    {(2,0),(7,9)}    {(1,1),(7,8)}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56475" y="158750"/>
            <a:ext cx="1317625" cy="989013"/>
            <a:chOff x="7292975" y="158750"/>
            <a:chExt cx="1317625" cy="989013"/>
          </a:xfrm>
        </p:grpSpPr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7381875" y="158750"/>
              <a:ext cx="122872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sz="3600" b="1" dirty="0">
                  <a:solidFill>
                    <a:srgbClr val="FF9900"/>
                  </a:solidFill>
                  <a:latin typeface="Helvetica" charset="0"/>
                  <a:cs typeface="+mn-cs"/>
                </a:rPr>
                <a:t>R10</a:t>
              </a:r>
            </a:p>
          </p:txBody>
        </p:sp>
        <p:sp>
          <p:nvSpPr>
            <p:cNvPr id="141314" name="Rectangle 2"/>
            <p:cNvSpPr>
              <a:spLocks noChangeArrowheads="1"/>
            </p:cNvSpPr>
            <p:nvPr/>
          </p:nvSpPr>
          <p:spPr bwMode="auto">
            <a:xfrm>
              <a:off x="7292975" y="158750"/>
              <a:ext cx="1228725" cy="989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1440" name="Rectangle 128"/>
            <p:cNvSpPr>
              <a:spLocks noChangeArrowheads="1"/>
            </p:cNvSpPr>
            <p:nvPr/>
          </p:nvSpPr>
          <p:spPr bwMode="auto">
            <a:xfrm>
              <a:off x="7324725" y="777875"/>
              <a:ext cx="10795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cs typeface="+mn-cs"/>
                </a:rPr>
                <a:t>{(1,0),(7,9)}</a:t>
              </a:r>
            </a:p>
          </p:txBody>
        </p:sp>
      </p:grpSp>
      <p:sp>
        <p:nvSpPr>
          <p:cNvPr id="141441" name="Text Box 129"/>
          <p:cNvSpPr txBox="1">
            <a:spLocks noChangeArrowheads="1"/>
          </p:cNvSpPr>
          <p:nvPr/>
        </p:nvSpPr>
        <p:spPr bwMode="auto">
          <a:xfrm>
            <a:off x="241300" y="3943350"/>
            <a:ext cx="43735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At the leave nodes we have the location, and a pointer to the record in question.</a:t>
            </a: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At the internal nodes, we just have MBR information.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R-Trees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0" y="879475"/>
            <a:ext cx="8583613" cy="5849938"/>
          </a:xfrm>
        </p:spPr>
        <p:txBody>
          <a:bodyPr/>
          <a:lstStyle/>
          <a:p>
            <a:pPr>
              <a:defRPr/>
            </a:pPr>
            <a:r>
              <a:rPr lang="en-US" sz="2800" b="1" smtClean="0">
                <a:solidFill>
                  <a:schemeClr val="tx2"/>
                </a:solidFill>
                <a:cs typeface="+mn-cs"/>
              </a:rPr>
              <a:t>R-trees</a:t>
            </a:r>
            <a:r>
              <a:rPr lang="en-US" sz="2800" smtClean="0">
                <a:cs typeface="+mn-cs"/>
              </a:rPr>
              <a:t> are a N-dimensional extension of B</a:t>
            </a:r>
            <a:r>
              <a:rPr lang="en-US" baseline="30000" smtClean="0">
                <a:cs typeface="+mn-cs"/>
              </a:rPr>
              <a:t>+</a:t>
            </a:r>
            <a:r>
              <a:rPr lang="en-US" sz="2800" smtClean="0">
                <a:cs typeface="+mn-cs"/>
              </a:rPr>
              <a:t>-trees, useful for indexing sets of rectangles and other polygons.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Supported in many modern database systems, along with variants like R</a:t>
            </a:r>
            <a:r>
              <a:rPr lang="en-US" baseline="30000" smtClean="0">
                <a:cs typeface="+mn-cs"/>
              </a:rPr>
              <a:t>+</a:t>
            </a:r>
            <a:r>
              <a:rPr lang="en-US" sz="2800" smtClean="0">
                <a:cs typeface="+mn-cs"/>
              </a:rPr>
              <a:t> -trees and R*-trees.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Basic idea: generalize the notion of a one-dimensional interval associated with each B+ -tree node to an </a:t>
            </a:r>
            <a:br>
              <a:rPr lang="en-US" sz="2800" smtClean="0">
                <a:cs typeface="+mn-cs"/>
              </a:rPr>
            </a:br>
            <a:r>
              <a:rPr lang="en-US" sz="2800" smtClean="0">
                <a:cs typeface="+mn-cs"/>
              </a:rPr>
              <a:t>N-dimensional interval, that is, an N-dimensional rectangle.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Will consider only the two-dimensional case (</a:t>
            </a:r>
            <a:r>
              <a:rPr lang="en-US" sz="2800" i="1" smtClean="0">
                <a:cs typeface="+mn-cs"/>
              </a:rPr>
              <a:t>N </a:t>
            </a:r>
            <a:r>
              <a:rPr lang="en-US" sz="2800" smtClean="0">
                <a:cs typeface="+mn-cs"/>
              </a:rPr>
              <a:t>= 2) </a:t>
            </a:r>
          </a:p>
          <a:p>
            <a:pPr lvl="1">
              <a:defRPr/>
            </a:pPr>
            <a:r>
              <a:rPr lang="en-US" sz="2400" smtClean="0"/>
              <a:t>generalization for </a:t>
            </a:r>
            <a:r>
              <a:rPr lang="en-US" sz="2400" i="1" smtClean="0"/>
              <a:t>N </a:t>
            </a:r>
            <a:r>
              <a:rPr lang="en-US" sz="2400" smtClean="0"/>
              <a:t>&gt; 2 is  straightforward, although R-trees work well only for relatively small 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0955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R Trees (Cont.)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050" y="887413"/>
            <a:ext cx="8729663" cy="57816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smtClean="0">
                <a:latin typeface="Georgia" charset="0"/>
                <a:cs typeface="+mn-cs"/>
              </a:rPr>
              <a:t> </a:t>
            </a:r>
            <a:r>
              <a:rPr lang="en-US" sz="2800" smtClean="0">
                <a:cs typeface="+mn-cs"/>
              </a:rPr>
              <a:t>A rectangular </a:t>
            </a:r>
            <a:r>
              <a:rPr lang="en-US" sz="2800" b="1" smtClean="0">
                <a:solidFill>
                  <a:schemeClr val="tx2"/>
                </a:solidFill>
                <a:cs typeface="+mn-cs"/>
              </a:rPr>
              <a:t>bounding box</a:t>
            </a:r>
            <a:r>
              <a:rPr lang="en-US" sz="2800" smtClean="0">
                <a:cs typeface="+mn-cs"/>
              </a:rPr>
              <a:t> is associated with each tree node.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Bounding box of a leaf node is a minimum  sized rectangle that contains all the rectangles/polygons associated with the leaf node.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The bounding box associated with a non-leaf node contains the bounding box associated with all its children.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Bounding box of a node serves as its key in its parent node (if any)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i="1" smtClean="0"/>
              <a:t>Bounding boxes of children of a node are allowed to overlap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cs typeface="+mn-cs"/>
              </a:rPr>
              <a:t>A polygon is stored only in one node, and the bounding box of the node must contain the polygon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The storage efficiency or R-trees is better than that of k-d trees or quadtrees since a polygon is stored only once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-13493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Little Background</a:t>
            </a:r>
          </a:p>
        </p:txBody>
      </p:sp>
      <p:grpSp>
        <p:nvGrpSpPr>
          <p:cNvPr id="4098" name="Group 73"/>
          <p:cNvGrpSpPr>
            <a:grpSpLocks/>
          </p:cNvGrpSpPr>
          <p:nvPr/>
        </p:nvGrpSpPr>
        <p:grpSpPr bwMode="auto">
          <a:xfrm>
            <a:off x="5703888" y="985838"/>
            <a:ext cx="2686050" cy="3581400"/>
            <a:chOff x="175" y="1049"/>
            <a:chExt cx="1692" cy="2256"/>
          </a:xfrm>
        </p:grpSpPr>
        <p:sp>
          <p:nvSpPr>
            <p:cNvPr id="133123" name="Rectangle 3"/>
            <p:cNvSpPr>
              <a:spLocks noChangeArrowheads="1"/>
            </p:cNvSpPr>
            <p:nvPr/>
          </p:nvSpPr>
          <p:spPr bwMode="auto">
            <a:xfrm>
              <a:off x="175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4" name="Rectangle 4"/>
            <p:cNvSpPr>
              <a:spLocks noChangeArrowheads="1"/>
            </p:cNvSpPr>
            <p:nvPr/>
          </p:nvSpPr>
          <p:spPr bwMode="auto">
            <a:xfrm>
              <a:off x="457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739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1021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7" name="Rectangle 7"/>
            <p:cNvSpPr>
              <a:spLocks noChangeArrowheads="1"/>
            </p:cNvSpPr>
            <p:nvPr/>
          </p:nvSpPr>
          <p:spPr bwMode="auto">
            <a:xfrm>
              <a:off x="1303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8" name="Rectangle 8"/>
            <p:cNvSpPr>
              <a:spLocks noChangeArrowheads="1"/>
            </p:cNvSpPr>
            <p:nvPr/>
          </p:nvSpPr>
          <p:spPr bwMode="auto">
            <a:xfrm>
              <a:off x="1585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1" name="Rectangle 11"/>
            <p:cNvSpPr>
              <a:spLocks noChangeArrowheads="1"/>
            </p:cNvSpPr>
            <p:nvPr/>
          </p:nvSpPr>
          <p:spPr bwMode="auto">
            <a:xfrm>
              <a:off x="175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2" name="Rectangle 12"/>
            <p:cNvSpPr>
              <a:spLocks noChangeArrowheads="1"/>
            </p:cNvSpPr>
            <p:nvPr/>
          </p:nvSpPr>
          <p:spPr bwMode="auto">
            <a:xfrm>
              <a:off x="457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3" name="Rectangle 13"/>
            <p:cNvSpPr>
              <a:spLocks noChangeArrowheads="1"/>
            </p:cNvSpPr>
            <p:nvPr/>
          </p:nvSpPr>
          <p:spPr bwMode="auto">
            <a:xfrm>
              <a:off x="739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4" name="Rectangle 14"/>
            <p:cNvSpPr>
              <a:spLocks noChangeArrowheads="1"/>
            </p:cNvSpPr>
            <p:nvPr/>
          </p:nvSpPr>
          <p:spPr bwMode="auto">
            <a:xfrm>
              <a:off x="1021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5" name="Rectangle 15"/>
            <p:cNvSpPr>
              <a:spLocks noChangeArrowheads="1"/>
            </p:cNvSpPr>
            <p:nvPr/>
          </p:nvSpPr>
          <p:spPr bwMode="auto">
            <a:xfrm>
              <a:off x="1303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6" name="Rectangle 16"/>
            <p:cNvSpPr>
              <a:spLocks noChangeArrowheads="1"/>
            </p:cNvSpPr>
            <p:nvPr/>
          </p:nvSpPr>
          <p:spPr bwMode="auto">
            <a:xfrm>
              <a:off x="1585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9" name="Rectangle 19"/>
            <p:cNvSpPr>
              <a:spLocks noChangeArrowheads="1"/>
            </p:cNvSpPr>
            <p:nvPr/>
          </p:nvSpPr>
          <p:spPr bwMode="auto">
            <a:xfrm>
              <a:off x="175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457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739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2" name="Rectangle 22"/>
            <p:cNvSpPr>
              <a:spLocks noChangeArrowheads="1"/>
            </p:cNvSpPr>
            <p:nvPr/>
          </p:nvSpPr>
          <p:spPr bwMode="auto">
            <a:xfrm>
              <a:off x="1021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3" name="Rectangle 23"/>
            <p:cNvSpPr>
              <a:spLocks noChangeArrowheads="1"/>
            </p:cNvSpPr>
            <p:nvPr/>
          </p:nvSpPr>
          <p:spPr bwMode="auto">
            <a:xfrm>
              <a:off x="1303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4" name="Rectangle 24"/>
            <p:cNvSpPr>
              <a:spLocks noChangeArrowheads="1"/>
            </p:cNvSpPr>
            <p:nvPr/>
          </p:nvSpPr>
          <p:spPr bwMode="auto">
            <a:xfrm>
              <a:off x="1585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7" name="Rectangle 27"/>
            <p:cNvSpPr>
              <a:spLocks noChangeArrowheads="1"/>
            </p:cNvSpPr>
            <p:nvPr/>
          </p:nvSpPr>
          <p:spPr bwMode="auto">
            <a:xfrm>
              <a:off x="175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8" name="Rectangle 28"/>
            <p:cNvSpPr>
              <a:spLocks noChangeArrowheads="1"/>
            </p:cNvSpPr>
            <p:nvPr/>
          </p:nvSpPr>
          <p:spPr bwMode="auto">
            <a:xfrm>
              <a:off x="457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9" name="Rectangle 29"/>
            <p:cNvSpPr>
              <a:spLocks noChangeArrowheads="1"/>
            </p:cNvSpPr>
            <p:nvPr/>
          </p:nvSpPr>
          <p:spPr bwMode="auto">
            <a:xfrm>
              <a:off x="739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0" name="Rectangle 30"/>
            <p:cNvSpPr>
              <a:spLocks noChangeArrowheads="1"/>
            </p:cNvSpPr>
            <p:nvPr/>
          </p:nvSpPr>
          <p:spPr bwMode="auto">
            <a:xfrm>
              <a:off x="1021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1" name="Rectangle 31"/>
            <p:cNvSpPr>
              <a:spLocks noChangeArrowheads="1"/>
            </p:cNvSpPr>
            <p:nvPr/>
          </p:nvSpPr>
          <p:spPr bwMode="auto">
            <a:xfrm>
              <a:off x="1303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2" name="Rectangle 32"/>
            <p:cNvSpPr>
              <a:spLocks noChangeArrowheads="1"/>
            </p:cNvSpPr>
            <p:nvPr/>
          </p:nvSpPr>
          <p:spPr bwMode="auto">
            <a:xfrm>
              <a:off x="1585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5" name="Rectangle 35"/>
            <p:cNvSpPr>
              <a:spLocks noChangeArrowheads="1"/>
            </p:cNvSpPr>
            <p:nvPr/>
          </p:nvSpPr>
          <p:spPr bwMode="auto">
            <a:xfrm>
              <a:off x="175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6" name="Rectangle 36"/>
            <p:cNvSpPr>
              <a:spLocks noChangeArrowheads="1"/>
            </p:cNvSpPr>
            <p:nvPr/>
          </p:nvSpPr>
          <p:spPr bwMode="auto">
            <a:xfrm>
              <a:off x="457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7" name="Rectangle 37"/>
            <p:cNvSpPr>
              <a:spLocks noChangeArrowheads="1"/>
            </p:cNvSpPr>
            <p:nvPr/>
          </p:nvSpPr>
          <p:spPr bwMode="auto">
            <a:xfrm>
              <a:off x="739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8" name="Rectangle 38"/>
            <p:cNvSpPr>
              <a:spLocks noChangeArrowheads="1"/>
            </p:cNvSpPr>
            <p:nvPr/>
          </p:nvSpPr>
          <p:spPr bwMode="auto">
            <a:xfrm>
              <a:off x="1021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9" name="Rectangle 39"/>
            <p:cNvSpPr>
              <a:spLocks noChangeArrowheads="1"/>
            </p:cNvSpPr>
            <p:nvPr/>
          </p:nvSpPr>
          <p:spPr bwMode="auto">
            <a:xfrm>
              <a:off x="1303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0" name="Rectangle 40"/>
            <p:cNvSpPr>
              <a:spLocks noChangeArrowheads="1"/>
            </p:cNvSpPr>
            <p:nvPr/>
          </p:nvSpPr>
          <p:spPr bwMode="auto">
            <a:xfrm>
              <a:off x="1585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3" name="Rectangle 43"/>
            <p:cNvSpPr>
              <a:spLocks noChangeArrowheads="1"/>
            </p:cNvSpPr>
            <p:nvPr/>
          </p:nvSpPr>
          <p:spPr bwMode="auto">
            <a:xfrm>
              <a:off x="175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4" name="Rectangle 44"/>
            <p:cNvSpPr>
              <a:spLocks noChangeArrowheads="1"/>
            </p:cNvSpPr>
            <p:nvPr/>
          </p:nvSpPr>
          <p:spPr bwMode="auto">
            <a:xfrm>
              <a:off x="457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5" name="Rectangle 45"/>
            <p:cNvSpPr>
              <a:spLocks noChangeArrowheads="1"/>
            </p:cNvSpPr>
            <p:nvPr/>
          </p:nvSpPr>
          <p:spPr bwMode="auto">
            <a:xfrm>
              <a:off x="739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6" name="Rectangle 46"/>
            <p:cNvSpPr>
              <a:spLocks noChangeArrowheads="1"/>
            </p:cNvSpPr>
            <p:nvPr/>
          </p:nvSpPr>
          <p:spPr bwMode="auto">
            <a:xfrm>
              <a:off x="1021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7" name="Rectangle 47"/>
            <p:cNvSpPr>
              <a:spLocks noChangeArrowheads="1"/>
            </p:cNvSpPr>
            <p:nvPr/>
          </p:nvSpPr>
          <p:spPr bwMode="auto">
            <a:xfrm>
              <a:off x="1303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8" name="Rectangle 48"/>
            <p:cNvSpPr>
              <a:spLocks noChangeArrowheads="1"/>
            </p:cNvSpPr>
            <p:nvPr/>
          </p:nvSpPr>
          <p:spPr bwMode="auto">
            <a:xfrm>
              <a:off x="1585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1" name="Rectangle 51"/>
            <p:cNvSpPr>
              <a:spLocks noChangeArrowheads="1"/>
            </p:cNvSpPr>
            <p:nvPr/>
          </p:nvSpPr>
          <p:spPr bwMode="auto">
            <a:xfrm>
              <a:off x="175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2" name="Rectangle 52"/>
            <p:cNvSpPr>
              <a:spLocks noChangeArrowheads="1"/>
            </p:cNvSpPr>
            <p:nvPr/>
          </p:nvSpPr>
          <p:spPr bwMode="auto">
            <a:xfrm>
              <a:off x="457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3" name="Rectangle 53"/>
            <p:cNvSpPr>
              <a:spLocks noChangeArrowheads="1"/>
            </p:cNvSpPr>
            <p:nvPr/>
          </p:nvSpPr>
          <p:spPr bwMode="auto">
            <a:xfrm>
              <a:off x="739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4" name="Rectangle 54"/>
            <p:cNvSpPr>
              <a:spLocks noChangeArrowheads="1"/>
            </p:cNvSpPr>
            <p:nvPr/>
          </p:nvSpPr>
          <p:spPr bwMode="auto">
            <a:xfrm>
              <a:off x="1021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5" name="Rectangle 55"/>
            <p:cNvSpPr>
              <a:spLocks noChangeArrowheads="1"/>
            </p:cNvSpPr>
            <p:nvPr/>
          </p:nvSpPr>
          <p:spPr bwMode="auto">
            <a:xfrm>
              <a:off x="1303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6" name="Rectangle 56"/>
            <p:cNvSpPr>
              <a:spLocks noChangeArrowheads="1"/>
            </p:cNvSpPr>
            <p:nvPr/>
          </p:nvSpPr>
          <p:spPr bwMode="auto">
            <a:xfrm>
              <a:off x="1585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9" name="Rectangle 59"/>
            <p:cNvSpPr>
              <a:spLocks noChangeArrowheads="1"/>
            </p:cNvSpPr>
            <p:nvPr/>
          </p:nvSpPr>
          <p:spPr bwMode="auto">
            <a:xfrm>
              <a:off x="175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0" name="Rectangle 60"/>
            <p:cNvSpPr>
              <a:spLocks noChangeArrowheads="1"/>
            </p:cNvSpPr>
            <p:nvPr/>
          </p:nvSpPr>
          <p:spPr bwMode="auto">
            <a:xfrm>
              <a:off x="457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1" name="Rectangle 61"/>
            <p:cNvSpPr>
              <a:spLocks noChangeArrowheads="1"/>
            </p:cNvSpPr>
            <p:nvPr/>
          </p:nvSpPr>
          <p:spPr bwMode="auto">
            <a:xfrm>
              <a:off x="739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2" name="Rectangle 62"/>
            <p:cNvSpPr>
              <a:spLocks noChangeArrowheads="1"/>
            </p:cNvSpPr>
            <p:nvPr/>
          </p:nvSpPr>
          <p:spPr bwMode="auto">
            <a:xfrm>
              <a:off x="1021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3" name="Rectangle 63"/>
            <p:cNvSpPr>
              <a:spLocks noChangeArrowheads="1"/>
            </p:cNvSpPr>
            <p:nvPr/>
          </p:nvSpPr>
          <p:spPr bwMode="auto">
            <a:xfrm>
              <a:off x="1303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4" name="Rectangle 64"/>
            <p:cNvSpPr>
              <a:spLocks noChangeArrowheads="1"/>
            </p:cNvSpPr>
            <p:nvPr/>
          </p:nvSpPr>
          <p:spPr bwMode="auto">
            <a:xfrm>
              <a:off x="1585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8" name="Oval 68"/>
            <p:cNvSpPr>
              <a:spLocks noChangeArrowheads="1"/>
            </p:cNvSpPr>
            <p:nvPr/>
          </p:nvSpPr>
          <p:spPr bwMode="auto">
            <a:xfrm>
              <a:off x="1519" y="1241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9" name="Oval 69"/>
            <p:cNvSpPr>
              <a:spLocks noChangeArrowheads="1"/>
            </p:cNvSpPr>
            <p:nvPr/>
          </p:nvSpPr>
          <p:spPr bwMode="auto">
            <a:xfrm>
              <a:off x="383" y="2942"/>
              <a:ext cx="144" cy="14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3191" name="AutoShape 71"/>
          <p:cNvSpPr>
            <a:spLocks/>
          </p:cNvSpPr>
          <p:nvPr/>
        </p:nvSpPr>
        <p:spPr bwMode="auto">
          <a:xfrm rot="-5400000">
            <a:off x="6858794" y="3925094"/>
            <a:ext cx="365125" cy="1770063"/>
          </a:xfrm>
          <a:prstGeom prst="leftBrace">
            <a:avLst>
              <a:gd name="adj1" fmla="val 40399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192" name="Text Box 72"/>
          <p:cNvSpPr txBox="1">
            <a:spLocks noChangeArrowheads="1"/>
          </p:cNvSpPr>
          <p:nvPr/>
        </p:nvSpPr>
        <p:spPr bwMode="auto">
          <a:xfrm>
            <a:off x="6167438" y="3625850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(1,1)</a:t>
            </a:r>
          </a:p>
        </p:txBody>
      </p:sp>
      <p:sp>
        <p:nvSpPr>
          <p:cNvPr id="133194" name="AutoShape 74"/>
          <p:cNvSpPr>
            <a:spLocks/>
          </p:cNvSpPr>
          <p:nvPr/>
        </p:nvSpPr>
        <p:spPr bwMode="auto">
          <a:xfrm rot="-10800000">
            <a:off x="8556625" y="1446213"/>
            <a:ext cx="365125" cy="2649537"/>
          </a:xfrm>
          <a:prstGeom prst="leftBrace">
            <a:avLst>
              <a:gd name="adj1" fmla="val 6047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196" name="Text Box 76"/>
          <p:cNvSpPr txBox="1">
            <a:spLocks noChangeArrowheads="1"/>
          </p:cNvSpPr>
          <p:nvPr/>
        </p:nvSpPr>
        <p:spPr bwMode="auto">
          <a:xfrm>
            <a:off x="176213" y="1323975"/>
            <a:ext cx="5160962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What is the distance between the points </a:t>
            </a:r>
            <a:r>
              <a:rPr lang="en-US">
                <a:solidFill>
                  <a:schemeClr val="accent2"/>
                </a:solidFill>
                <a:cs typeface="+mn-cs"/>
              </a:rPr>
              <a:t>Blue</a:t>
            </a:r>
            <a:r>
              <a:rPr lang="en-US">
                <a:cs typeface="+mn-cs"/>
              </a:rPr>
              <a:t> (1,1) and </a:t>
            </a:r>
            <a:r>
              <a:rPr lang="en-US">
                <a:solidFill>
                  <a:srgbClr val="FF0000"/>
                </a:solidFill>
                <a:cs typeface="+mn-cs"/>
              </a:rPr>
              <a:t>Red</a:t>
            </a:r>
            <a:r>
              <a:rPr lang="en-US">
                <a:cs typeface="+mn-cs"/>
              </a:rPr>
              <a:t> (5,7) ?</a:t>
            </a: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endParaRPr lang="en-US" sz="2400">
              <a:cs typeface="+mn-cs"/>
            </a:endParaRPr>
          </a:p>
          <a:p>
            <a:pPr algn="l">
              <a:defRPr/>
            </a:pPr>
            <a:r>
              <a:rPr lang="en-US" sz="2400">
                <a:cs typeface="+mn-cs"/>
              </a:rPr>
              <a:t>The formula for the Euclidean distance between two points is…</a:t>
            </a:r>
          </a:p>
        </p:txBody>
      </p:sp>
      <p:graphicFrame>
        <p:nvGraphicFramePr>
          <p:cNvPr id="4103" name="Object 77"/>
          <p:cNvGraphicFramePr>
            <a:graphicFrameLocks noChangeAspect="1"/>
          </p:cNvGraphicFramePr>
          <p:nvPr/>
        </p:nvGraphicFramePr>
        <p:xfrm>
          <a:off x="255588" y="3908425"/>
          <a:ext cx="47815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3" imgW="1968500" imgH="279400" progId="Equation.3">
                  <p:embed/>
                </p:oleObj>
              </mc:Choice>
              <mc:Fallback>
                <p:oleObj name="Equation" r:id="rId3" imgW="1968500" imgH="2794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3908425"/>
                        <a:ext cx="47815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78"/>
          <p:cNvGraphicFramePr>
            <a:graphicFrameLocks noChangeAspect="1"/>
          </p:cNvGraphicFramePr>
          <p:nvPr/>
        </p:nvGraphicFramePr>
        <p:xfrm>
          <a:off x="271463" y="4879975"/>
          <a:ext cx="51847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5" imgW="2133600" imgH="279400" progId="Equation.3">
                  <p:embed/>
                </p:oleObj>
              </mc:Choice>
              <mc:Fallback>
                <p:oleObj name="Equation" r:id="rId5" imgW="2133600" imgH="2794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4879975"/>
                        <a:ext cx="51847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9" name="Text Box 79"/>
          <p:cNvSpPr txBox="1">
            <a:spLocks noChangeArrowheads="1"/>
          </p:cNvSpPr>
          <p:nvPr/>
        </p:nvSpPr>
        <p:spPr bwMode="auto">
          <a:xfrm>
            <a:off x="7075488" y="1401763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(5,7)</a:t>
            </a:r>
          </a:p>
        </p:txBody>
      </p:sp>
      <p:graphicFrame>
        <p:nvGraphicFramePr>
          <p:cNvPr id="4106" name="Object 80"/>
          <p:cNvGraphicFramePr>
            <a:graphicFrameLocks noChangeAspect="1"/>
          </p:cNvGraphicFramePr>
          <p:nvPr/>
        </p:nvGraphicFramePr>
        <p:xfrm>
          <a:off x="249238" y="5949950"/>
          <a:ext cx="3086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7" imgW="1269449" imgH="203112" progId="Equation.3">
                  <p:embed/>
                </p:oleObj>
              </mc:Choice>
              <mc:Fallback>
                <p:oleObj name="Equation" r:id="rId7" imgW="1269449" imgH="203112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5949950"/>
                        <a:ext cx="30861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1" name="Text Box 81"/>
          <p:cNvSpPr txBox="1">
            <a:spLocks noChangeArrowheads="1"/>
          </p:cNvSpPr>
          <p:nvPr/>
        </p:nvSpPr>
        <p:spPr bwMode="auto">
          <a:xfrm>
            <a:off x="7234238" y="4708525"/>
            <a:ext cx="57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  <a:sym typeface="Symbol" charset="0"/>
              </a:rPr>
              <a:t>x</a:t>
            </a:r>
            <a:endParaRPr lang="en-US">
              <a:cs typeface="+mn-cs"/>
            </a:endParaRPr>
          </a:p>
        </p:txBody>
      </p:sp>
      <p:sp>
        <p:nvSpPr>
          <p:cNvPr id="133202" name="Text Box 82"/>
          <p:cNvSpPr txBox="1">
            <a:spLocks noChangeArrowheads="1"/>
          </p:cNvSpPr>
          <p:nvPr/>
        </p:nvSpPr>
        <p:spPr bwMode="auto">
          <a:xfrm>
            <a:off x="8461375" y="949325"/>
            <a:ext cx="579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  <a:sym typeface="Symbol" charset="0"/>
              </a:rPr>
              <a:t>y</a:t>
            </a: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71475"/>
            <a:ext cx="7772400" cy="533400"/>
          </a:xfrm>
        </p:spPr>
        <p:txBody>
          <a:bodyPr/>
          <a:lstStyle/>
          <a:p>
            <a:pPr>
              <a:buFont typeface="Transport MT" charset="0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Search in R-Trees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1042988"/>
            <a:ext cx="8539163" cy="5815012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Georgia" charset="0"/>
                <a:cs typeface="+mn-cs"/>
              </a:rPr>
              <a:t> </a:t>
            </a:r>
            <a:r>
              <a:rPr lang="en-US" sz="2800" smtClean="0">
                <a:cs typeface="+mn-cs"/>
              </a:rPr>
              <a:t>To find data items (rectangles/polygons) intersecting (overlaps)  a given query point/region, do the following, starting from the root node:</a:t>
            </a:r>
          </a:p>
          <a:p>
            <a:pPr lvl="1">
              <a:defRPr/>
            </a:pPr>
            <a:r>
              <a:rPr lang="en-US" sz="2400" smtClean="0"/>
              <a:t>If the node is a leaf node, output the data items whose keys intersect the given query point/region.</a:t>
            </a:r>
          </a:p>
          <a:p>
            <a:pPr lvl="1">
              <a:defRPr/>
            </a:pPr>
            <a:r>
              <a:rPr lang="en-US" sz="2400" smtClean="0"/>
              <a:t>Else, for each child of the current node whose bounding box overlaps the query point/region, recursively search the child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Can be very inefficient in worst case since multiple paths may need to be searched</a:t>
            </a:r>
          </a:p>
          <a:p>
            <a:pPr lvl="1">
              <a:defRPr/>
            </a:pPr>
            <a:r>
              <a:rPr lang="en-US" sz="2400" smtClean="0"/>
              <a:t>but works acceptably in practice.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Simple extensions of search procedure to handle predicates </a:t>
            </a:r>
            <a:r>
              <a:rPr lang="en-US" sz="2800" i="1" smtClean="0">
                <a:cs typeface="+mn-cs"/>
              </a:rPr>
              <a:t>contained-in</a:t>
            </a:r>
            <a:r>
              <a:rPr lang="en-US" sz="2800" smtClean="0">
                <a:cs typeface="+mn-cs"/>
              </a:rPr>
              <a:t>  and  </a:t>
            </a:r>
            <a:r>
              <a:rPr lang="en-US" sz="2800" i="1" smtClean="0">
                <a:cs typeface="+mn-cs"/>
              </a:rPr>
              <a:t>contains</a:t>
            </a:r>
            <a:r>
              <a:rPr lang="en-US" sz="2800" smtClean="0"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Insertion in R-Trees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9175"/>
            <a:ext cx="9144000" cy="5838825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cs typeface="+mn-cs"/>
              </a:rPr>
              <a:t>To insert a data item:</a:t>
            </a:r>
          </a:p>
          <a:p>
            <a:pPr lvl="1">
              <a:defRPr/>
            </a:pPr>
            <a:r>
              <a:rPr lang="en-US" sz="2400" smtClean="0"/>
              <a:t>Find a leaf to store it, and add it to the leaf</a:t>
            </a:r>
          </a:p>
          <a:p>
            <a:pPr marL="1085850" lvl="2">
              <a:defRPr/>
            </a:pPr>
            <a:r>
              <a:rPr lang="en-US" sz="2000" smtClean="0"/>
              <a:t>To find leaf, follow a child (if any) whose bounding box contains bounding box of data item, else child whose overlap with data item bounding box is maximum</a:t>
            </a:r>
          </a:p>
          <a:p>
            <a:pPr lvl="1">
              <a:defRPr/>
            </a:pPr>
            <a:r>
              <a:rPr lang="en-US" sz="2400" smtClean="0"/>
              <a:t>Handle overflows by splits (as in B+ -trees) </a:t>
            </a:r>
          </a:p>
          <a:p>
            <a:pPr marL="1085850" lvl="2">
              <a:defRPr/>
            </a:pPr>
            <a:r>
              <a:rPr lang="en-US" sz="2000" smtClean="0"/>
              <a:t>Split procedure is different though (see below)</a:t>
            </a:r>
          </a:p>
          <a:p>
            <a:pPr lvl="1">
              <a:defRPr/>
            </a:pPr>
            <a:r>
              <a:rPr lang="en-US" sz="2400" smtClean="0"/>
              <a:t>Adjust bounding boxes starting from the leaf upwards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Split procedure:</a:t>
            </a:r>
          </a:p>
          <a:p>
            <a:pPr lvl="1">
              <a:defRPr/>
            </a:pPr>
            <a:r>
              <a:rPr lang="en-US" sz="2400" smtClean="0"/>
              <a:t>Goal: divide entries of an overfull node into two sets such that the bounding boxes have minimum total area </a:t>
            </a:r>
          </a:p>
          <a:p>
            <a:pPr marL="1085850" lvl="2">
              <a:defRPr/>
            </a:pPr>
            <a:r>
              <a:rPr lang="en-US" sz="2000" smtClean="0"/>
              <a:t>This is a heuristic.  Alternatives like minimum overlap are possible</a:t>
            </a:r>
          </a:p>
          <a:p>
            <a:pPr lvl="1">
              <a:defRPr/>
            </a:pPr>
            <a:r>
              <a:rPr lang="en-US" sz="2400" smtClean="0"/>
              <a:t>Finding the </a:t>
            </a:r>
            <a:r>
              <a:rPr lang="ja-JP" altLang="en-US" sz="2400" smtClean="0">
                <a:latin typeface="Arial"/>
              </a:rPr>
              <a:t>“</a:t>
            </a:r>
            <a:r>
              <a:rPr lang="en-US" sz="2400" smtClean="0"/>
              <a:t>best</a:t>
            </a:r>
            <a:r>
              <a:rPr lang="ja-JP" altLang="en-US" sz="2400" smtClean="0">
                <a:latin typeface="Arial"/>
              </a:rPr>
              <a:t>”</a:t>
            </a:r>
            <a:r>
              <a:rPr lang="en-US" sz="2400" smtClean="0"/>
              <a:t> split is expensive, use heuristics instead</a:t>
            </a:r>
          </a:p>
          <a:p>
            <a:pPr marL="1085850" lvl="2">
              <a:defRPr/>
            </a:pPr>
            <a:r>
              <a:rPr lang="en-US" sz="2000" smtClean="0"/>
              <a:t>See next slide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Splitting an R-Tree Node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52500"/>
            <a:ext cx="9144000" cy="59055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lang="en-US" sz="2800" b="1" smtClean="0">
                <a:solidFill>
                  <a:schemeClr val="tx2"/>
                </a:solidFill>
                <a:cs typeface="+mn-cs"/>
              </a:rPr>
              <a:t>Quadratic split</a:t>
            </a:r>
            <a:r>
              <a:rPr lang="en-US" sz="2800" smtClean="0">
                <a:cs typeface="+mn-cs"/>
              </a:rPr>
              <a:t> divides the entries in a node into two new nodes as follows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  <a:defRPr/>
            </a:pPr>
            <a:r>
              <a:rPr lang="en-US" sz="2400" smtClean="0"/>
              <a:t>Find pair of entries with </a:t>
            </a:r>
            <a:r>
              <a:rPr lang="ja-JP" altLang="en-US" sz="2400" smtClean="0">
                <a:latin typeface="Arial"/>
              </a:rPr>
              <a:t>“</a:t>
            </a:r>
            <a:r>
              <a:rPr lang="en-US" sz="2400" smtClean="0"/>
              <a:t>maximum separation</a:t>
            </a:r>
            <a:r>
              <a:rPr lang="ja-JP" altLang="en-US" sz="2400" smtClean="0">
                <a:latin typeface="Arial"/>
              </a:rPr>
              <a:t>”</a:t>
            </a:r>
            <a:endParaRPr lang="en-US" sz="2400" smtClean="0"/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sz="2000" smtClean="0"/>
              <a:t> that is, the pair such that the bounding box of the two would has the maximum wasted space (area of bounding box – sum of areas of two entries)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  <a:defRPr/>
            </a:pPr>
            <a:r>
              <a:rPr lang="en-US" sz="2400" smtClean="0"/>
              <a:t>Place these entries in two new nodes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  <a:defRPr/>
            </a:pPr>
            <a:r>
              <a:rPr lang="en-US" sz="2400" smtClean="0"/>
              <a:t>Repeatedly find the entry with </a:t>
            </a:r>
            <a:r>
              <a:rPr lang="ja-JP" altLang="en-US" sz="2400" smtClean="0">
                <a:latin typeface="Arial"/>
              </a:rPr>
              <a:t>“</a:t>
            </a:r>
            <a:r>
              <a:rPr lang="en-US" sz="2400" smtClean="0"/>
              <a:t>maximum preference</a:t>
            </a:r>
            <a:r>
              <a:rPr lang="ja-JP" altLang="en-US" sz="2400" smtClean="0">
                <a:latin typeface="Arial"/>
              </a:rPr>
              <a:t>”</a:t>
            </a:r>
            <a:r>
              <a:rPr lang="en-US" sz="2400" smtClean="0"/>
              <a:t> for one of the two new nodes, and assign the entry to that node</a:t>
            </a:r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sz="2000" smtClean="0"/>
              <a:t>Preference of an entry to a node is the increase in area of bounding box if the entry is added to the </a:t>
            </a:r>
            <a:r>
              <a:rPr lang="en-US" sz="2000" i="1" smtClean="0"/>
              <a:t>other</a:t>
            </a:r>
            <a:r>
              <a:rPr lang="en-US" sz="2000" smtClean="0"/>
              <a:t> node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  <a:defRPr/>
            </a:pPr>
            <a:r>
              <a:rPr lang="en-US" sz="2400" smtClean="0"/>
              <a:t>Stop when half the entries have been added to one node</a:t>
            </a:r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sz="2000" smtClean="0"/>
              <a:t>Then assign remaining entries to the other node 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lang="en-US" sz="2800" smtClean="0">
                <a:cs typeface="+mn-cs"/>
              </a:rPr>
              <a:t>Cheaper </a:t>
            </a:r>
            <a:r>
              <a:rPr lang="en-US" sz="2800" b="1" smtClean="0">
                <a:solidFill>
                  <a:schemeClr val="tx2"/>
                </a:solidFill>
                <a:cs typeface="+mn-cs"/>
              </a:rPr>
              <a:t>linear split</a:t>
            </a:r>
            <a:r>
              <a:rPr lang="en-US" sz="2800" smtClean="0">
                <a:cs typeface="+mn-cs"/>
              </a:rPr>
              <a:t> heuristic works in time linear in number of entries,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sz="2400" smtClean="0"/>
              <a:t>Cheaper but generates slightly worse splits.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Deleting in R-Trees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06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Deletion of an entry in an R-tree done much like a B</a:t>
            </a:r>
            <a:r>
              <a:rPr lang="en-US" sz="3600" baseline="30000" smtClean="0">
                <a:cs typeface="+mn-cs"/>
              </a:rPr>
              <a:t>+</a:t>
            </a:r>
            <a:r>
              <a:rPr lang="en-US" smtClean="0">
                <a:cs typeface="+mn-cs"/>
              </a:rPr>
              <a:t>-tree deletion.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In case of underfull node, borrow entries from a sibling if possible, else merging sibling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Alternative approach removes all entries from the underfull node, deletes the node, then reinserts all entries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As always, deletion tends to be rarer than insertion for many real world databases.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951947"/>
            <a:ext cx="774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donar.umiacs.umd.edu</a:t>
            </a:r>
            <a:r>
              <a:rPr lang="en-US" sz="2400" dirty="0" smtClean="0"/>
              <a:t>/</a:t>
            </a:r>
            <a:r>
              <a:rPr lang="en-US" sz="2400" dirty="0" err="1" smtClean="0"/>
              <a:t>quadtree</a:t>
            </a:r>
            <a:r>
              <a:rPr lang="en-US" sz="2400" dirty="0" smtClean="0"/>
              <a:t>/points/</a:t>
            </a:r>
            <a:r>
              <a:rPr lang="en-US" sz="2400" dirty="0" err="1" smtClean="0"/>
              <a:t>rtrees.html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1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Consider a classic database…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/>
        </p:nvGraphicFramePr>
        <p:xfrm>
          <a:off x="228600" y="1312863"/>
          <a:ext cx="8302625" cy="3497338"/>
        </p:xfrm>
        <a:graphic>
          <a:graphicData uri="http://schemas.openxmlformats.org/drawingml/2006/table">
            <a:tbl>
              <a:tblPr/>
              <a:tblGrid>
                <a:gridCol w="2695575"/>
                <a:gridCol w="782638"/>
                <a:gridCol w="1036637"/>
                <a:gridCol w="1112838"/>
                <a:gridCol w="1604962"/>
                <a:gridCol w="1069975"/>
              </a:tblGrid>
              <a:tr h="518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Phone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Location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Grade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59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Marios Pizza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ITA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888-1212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244, 365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59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Joes Bugers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US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848-1298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34, 764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2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Tinas Mexican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MEX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878-1333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123, 32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59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Sues Pasta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ITA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878-1342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876, 65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44" name="Picture 48"/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15900"/>
            <a:ext cx="4848225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2145" name="Text Box 49"/>
          <p:cNvSpPr txBox="1">
            <a:spLocks noChangeArrowheads="1"/>
          </p:cNvSpPr>
          <p:nvPr/>
        </p:nvSpPr>
        <p:spPr bwMode="auto">
          <a:xfrm>
            <a:off x="187325" y="2611438"/>
            <a:ext cx="86820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cs typeface="+mn-cs"/>
              </a:rPr>
              <a:t>Given such a database we can easily answer queries such as</a:t>
            </a:r>
          </a:p>
          <a:p>
            <a:pPr lvl="1" algn="l">
              <a:buFontTx/>
              <a:buChar char="•"/>
              <a:defRPr/>
            </a:pPr>
            <a:r>
              <a:rPr lang="en-US" sz="2400" i="1" dirty="0">
                <a:cs typeface="+mn-cs"/>
              </a:rPr>
              <a:t> List all Mexican restaurants.</a:t>
            </a:r>
          </a:p>
          <a:p>
            <a:pPr lvl="1" algn="l">
              <a:buFontTx/>
              <a:buChar char="•"/>
              <a:defRPr/>
            </a:pPr>
            <a:r>
              <a:rPr lang="en-US" sz="2400" i="1" dirty="0">
                <a:cs typeface="+mn-cs"/>
              </a:rPr>
              <a:t> List all Grade </a:t>
            </a:r>
            <a:r>
              <a:rPr lang="en-US" sz="2400" b="1" i="1" dirty="0">
                <a:cs typeface="+mn-cs"/>
              </a:rPr>
              <a:t>A</a:t>
            </a:r>
            <a:r>
              <a:rPr lang="en-US" sz="2400" i="1" dirty="0">
                <a:cs typeface="+mn-cs"/>
              </a:rPr>
              <a:t> restaurants.</a:t>
            </a:r>
          </a:p>
          <a:p>
            <a:pPr algn="l">
              <a:defRPr/>
            </a:pPr>
            <a:r>
              <a:rPr lang="en-US" sz="2400" dirty="0">
                <a:cs typeface="+mn-cs"/>
              </a:rPr>
              <a:t>By using our friend SQL</a:t>
            </a: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However, classic databases do not allow queries such as</a:t>
            </a:r>
          </a:p>
          <a:p>
            <a:pPr lvl="1" algn="l">
              <a:buFontTx/>
              <a:buChar char="•"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400" i="1" dirty="0">
                <a:cs typeface="+mn-cs"/>
              </a:rPr>
              <a:t>List all Mexican restaurants within five miles of UCR</a:t>
            </a:r>
          </a:p>
          <a:p>
            <a:pPr lvl="1" algn="l">
              <a:buFontTx/>
              <a:buChar char="•"/>
              <a:defRPr/>
            </a:pPr>
            <a:r>
              <a:rPr lang="en-US" sz="2400" i="1" dirty="0">
                <a:cs typeface="+mn-cs"/>
              </a:rPr>
              <a:t> List the pizza restaurant nearest to 91 and 60.</a:t>
            </a:r>
          </a:p>
          <a:p>
            <a:pPr lvl="1" algn="l">
              <a:buFontTx/>
              <a:buChar char="•"/>
              <a:defRPr/>
            </a:pPr>
            <a:endParaRPr lang="en-US" sz="2400" i="1" dirty="0">
              <a:cs typeface="+mn-cs"/>
            </a:endParaRPr>
          </a:p>
          <a:p>
            <a:pPr lvl="1" algn="l">
              <a:defRPr/>
            </a:pPr>
            <a:r>
              <a:rPr lang="en-US" sz="2400" dirty="0">
                <a:cs typeface="+mn-cs"/>
              </a:rPr>
              <a:t>These kinds of queries are called </a:t>
            </a:r>
            <a:r>
              <a:rPr lang="en-US" sz="2400" i="1" dirty="0">
                <a:cs typeface="+mn-cs"/>
              </a:rPr>
              <a:t>spatial queries</a:t>
            </a:r>
            <a:r>
              <a:rPr lang="en-US" sz="2400" dirty="0">
                <a:cs typeface="+mn-cs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1027"/>
          <p:cNvSpPr txBox="1">
            <a:spLocks noChangeArrowheads="1"/>
          </p:cNvSpPr>
          <p:nvPr/>
        </p:nvSpPr>
        <p:spPr bwMode="auto">
          <a:xfrm>
            <a:off x="238125" y="1360488"/>
            <a:ext cx="8682038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400">
                <a:cs typeface="+mn-cs"/>
              </a:rPr>
              <a:t>There are 3 kinds of spatial queries </a:t>
            </a:r>
          </a:p>
          <a:p>
            <a:pPr algn="l">
              <a:defRPr/>
            </a:pPr>
            <a:endParaRPr lang="en-US" sz="4400">
              <a:cs typeface="+mn-cs"/>
            </a:endParaRPr>
          </a:p>
          <a:p>
            <a:pPr lvl="2" algn="l">
              <a:buFontTx/>
              <a:buChar char="•"/>
              <a:defRPr/>
            </a:pPr>
            <a:r>
              <a:rPr lang="en-US" sz="4400">
                <a:cs typeface="+mn-cs"/>
              </a:rPr>
              <a:t> Nearest neighbor queries </a:t>
            </a:r>
          </a:p>
          <a:p>
            <a:pPr lvl="2" algn="l">
              <a:buFontTx/>
              <a:buChar char="•"/>
              <a:defRPr/>
            </a:pPr>
            <a:r>
              <a:rPr lang="en-US" sz="4400">
                <a:cs typeface="+mn-cs"/>
              </a:rPr>
              <a:t> Range queries </a:t>
            </a:r>
          </a:p>
          <a:p>
            <a:pPr lvl="2" algn="l">
              <a:buFontTx/>
              <a:buChar char="•"/>
              <a:defRPr/>
            </a:pPr>
            <a:r>
              <a:rPr lang="en-US" sz="4400">
                <a:cs typeface="+mn-cs"/>
              </a:rPr>
              <a:t> Spatial joins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-269875"/>
            <a:ext cx="9031287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cs typeface="+mj-cs"/>
              </a:rPr>
              <a:t>One possible way to do spatial queries</a:t>
            </a:r>
            <a:r>
              <a:rPr lang="en-US" smtClean="0">
                <a:cs typeface="+mj-cs"/>
              </a:rPr>
              <a:t>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03188" y="958850"/>
            <a:ext cx="916305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Algorithm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  <a:r>
              <a:rPr lang="en-US" sz="2000" dirty="0" err="1">
                <a:latin typeface="Courier New" charset="0"/>
                <a:cs typeface="+mn-cs"/>
              </a:rPr>
              <a:t>One_Nearest_Neighbor_Query</a:t>
            </a:r>
            <a:r>
              <a:rPr lang="en-US" sz="2000" dirty="0">
                <a:latin typeface="Courier New" charset="0"/>
                <a:cs typeface="+mn-cs"/>
              </a:rPr>
              <a:t>(</a:t>
            </a:r>
            <a:r>
              <a:rPr lang="en-US" sz="2000" i="1" dirty="0">
                <a:latin typeface="Courier New" charset="0"/>
                <a:cs typeface="+mn-cs"/>
              </a:rPr>
              <a:t>location</a:t>
            </a:r>
            <a:r>
              <a:rPr lang="en-US" sz="2000" dirty="0">
                <a:latin typeface="Courier New" charset="0"/>
                <a:cs typeface="+mn-cs"/>
              </a:rPr>
              <a:t>) </a:t>
            </a:r>
          </a:p>
          <a:p>
            <a:pPr algn="l">
              <a:defRPr/>
            </a:pPr>
            <a:r>
              <a:rPr lang="en-US" sz="2000" i="1" dirty="0">
                <a:latin typeface="Courier New" charset="0"/>
                <a:cs typeface="+mn-cs"/>
              </a:rPr>
              <a:t> </a:t>
            </a:r>
            <a:r>
              <a:rPr lang="en-US" sz="2000" i="1" dirty="0" err="1">
                <a:latin typeface="Courier New" charset="0"/>
                <a:cs typeface="+mn-cs"/>
              </a:rPr>
              <a:t>best_so_far</a:t>
            </a:r>
            <a:r>
              <a:rPr lang="en-US" sz="2000" dirty="0">
                <a:latin typeface="Courier New" charset="0"/>
                <a:cs typeface="+mn-cs"/>
              </a:rPr>
              <a:t> = infinity;</a:t>
            </a: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for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 = 1 </a:t>
            </a:r>
            <a:r>
              <a:rPr lang="en-US" sz="2000" b="1" dirty="0">
                <a:latin typeface="Courier New" charset="0"/>
                <a:cs typeface="+mn-cs"/>
              </a:rPr>
              <a:t>to</a:t>
            </a:r>
            <a:r>
              <a:rPr lang="en-US" sz="2000" dirty="0">
                <a:latin typeface="Courier New" charset="0"/>
                <a:cs typeface="+mn-cs"/>
              </a:rPr>
              <a:t>  </a:t>
            </a:r>
            <a:r>
              <a:rPr lang="en-US" sz="2000" dirty="0" err="1">
                <a:latin typeface="Courier New" charset="0"/>
                <a:cs typeface="+mn-cs"/>
              </a:rPr>
              <a:t>number_items_in_database</a:t>
            </a: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dirty="0">
                <a:latin typeface="Courier New" charset="0"/>
                <a:cs typeface="+mn-cs"/>
              </a:rPr>
              <a:t> retrieve record(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) from database;</a:t>
            </a: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  if</a:t>
            </a:r>
            <a:r>
              <a:rPr lang="en-US" sz="2000" dirty="0">
                <a:latin typeface="Courier New" charset="0"/>
                <a:cs typeface="+mn-cs"/>
              </a:rPr>
              <a:t> distance(</a:t>
            </a:r>
            <a:r>
              <a:rPr lang="en-US" sz="2000" i="1" dirty="0" err="1">
                <a:latin typeface="Courier New" charset="0"/>
                <a:cs typeface="+mn-cs"/>
              </a:rPr>
              <a:t>location,</a:t>
            </a:r>
            <a:r>
              <a:rPr lang="en-US" sz="2000" dirty="0" err="1">
                <a:latin typeface="Courier New" charset="0"/>
                <a:cs typeface="+mn-cs"/>
              </a:rPr>
              <a:t>record</a:t>
            </a:r>
            <a:r>
              <a:rPr lang="en-US" sz="2000" dirty="0">
                <a:latin typeface="Courier New" charset="0"/>
                <a:cs typeface="+mn-cs"/>
              </a:rPr>
              <a:t>(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).</a:t>
            </a:r>
            <a:r>
              <a:rPr lang="en-US" sz="2000" i="1" dirty="0">
                <a:latin typeface="Courier New" charset="0"/>
                <a:cs typeface="+mn-cs"/>
              </a:rPr>
              <a:t>location </a:t>
            </a:r>
            <a:r>
              <a:rPr lang="en-US" sz="2000" dirty="0">
                <a:latin typeface="Courier New" charset="0"/>
                <a:cs typeface="+mn-cs"/>
              </a:rPr>
              <a:t>)</a:t>
            </a:r>
          </a:p>
          <a:p>
            <a:pPr algn="l">
              <a:lnSpc>
                <a:spcPct val="120000"/>
              </a:lnSpc>
              <a:defRPr/>
            </a:pPr>
            <a:r>
              <a:rPr lang="en-US" sz="2000" i="1" dirty="0">
                <a:latin typeface="Courier New" charset="0"/>
                <a:cs typeface="+mn-cs"/>
              </a:rPr>
              <a:t>     </a:t>
            </a:r>
            <a:r>
              <a:rPr lang="en-US" sz="2000" i="1" dirty="0" err="1">
                <a:latin typeface="Courier New" charset="0"/>
                <a:cs typeface="+mn-cs"/>
              </a:rPr>
              <a:t>best_so_far</a:t>
            </a:r>
            <a:r>
              <a:rPr lang="en-US" sz="2000" i="1" dirty="0">
                <a:latin typeface="Courier New" charset="0"/>
                <a:cs typeface="+mn-cs"/>
              </a:rPr>
              <a:t> </a:t>
            </a:r>
            <a:r>
              <a:rPr lang="en-US" sz="2000" dirty="0">
                <a:latin typeface="Courier New" charset="0"/>
                <a:cs typeface="+mn-cs"/>
              </a:rPr>
              <a:t>=</a:t>
            </a:r>
            <a:r>
              <a:rPr lang="en-US" sz="2000" i="1" dirty="0">
                <a:latin typeface="Courier New" charset="0"/>
                <a:cs typeface="+mn-cs"/>
              </a:rPr>
              <a:t> </a:t>
            </a:r>
            <a:r>
              <a:rPr lang="en-US" sz="2000" dirty="0">
                <a:latin typeface="Courier New" charset="0"/>
                <a:cs typeface="+mn-cs"/>
              </a:rPr>
              <a:t>distance(</a:t>
            </a:r>
            <a:r>
              <a:rPr lang="en-US" sz="2000" i="1" dirty="0" err="1">
                <a:latin typeface="Courier New" charset="0"/>
                <a:cs typeface="+mn-cs"/>
              </a:rPr>
              <a:t>location,</a:t>
            </a:r>
            <a:r>
              <a:rPr lang="en-US" sz="2000" dirty="0" err="1">
                <a:latin typeface="Courier New" charset="0"/>
                <a:cs typeface="+mn-cs"/>
              </a:rPr>
              <a:t>record</a:t>
            </a:r>
            <a:r>
              <a:rPr lang="en-US" sz="2000" dirty="0">
                <a:latin typeface="Courier New" charset="0"/>
                <a:cs typeface="+mn-cs"/>
              </a:rPr>
              <a:t>(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).</a:t>
            </a:r>
            <a:r>
              <a:rPr lang="en-US" sz="2000" i="1" dirty="0">
                <a:latin typeface="Courier New" charset="0"/>
                <a:cs typeface="+mn-cs"/>
              </a:rPr>
              <a:t>location </a:t>
            </a:r>
            <a:r>
              <a:rPr lang="en-US" sz="2000" dirty="0">
                <a:latin typeface="Courier New" charset="0"/>
                <a:cs typeface="+mn-cs"/>
              </a:rPr>
              <a:t>)</a:t>
            </a:r>
          </a:p>
          <a:p>
            <a:pPr algn="l">
              <a:lnSpc>
                <a:spcPct val="120000"/>
              </a:lnSpc>
              <a:defRPr/>
            </a:pPr>
            <a:r>
              <a:rPr lang="en-US" sz="2000" dirty="0">
                <a:latin typeface="Courier New" charset="0"/>
                <a:cs typeface="+mn-cs"/>
              </a:rPr>
              <a:t>     </a:t>
            </a:r>
            <a:r>
              <a:rPr lang="en-US" sz="2000" dirty="0" err="1">
                <a:latin typeface="Courier New" charset="0"/>
                <a:cs typeface="+mn-cs"/>
              </a:rPr>
              <a:t>NNpointer</a:t>
            </a:r>
            <a:r>
              <a:rPr lang="en-US" sz="2000" dirty="0">
                <a:latin typeface="Courier New" charset="0"/>
                <a:cs typeface="+mn-cs"/>
              </a:rPr>
              <a:t>= 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;</a:t>
            </a: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smtClean="0">
                <a:latin typeface="Courier New" charset="0"/>
                <a:cs typeface="+mn-cs"/>
              </a:rPr>
              <a:t>end</a:t>
            </a: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smtClean="0">
                <a:latin typeface="Courier New" charset="0"/>
                <a:cs typeface="+mn-cs"/>
              </a:rPr>
              <a:t>end</a:t>
            </a: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smtClean="0">
                <a:latin typeface="Courier New" charset="0"/>
                <a:cs typeface="+mn-cs"/>
              </a:rPr>
              <a:t>print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ja-JP" altLang="en-US" sz="2000" dirty="0">
                <a:latin typeface="Arial"/>
                <a:cs typeface="+mn-cs"/>
              </a:rPr>
              <a:t>‘</a:t>
            </a:r>
            <a:r>
              <a:rPr lang="en-US" sz="2000" dirty="0">
                <a:latin typeface="Courier New" charset="0"/>
                <a:cs typeface="+mn-cs"/>
              </a:rPr>
              <a:t>The nearest neighbor is</a:t>
            </a:r>
            <a:r>
              <a:rPr lang="ja-JP" altLang="en-US" sz="2000" dirty="0">
                <a:latin typeface="Arial"/>
                <a:cs typeface="+mn-cs"/>
              </a:rPr>
              <a:t>’</a:t>
            </a:r>
            <a:r>
              <a:rPr lang="en-US" sz="2000" dirty="0">
                <a:latin typeface="Courier New" charset="0"/>
                <a:cs typeface="+mn-cs"/>
              </a:rPr>
              <a:t>,record(</a:t>
            </a:r>
            <a:r>
              <a:rPr lang="en-US" sz="2000" dirty="0" err="1">
                <a:latin typeface="Courier New" charset="0"/>
                <a:cs typeface="+mn-cs"/>
              </a:rPr>
              <a:t>NNpointer</a:t>
            </a:r>
            <a:r>
              <a:rPr lang="en-US" sz="2000" dirty="0">
                <a:latin typeface="Courier New" charset="0"/>
                <a:cs typeface="+mn-cs"/>
              </a:rPr>
              <a:t> ).name );</a:t>
            </a: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end</a:t>
            </a: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362450" y="6332538"/>
            <a:ext cx="4102100" cy="396875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>
                <a:cs typeface="+mn-cs"/>
              </a:rPr>
              <a:t>But this does not work well because…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…so we need to </a:t>
            </a:r>
            <a:r>
              <a:rPr lang="en-US" i="1" smtClean="0">
                <a:cs typeface="+mj-cs"/>
              </a:rPr>
              <a:t>index</a:t>
            </a:r>
            <a:r>
              <a:rPr lang="en-US" smtClean="0">
                <a:cs typeface="+mj-cs"/>
              </a:rPr>
              <a:t> the data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241300" y="1079500"/>
            <a:ext cx="8459788" cy="310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 dirty="0" smtClean="0">
                <a:cs typeface="+mn-cs"/>
              </a:rPr>
              <a:t>Informal definition </a:t>
            </a:r>
            <a:r>
              <a:rPr lang="en-US" b="1" dirty="0">
                <a:cs typeface="+mn-cs"/>
              </a:rPr>
              <a:t>of </a:t>
            </a:r>
            <a:r>
              <a:rPr lang="en-US" b="1" dirty="0" smtClean="0">
                <a:cs typeface="+mn-cs"/>
              </a:rPr>
              <a:t>indexing:</a:t>
            </a:r>
          </a:p>
          <a:p>
            <a:pPr algn="l">
              <a:defRPr/>
            </a:pPr>
            <a:endParaRPr lang="en-US" b="1" dirty="0">
              <a:cs typeface="+mn-cs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Organizing </a:t>
            </a:r>
            <a:r>
              <a:rPr lang="en-US" dirty="0">
                <a:cs typeface="+mn-cs"/>
              </a:rPr>
              <a:t>the data such that queries can be answered in sub linear time</a:t>
            </a:r>
            <a:r>
              <a:rPr lang="en-US" dirty="0" smtClean="0">
                <a:cs typeface="+mn-cs"/>
              </a:rPr>
              <a:t>.</a:t>
            </a:r>
            <a:br>
              <a:rPr lang="en-US" dirty="0" smtClean="0">
                <a:cs typeface="+mn-cs"/>
              </a:rPr>
            </a:br>
            <a:endParaRPr lang="en-US" dirty="0" smtClean="0">
              <a:cs typeface="+mn-cs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en-US" dirty="0"/>
              <a:t>Indexing some kinds of data is trivial… </a:t>
            </a:r>
          </a:p>
          <a:p>
            <a:pPr algn="l">
              <a:defRPr/>
            </a:pPr>
            <a:endParaRPr lang="en-US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975100"/>
            <a:ext cx="62738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28600" y="333375"/>
            <a:ext cx="8782050" cy="600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 smtClean="0">
                <a:cs typeface="+mn-cs"/>
              </a:rPr>
              <a:t>We always </a:t>
            </a:r>
            <a:r>
              <a:rPr lang="en-US" sz="2400" dirty="0">
                <a:cs typeface="+mn-cs"/>
              </a:rPr>
              <a:t>index 1-dimensional data (</a:t>
            </a:r>
            <a:r>
              <a:rPr lang="en-US" sz="2400" i="1" dirty="0">
                <a:cs typeface="+mn-cs"/>
              </a:rPr>
              <a:t>if you can sort it, you can index it</a:t>
            </a:r>
            <a:r>
              <a:rPr lang="en-US" sz="2400" dirty="0">
                <a:cs typeface="+mn-cs"/>
              </a:rPr>
              <a:t>), such that we can answer 1-nearest neighbor queries by accessing just O(log(</a:t>
            </a:r>
            <a:r>
              <a:rPr lang="en-US" sz="2400" i="1" dirty="0">
                <a:cs typeface="+mn-cs"/>
              </a:rPr>
              <a:t>n</a:t>
            </a:r>
            <a:r>
              <a:rPr lang="en-US" sz="2400" dirty="0">
                <a:cs typeface="+mn-cs"/>
              </a:rPr>
              <a:t>) ) of the </a:t>
            </a:r>
            <a:r>
              <a:rPr lang="en-US" sz="2400" dirty="0" smtClean="0">
                <a:cs typeface="+mn-cs"/>
              </a:rPr>
              <a:t>data. </a:t>
            </a:r>
            <a:r>
              <a:rPr lang="en-US" sz="1600" dirty="0">
                <a:cs typeface="+mn-cs"/>
              </a:rPr>
              <a:t>(</a:t>
            </a:r>
            <a:r>
              <a:rPr lang="en-US" sz="1600" i="1" dirty="0">
                <a:cs typeface="+mn-cs"/>
              </a:rPr>
              <a:t>n</a:t>
            </a:r>
            <a:r>
              <a:rPr lang="en-US" sz="1600" dirty="0">
                <a:cs typeface="+mn-cs"/>
              </a:rPr>
              <a:t> is the number of items in the database).</a:t>
            </a:r>
          </a:p>
          <a:p>
            <a:pPr algn="l">
              <a:defRPr/>
            </a:pPr>
            <a:r>
              <a:rPr lang="en-US" sz="2400" dirty="0">
                <a:cs typeface="+mn-cs"/>
              </a:rPr>
              <a:t>(i.e. </a:t>
            </a:r>
            <a:r>
              <a:rPr lang="en-US" sz="2400" dirty="0" smtClean="0">
                <a:cs typeface="+mn-cs"/>
              </a:rPr>
              <a:t>any Search Tree)</a:t>
            </a:r>
            <a:endParaRPr lang="en-US" sz="2400" dirty="0">
              <a:cs typeface="+mn-cs"/>
            </a:endParaRP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But we </a:t>
            </a:r>
            <a:r>
              <a:rPr lang="en-US" sz="2400" dirty="0" smtClean="0">
                <a:cs typeface="+mn-cs"/>
              </a:rPr>
              <a:t>can</a:t>
            </a:r>
            <a:r>
              <a:rPr lang="en-US" sz="2400" dirty="0" smtClean="0">
                <a:latin typeface="Arial"/>
                <a:cs typeface="+mn-cs"/>
              </a:rPr>
              <a:t>’</a:t>
            </a:r>
            <a:r>
              <a:rPr lang="en-US" sz="2400" dirty="0" smtClean="0">
                <a:cs typeface="+mn-cs"/>
              </a:rPr>
              <a:t>t </a:t>
            </a:r>
            <a:r>
              <a:rPr lang="en-US" sz="2400" dirty="0">
                <a:cs typeface="+mn-cs"/>
              </a:rPr>
              <a:t>sort 2 dimensional data…</a:t>
            </a: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This is an important problem which has attracted a great deal of research interest…. </a:t>
            </a: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We can in fact index 2 (and higher) dimensional reasonably efficiently with special data structures known as Spatial Access Methods (SAM) or Multidimensional Access Methods.</a:t>
            </a: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Although there are many variations we will focus on the R-Tree, introduced by </a:t>
            </a:r>
            <a:r>
              <a:rPr lang="en-US" sz="2400" dirty="0" err="1">
                <a:cs typeface="+mn-cs"/>
              </a:rPr>
              <a:t>Guttman</a:t>
            </a:r>
            <a:r>
              <a:rPr lang="en-US" sz="2400" dirty="0">
                <a:cs typeface="+mn-cs"/>
              </a:rPr>
              <a:t> in the 1984 SIGMOD conference.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52" name="Text Box 88"/>
          <p:cNvSpPr txBox="1">
            <a:spLocks noChangeArrowheads="1"/>
          </p:cNvSpPr>
          <p:nvPr/>
        </p:nvSpPr>
        <p:spPr bwMode="auto">
          <a:xfrm>
            <a:off x="219075" y="212725"/>
            <a:ext cx="87852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200" dirty="0">
                <a:cs typeface="+mn-cs"/>
              </a:rPr>
              <a:t>Suppose we have a cluster of points in 2-D space...</a:t>
            </a:r>
          </a:p>
          <a:p>
            <a:pPr algn="l">
              <a:defRPr/>
            </a:pPr>
            <a:endParaRPr lang="en-US" sz="32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We can build a </a:t>
            </a:r>
            <a:r>
              <a:rPr lang="ja-JP" altLang="en-US" sz="2400" dirty="0">
                <a:latin typeface="Arial"/>
                <a:cs typeface="+mn-cs"/>
              </a:rPr>
              <a:t>“</a:t>
            </a:r>
            <a:r>
              <a:rPr lang="en-US" sz="2400" dirty="0">
                <a:cs typeface="+mn-cs"/>
              </a:rPr>
              <a:t>box</a:t>
            </a:r>
            <a:r>
              <a:rPr lang="ja-JP" altLang="en-US" sz="2400" dirty="0">
                <a:latin typeface="Arial"/>
                <a:cs typeface="+mn-cs"/>
              </a:rPr>
              <a:t>”</a:t>
            </a:r>
            <a:r>
              <a:rPr lang="en-US" sz="2400" dirty="0">
                <a:cs typeface="+mn-cs"/>
              </a:rPr>
              <a:t> around points. The smallest box (which is axis parallel) that contains all the points is called a Minimum Bounding Rectangle (MBR)</a:t>
            </a:r>
          </a:p>
        </p:txBody>
      </p:sp>
      <p:sp>
        <p:nvSpPr>
          <p:cNvPr id="139353" name="Line 89"/>
          <p:cNvSpPr>
            <a:spLocks noChangeShapeType="1"/>
          </p:cNvSpPr>
          <p:nvPr/>
        </p:nvSpPr>
        <p:spPr bwMode="auto">
          <a:xfrm>
            <a:off x="2344738" y="42037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4" name="Line 90"/>
          <p:cNvSpPr>
            <a:spLocks noChangeShapeType="1"/>
          </p:cNvSpPr>
          <p:nvPr/>
        </p:nvSpPr>
        <p:spPr bwMode="auto">
          <a:xfrm>
            <a:off x="2259013" y="3937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5" name="Line 91"/>
          <p:cNvSpPr>
            <a:spLocks noChangeShapeType="1"/>
          </p:cNvSpPr>
          <p:nvPr/>
        </p:nvSpPr>
        <p:spPr bwMode="auto">
          <a:xfrm>
            <a:off x="2487613" y="3708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6" name="Line 92"/>
          <p:cNvSpPr>
            <a:spLocks noChangeShapeType="1"/>
          </p:cNvSpPr>
          <p:nvPr/>
        </p:nvSpPr>
        <p:spPr bwMode="auto">
          <a:xfrm>
            <a:off x="1944688" y="36988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7" name="Line 93"/>
          <p:cNvSpPr>
            <a:spLocks noChangeShapeType="1"/>
          </p:cNvSpPr>
          <p:nvPr/>
        </p:nvSpPr>
        <p:spPr bwMode="auto">
          <a:xfrm>
            <a:off x="2563813" y="3479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8" name="Line 94"/>
          <p:cNvSpPr>
            <a:spLocks noChangeShapeType="1"/>
          </p:cNvSpPr>
          <p:nvPr/>
        </p:nvSpPr>
        <p:spPr bwMode="auto">
          <a:xfrm>
            <a:off x="2182813" y="3251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9" name="Line 95"/>
          <p:cNvSpPr>
            <a:spLocks noChangeShapeType="1"/>
          </p:cNvSpPr>
          <p:nvPr/>
        </p:nvSpPr>
        <p:spPr bwMode="auto">
          <a:xfrm>
            <a:off x="2563813" y="3251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60" name="Line 96"/>
          <p:cNvSpPr>
            <a:spLocks noChangeShapeType="1"/>
          </p:cNvSpPr>
          <p:nvPr/>
        </p:nvSpPr>
        <p:spPr bwMode="auto">
          <a:xfrm>
            <a:off x="2259013" y="3403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61" name="Line 97"/>
          <p:cNvSpPr>
            <a:spLocks noChangeShapeType="1"/>
          </p:cNvSpPr>
          <p:nvPr/>
        </p:nvSpPr>
        <p:spPr bwMode="auto">
          <a:xfrm>
            <a:off x="2411413" y="3098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62" name="Line 98"/>
          <p:cNvSpPr>
            <a:spLocks noChangeShapeType="1"/>
          </p:cNvSpPr>
          <p:nvPr/>
        </p:nvSpPr>
        <p:spPr bwMode="auto">
          <a:xfrm>
            <a:off x="2487613" y="4013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476" name="Line 212"/>
          <p:cNvSpPr>
            <a:spLocks noChangeShapeType="1"/>
          </p:cNvSpPr>
          <p:nvPr/>
        </p:nvSpPr>
        <p:spPr bwMode="auto">
          <a:xfrm>
            <a:off x="2068513" y="291782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477" name="Line 213"/>
          <p:cNvSpPr>
            <a:spLocks noChangeShapeType="1"/>
          </p:cNvSpPr>
          <p:nvPr/>
        </p:nvSpPr>
        <p:spPr bwMode="auto">
          <a:xfrm>
            <a:off x="2782888" y="3479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1278" name="Group 229"/>
          <p:cNvGrpSpPr>
            <a:grpSpLocks/>
          </p:cNvGrpSpPr>
          <p:nvPr/>
        </p:nvGrpSpPr>
        <p:grpSpPr bwMode="auto">
          <a:xfrm>
            <a:off x="6251575" y="2982913"/>
            <a:ext cx="909638" cy="1349375"/>
            <a:chOff x="4064" y="3187"/>
            <a:chExt cx="573" cy="850"/>
          </a:xfrm>
        </p:grpSpPr>
        <p:sp>
          <p:nvSpPr>
            <p:cNvPr id="139494" name="Line 230"/>
            <p:cNvSpPr>
              <a:spLocks noChangeShapeType="1"/>
            </p:cNvSpPr>
            <p:nvPr/>
          </p:nvSpPr>
          <p:spPr bwMode="auto">
            <a:xfrm>
              <a:off x="4321" y="40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5" name="Line 231"/>
            <p:cNvSpPr>
              <a:spLocks noChangeShapeType="1"/>
            </p:cNvSpPr>
            <p:nvPr/>
          </p:nvSpPr>
          <p:spPr bwMode="auto">
            <a:xfrm>
              <a:off x="4267" y="3842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6" name="Line 232"/>
            <p:cNvSpPr>
              <a:spLocks noChangeShapeType="1"/>
            </p:cNvSpPr>
            <p:nvPr/>
          </p:nvSpPr>
          <p:spPr bwMode="auto">
            <a:xfrm>
              <a:off x="4411" y="3698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7" name="Line 233"/>
            <p:cNvSpPr>
              <a:spLocks noChangeShapeType="1"/>
            </p:cNvSpPr>
            <p:nvPr/>
          </p:nvSpPr>
          <p:spPr bwMode="auto">
            <a:xfrm>
              <a:off x="4069" y="3692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8" name="Line 234"/>
            <p:cNvSpPr>
              <a:spLocks noChangeShapeType="1"/>
            </p:cNvSpPr>
            <p:nvPr/>
          </p:nvSpPr>
          <p:spPr bwMode="auto">
            <a:xfrm>
              <a:off x="4459" y="355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9" name="Line 235"/>
            <p:cNvSpPr>
              <a:spLocks noChangeShapeType="1"/>
            </p:cNvSpPr>
            <p:nvPr/>
          </p:nvSpPr>
          <p:spPr bwMode="auto">
            <a:xfrm>
              <a:off x="4219" y="34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0" name="Line 236"/>
            <p:cNvSpPr>
              <a:spLocks noChangeShapeType="1"/>
            </p:cNvSpPr>
            <p:nvPr/>
          </p:nvSpPr>
          <p:spPr bwMode="auto">
            <a:xfrm>
              <a:off x="4459" y="34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1" name="Line 237"/>
            <p:cNvSpPr>
              <a:spLocks noChangeShapeType="1"/>
            </p:cNvSpPr>
            <p:nvPr/>
          </p:nvSpPr>
          <p:spPr bwMode="auto">
            <a:xfrm>
              <a:off x="4267" y="3506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2" name="Line 238"/>
            <p:cNvSpPr>
              <a:spLocks noChangeShapeType="1"/>
            </p:cNvSpPr>
            <p:nvPr/>
          </p:nvSpPr>
          <p:spPr bwMode="auto">
            <a:xfrm>
              <a:off x="4363" y="331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3" name="Line 239"/>
            <p:cNvSpPr>
              <a:spLocks noChangeShapeType="1"/>
            </p:cNvSpPr>
            <p:nvPr/>
          </p:nvSpPr>
          <p:spPr bwMode="auto">
            <a:xfrm>
              <a:off x="4411" y="389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4" name="Rectangle 240"/>
            <p:cNvSpPr>
              <a:spLocks noChangeArrowheads="1"/>
            </p:cNvSpPr>
            <p:nvPr/>
          </p:nvSpPr>
          <p:spPr bwMode="auto">
            <a:xfrm>
              <a:off x="4064" y="3187"/>
              <a:ext cx="572" cy="850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5" name="Line 241"/>
            <p:cNvSpPr>
              <a:spLocks noChangeShapeType="1"/>
            </p:cNvSpPr>
            <p:nvPr/>
          </p:nvSpPr>
          <p:spPr bwMode="auto">
            <a:xfrm>
              <a:off x="4147" y="320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6" name="Line 242"/>
            <p:cNvSpPr>
              <a:spLocks noChangeShapeType="1"/>
            </p:cNvSpPr>
            <p:nvPr/>
          </p:nvSpPr>
          <p:spPr bwMode="auto">
            <a:xfrm>
              <a:off x="4597" y="355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9507" name="AutoShape 243"/>
          <p:cNvSpPr>
            <a:spLocks noChangeArrowheads="1"/>
          </p:cNvSpPr>
          <p:nvPr/>
        </p:nvSpPr>
        <p:spPr bwMode="auto">
          <a:xfrm>
            <a:off x="4114800" y="3390900"/>
            <a:ext cx="1152525" cy="523875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508" name="Text Box 244"/>
          <p:cNvSpPr txBox="1">
            <a:spLocks noChangeArrowheads="1"/>
          </p:cNvSpPr>
          <p:nvPr/>
        </p:nvSpPr>
        <p:spPr bwMode="auto">
          <a:xfrm>
            <a:off x="127000" y="5734050"/>
            <a:ext cx="8877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cs typeface="+mn-cs"/>
              </a:rPr>
              <a:t>Note that we only need two points to describe an MBR, we typically use lower left, and upper right.</a:t>
            </a:r>
          </a:p>
        </p:txBody>
      </p:sp>
      <p:sp>
        <p:nvSpPr>
          <p:cNvPr id="139509" name="Oval 245"/>
          <p:cNvSpPr>
            <a:spLocks noChangeAspect="1" noChangeArrowheads="1"/>
          </p:cNvSpPr>
          <p:nvPr/>
        </p:nvSpPr>
        <p:spPr bwMode="auto">
          <a:xfrm>
            <a:off x="6191250" y="4257675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524" name="Oval 260"/>
          <p:cNvSpPr>
            <a:spLocks noChangeAspect="1" noChangeArrowheads="1"/>
          </p:cNvSpPr>
          <p:nvPr/>
        </p:nvSpPr>
        <p:spPr bwMode="auto">
          <a:xfrm>
            <a:off x="7086600" y="2914650"/>
            <a:ext cx="146050" cy="14605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525" name="Text Box 261"/>
          <p:cNvSpPr txBox="1">
            <a:spLocks noChangeArrowheads="1"/>
          </p:cNvSpPr>
          <p:nvPr/>
        </p:nvSpPr>
        <p:spPr bwMode="auto">
          <a:xfrm>
            <a:off x="1055065" y="5000625"/>
            <a:ext cx="684654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Courier New"/>
                <a:cs typeface="Courier New"/>
              </a:rPr>
              <a:t>MBR  = {(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L.x,L.y</a:t>
            </a:r>
            <a:r>
              <a:rPr lang="en-US" sz="3200" b="1" dirty="0">
                <a:latin typeface="Courier New"/>
                <a:cs typeface="Courier New"/>
              </a:rPr>
              <a:t>)(</a:t>
            </a:r>
            <a:r>
              <a:rPr lang="en-US" sz="3200" b="1" dirty="0" err="1">
                <a:solidFill>
                  <a:srgbClr val="008000"/>
                </a:solidFill>
                <a:latin typeface="Courier New"/>
                <a:cs typeface="Courier New"/>
              </a:rPr>
              <a:t>U.x,U.y</a:t>
            </a:r>
            <a:r>
              <a:rPr lang="en-US" sz="3200" b="1" dirty="0">
                <a:latin typeface="Courier New"/>
                <a:cs typeface="Courier New"/>
              </a:rPr>
              <a:t>)}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27789</TotalTime>
  <Words>1685</Words>
  <Application>Microsoft Macintosh PowerPoint</Application>
  <PresentationFormat>On-screen Show (4:3)</PresentationFormat>
  <Paragraphs>216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Blank Presentation</vt:lpstr>
      <vt:lpstr>Equation</vt:lpstr>
      <vt:lpstr>PowerPoint Presentation</vt:lpstr>
      <vt:lpstr>Little Background</vt:lpstr>
      <vt:lpstr>Consider a classic database…</vt:lpstr>
      <vt:lpstr>PowerPoint Presentation</vt:lpstr>
      <vt:lpstr>PowerPoint Presentation</vt:lpstr>
      <vt:lpstr>One possible way to do spatial queries </vt:lpstr>
      <vt:lpstr>…so we need to index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R-Trees</vt:lpstr>
      <vt:lpstr>R Trees (Cont.)</vt:lpstr>
      <vt:lpstr>Search in R-Trees</vt:lpstr>
      <vt:lpstr>Insertion in R-Trees</vt:lpstr>
      <vt:lpstr>Splitting an R-Tree Node</vt:lpstr>
      <vt:lpstr>Deleting in R-Trees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</dc:title>
  <dc:creator>Information and Computer Science</dc:creator>
  <cp:lastModifiedBy>Terry Griffin</cp:lastModifiedBy>
  <cp:revision>132</cp:revision>
  <cp:lastPrinted>2001-11-04T13:46:42Z</cp:lastPrinted>
  <dcterms:created xsi:type="dcterms:W3CDTF">2001-08-10T17:34:28Z</dcterms:created>
  <dcterms:modified xsi:type="dcterms:W3CDTF">2015-10-13T15:20:41Z</dcterms:modified>
</cp:coreProperties>
</file>