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90" r:id="rId33"/>
    <p:sldId id="291" r:id="rId34"/>
    <p:sldId id="292" r:id="rId35"/>
    <p:sldId id="293" r:id="rId36"/>
    <p:sldId id="294" r:id="rId37"/>
    <p:sldId id="287" r:id="rId38"/>
    <p:sldId id="289" r:id="rId39"/>
    <p:sldId id="296" r:id="rId40"/>
    <p:sldId id="295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18" r:id="rId52"/>
    <p:sldId id="319" r:id="rId53"/>
    <p:sldId id="320" r:id="rId54"/>
    <p:sldId id="308" r:id="rId55"/>
    <p:sldId id="309" r:id="rId56"/>
    <p:sldId id="311" r:id="rId57"/>
    <p:sldId id="317" r:id="rId58"/>
    <p:sldId id="312" r:id="rId59"/>
    <p:sldId id="313" r:id="rId60"/>
    <p:sldId id="314" r:id="rId61"/>
    <p:sldId id="315" r:id="rId62"/>
    <p:sldId id="316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4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4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7E2BEF5-B94A-4D46-AEA8-83EE0DC4D6A4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7DC618-1487-4AC7-BC9C-E7C74E5ED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2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обработка изображений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506" y="672353"/>
            <a:ext cx="10327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написание кода можно использовать любой текстовый редактор, однако, для удобства и быстроты разработки используются интегрированные среды разработки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506" y="2191870"/>
            <a:ext cx="943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Самыми распространенными для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бесплатная), а также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ntelij Idea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платная и бесплатная версия)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upload.wikimedia.org/wikipedia/commons/thumb/d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6" y="4679405"/>
            <a:ext cx="3784413" cy="8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elliJ IDEA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9" y="3724835"/>
            <a:ext cx="2097569" cy="20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211" y="806823"/>
            <a:ext cx="6131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IntelliJ IDEA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66" y="806823"/>
            <a:ext cx="699246" cy="6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7870" y="1734235"/>
            <a:ext cx="9847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https://www.jetbrains.com/ru-ru/idea/download/#section=windows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6" y="2259742"/>
            <a:ext cx="9547412" cy="40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0" y="2205318"/>
            <a:ext cx="9843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Подробные шаги по установке: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https://skillbox.ru/media/base/kak_ustanovit_jdk_i_sredu_razrabotki_intellij_idea/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70" y="510988"/>
            <a:ext cx="992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изображениями, необходимо скачать библиотеку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можно сделать по ссылке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https://opencv.org/releases/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версию можно выбрать любую)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Сохраняем файл, и затем, необходимо его распаковать и запомнить где он лежит.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проекта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необходимо будет подключить библиотеку (последовательность действий будет указана далее)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5538"/>
            <a:ext cx="5504889" cy="27950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35" y="2395538"/>
            <a:ext cx="5527731" cy="27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50" y="323009"/>
            <a:ext cx="4743450" cy="623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7729" y="2528047"/>
            <a:ext cx="454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проекта в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 Idea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3" y="453278"/>
            <a:ext cx="7639050" cy="5924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5094" y="551329"/>
            <a:ext cx="29180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— платформа на основе Java для создания приложений с насыщенным графическим интерфейсом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*JDK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стоит скачивать версии 9 и выше, так как в приложениях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модули, которые появились только 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9.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160059" y="3724835"/>
            <a:ext cx="2891118" cy="524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24936" y="4249271"/>
            <a:ext cx="216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выбор версии </a:t>
            </a:r>
            <a:r>
              <a:rPr lang="en-US" sz="1400" dirty="0" smtClean="0">
                <a:solidFill>
                  <a:srgbClr val="FF0000"/>
                </a:solidFill>
              </a:rPr>
              <a:t>jdk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89722" y="1896036"/>
            <a:ext cx="1761564" cy="336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27848" y="2326342"/>
            <a:ext cx="1720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в</a:t>
            </a:r>
            <a:r>
              <a:rPr lang="ru-RU" sz="1400" dirty="0" smtClean="0">
                <a:solidFill>
                  <a:srgbClr val="FF0000"/>
                </a:solidFill>
              </a:rPr>
              <a:t>ыбор типа проекта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198158" y="2125389"/>
            <a:ext cx="1216960" cy="401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445375" y="2125389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выбор системы сборки проекта 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6" y="447675"/>
            <a:ext cx="7639050" cy="596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4753" y="672353"/>
            <a:ext cx="303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всякий случай ставим галочки везде :)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нажимаем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7" y="430306"/>
            <a:ext cx="9761992" cy="51920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598" y="5799199"/>
            <a:ext cx="1121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будет выглядеть только что созданный проект. Красным показаны ошибки, связанные с загрузкой модулей, но скоро мы их исправим.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173417"/>
            <a:ext cx="4754563" cy="379069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7450" y="2248186"/>
            <a:ext cx="4754563" cy="3641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551329"/>
            <a:ext cx="987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Нажмем на красную лампочку и выберем показанный на рисунке пункт, таким образом красный текст исчезнет, и наше приложение станет рабочим.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9927" y="632012"/>
            <a:ext cx="1011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попробовать его запустить. Для этого необходимо нажать на зеленый треугольник около объявления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85" y="1527922"/>
            <a:ext cx="9058275" cy="474345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1465730" y="3671047"/>
            <a:ext cx="430305" cy="228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65730" y="3370864"/>
            <a:ext cx="11026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92D050"/>
                </a:solidFill>
              </a:rPr>
              <a:t>тэп хиар</a:t>
            </a:r>
            <a:endParaRPr lang="ru-RU" sz="1400" dirty="0">
              <a:solidFill>
                <a:srgbClr val="92D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12" y="1032034"/>
            <a:ext cx="3429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" y="215154"/>
            <a:ext cx="1175273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7" y="1096961"/>
            <a:ext cx="3048000" cy="2590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05" y="1061102"/>
            <a:ext cx="3048000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7941" y="537882"/>
            <a:ext cx="697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Вот, что должно получиться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6376" y="4222376"/>
            <a:ext cx="8740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подключить библиотеку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OpenCV.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скачивания и распаковки, необходимо запомнить где лежат файлы библиотеки, так как их расположение понадобится для подключения.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3178" y="2791327"/>
            <a:ext cx="770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951148"/>
            <a:ext cx="2466975" cy="452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305" y="76648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0485" y="766482"/>
            <a:ext cx="4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61" y="951148"/>
            <a:ext cx="6713723" cy="452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075" y="5490912"/>
            <a:ext cx="293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пункт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0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25649" y="820271"/>
            <a:ext cx="164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403412"/>
            <a:ext cx="5382941" cy="5993466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1519518" y="1653988"/>
            <a:ext cx="524435" cy="18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79024" y="618565"/>
            <a:ext cx="272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Нажать на значок «+» и выбрать пункт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JARs or Directories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18" y="1842247"/>
            <a:ext cx="3858746" cy="1432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3546" y="1842247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9024" y="3400145"/>
            <a:ext cx="4368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*JAR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расшифровывается как Java ARchive — архив Java.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JAR-файл представляет собой обычный ZIP-файл с некоторыми дополнениями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этого архива — хранить файлы с классами.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Т.е. пакеты/каталоги, внутри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находятся class-файлы архивируются и JVM может их использовать уже в более удобном (компактном) виде.</a:t>
            </a:r>
          </a:p>
        </p:txBody>
      </p:sp>
    </p:spTree>
    <p:extLst>
      <p:ext uri="{BB962C8B-B14F-4D97-AF65-F5344CB8AC3E}">
        <p14:creationId xmlns:p14="http://schemas.microsoft.com/office/powerpoint/2010/main" val="36224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363070"/>
            <a:ext cx="3092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Открывается доступ к файловой системе, и необходимо найти, где лежат файлы библиотеки.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нужный архив выделен, необходимо нажать 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76" y="363070"/>
            <a:ext cx="7823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23" y="672353"/>
            <a:ext cx="7222289" cy="5150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930" y="672353"/>
            <a:ext cx="264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этот архив появился внизу, под всеми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зависимостями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164" y="847165"/>
            <a:ext cx="31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Затем необходимо нажать правой кнопкой мыши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 и выбрать пункт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76" y="2045073"/>
            <a:ext cx="3073494" cy="2553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941" y="847165"/>
            <a:ext cx="220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Появится следующее окно, и необходимо нажать на «+»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45" y="847165"/>
            <a:ext cx="3196478" cy="5668289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7701522" y="1698743"/>
            <a:ext cx="399490" cy="249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428659" y="1259276"/>
            <a:ext cx="272863" cy="376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74059"/>
            <a:ext cx="2312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Заходим в то же самое расположение, только выбираем папку либо х64, либо х86(в зависимости от разрядности ОС).После этого нажимаем 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46" y="874059"/>
            <a:ext cx="5429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42" y="522194"/>
            <a:ext cx="3307267" cy="5797924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3894042" y="2433917"/>
            <a:ext cx="2447365" cy="591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97541" y="522194"/>
            <a:ext cx="2770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Выбранный файл теперь отображается. Далее нажимаем ОК.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подключение библиотеки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завершено.</a:t>
            </a:r>
          </a:p>
        </p:txBody>
      </p:sp>
    </p:spTree>
    <p:extLst>
      <p:ext uri="{BB962C8B-B14F-4D97-AF65-F5344CB8AC3E}">
        <p14:creationId xmlns:p14="http://schemas.microsoft.com/office/powerpoint/2010/main" val="38296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29" y="3003360"/>
            <a:ext cx="8767860" cy="138816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приложения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FX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2" y="428905"/>
            <a:ext cx="7476567" cy="5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8224" y="456527"/>
            <a:ext cx="10972940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HelloApplication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FXMLLoader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fxmlLoader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FXMLLoader(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HelloApplication.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.getResource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"hello-view.fxml"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fxmlLoader.load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240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stage.setScene(scene)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88" y="4303734"/>
            <a:ext cx="11147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работа любой программы на Java начинается с метода main, который является входной точкой в приложение. В этом методе вызывается метод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При запуске в метод launch мы можем передать аргументы в виде массива строк. Например, мы можем взять те значения, которые получает метод main через командную строку/терминал. Затем эти аргументы мы можем получить через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getParameters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в методе start.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среда создает объект класса Main, вызывает у него последовательно методы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start. После вызова в методе start метода stage.show() нам отобразится окно приложения.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окна приведет к вызову метода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 таким образом приложение завершит свое выполнение.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98" y="807385"/>
            <a:ext cx="7664823" cy="4064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504" y="5217459"/>
            <a:ext cx="7664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для начала работы, сотрем весь код по умолчанию и оставим вот такой шаблон.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965" y="2864223"/>
            <a:ext cx="636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библиотеки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52881" y="398879"/>
            <a:ext cx="5432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загрузить библиотеку, необходимо это прописать в коде программы. Добавим выделенную строку к уже имеющемуся шаблону.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стоит обратить внимание, что константа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NATIVE_LIBRARY_NAME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константы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en-US" altLang="ru-RU" b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пишутся большими буквами) лежит в пакете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он в свою очередь в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org.opencv.core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нужно добавить дополнительный импорт (если его не прописать руками,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предложит его подключить).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7541" y="521990"/>
            <a:ext cx="5647765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org.opencv.core.Core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// дополнительный импорт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HelloApplication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// загрузка библиотеки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loadLibrary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NATIVE_LIBRARY_NAME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2295" y="3197281"/>
            <a:ext cx="8767860" cy="138816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окна отображения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647" y="632012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632012"/>
            <a:ext cx="3257550" cy="3419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228" y="4195483"/>
            <a:ext cx="342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Нажмем правой кнопкой мыши по пакету, в котором лежит приложение.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1248" y="63201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789" y="632012"/>
            <a:ext cx="5695950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8789" y="3682156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создадим новый класс.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1248" y="4410635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789" y="4410635"/>
            <a:ext cx="3171825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00005" y="4410635"/>
            <a:ext cx="294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Назовем его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Window.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будет располагаться код, отвечающий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окна и элементов взаимодействия с пользователем.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8564" y="543932"/>
            <a:ext cx="6992472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javafx.geometry.Pos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javafx.scene.control.MenuBar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javafx.scene.control.ScrollPane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javafx.scene.layout.VBox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ApplicationWindow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windowOpen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sizeOfScene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650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650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//размер окна 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scrollPane.setPrefSize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sizeOfScene.getHeight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scrollPane.setContent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scrollPane.setPannable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vBox.setAlignment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Pos.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CENTER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vBox.setSpacing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vBox.getChildren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addAll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sizeOfScene.getRoot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getChildren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addAll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vBox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scrollPane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application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// название окна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stage.setResizable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sizeOfScene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//отображение окна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9976" y="543932"/>
            <a:ext cx="3576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в 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ApplicationWindow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следующий код.</a:t>
            </a:r>
          </a:p>
        </p:txBody>
      </p:sp>
    </p:spTree>
    <p:extLst>
      <p:ext uri="{BB962C8B-B14F-4D97-AF65-F5344CB8AC3E}">
        <p14:creationId xmlns:p14="http://schemas.microsoft.com/office/powerpoint/2010/main" val="17814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5742" y="3035916"/>
            <a:ext cx="8767860" cy="138816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изображения из файла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588" y="403412"/>
            <a:ext cx="1079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Вернемся к классу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HelloApplication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осуществить открытие изображения используя файловую систему, необходимо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588" y="1264023"/>
            <a:ext cx="260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Сначала создадим глобальную переменную типа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будет хранить в себе ту картинку, которую мы позже считаем.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57" y="1264023"/>
            <a:ext cx="6525467" cy="18476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57" y="3914215"/>
            <a:ext cx="5947243" cy="457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588" y="3633031"/>
            <a:ext cx="2420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добавим импорт, который нам пригодится при считывании картинки из файла. Но для него нужно загрузить дополнительную зависимость.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353" y="726141"/>
            <a:ext cx="23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Заходим в файл под названием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93" y="726141"/>
            <a:ext cx="5779569" cy="1176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446" y="2324941"/>
            <a:ext cx="8196872" cy="3174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2420471"/>
            <a:ext cx="223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Затем вставляем данный код и нажимаем на кнопку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.Это действие загрузит зависимость.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665211" y="4174797"/>
            <a:ext cx="4020671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0690412" y="2514600"/>
            <a:ext cx="779929" cy="5378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7" idx="3"/>
          </p:cNvCxnSpPr>
          <p:nvPr/>
        </p:nvCxnSpPr>
        <p:spPr>
          <a:xfrm flipV="1">
            <a:off x="10327341" y="2973711"/>
            <a:ext cx="477289" cy="48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993776" y="1492624"/>
            <a:ext cx="1788459" cy="409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448" y="981635"/>
            <a:ext cx="97087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Цифровое изображение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графическая форма представления данных, предназначенная для зрительного восприятия, которая имеет такие характеристики, как яркость, контрастность, разрешение, цветопередача и т. д.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настоящее время важное место среди мультимедиа-технологий занимает компьютерная обработка видеоинформации, которая включает совокупность изображений, демонстрируемых последовательно и позволяющих человеческому глазу воспринимать отображаемые объекты как движущиеся.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Зрительный эффект движения достигается за счёт того, что каждое следующее демонстрируемое изображение отличается от предыдущего небольшими последовательно перемещающимися деталями. Следует отметить, что в обиходных ситуациях под термином «видео» понимают ряд изображений, демонстрирующих движение, сопровождаемых звуковым рядом.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Технологию мультимедиа образуют следующие компоненты: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аппаратные средства компьютера, обеспечивающие доступ к данным и воспроизведение мультимедийной информации;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программные средства, обслуживающие доступ и воспроизведение;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носители информации в мультимедиа-формате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2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2749" y="772743"/>
            <a:ext cx="680606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org.openjfx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javafx-swing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11-ea+24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version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921" y="3442447"/>
            <a:ext cx="762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5)Возвращаемся в 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HelloApplication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около импорта нажимаем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directive to module-info.java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21" y="4389184"/>
            <a:ext cx="10987425" cy="14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1635" y="1695308"/>
            <a:ext cx="1035423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openFile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fileChooser.showOpenDialog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открытие диалогового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окна файловой системы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BufferedImage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ImageIO.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//чтение изображения из потока ввода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SwingFXUtils.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toFXImage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// для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создания объекта класса </a:t>
            </a: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image 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и была подключена зависимость из предыдущих шагов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imageView.setImage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basicImage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Imgcodecs.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imread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toPath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считывание картинки из файла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imageView.setImage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Error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635" y="685800"/>
            <a:ext cx="1039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в классе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HelloApplication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новые метод, который называется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классов обычно начинаются с букв верхнего регистра)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128" y="847165"/>
            <a:ext cx="981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закрытия изображения допишем еще один метод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closeImageView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располагается в классе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HelloApplication)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37128" y="1793946"/>
            <a:ext cx="64008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void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closeImageView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imageView.setImage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7128" y="3571724"/>
            <a:ext cx="83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Следующей частью будет наполнение метода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необходимым кодом, чтобы собрать все части воедино.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9188" y="2296329"/>
            <a:ext cx="8767860" cy="138816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212" y="806824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сейчас выглядит следующим образом: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78071" y="806824"/>
            <a:ext cx="568138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211" y="1463882"/>
            <a:ext cx="4356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перейти к его наполнению.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массив на один элемент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(этот массив будет хранить элементы типа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Инициализируем объект типа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помогает отображать изображение в приложении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объект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(он представляет собой меню с активными выпадающими элементами, для взаимодействия с приложением)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Вызовем метод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windowOpen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создали в классе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ApplicationWindow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(через оператор точка) и передадим туда необходимые аргументы.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объект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FileChooser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он поможет открыть диалоговое окно с файловой системой.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78071" y="2604992"/>
            <a:ext cx="5701553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ApplicationWindow.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windowOpen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вызов метода из класса с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помощью обращения через точку </a:t>
            </a:r>
            <a:endParaRPr kumimoji="0" lang="en-US" altLang="ru-RU" sz="1600" b="0" i="0" u="none" strike="noStrike" cap="none" normalizeH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FileChooser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45859" y="497740"/>
            <a:ext cx="7718611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Open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imageChange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grayImageButton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channelsImageButton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channels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306" y="726141"/>
            <a:ext cx="268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элементы меню и выпадающие элементы.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45859" y="3680029"/>
            <a:ext cx="771861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menuFile.getItems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imageChange.getItems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grayImageButton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channelsImageButton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menuBar.getMenus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imageChange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712" y="3294529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И сделаем так, чтобы они отображались в диалоговом окне.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712" y="5244353"/>
            <a:ext cx="1104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запустить программу, убедиться, что все написано верно, и проверить как выглядит шаблон пользовательского интерфейса.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62" y="554971"/>
            <a:ext cx="618172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62" y="2843493"/>
            <a:ext cx="620077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5117" y="554971"/>
            <a:ext cx="4208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Вот что должно получиться. Пока что элементы меню неактивны. 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с пользователем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событийная модель. В этой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события - некоторый элемент управления, который генерирует событие, и есть один или несколько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обработчиков события, которые подписываются на событие.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управления генерирует событие, то обработчик обрабатывает это событие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шагом определим действия для элементов меню.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8848" y="2834211"/>
            <a:ext cx="8767860" cy="138816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событий элементов меню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2681" y="813139"/>
            <a:ext cx="707315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openItem.setOnAction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fileChooser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вызов метода открытия файла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13139"/>
            <a:ext cx="38189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элемент меню, который должен иметь функционал. 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setOnAction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в качестве аргумента объект класса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EventHandler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отвечающий за обработку событий.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 теле метода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прописать: какое именно действие будет выполняться, при нажатии на пункт меню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52681" y="3511813"/>
            <a:ext cx="7073153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closeItem.setOnAction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closeImageView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imageView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//</a:t>
            </a:r>
            <a:r>
              <a:rPr lang="ru-RU" altLang="ru-RU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ru-RU" altLang="ru-RU" dirty="0" smtClean="0">
                <a:solidFill>
                  <a:srgbClr val="CC7832"/>
                </a:solidFill>
                <a:latin typeface="JetBrains Mono"/>
              </a:rPr>
              <a:t>вызов метода закрытия файла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4940" y="524436"/>
            <a:ext cx="814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работы пунктов меню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6" y="1573306"/>
            <a:ext cx="277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Выберем пункт меню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9" y="2420470"/>
            <a:ext cx="2327211" cy="1667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7223" y="1573306"/>
            <a:ext cx="243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92" y="2185146"/>
            <a:ext cx="5358298" cy="3805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5592" y="1573306"/>
            <a:ext cx="40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Открылся доступ к файловой системе.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136" y="492601"/>
            <a:ext cx="1134614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математической точки зрения 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цифровое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собой двумерную матрицу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размера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DimX×DimYDimX×DimY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целое число от 00 до DimX−1DimX−1, описывающее номер элемента в строке матрицы,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целое число от 0 до DimY−1DimY−1, описывающее номер строки матрицы, в которой расположен данный элемент.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сам элемент цифрового изображения (ячейка прямоугольной матрицы) носит название 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пиксел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пиксел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В простейшем случае каждый пиксел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имеет скалярное целочисленное значение, пропорциональное значению функции распределения яркости f(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)f(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в данной точке плоскости.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135" y="2954814"/>
            <a:ext cx="1134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слева показано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женского лица, представленное как изображение, а справа показан увеличенный фрагмент изображения того же лица (правый глаз), где для каждого элемента изображения указано соответствующее числовое значение пиксела. Светлым элементам изображения соответствуют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матрицы, темным - меньшие значения.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68" y="4203710"/>
            <a:ext cx="8719883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694" y="739589"/>
            <a:ext cx="28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Выберем картинку для отображения.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385920"/>
            <a:ext cx="4867275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094" y="726143"/>
            <a:ext cx="42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Она должна отобразиться в окне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94" y="1385920"/>
            <a:ext cx="4773706" cy="5001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694" y="5546976"/>
            <a:ext cx="441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Если выбрать пункт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картинка должна закрыться.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4001" y="3062810"/>
            <a:ext cx="8767860" cy="138816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Трансформация типов изображений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506" y="497541"/>
            <a:ext cx="4235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чем приступить к обработке изображения, необходимо упомянуть о том, что изображения могут хранится в виде объектов разных классов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представлять изображения различными типами необходимо написать метод, для преобразования изображения.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TransformTypesOfImage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создадим в нем метод, для преобразования из объекта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также метод для преобразования из объекта типа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объект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для данного метода будет расположен в следующем слайде.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22" y="656944"/>
            <a:ext cx="6070507" cy="37847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3738" y="1550388"/>
            <a:ext cx="595899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convertToFxImage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(BufferedImage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WritableImage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WritableImage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PixelWriter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wr.getPixelWriter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pw.setArgb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2730" y="701852"/>
            <a:ext cx="5311587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MatToBufferedImage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 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m.empty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m.depth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CvType.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CV_8U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m.depth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CvType.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CV_16U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CV_16U =&gt; CV_8U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m_16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m.convertTo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(m_16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CvType.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CV_8U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255.0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65535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= m_16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m.depth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CvType.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CV_32F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CV_32F =&gt; CV_8U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m_32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m.convertTo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(m_32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CvType.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CV_8U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= m_32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m.channels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TYPE_BYTE_GRAY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m.channels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BufferedImage.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TYPE_3BYTE_BGR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m.channels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BufferedImage.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TYPE_4BYTE_ABGR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09129" y="701852"/>
            <a:ext cx="6104965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m.channels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m.cols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m.channels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BGRA =&gt; ABGR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+=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tmp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BufferedImage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m.cols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m.rows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((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DataBufferByte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image.getRaster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getDataBuffer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arraycopy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3235" y="26894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6153" y="268941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2306" y="6020146"/>
            <a:ext cx="1021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методы будут использованы при осуществлении выделения каналов изображения и перевода цветного изображения в оттенки серого.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2977" y="2982128"/>
            <a:ext cx="8767860" cy="138816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изображения из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оттенки серого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40" y="672352"/>
            <a:ext cx="105021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в оттенках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черный цвет с разной насыщенностью для представления каждой точки изображения, например, 8-битные числа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0-255.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значением RGB и оттенками серого на самом деле является преобразованием восприятия цвета человеческим глазом в яркость.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формула: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0.299*R + 0.587*G + 0.114*B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этой формуле считайте каждый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пиксель R，G，B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вычислить значение серого (преобразованное в целое число), присвоить значение серого соответствующей позиции нового изображения и завершить преобразование после того, как пройдут все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пиксели.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операций над числами с плавающей точкой, можно оптимизировать данную формулу и получить следующее выражение: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 = (299*R + 587*G + 114*B + 500) /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Целочисленные операции будут усекать десятичную часть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прибавление 500 нужно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округления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уменьшения потери точности.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7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2660" y="685800"/>
            <a:ext cx="9910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изображения 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осуществляться либо встроенной функцией, либо можно написать свой алгоритм.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49825" y="2255460"/>
            <a:ext cx="8216152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colorToRGB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alpha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alpha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&lt;&lt;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60" y="1285964"/>
            <a:ext cx="99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метод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colorToRGB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 же пропишем код для метода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195405"/>
            <a:ext cx="10730753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grayImageButton.setOnAction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EventHandler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ActionEvent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BufferedImage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TransformTypesOfImage.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MatToBufferedImage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basicImage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//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перевод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изображения из типа </a:t>
            </a:r>
            <a:r>
              <a:rPr kumimoji="0" lang="en-US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Mat 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 </a:t>
            </a:r>
            <a:r>
              <a:rPr kumimoji="0" lang="en-US" altLang="ru-RU" sz="1300" b="0" i="0" u="none" strike="noStrike" cap="none" normalizeH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BufferedImage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basicImageBI.getWidth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//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переменная,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которая хранит значение ширины выбранной картинки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basicImageBI.getHeight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-//- значение длины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grayBufferedImage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basicImageBI.getType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объект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для измененного изображения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basicImageBI.getWidth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  //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т.к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изображение – двумерный массив, запускаем цикл в цикле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basicImageBI.getHeight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basicImageBI.getRGB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//базовые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цвета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&gt;&gt;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 = 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&gt;&gt;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&amp;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0.299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r +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0.587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g +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0.114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b)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//преобразование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по формуле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colorToRGB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//вызов метода </a:t>
            </a:r>
            <a:r>
              <a:rPr kumimoji="0" lang="en-US" altLang="ru-RU" sz="13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colorToRGB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с прошлого слайда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grayBufferedImage.setRGB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newPixel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// теперь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у картинки все пиксели в оттенках серого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TransformTypesOfImage.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MatToImageFX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TransformTypesOfImage.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bufferedImageToMat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grayBufferedImage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300" dirty="0" smtClean="0">
                <a:solidFill>
                  <a:srgbClr val="CC7832"/>
                </a:solidFill>
                <a:latin typeface="JetBrains Mono"/>
              </a:rPr>
              <a:t>// создаем объект класса </a:t>
            </a:r>
            <a:r>
              <a:rPr lang="en-US" altLang="ru-RU" sz="1300" dirty="0" smtClean="0">
                <a:solidFill>
                  <a:srgbClr val="CC7832"/>
                </a:solidFill>
                <a:latin typeface="JetBrains Mono"/>
              </a:rPr>
              <a:t>Image </a:t>
            </a:r>
            <a:r>
              <a:rPr lang="ru-RU" altLang="ru-RU" sz="1300" dirty="0" smtClean="0">
                <a:solidFill>
                  <a:srgbClr val="CC7832"/>
                </a:solidFill>
                <a:latin typeface="JetBrains Mono"/>
              </a:rPr>
              <a:t> для нового изображения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.setImage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меняем основное отображаемое изображение на новое</a:t>
            </a:r>
            <a:r>
              <a:rPr kumimoji="0" lang="ru-RU" altLang="ru-RU" sz="13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( в оттенках серого)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3103152"/>
            <a:ext cx="8767860" cy="138816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на три канала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78823" y="322729"/>
            <a:ext cx="6521823" cy="6235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BufferedImage[]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splitToRGB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(BufferedImage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BufferedImage R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BufferedImage( //канал </a:t>
            </a:r>
            <a:r>
              <a:rPr lang="en-US" altLang="ru-RU" sz="1600" dirty="0" smtClean="0">
                <a:solidFill>
                  <a:srgbClr val="A9B7C6"/>
                </a:solidFill>
                <a:latin typeface="JetBrains Mono"/>
              </a:rPr>
              <a:t>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TYPE_INT_RGB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 G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BufferedImage(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//канал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TYPE_INT_RGB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 B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BufferedImage(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//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канал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TYPE_INT_RGB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x++)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&lt;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y++)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original.getRGB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R.setRGB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&amp;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0xff0000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//0xff0000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G.setRGB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&amp;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//0xff00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B.setRGB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rgb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&amp;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0xff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//0xff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BufferedImage[]{R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882" y="510988"/>
            <a:ext cx="407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создадим метод, который будет делить изображение на три канала.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код был более лаконичным, выносим это в отдельный метод, а когда будем прописывать действие для кнопки, просто вызовем его.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три объекта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BufferedImage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каждый из которых будет отвечать за свой канал.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изображение это по сути двумерный массив, запускам цикл в цикле.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вернет нам массив из объектов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BufferedImage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представляют собой изображения каждого канала.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8492" y="2299446"/>
            <a:ext cx="8982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цифровых изображений существует библиотека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библиотека компьютерного зрения и машинного обучения с открытым исходным кодом.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неё входят более 2500 алгоритмов, в которых есть как классические, так и современные алгоритмы для компьютерного зрения и машинного обучения.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имеет интерфейсы на различных языках, среди которых есть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Java, C++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8181" y="941294"/>
            <a:ext cx="590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48" y="500902"/>
            <a:ext cx="7676870" cy="1610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753" y="500902"/>
            <a:ext cx="33348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создадим функционал для элемента меню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Channels.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что здесь ничего нет, и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пуст.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создадим массив, в котором будут хранится объекты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для каж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 изображения из массива свой объект класса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чтобы отобразить их, создадим для каждого изображения объект класса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29648" y="2178421"/>
            <a:ext cx="767687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BufferedImage[]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splitToRGB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TransformTypesOfImage.</a:t>
            </a:r>
            <a:r>
              <a:rPr kumimoji="0" lang="ru-RU" altLang="ru-RU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MatToBufferedImage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basicImage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7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700" dirty="0" smtClean="0">
                <a:solidFill>
                  <a:srgbClr val="CC7832"/>
                </a:solidFill>
                <a:latin typeface="JetBrains Mono"/>
              </a:rPr>
              <a:t>// </a:t>
            </a:r>
            <a:r>
              <a:rPr lang="ru-RU" altLang="ru-RU" sz="1700" dirty="0" smtClean="0">
                <a:solidFill>
                  <a:srgbClr val="CC7832"/>
                </a:solidFill>
                <a:latin typeface="JetBrains Mono"/>
              </a:rPr>
              <a:t>с помощью метода </a:t>
            </a:r>
            <a:r>
              <a:rPr lang="en-US" altLang="ru-RU" sz="1700" dirty="0" err="1" smtClean="0">
                <a:solidFill>
                  <a:srgbClr val="CC7832"/>
                </a:solidFill>
                <a:latin typeface="JetBrains Mono"/>
              </a:rPr>
              <a:t>splitToRGB</a:t>
            </a:r>
            <a:r>
              <a:rPr lang="ru-RU" altLang="ru-RU" sz="1700" dirty="0" smtClean="0">
                <a:solidFill>
                  <a:srgbClr val="CC7832"/>
                </a:solidFill>
                <a:latin typeface="JetBrains Mono"/>
              </a:rPr>
              <a:t> получаем массив изображений по каналам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imageR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TransformTypesOfImage.</a:t>
            </a:r>
            <a:r>
              <a:rPr kumimoji="0" lang="ru-RU" altLang="ru-RU" sz="1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convertToFxImage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//объект для </a:t>
            </a:r>
            <a:r>
              <a:rPr kumimoji="0" lang="en-US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RED 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изображения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imageG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TransformTypesOfImage.</a:t>
            </a:r>
            <a:r>
              <a:rPr kumimoji="0" lang="ru-RU" altLang="ru-RU" sz="1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convertToFxImage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ru-RU" altLang="ru-RU" sz="1700" dirty="0">
                <a:solidFill>
                  <a:srgbClr val="CC7832"/>
                </a:solidFill>
                <a:latin typeface="JetBrains Mono"/>
              </a:rPr>
              <a:t>//объект для </a:t>
            </a:r>
            <a:r>
              <a:rPr lang="en-US" altLang="ru-RU" sz="1700" dirty="0" smtClean="0">
                <a:solidFill>
                  <a:srgbClr val="CC7832"/>
                </a:solidFill>
                <a:latin typeface="JetBrains Mono"/>
              </a:rPr>
              <a:t>GREEN </a:t>
            </a:r>
            <a:r>
              <a:rPr lang="ru-RU" altLang="ru-RU" sz="1700" dirty="0" smtClean="0">
                <a:solidFill>
                  <a:srgbClr val="CC7832"/>
                </a:solidFill>
                <a:latin typeface="JetBrains Mono"/>
              </a:rPr>
              <a:t>изображения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imageB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TransformTypesOfImage.</a:t>
            </a:r>
            <a:r>
              <a:rPr kumimoji="0" lang="ru-RU" altLang="ru-RU" sz="17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convertToFxImage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channels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lang="ru-RU" altLang="ru-RU" sz="1700" dirty="0">
                <a:solidFill>
                  <a:srgbClr val="CC7832"/>
                </a:solidFill>
                <a:latin typeface="JetBrains Mono"/>
              </a:rPr>
              <a:t> //объект для </a:t>
            </a:r>
            <a:r>
              <a:rPr lang="en-US" altLang="ru-RU" sz="1700" dirty="0" smtClean="0">
                <a:solidFill>
                  <a:srgbClr val="CC7832"/>
                </a:solidFill>
                <a:latin typeface="JetBrains Mono"/>
              </a:rPr>
              <a:t>BLUE </a:t>
            </a:r>
            <a:r>
              <a:rPr lang="ru-RU" altLang="ru-RU" sz="1700" dirty="0" smtClean="0">
                <a:solidFill>
                  <a:srgbClr val="CC7832"/>
                </a:solidFill>
                <a:latin typeface="JetBrains Mono"/>
              </a:rPr>
              <a:t>изображения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redImage.setImage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imageR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greenImage.setImage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imageG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blueImage.setImage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imageB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73906" y="401668"/>
            <a:ext cx="5082988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redStage.setTitle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channel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greenStage.setTitle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channel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blueStage.setTitle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channel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12" y="578224"/>
            <a:ext cx="47871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объекты класса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контейнер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JavaFX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верхнего уровня. По сути он является окном, в котором могут быть другие (дочерние) элементы.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Дадим каждому окну имя.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Затем создадим объекты класса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Group.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 контейнером, это компонент, который не применяет размещение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своих подкомпонентов. Все подкомпоненты находятся в 0,0. Цель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сгруппировать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одной группе и выполнить определенную задачу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также, для каждого канала создадим объект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Scene.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 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javafx.scene.Scene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контейнер для всех графических элементов внутри объекта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3906" y="3029076"/>
            <a:ext cx="508298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rootRed.getChildren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addAll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redImage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rootRed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rootGreen.getChildren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addAll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greenImage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JetBrains Mono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rootGreen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rootBlue.getChildren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addAll</a:t>
            </a:r>
            <a:r>
              <a:rPr lang="ru-RU" altLang="ru-RU" sz="16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JetBrains Mono"/>
              </a:rPr>
              <a:t>blueImage</a:t>
            </a:r>
            <a:r>
              <a:rPr lang="ru-RU" altLang="ru-RU" sz="1600" dirty="0" smtClean="0">
                <a:solidFill>
                  <a:srgbClr val="A9B7C6"/>
                </a:solidFill>
                <a:latin typeface="JetBrains Mono"/>
              </a:rPr>
              <a:t>)</a:t>
            </a:r>
            <a:r>
              <a:rPr lang="ru-RU" altLang="ru-RU" sz="1600" dirty="0" smtClean="0">
                <a:solidFill>
                  <a:srgbClr val="CC7832"/>
                </a:solidFill>
                <a:latin typeface="JetBrains Mono"/>
              </a:rPr>
              <a:t>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rootBlue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73905" y="413754"/>
            <a:ext cx="535192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redStage.setScene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sceneRed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redStage.show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greenStage.setScene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sceneGreen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greenStage.show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blueStage.setScene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sceneBlue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blueStage.show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565" y="537882"/>
            <a:ext cx="54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 заключение, необходимо сделать отображение изображений.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989" y="2689413"/>
            <a:ext cx="1121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можно попробовать запустить приложение и убедиться что все работает.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нажмем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выберем изображение и выберем пункт меню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Channels.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65" y="3602841"/>
            <a:ext cx="3313433" cy="2639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81" y="3613454"/>
            <a:ext cx="3294531" cy="26182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4" y="3613454"/>
            <a:ext cx="3321235" cy="26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2178424"/>
            <a:ext cx="1071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объектно-ориентированный, кроссплатформенный язык программирования, который имеет строгую типизацию.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Он разработан компанией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Sun Microsystems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8182" y="779928"/>
            <a:ext cx="6347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035" y="3101754"/>
            <a:ext cx="10260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начать писать код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иметь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JDK(Java Development Kit).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бесплатно распространяемый компанией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комплект разработчика приложений на языке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включающий в себя компилятор, стандартные библиотеки классов Java, примеры, документацию, различные утилиты и исполнительную систему JRE.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JRE(Java Runtime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исполнительная среда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Java.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и исполнения программы необходима специальная среда выполнения. Она загружает файлы классов, обеспечивает доступ к памяти и другим системным ресурсам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JVM(Java Virtual Machine)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виртуальная машина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Java — основная часть исполняющей системы 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называемой Java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 сайте: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https://www.oracle.com/java/technologies/downloads</a:t>
            </a:r>
            <a:r>
              <a:rPr lang="en-US" dirty="0" smtClean="0"/>
              <a:t>/</a:t>
            </a:r>
            <a:endParaRPr lang="ru-RU" dirty="0" smtClean="0"/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JDK,JRE and JVM | by Harshata Choudaj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80" y="420592"/>
            <a:ext cx="8307529" cy="604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3916" y="591670"/>
            <a:ext cx="658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602" y="1786359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файлы, с расширением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40839" y="1935149"/>
            <a:ext cx="2709584" cy="49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(</a:t>
            </a:r>
            <a:r>
              <a:rPr lang="en-US" dirty="0" smtClean="0"/>
              <a:t>javac.exe)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95631" y="3068283"/>
            <a:ext cx="231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байт-кода, с расширением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0938" y="4558553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код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(состоит из 0 и 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146672" y="3142677"/>
            <a:ext cx="2709584" cy="49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Интерпретатор(</a:t>
            </a:r>
            <a:r>
              <a:rPr lang="en-US" dirty="0" smtClean="0"/>
              <a:t>java.exe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" idx="3"/>
          </p:cNvCxnSpPr>
          <p:nvPr/>
        </p:nvCxnSpPr>
        <p:spPr>
          <a:xfrm flipV="1">
            <a:off x="3180225" y="2109524"/>
            <a:ext cx="638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7530353" y="3391447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9501464" y="3714614"/>
            <a:ext cx="0" cy="84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212541" y="2581835"/>
            <a:ext cx="26894" cy="48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6285</TotalTime>
  <Words>2002</Words>
  <Application>Microsoft Office PowerPoint</Application>
  <PresentationFormat>Широкоэкранный</PresentationFormat>
  <Paragraphs>219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8" baseType="lpstr">
      <vt:lpstr>Arial</vt:lpstr>
      <vt:lpstr>Corbel</vt:lpstr>
      <vt:lpstr>JetBrains Mono</vt:lpstr>
      <vt:lpstr>Symbol</vt:lpstr>
      <vt:lpstr>Times New Roman</vt:lpstr>
      <vt:lpstr>Базис</vt:lpstr>
      <vt:lpstr>Цифровая обработка изображений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обработка изображений</dc:title>
  <dc:creator>Елизавета Анциферова</dc:creator>
  <cp:lastModifiedBy>Елизавета Анциферова</cp:lastModifiedBy>
  <cp:revision>65</cp:revision>
  <dcterms:created xsi:type="dcterms:W3CDTF">2022-04-06T17:04:24Z</dcterms:created>
  <dcterms:modified xsi:type="dcterms:W3CDTF">2022-04-11T16:43:12Z</dcterms:modified>
</cp:coreProperties>
</file>