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Quicksan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A253564-4B66-48C5-979F-16C5926E0776}">
  <a:tblStyle styleId="{BA253564-4B66-48C5-979F-16C5926E07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icksand-bold.fntdata"/><Relationship Id="rId10" Type="http://schemas.openxmlformats.org/officeDocument/2006/relationships/slide" Target="slides/slide5.xml"/><Relationship Id="rId32" Type="http://schemas.openxmlformats.org/officeDocument/2006/relationships/font" Target="fonts/Quicksan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talk about colView and colCart columns to explain the 100% accuracy either here or in report.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0f28b182e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0f28b182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data set now. We also binned by hour of the day into Early Morning, Morning, Afternoon, Evening columns to see if that might have an effect on our predictions. Now Teddi will talk to you all about Modeling.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0f28b182e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0f28b182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0eebe683f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0eebe683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0f28b182e_1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0f28b182e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0f28b182e_1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0f28b182e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0f28b182e_1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0f28b182e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0f28b182e_1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0f28b182e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10800e97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10800e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0f28b182e_1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0f28b182e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0f28b182e_1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0f28b182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0f28b182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0f28b1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0f28b182e_1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0f28b182e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0f28b182e_1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0f28b182e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0f28b182e_1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0f28b182e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Compute engines (AWS, GCP, Azure, Heroku)</a:t>
            </a:r>
            <a:endParaRPr/>
          </a:p>
          <a:p>
            <a:pPr indent="0" lvl="0" marL="0" rtl="0" algn="l">
              <a:spcBef>
                <a:spcPts val="0"/>
              </a:spcBef>
              <a:spcAft>
                <a:spcPts val="0"/>
              </a:spcAft>
              <a:buNone/>
            </a:pPr>
            <a:r>
              <a:rPr lang="en"/>
              <a:t>Flask API</a:t>
            </a:r>
            <a:endParaRPr/>
          </a:p>
          <a:p>
            <a:pPr indent="0" lvl="0" marL="0" rtl="0" algn="l">
              <a:spcBef>
                <a:spcPts val="0"/>
              </a:spcBef>
              <a:spcAft>
                <a:spcPts val="0"/>
              </a:spcAft>
              <a:buNone/>
            </a:pPr>
            <a:r>
              <a:rPr lang="en"/>
              <a:t>Streaming the data</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0f28b182e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0f28b182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0f28b182e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0f28b18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0f28b182e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0f28b182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10800e97d_0_3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10800e97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10800e97d_0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10800e97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0f28b182e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0f28b182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0f28b182e_1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0f28b182e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 was </a:t>
            </a:r>
            <a:r>
              <a:rPr lang="en"/>
              <a:t>relatively</a:t>
            </a:r>
            <a:r>
              <a:rPr lang="en"/>
              <a:t> clean already but the first thing we dealt with was the NA values. Dropped 16 mil rows from data bc brand and category was missing. Did not seem relevant to impute those values bc we still had plenty of data. We also subsetted the data to make the data more manageable by subsetting on smartphones only. We needed to create more features given the limited number of predictors in the original dataset. We used OneHotEncoding to feature engineer several different columns based on event type with 3 levels, and manual entry of which country the smartphone brand is from, as well as some based on user_ids. One is for how many unique products each user id looked at, total views per user_id, total “cart” per user_id. The 3 event type columns proved to be a problem in predicting our models (all gave 100%) bc of multicollinearity - and either view or cart were perfect predictors of purchase. We had to remove these for this reason. Lastly, we needed to scale the data in order to fit it into our models.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rgbClr val="999FA9"/>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key color">
  <p:cSld name="BLANK_1">
    <p:bg>
      <p:bgPr>
        <a:solidFill>
          <a:schemeClr val="accent1"/>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rgbClr val="999FA9"/>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rgbClr val="999FA9"/>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Clr>
                <a:srgbClr val="39C0BA"/>
              </a:buClr>
              <a:buSzPts val="2800"/>
              <a:buChar char="◦"/>
              <a:defRPr i="1" sz="2800">
                <a:solidFill>
                  <a:srgbClr val="39C0BA"/>
                </a:solidFill>
              </a:defRPr>
            </a:lvl1pPr>
            <a:lvl2pPr indent="-406400" lvl="1" marL="914400" rtl="0">
              <a:spcBef>
                <a:spcPts val="0"/>
              </a:spcBef>
              <a:spcAft>
                <a:spcPts val="0"/>
              </a:spcAft>
              <a:buClr>
                <a:srgbClr val="39C0BA"/>
              </a:buClr>
              <a:buSzPts val="2800"/>
              <a:buChar char="▫"/>
              <a:defRPr i="1" sz="2800">
                <a:solidFill>
                  <a:srgbClr val="39C0BA"/>
                </a:solidFill>
              </a:defRPr>
            </a:lvl2pPr>
            <a:lvl3pPr indent="-406400" lvl="2" marL="1371600" rtl="0">
              <a:spcBef>
                <a:spcPts val="0"/>
              </a:spcBef>
              <a:spcAft>
                <a:spcPts val="0"/>
              </a:spcAft>
              <a:buClr>
                <a:srgbClr val="39C0BA"/>
              </a:buClr>
              <a:buSzPts val="2800"/>
              <a:buChar char="■"/>
              <a:defRPr i="1" sz="2800">
                <a:solidFill>
                  <a:srgbClr val="39C0BA"/>
                </a:solidFill>
              </a:defRPr>
            </a:lvl3pPr>
            <a:lvl4pPr indent="-406400" lvl="3" marL="1828800" rtl="0">
              <a:spcBef>
                <a:spcPts val="0"/>
              </a:spcBef>
              <a:spcAft>
                <a:spcPts val="0"/>
              </a:spcAft>
              <a:buClr>
                <a:srgbClr val="39C0BA"/>
              </a:buClr>
              <a:buSzPts val="2800"/>
              <a:buChar char="●"/>
              <a:defRPr i="1" sz="2800">
                <a:solidFill>
                  <a:srgbClr val="39C0BA"/>
                </a:solidFill>
              </a:defRPr>
            </a:lvl4pPr>
            <a:lvl5pPr indent="-406400" lvl="4" marL="2286000" rtl="0">
              <a:spcBef>
                <a:spcPts val="0"/>
              </a:spcBef>
              <a:spcAft>
                <a:spcPts val="0"/>
              </a:spcAft>
              <a:buClr>
                <a:srgbClr val="39C0BA"/>
              </a:buClr>
              <a:buSzPts val="2800"/>
              <a:buChar char="○"/>
              <a:defRPr i="1" sz="2800">
                <a:solidFill>
                  <a:srgbClr val="39C0BA"/>
                </a:solidFill>
              </a:defRPr>
            </a:lvl5pPr>
            <a:lvl6pPr indent="-406400" lvl="5" marL="2743200" rtl="0">
              <a:spcBef>
                <a:spcPts val="0"/>
              </a:spcBef>
              <a:spcAft>
                <a:spcPts val="0"/>
              </a:spcAft>
              <a:buClr>
                <a:srgbClr val="39C0BA"/>
              </a:buClr>
              <a:buSzPts val="2800"/>
              <a:buChar char="■"/>
              <a:defRPr i="1" sz="2800">
                <a:solidFill>
                  <a:srgbClr val="39C0BA"/>
                </a:solidFill>
              </a:defRPr>
            </a:lvl6pPr>
            <a:lvl7pPr indent="-406400" lvl="6" marL="3200400" rtl="0">
              <a:spcBef>
                <a:spcPts val="0"/>
              </a:spcBef>
              <a:spcAft>
                <a:spcPts val="0"/>
              </a:spcAft>
              <a:buClr>
                <a:srgbClr val="39C0BA"/>
              </a:buClr>
              <a:buSzPts val="2800"/>
              <a:buChar char="●"/>
              <a:defRPr i="1" sz="2800">
                <a:solidFill>
                  <a:srgbClr val="39C0BA"/>
                </a:solidFill>
              </a:defRPr>
            </a:lvl7pPr>
            <a:lvl8pPr indent="-406400" lvl="7" marL="3657600" rtl="0">
              <a:spcBef>
                <a:spcPts val="0"/>
              </a:spcBef>
              <a:spcAft>
                <a:spcPts val="0"/>
              </a:spcAft>
              <a:buClr>
                <a:srgbClr val="39C0BA"/>
              </a:buClr>
              <a:buSzPts val="2800"/>
              <a:buChar char="○"/>
              <a:defRPr i="1" sz="2800">
                <a:solidFill>
                  <a:srgbClr val="39C0BA"/>
                </a:solidFill>
              </a:defRPr>
            </a:lvl8pPr>
            <a:lvl9pPr indent="-406400" lvl="8" marL="4114800">
              <a:spcBef>
                <a:spcPts val="0"/>
              </a:spcBef>
              <a:spcAft>
                <a:spcPts val="0"/>
              </a:spcAft>
              <a:buClr>
                <a:srgbClr val="39C0BA"/>
              </a:buClr>
              <a:buSzPts val="2800"/>
              <a:buChar char="■"/>
              <a:defRPr i="1" sz="2800">
                <a:solidFill>
                  <a:srgbClr val="39C0BA"/>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39C0BA"/>
                </a:solidFill>
                <a:latin typeface="Quicksand"/>
                <a:ea typeface="Quicksand"/>
                <a:cs typeface="Quicksand"/>
                <a:sym typeface="Quicksand"/>
              </a:rPr>
              <a:t>“</a:t>
            </a:r>
            <a:endParaRPr b="1" sz="4800">
              <a:solidFill>
                <a:srgbClr val="39C0BA"/>
              </a:solidFill>
              <a:latin typeface="Quicksand"/>
              <a:ea typeface="Quicksand"/>
              <a:cs typeface="Quicksand"/>
              <a:sym typeface="Quicksand"/>
            </a:endParaRPr>
          </a:p>
        </p:txBody>
      </p:sp>
      <p:sp>
        <p:nvSpPr>
          <p:cNvPr id="24" name="Google Shape;24;p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56" name="Google Shape;56;p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828331"/>
            <a:ext cx="548700" cy="315300"/>
          </a:xfrm>
          <a:prstGeom prst="rect">
            <a:avLst/>
          </a:prstGeom>
          <a:noFill/>
          <a:ln>
            <a:noFill/>
          </a:ln>
        </p:spPr>
        <p:txBody>
          <a:bodyPr anchorCtr="0" anchor="t" bIns="91425" lIns="91425" spcFirstLastPara="1" rIns="91425" wrap="square" tIns="91425">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martinfowler.com/articles/cd4ml.html#initial-ml-process.png" TargetMode="External"/><Relationship Id="rId4" Type="http://schemas.openxmlformats.org/officeDocument/2006/relationships/hyperlink" Target="https://www.kaggle.com/mkechinov/ecommerce-behavior-data-from-multi-category-sto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319175" y="2233525"/>
            <a:ext cx="65238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Purchase Decisions</a:t>
            </a:r>
            <a:endParaRPr/>
          </a:p>
          <a:p>
            <a:pPr indent="0" lvl="0" marL="0" rtl="0" algn="l">
              <a:spcBef>
                <a:spcPts val="0"/>
              </a:spcBef>
              <a:spcAft>
                <a:spcPts val="0"/>
              </a:spcAft>
              <a:buNone/>
            </a:pPr>
            <a:r>
              <a:rPr lang="en" sz="1800"/>
              <a:t>Alex Qaddourah, Alex McLaughlin, Teddy Li, Junji Wiener</a:t>
            </a:r>
            <a:endParaRPr sz="18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1"/>
          <p:cNvPicPr preferRelativeResize="0"/>
          <p:nvPr/>
        </p:nvPicPr>
        <p:blipFill>
          <a:blip r:embed="rId3">
            <a:alphaModFix/>
          </a:blip>
          <a:stretch>
            <a:fillRect/>
          </a:stretch>
        </p:blipFill>
        <p:spPr>
          <a:xfrm>
            <a:off x="-902425" y="1122330"/>
            <a:ext cx="3196800" cy="3196500"/>
          </a:xfrm>
          <a:prstGeom prst="ellipse">
            <a:avLst/>
          </a:prstGeom>
          <a:noFill/>
          <a:ln cap="flat" cmpd="sng" w="28575">
            <a:solidFill>
              <a:srgbClr val="2E3037"/>
            </a:solidFill>
            <a:prstDash val="solid"/>
            <a:round/>
            <a:headEnd len="sm" w="sm" type="none"/>
            <a:tailEnd len="sm" w="sm" type="none"/>
          </a:ln>
        </p:spPr>
      </p:pic>
      <p:sp>
        <p:nvSpPr>
          <p:cNvPr id="214" name="Google Shape;214;p21"/>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Cleaned Data</a:t>
            </a:r>
            <a:r>
              <a:rPr lang="en"/>
              <a:t> Structure</a:t>
            </a:r>
            <a:endParaRPr>
              <a:solidFill>
                <a:srgbClr val="39C0BA"/>
              </a:solidFill>
            </a:endParaRPr>
          </a:p>
        </p:txBody>
      </p:sp>
      <p:sp>
        <p:nvSpPr>
          <p:cNvPr id="215" name="Google Shape;215;p2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21"/>
          <p:cNvPicPr preferRelativeResize="0"/>
          <p:nvPr/>
        </p:nvPicPr>
        <p:blipFill>
          <a:blip r:embed="rId4">
            <a:alphaModFix/>
          </a:blip>
          <a:stretch>
            <a:fillRect/>
          </a:stretch>
        </p:blipFill>
        <p:spPr>
          <a:xfrm>
            <a:off x="2345675" y="894650"/>
            <a:ext cx="5805576" cy="3944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2"/>
          <p:cNvSpPr txBox="1"/>
          <p:nvPr>
            <p:ph type="ctrTitle"/>
          </p:nvPr>
        </p:nvSpPr>
        <p:spPr>
          <a:xfrm>
            <a:off x="1530175" y="2307800"/>
            <a:ext cx="18714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222" name="Google Shape;222;p22"/>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4</a:t>
            </a:r>
            <a:endParaRPr sz="3000">
              <a:solidFill>
                <a:srgbClr val="2E3037"/>
              </a:solidFill>
              <a:latin typeface="Quicksand"/>
              <a:ea typeface="Quicksand"/>
              <a:cs typeface="Quicksand"/>
              <a:sym typeface="Quicksand"/>
            </a:endParaRPr>
          </a:p>
        </p:txBody>
      </p:sp>
      <p:sp>
        <p:nvSpPr>
          <p:cNvPr id="223" name="Google Shape;223;p22"/>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3000">
                <a:solidFill>
                  <a:srgbClr val="39C0BA"/>
                </a:solidFill>
              </a:rPr>
              <a:t>Classifiers</a:t>
            </a:r>
            <a:endParaRPr>
              <a:solidFill>
                <a:srgbClr val="39C0BA"/>
              </a:solidFill>
            </a:endParaRPr>
          </a:p>
        </p:txBody>
      </p:sp>
      <p:sp>
        <p:nvSpPr>
          <p:cNvPr id="229" name="Google Shape;229;p2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3"/>
          <p:cNvSpPr txBox="1"/>
          <p:nvPr>
            <p:ph idx="1" type="body"/>
          </p:nvPr>
        </p:nvSpPr>
        <p:spPr>
          <a:xfrm>
            <a:off x="1165479" y="1021750"/>
            <a:ext cx="7485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solidFill>
                  <a:schemeClr val="lt2"/>
                </a:solidFill>
              </a:rPr>
              <a:t>Logistic Regression</a:t>
            </a:r>
            <a:endParaRPr>
              <a:solidFill>
                <a:schemeClr val="lt2"/>
              </a:solidFill>
            </a:endParaRPr>
          </a:p>
          <a:p>
            <a:pPr indent="-419100" lvl="0" marL="457200" rtl="0" algn="l">
              <a:spcBef>
                <a:spcPts val="0"/>
              </a:spcBef>
              <a:spcAft>
                <a:spcPts val="0"/>
              </a:spcAft>
              <a:buSzPts val="3000"/>
              <a:buChar char="◦"/>
            </a:pPr>
            <a:r>
              <a:rPr lang="en">
                <a:solidFill>
                  <a:schemeClr val="lt2"/>
                </a:solidFill>
              </a:rPr>
              <a:t>Random Forest</a:t>
            </a:r>
            <a:endParaRPr>
              <a:solidFill>
                <a:schemeClr val="lt2"/>
              </a:solidFill>
            </a:endParaRPr>
          </a:p>
          <a:p>
            <a:pPr indent="-419100" lvl="0" marL="457200" rtl="0" algn="l">
              <a:spcBef>
                <a:spcPts val="0"/>
              </a:spcBef>
              <a:spcAft>
                <a:spcPts val="0"/>
              </a:spcAft>
              <a:buClr>
                <a:schemeClr val="lt2"/>
              </a:buClr>
              <a:buSzPts val="3000"/>
              <a:buChar char="◦"/>
            </a:pPr>
            <a:r>
              <a:rPr lang="en">
                <a:solidFill>
                  <a:schemeClr val="lt2"/>
                </a:solidFill>
              </a:rPr>
              <a:t>Neural Network</a:t>
            </a:r>
            <a:endParaRPr>
              <a:solidFill>
                <a:schemeClr val="lt2"/>
              </a:solidFill>
            </a:endParaRPr>
          </a:p>
          <a:p>
            <a:pPr indent="-419100" lvl="0" marL="457200" rtl="0" algn="l">
              <a:spcBef>
                <a:spcPts val="0"/>
              </a:spcBef>
              <a:spcAft>
                <a:spcPts val="0"/>
              </a:spcAft>
              <a:buClr>
                <a:schemeClr val="lt2"/>
              </a:buClr>
              <a:buSzPts val="3000"/>
              <a:buChar char="◦"/>
            </a:pPr>
            <a:r>
              <a:rPr lang="en">
                <a:solidFill>
                  <a:schemeClr val="lt2"/>
                </a:solidFill>
              </a:rPr>
              <a:t>XGBoost</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a:solidFill>
                  <a:schemeClr val="accent1"/>
                </a:solidFill>
              </a:rPr>
              <a:t>Performance Metrics</a:t>
            </a:r>
            <a:endParaRPr/>
          </a:p>
        </p:txBody>
      </p:sp>
      <p:sp>
        <p:nvSpPr>
          <p:cNvPr id="236" name="Google Shape;236;p2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24"/>
          <p:cNvSpPr txBox="1"/>
          <p:nvPr>
            <p:ph idx="1" type="body"/>
          </p:nvPr>
        </p:nvSpPr>
        <p:spPr>
          <a:xfrm>
            <a:off x="1165479" y="1021750"/>
            <a:ext cx="7485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Confusion Matrix</a:t>
            </a:r>
            <a:endParaRPr/>
          </a:p>
          <a:p>
            <a:pPr indent="-381000" lvl="1" marL="914400" rtl="0" algn="l">
              <a:spcBef>
                <a:spcPts val="0"/>
              </a:spcBef>
              <a:spcAft>
                <a:spcPts val="0"/>
              </a:spcAft>
              <a:buClr>
                <a:schemeClr val="lt2"/>
              </a:buClr>
              <a:buSzPts val="2400"/>
              <a:buChar char="▫"/>
            </a:pPr>
            <a:r>
              <a:rPr lang="en">
                <a:solidFill>
                  <a:schemeClr val="lt2"/>
                </a:solidFill>
              </a:rPr>
              <a:t>Accuracy</a:t>
            </a:r>
            <a:endParaRPr>
              <a:solidFill>
                <a:schemeClr val="lt2"/>
              </a:solidFill>
            </a:endParaRPr>
          </a:p>
          <a:p>
            <a:pPr indent="-381000" lvl="1" marL="914400" rtl="0" algn="l">
              <a:spcBef>
                <a:spcPts val="0"/>
              </a:spcBef>
              <a:spcAft>
                <a:spcPts val="0"/>
              </a:spcAft>
              <a:buClr>
                <a:schemeClr val="lt2"/>
              </a:buClr>
              <a:buSzPts val="2400"/>
              <a:buChar char="▫"/>
            </a:pPr>
            <a:r>
              <a:rPr lang="en">
                <a:solidFill>
                  <a:schemeClr val="lt2"/>
                </a:solidFill>
              </a:rPr>
              <a:t>TPR</a:t>
            </a:r>
            <a:endParaRPr>
              <a:solidFill>
                <a:schemeClr val="lt2"/>
              </a:solidFill>
            </a:endParaRPr>
          </a:p>
          <a:p>
            <a:pPr indent="-381000" lvl="1" marL="914400" rtl="0" algn="l">
              <a:spcBef>
                <a:spcPts val="0"/>
              </a:spcBef>
              <a:spcAft>
                <a:spcPts val="0"/>
              </a:spcAft>
              <a:buClr>
                <a:schemeClr val="lt2"/>
              </a:buClr>
              <a:buSzPts val="2400"/>
              <a:buChar char="▫"/>
            </a:pPr>
            <a:r>
              <a:rPr lang="en">
                <a:solidFill>
                  <a:schemeClr val="lt2"/>
                </a:solidFill>
              </a:rPr>
              <a:t>FPR</a:t>
            </a:r>
            <a:endParaRPr>
              <a:solidFill>
                <a:schemeClr val="lt2"/>
              </a:solidFill>
            </a:endParaRPr>
          </a:p>
          <a:p>
            <a:pPr indent="-381000" lvl="1" marL="914400" rtl="0" algn="l">
              <a:spcBef>
                <a:spcPts val="0"/>
              </a:spcBef>
              <a:spcAft>
                <a:spcPts val="0"/>
              </a:spcAft>
              <a:buClr>
                <a:schemeClr val="lt2"/>
              </a:buClr>
              <a:buSzPts val="2400"/>
              <a:buChar char="▫"/>
            </a:pPr>
            <a:r>
              <a:rPr lang="en">
                <a:solidFill>
                  <a:schemeClr val="lt2"/>
                </a:solidFill>
              </a:rPr>
              <a:t>F1 score</a:t>
            </a:r>
            <a:endParaRPr>
              <a:solidFill>
                <a:schemeClr val="lt2"/>
              </a:solidFill>
            </a:endParaRPr>
          </a:p>
          <a:p>
            <a:pPr indent="-381000" lvl="1" marL="914400" rtl="0" algn="l">
              <a:spcBef>
                <a:spcPts val="0"/>
              </a:spcBef>
              <a:spcAft>
                <a:spcPts val="0"/>
              </a:spcAft>
              <a:buClr>
                <a:schemeClr val="lt2"/>
              </a:buClr>
              <a:buSzPts val="2400"/>
              <a:buChar char="▫"/>
            </a:pPr>
            <a:r>
              <a:rPr lang="en">
                <a:solidFill>
                  <a:schemeClr val="lt2"/>
                </a:solidFill>
              </a:rPr>
              <a:t>Precision</a:t>
            </a:r>
            <a:endParaRPr>
              <a:solidFill>
                <a:schemeClr val="lt2"/>
              </a:solidFill>
            </a:endParaRPr>
          </a:p>
          <a:p>
            <a:pPr indent="-381000" lvl="1" marL="914400" rtl="0" algn="l">
              <a:spcBef>
                <a:spcPts val="0"/>
              </a:spcBef>
              <a:spcAft>
                <a:spcPts val="0"/>
              </a:spcAft>
              <a:buClr>
                <a:schemeClr val="lt2"/>
              </a:buClr>
              <a:buSzPts val="2400"/>
              <a:buChar char="▫"/>
            </a:pPr>
            <a:r>
              <a:rPr lang="en">
                <a:solidFill>
                  <a:schemeClr val="lt2"/>
                </a:solidFill>
              </a:rPr>
              <a:t>ROC AUC</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solidFill>
                <a:srgbClr val="39C0BA"/>
              </a:solidFill>
            </a:endParaRPr>
          </a:p>
        </p:txBody>
      </p:sp>
      <p:sp>
        <p:nvSpPr>
          <p:cNvPr id="243" name="Google Shape;243;p25"/>
          <p:cNvSpPr txBox="1"/>
          <p:nvPr>
            <p:ph idx="1" type="body"/>
          </p:nvPr>
        </p:nvSpPr>
        <p:spPr>
          <a:xfrm>
            <a:off x="1165498" y="1158072"/>
            <a:ext cx="68580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lt2"/>
              </a:buClr>
              <a:buSzPts val="2400"/>
              <a:buChar char="◦"/>
            </a:pPr>
            <a:r>
              <a:rPr lang="en" sz="2400">
                <a:solidFill>
                  <a:schemeClr val="lt2"/>
                </a:solidFill>
              </a:rPr>
              <a:t>Score - 56%</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Accuracy - 46%</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TPR - 52%</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FPR - 44%</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F1 score - 54%</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Precision - 57%</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ROC AUC - 56%</a:t>
            </a:r>
            <a:endParaRPr sz="2400"/>
          </a:p>
        </p:txBody>
      </p:sp>
      <p:sp>
        <p:nvSpPr>
          <p:cNvPr id="244" name="Google Shape;244;p2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solidFill>
                <a:srgbClr val="39C0BA"/>
              </a:solidFill>
            </a:endParaRPr>
          </a:p>
        </p:txBody>
      </p:sp>
      <p:sp>
        <p:nvSpPr>
          <p:cNvPr id="250" name="Google Shape;250;p26"/>
          <p:cNvSpPr txBox="1"/>
          <p:nvPr>
            <p:ph idx="1" type="body"/>
          </p:nvPr>
        </p:nvSpPr>
        <p:spPr>
          <a:xfrm>
            <a:off x="1165498" y="1158072"/>
            <a:ext cx="68580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solidFill>
                  <a:schemeClr val="lt2"/>
                </a:solidFill>
              </a:rPr>
              <a:t>Score - 64%</a:t>
            </a:r>
            <a:endParaRPr sz="2400"/>
          </a:p>
          <a:p>
            <a:pPr indent="-381000" lvl="0" marL="457200" rtl="0" algn="l">
              <a:spcBef>
                <a:spcPts val="0"/>
              </a:spcBef>
              <a:spcAft>
                <a:spcPts val="0"/>
              </a:spcAft>
              <a:buSzPts val="2400"/>
              <a:buChar char="◦"/>
            </a:pPr>
            <a:r>
              <a:rPr lang="en" sz="2400"/>
              <a:t>Accuracy - 38%</a:t>
            </a:r>
            <a:endParaRPr sz="2400"/>
          </a:p>
          <a:p>
            <a:pPr indent="-381000" lvl="0" marL="457200" rtl="0" algn="l">
              <a:spcBef>
                <a:spcPts val="0"/>
              </a:spcBef>
              <a:spcAft>
                <a:spcPts val="0"/>
              </a:spcAft>
              <a:buClr>
                <a:schemeClr val="lt2"/>
              </a:buClr>
              <a:buSzPts val="2400"/>
              <a:buChar char="◦"/>
            </a:pPr>
            <a:r>
              <a:rPr lang="en" sz="2400">
                <a:solidFill>
                  <a:schemeClr val="lt2"/>
                </a:solidFill>
              </a:rPr>
              <a:t>TPR - 53%</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FPR - 62%</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F1 score - 60%</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Precision - 66%</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ROC AUC - 70%</a:t>
            </a:r>
            <a:endParaRPr sz="2400">
              <a:solidFill>
                <a:schemeClr val="lt2"/>
              </a:solidFill>
            </a:endParaRPr>
          </a:p>
        </p:txBody>
      </p:sp>
      <p:sp>
        <p:nvSpPr>
          <p:cNvPr id="251" name="Google Shape;251;p2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26"/>
          <p:cNvPicPr preferRelativeResize="0"/>
          <p:nvPr/>
        </p:nvPicPr>
        <p:blipFill>
          <a:blip r:embed="rId3">
            <a:alphaModFix/>
          </a:blip>
          <a:stretch>
            <a:fillRect/>
          </a:stretch>
        </p:blipFill>
        <p:spPr>
          <a:xfrm>
            <a:off x="1165500" y="950163"/>
            <a:ext cx="6305550" cy="15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a:t>
            </a:r>
            <a:endParaRPr>
              <a:solidFill>
                <a:srgbClr val="39C0BA"/>
              </a:solidFill>
            </a:endParaRPr>
          </a:p>
        </p:txBody>
      </p:sp>
      <p:sp>
        <p:nvSpPr>
          <p:cNvPr id="258" name="Google Shape;258;p27"/>
          <p:cNvSpPr txBox="1"/>
          <p:nvPr>
            <p:ph idx="1" type="body"/>
          </p:nvPr>
        </p:nvSpPr>
        <p:spPr>
          <a:xfrm>
            <a:off x="1165498" y="1158072"/>
            <a:ext cx="68580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Accuracy - 91%</a:t>
            </a:r>
            <a:endParaRPr sz="2400"/>
          </a:p>
          <a:p>
            <a:pPr indent="-381000" lvl="0" marL="457200" rtl="0" algn="l">
              <a:spcBef>
                <a:spcPts val="0"/>
              </a:spcBef>
              <a:spcAft>
                <a:spcPts val="0"/>
              </a:spcAft>
              <a:buSzPts val="2400"/>
              <a:buChar char="◦"/>
            </a:pPr>
            <a:r>
              <a:rPr lang="en" sz="2400"/>
              <a:t>TPR - 0.12%</a:t>
            </a:r>
            <a:endParaRPr sz="2400"/>
          </a:p>
          <a:p>
            <a:pPr indent="-381000" lvl="0" marL="457200" rtl="0" algn="l">
              <a:spcBef>
                <a:spcPts val="0"/>
              </a:spcBef>
              <a:spcAft>
                <a:spcPts val="0"/>
              </a:spcAft>
              <a:buSzPts val="2400"/>
              <a:buChar char="◦"/>
            </a:pPr>
            <a:r>
              <a:rPr lang="en" sz="2400"/>
              <a:t>FPR - 0.04%</a:t>
            </a:r>
            <a:endParaRPr sz="2400"/>
          </a:p>
          <a:p>
            <a:pPr indent="-381000" lvl="0" marL="457200" rtl="0" algn="l">
              <a:spcBef>
                <a:spcPts val="0"/>
              </a:spcBef>
              <a:spcAft>
                <a:spcPts val="0"/>
              </a:spcAft>
              <a:buSzPts val="2400"/>
              <a:buChar char="◦"/>
            </a:pPr>
            <a:r>
              <a:rPr lang="en" sz="2400"/>
              <a:t>F1 score - 0.23%</a:t>
            </a:r>
            <a:endParaRPr sz="2400"/>
          </a:p>
          <a:p>
            <a:pPr indent="-381000" lvl="0" marL="457200" rtl="0" algn="l">
              <a:spcBef>
                <a:spcPts val="0"/>
              </a:spcBef>
              <a:spcAft>
                <a:spcPts val="0"/>
              </a:spcAft>
              <a:buSzPts val="2400"/>
              <a:buChar char="◦"/>
            </a:pPr>
            <a:r>
              <a:rPr lang="en" sz="2400"/>
              <a:t>Precision - 21%</a:t>
            </a:r>
            <a:endParaRPr sz="2400"/>
          </a:p>
          <a:p>
            <a:pPr indent="0" lvl="0" marL="0" rtl="0" algn="l">
              <a:spcBef>
                <a:spcPts val="600"/>
              </a:spcBef>
              <a:spcAft>
                <a:spcPts val="0"/>
              </a:spcAft>
              <a:buNone/>
            </a:pPr>
            <a:r>
              <a:t/>
            </a:r>
            <a:endParaRPr sz="2400"/>
          </a:p>
        </p:txBody>
      </p:sp>
      <p:sp>
        <p:nvSpPr>
          <p:cNvPr id="259" name="Google Shape;259;p2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2017106" y="1278063"/>
            <a:ext cx="5143500" cy="2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Neural Network</a:t>
            </a:r>
            <a:endParaRPr/>
          </a:p>
        </p:txBody>
      </p:sp>
      <p:sp>
        <p:nvSpPr>
          <p:cNvPr id="265" name="Google Shape;265;p2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6" name="Google Shape;266;p28"/>
          <p:cNvPicPr preferRelativeResize="0"/>
          <p:nvPr/>
        </p:nvPicPr>
        <p:blipFill>
          <a:blip r:embed="rId3">
            <a:alphaModFix/>
          </a:blip>
          <a:stretch>
            <a:fillRect/>
          </a:stretch>
        </p:blipFill>
        <p:spPr>
          <a:xfrm>
            <a:off x="1474216" y="1086801"/>
            <a:ext cx="6526786" cy="3924849"/>
          </a:xfrm>
          <a:prstGeom prst="rect">
            <a:avLst/>
          </a:prstGeom>
          <a:noFill/>
          <a:ln>
            <a:noFill/>
          </a:ln>
        </p:spPr>
      </p:pic>
      <p:sp>
        <p:nvSpPr>
          <p:cNvPr id="267" name="Google Shape;267;p2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a:t>
            </a:r>
            <a:endParaRPr>
              <a:solidFill>
                <a:srgbClr val="39C0B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XGBoost</a:t>
            </a:r>
            <a:endParaRPr>
              <a:solidFill>
                <a:srgbClr val="39C0BA"/>
              </a:solidFill>
            </a:endParaRPr>
          </a:p>
        </p:txBody>
      </p:sp>
      <p:sp>
        <p:nvSpPr>
          <p:cNvPr id="273" name="Google Shape;273;p29"/>
          <p:cNvSpPr txBox="1"/>
          <p:nvPr>
            <p:ph idx="1" type="body"/>
          </p:nvPr>
        </p:nvSpPr>
        <p:spPr>
          <a:xfrm>
            <a:off x="1165498" y="1158072"/>
            <a:ext cx="68580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lt2"/>
              </a:buClr>
              <a:buSzPts val="2400"/>
              <a:buChar char="◦"/>
            </a:pPr>
            <a:r>
              <a:rPr lang="en" sz="2400">
                <a:solidFill>
                  <a:schemeClr val="lt2"/>
                </a:solidFill>
              </a:rPr>
              <a:t>Score - 57%</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Accuracy - 40%</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TPR - 57%</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FPR - 41%</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F1 score - 58%</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Precision - 59%</a:t>
            </a:r>
            <a:endParaRPr sz="2400">
              <a:solidFill>
                <a:schemeClr val="lt2"/>
              </a:solidFill>
            </a:endParaRPr>
          </a:p>
          <a:p>
            <a:pPr indent="-381000" lvl="0" marL="457200" rtl="0" algn="l">
              <a:spcBef>
                <a:spcPts val="0"/>
              </a:spcBef>
              <a:spcAft>
                <a:spcPts val="0"/>
              </a:spcAft>
              <a:buClr>
                <a:schemeClr val="lt2"/>
              </a:buClr>
              <a:buSzPts val="2400"/>
              <a:buChar char="◦"/>
            </a:pPr>
            <a:r>
              <a:rPr lang="en" sz="2400">
                <a:solidFill>
                  <a:schemeClr val="lt2"/>
                </a:solidFill>
              </a:rPr>
              <a:t>ROC AUC - 62%</a:t>
            </a:r>
            <a:endParaRPr sz="2400"/>
          </a:p>
        </p:txBody>
      </p:sp>
      <p:sp>
        <p:nvSpPr>
          <p:cNvPr id="274" name="Google Shape;274;p2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0"/>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280" name="Google Shape;280;p30"/>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our classifiers find?</a:t>
            </a:r>
            <a:endParaRPr/>
          </a:p>
        </p:txBody>
      </p:sp>
      <p:sp>
        <p:nvSpPr>
          <p:cNvPr id="281" name="Google Shape;281;p30"/>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5</a:t>
            </a:r>
            <a:endParaRPr sz="3000">
              <a:solidFill>
                <a:srgbClr val="2E3037"/>
              </a:solidFill>
              <a:latin typeface="Quicksand"/>
              <a:ea typeface="Quicksand"/>
              <a:cs typeface="Quicksand"/>
              <a:sym typeface="Quicksand"/>
            </a:endParaRPr>
          </a:p>
        </p:txBody>
      </p:sp>
      <p:sp>
        <p:nvSpPr>
          <p:cNvPr id="282" name="Google Shape;282;p3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7" name="Google Shape;77;p13"/>
          <p:cNvSpPr txBox="1"/>
          <p:nvPr>
            <p:ph idx="1" type="body"/>
          </p:nvPr>
        </p:nvSpPr>
        <p:spPr>
          <a:xfrm>
            <a:off x="1165475" y="1179281"/>
            <a:ext cx="24036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Business </a:t>
            </a:r>
            <a:r>
              <a:rPr b="1" lang="en"/>
              <a:t>Understanding</a:t>
            </a:r>
            <a:endParaRPr b="1"/>
          </a:p>
          <a:p>
            <a:pPr indent="0" lvl="0" marL="0" rtl="0" algn="l">
              <a:spcBef>
                <a:spcPts val="600"/>
              </a:spcBef>
              <a:spcAft>
                <a:spcPts val="0"/>
              </a:spcAft>
              <a:buNone/>
            </a:pPr>
            <a:r>
              <a:rPr lang="en" sz="1200"/>
              <a:t>What are the underlying factors that drives an eCommerce decision.</a:t>
            </a:r>
            <a:endParaRPr sz="1200"/>
          </a:p>
        </p:txBody>
      </p:sp>
      <p:sp>
        <p:nvSpPr>
          <p:cNvPr id="78" name="Google Shape;78;p13"/>
          <p:cNvSpPr txBox="1"/>
          <p:nvPr>
            <p:ph idx="2" type="body"/>
          </p:nvPr>
        </p:nvSpPr>
        <p:spPr>
          <a:xfrm>
            <a:off x="3569075" y="1179275"/>
            <a:ext cx="25269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Data Understanding &amp; Limitations</a:t>
            </a:r>
            <a:endParaRPr b="1"/>
          </a:p>
          <a:p>
            <a:pPr indent="0" lvl="0" marL="0" rtl="0" algn="l">
              <a:spcBef>
                <a:spcPts val="600"/>
              </a:spcBef>
              <a:spcAft>
                <a:spcPts val="0"/>
              </a:spcAft>
              <a:buNone/>
            </a:pPr>
            <a:r>
              <a:rPr lang="en" sz="1200"/>
              <a:t>Collection, Familiarity, Problems, Discovery, Planning</a:t>
            </a:r>
            <a:endParaRPr sz="1200"/>
          </a:p>
          <a:p>
            <a:pPr indent="0" lvl="0" marL="0" rtl="0" algn="l">
              <a:spcBef>
                <a:spcPts val="600"/>
              </a:spcBef>
              <a:spcAft>
                <a:spcPts val="0"/>
              </a:spcAft>
              <a:buNone/>
            </a:pPr>
            <a:r>
              <a:t/>
            </a:r>
            <a:endParaRPr sz="1200"/>
          </a:p>
        </p:txBody>
      </p:sp>
      <p:sp>
        <p:nvSpPr>
          <p:cNvPr id="79" name="Google Shape;79;p13"/>
          <p:cNvSpPr txBox="1"/>
          <p:nvPr>
            <p:ph idx="3" type="body"/>
          </p:nvPr>
        </p:nvSpPr>
        <p:spPr>
          <a:xfrm>
            <a:off x="6219025" y="1179281"/>
            <a:ext cx="24036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Data Preparation</a:t>
            </a:r>
            <a:endParaRPr b="1"/>
          </a:p>
          <a:p>
            <a:pPr indent="-304800" lvl="0" marL="457200" rtl="0" algn="l">
              <a:spcBef>
                <a:spcPts val="600"/>
              </a:spcBef>
              <a:spcAft>
                <a:spcPts val="0"/>
              </a:spcAft>
              <a:buSzPts val="1200"/>
              <a:buChar char="●"/>
            </a:pPr>
            <a:r>
              <a:rPr lang="en" sz="1200"/>
              <a:t>Raw data transformation</a:t>
            </a:r>
            <a:endParaRPr sz="1200"/>
          </a:p>
          <a:p>
            <a:pPr indent="-304800" lvl="0" marL="457200" rtl="0" algn="l">
              <a:spcBef>
                <a:spcPts val="0"/>
              </a:spcBef>
              <a:spcAft>
                <a:spcPts val="0"/>
              </a:spcAft>
              <a:buSzPts val="1200"/>
              <a:buChar char="●"/>
            </a:pPr>
            <a:r>
              <a:rPr lang="en" sz="1200"/>
              <a:t>Preprocessing</a:t>
            </a:r>
            <a:endParaRPr sz="1200"/>
          </a:p>
          <a:p>
            <a:pPr indent="-304800" lvl="0" marL="457200" rtl="0" algn="l">
              <a:spcBef>
                <a:spcPts val="0"/>
              </a:spcBef>
              <a:spcAft>
                <a:spcPts val="0"/>
              </a:spcAft>
              <a:buSzPts val="1200"/>
              <a:buChar char="●"/>
            </a:pPr>
            <a:r>
              <a:rPr lang="en" sz="1200"/>
              <a:t>Subsetting</a:t>
            </a:r>
            <a:endParaRPr sz="1200"/>
          </a:p>
          <a:p>
            <a:pPr indent="-304800" lvl="0" marL="457200" rtl="0" algn="l">
              <a:spcBef>
                <a:spcPts val="0"/>
              </a:spcBef>
              <a:spcAft>
                <a:spcPts val="0"/>
              </a:spcAft>
              <a:buSzPts val="1200"/>
              <a:buChar char="●"/>
            </a:pPr>
            <a:r>
              <a:rPr lang="en" sz="1200"/>
              <a:t>Feature Engineering</a:t>
            </a:r>
            <a:endParaRPr sz="1200"/>
          </a:p>
          <a:p>
            <a:pPr indent="-304800" lvl="0" marL="457200" rtl="0" algn="l">
              <a:spcBef>
                <a:spcPts val="0"/>
              </a:spcBef>
              <a:spcAft>
                <a:spcPts val="0"/>
              </a:spcAft>
              <a:buSzPts val="1200"/>
              <a:buChar char="●"/>
            </a:pPr>
            <a:r>
              <a:rPr lang="en" sz="1200"/>
              <a:t>Label Encoding</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80" name="Google Shape;80;p13"/>
          <p:cNvSpPr txBox="1"/>
          <p:nvPr>
            <p:ph idx="1" type="body"/>
          </p:nvPr>
        </p:nvSpPr>
        <p:spPr>
          <a:xfrm>
            <a:off x="1165475" y="3122381"/>
            <a:ext cx="24036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Modeling</a:t>
            </a:r>
            <a:endParaRPr b="1"/>
          </a:p>
          <a:p>
            <a:pPr indent="0" lvl="0" marL="0" rtl="0" algn="l">
              <a:spcBef>
                <a:spcPts val="600"/>
              </a:spcBef>
              <a:spcAft>
                <a:spcPts val="0"/>
              </a:spcAft>
              <a:buNone/>
            </a:pPr>
            <a:r>
              <a:rPr lang="en" sz="1200"/>
              <a:t>What models did we choose?</a:t>
            </a:r>
            <a:endParaRPr sz="1200"/>
          </a:p>
          <a:p>
            <a:pPr indent="-304800" lvl="0" marL="457200" rtl="0" algn="l">
              <a:spcBef>
                <a:spcPts val="600"/>
              </a:spcBef>
              <a:spcAft>
                <a:spcPts val="0"/>
              </a:spcAft>
              <a:buSzPts val="1200"/>
              <a:buChar char="●"/>
            </a:pPr>
            <a:r>
              <a:rPr lang="en" sz="1200"/>
              <a:t>Decision Tree</a:t>
            </a:r>
            <a:endParaRPr sz="1200"/>
          </a:p>
          <a:p>
            <a:pPr indent="-304800" lvl="0" marL="457200" rtl="0" algn="l">
              <a:spcBef>
                <a:spcPts val="0"/>
              </a:spcBef>
              <a:spcAft>
                <a:spcPts val="0"/>
              </a:spcAft>
              <a:buSzPts val="1200"/>
              <a:buChar char="●"/>
            </a:pPr>
            <a:r>
              <a:rPr lang="en" sz="1200"/>
              <a:t>Random Forest</a:t>
            </a:r>
            <a:endParaRPr sz="1200"/>
          </a:p>
          <a:p>
            <a:pPr indent="-304800" lvl="0" marL="457200" rtl="0" algn="l">
              <a:spcBef>
                <a:spcPts val="0"/>
              </a:spcBef>
              <a:spcAft>
                <a:spcPts val="0"/>
              </a:spcAft>
              <a:buSzPts val="1200"/>
              <a:buChar char="●"/>
            </a:pPr>
            <a:r>
              <a:rPr lang="en" sz="1200"/>
              <a:t>Linear Regression</a:t>
            </a:r>
            <a:endParaRPr sz="1200"/>
          </a:p>
        </p:txBody>
      </p:sp>
      <p:sp>
        <p:nvSpPr>
          <p:cNvPr id="81" name="Google Shape;81;p13"/>
          <p:cNvSpPr txBox="1"/>
          <p:nvPr>
            <p:ph idx="2" type="body"/>
          </p:nvPr>
        </p:nvSpPr>
        <p:spPr>
          <a:xfrm>
            <a:off x="3568950" y="3122375"/>
            <a:ext cx="25269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Evaluation</a:t>
            </a:r>
            <a:endParaRPr b="1"/>
          </a:p>
          <a:p>
            <a:pPr indent="0" lvl="0" marL="0" rtl="0" algn="l">
              <a:spcBef>
                <a:spcPts val="600"/>
              </a:spcBef>
              <a:spcAft>
                <a:spcPts val="0"/>
              </a:spcAft>
              <a:buNone/>
            </a:pPr>
            <a:r>
              <a:rPr lang="en" sz="1200"/>
              <a:t>What do our classifiers tell us about the data?</a:t>
            </a:r>
            <a:endParaRPr sz="1200"/>
          </a:p>
        </p:txBody>
      </p:sp>
      <p:sp>
        <p:nvSpPr>
          <p:cNvPr id="82" name="Google Shape;82;p13"/>
          <p:cNvSpPr txBox="1"/>
          <p:nvPr>
            <p:ph idx="3" type="body"/>
          </p:nvPr>
        </p:nvSpPr>
        <p:spPr>
          <a:xfrm>
            <a:off x="6219025" y="3122381"/>
            <a:ext cx="24036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Deployment</a:t>
            </a:r>
            <a:endParaRPr b="1"/>
          </a:p>
          <a:p>
            <a:pPr indent="0" lvl="0" marL="0" rtl="0" algn="l">
              <a:spcBef>
                <a:spcPts val="600"/>
              </a:spcBef>
              <a:spcAft>
                <a:spcPts val="0"/>
              </a:spcAft>
              <a:buNone/>
            </a:pPr>
            <a:r>
              <a:rPr lang="en" sz="1200"/>
              <a:t>What can be used for model deployment?</a:t>
            </a:r>
            <a:endParaRPr sz="1200"/>
          </a:p>
          <a:p>
            <a:pPr indent="0" lvl="0" marL="0" rtl="0" algn="l">
              <a:spcBef>
                <a:spcPts val="600"/>
              </a:spcBef>
              <a:spcAft>
                <a:spcPts val="0"/>
              </a:spcAft>
              <a:buNone/>
            </a:pPr>
            <a:r>
              <a:t/>
            </a:r>
            <a:endParaRPr sz="1200"/>
          </a:p>
        </p:txBody>
      </p:sp>
      <p:grpSp>
        <p:nvGrpSpPr>
          <p:cNvPr id="83" name="Google Shape;83;p13"/>
          <p:cNvGrpSpPr/>
          <p:nvPr/>
        </p:nvGrpSpPr>
        <p:grpSpPr>
          <a:xfrm>
            <a:off x="1286340" y="974626"/>
            <a:ext cx="312754" cy="287131"/>
            <a:chOff x="1236875" y="1623900"/>
            <a:chExt cx="465200" cy="455475"/>
          </a:xfrm>
        </p:grpSpPr>
        <p:sp>
          <p:nvSpPr>
            <p:cNvPr id="84" name="Google Shape;84;p13"/>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3"/>
          <p:cNvGrpSpPr/>
          <p:nvPr/>
        </p:nvGrpSpPr>
        <p:grpSpPr>
          <a:xfrm>
            <a:off x="3809392" y="977500"/>
            <a:ext cx="293123" cy="274839"/>
            <a:chOff x="1923675" y="1633650"/>
            <a:chExt cx="436000" cy="435975"/>
          </a:xfrm>
        </p:grpSpPr>
        <p:sp>
          <p:nvSpPr>
            <p:cNvPr id="92" name="Google Shape;92;p1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3"/>
          <p:cNvSpPr/>
          <p:nvPr/>
        </p:nvSpPr>
        <p:spPr>
          <a:xfrm>
            <a:off x="1285550" y="2939060"/>
            <a:ext cx="269374" cy="252586"/>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13"/>
          <p:cNvGrpSpPr/>
          <p:nvPr/>
        </p:nvGrpSpPr>
        <p:grpSpPr>
          <a:xfrm>
            <a:off x="3798515" y="2906113"/>
            <a:ext cx="239893" cy="318588"/>
            <a:chOff x="3979850" y="1598950"/>
            <a:chExt cx="356825" cy="505375"/>
          </a:xfrm>
        </p:grpSpPr>
        <p:sp>
          <p:nvSpPr>
            <p:cNvPr id="100" name="Google Shape;100;p13"/>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3"/>
          <p:cNvGrpSpPr/>
          <p:nvPr/>
        </p:nvGrpSpPr>
        <p:grpSpPr>
          <a:xfrm>
            <a:off x="6312831" y="2974432"/>
            <a:ext cx="316031" cy="181949"/>
            <a:chOff x="4595425" y="1707325"/>
            <a:chExt cx="470075" cy="288625"/>
          </a:xfrm>
        </p:grpSpPr>
        <p:sp>
          <p:nvSpPr>
            <p:cNvPr id="103" name="Google Shape;103;p13"/>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3"/>
          <p:cNvGrpSpPr/>
          <p:nvPr/>
        </p:nvGrpSpPr>
        <p:grpSpPr>
          <a:xfrm>
            <a:off x="6343673" y="979622"/>
            <a:ext cx="295560" cy="277140"/>
            <a:chOff x="2594050" y="1631825"/>
            <a:chExt cx="439625" cy="439625"/>
          </a:xfrm>
        </p:grpSpPr>
        <p:sp>
          <p:nvSpPr>
            <p:cNvPr id="109" name="Google Shape;109;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Confusion </a:t>
            </a:r>
            <a:r>
              <a:rPr lang="en" sz="2400"/>
              <a:t>Matrix</a:t>
            </a:r>
            <a:endParaRPr sz="2400"/>
          </a:p>
        </p:txBody>
      </p:sp>
      <p:sp>
        <p:nvSpPr>
          <p:cNvPr id="288" name="Google Shape;288;p3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9" name="Google Shape;289;p31"/>
          <p:cNvGraphicFramePr/>
          <p:nvPr/>
        </p:nvGraphicFramePr>
        <p:xfrm>
          <a:off x="993450" y="1342625"/>
          <a:ext cx="3000000" cy="3000000"/>
        </p:xfrm>
        <a:graphic>
          <a:graphicData uri="http://schemas.openxmlformats.org/drawingml/2006/table">
            <a:tbl>
              <a:tblPr>
                <a:noFill/>
                <a:tableStyleId>{BA253564-4B66-48C5-979F-16C5926E0776}</a:tableStyleId>
              </a:tblPr>
              <a:tblGrid>
                <a:gridCol w="557675"/>
                <a:gridCol w="980925"/>
                <a:gridCol w="1294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0</a:t>
                      </a:r>
                      <a:endParaRPr sz="18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148497</a:t>
                      </a:r>
                      <a:endParaRPr sz="1800">
                        <a:solidFill>
                          <a:srgbClr val="39C0BA"/>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128850</a:t>
                      </a:r>
                      <a:endParaRPr sz="1800">
                        <a:solidFill>
                          <a:srgbClr val="39C0BA"/>
                        </a:solidFill>
                      </a:endParaRPr>
                    </a:p>
                  </a:txBody>
                  <a:tcPr marT="91425" marB="91425" marR="91425" marL="91425"/>
                </a:tc>
              </a:tr>
              <a:tr h="381000">
                <a:tc>
                  <a:txBody>
                    <a:bodyPr/>
                    <a:lstStyle/>
                    <a:p>
                      <a:pPr indent="0" lvl="0" marL="0" rtl="0" algn="l">
                        <a:spcBef>
                          <a:spcPts val="0"/>
                        </a:spcBef>
                        <a:spcAft>
                          <a:spcPts val="0"/>
                        </a:spcAft>
                        <a:buNone/>
                      </a:pPr>
                      <a:r>
                        <a:rPr lang="en" sz="1800">
                          <a:solidFill>
                            <a:srgbClr val="FFFFFF"/>
                          </a:solidFill>
                        </a:rPr>
                        <a:t>0</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69668</a:t>
                      </a:r>
                      <a:endParaRPr sz="1800">
                        <a:solidFill>
                          <a:srgbClr val="39C0BA"/>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207211</a:t>
                      </a:r>
                      <a:endParaRPr sz="1800">
                        <a:solidFill>
                          <a:srgbClr val="39C0BA"/>
                        </a:solidFill>
                      </a:endParaRPr>
                    </a:p>
                  </a:txBody>
                  <a:tcPr marT="91425" marB="91425" marR="91425" marL="91425"/>
                </a:tc>
              </a:tr>
            </a:tbl>
          </a:graphicData>
        </a:graphic>
      </p:graphicFrame>
      <p:sp>
        <p:nvSpPr>
          <p:cNvPr id="290" name="Google Shape;290;p31"/>
          <p:cNvSpPr txBox="1"/>
          <p:nvPr/>
        </p:nvSpPr>
        <p:spPr>
          <a:xfrm>
            <a:off x="927525" y="1027325"/>
            <a:ext cx="2965200" cy="3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9C0BA"/>
                </a:solidFill>
                <a:latin typeface="Quicksand"/>
                <a:ea typeface="Quicksand"/>
                <a:cs typeface="Quicksand"/>
                <a:sym typeface="Quicksand"/>
              </a:rPr>
              <a:t>Random Forest Classifier</a:t>
            </a:r>
            <a:endParaRPr sz="1800">
              <a:solidFill>
                <a:srgbClr val="39C0BA"/>
              </a:solidFill>
              <a:latin typeface="Quicksand"/>
              <a:ea typeface="Quicksand"/>
              <a:cs typeface="Quicksand"/>
              <a:sym typeface="Quicksand"/>
            </a:endParaRPr>
          </a:p>
        </p:txBody>
      </p:sp>
      <p:graphicFrame>
        <p:nvGraphicFramePr>
          <p:cNvPr id="291" name="Google Shape;291;p31"/>
          <p:cNvGraphicFramePr/>
          <p:nvPr/>
        </p:nvGraphicFramePr>
        <p:xfrm>
          <a:off x="5131575" y="568238"/>
          <a:ext cx="3000000" cy="3000000"/>
        </p:xfrm>
        <a:graphic>
          <a:graphicData uri="http://schemas.openxmlformats.org/drawingml/2006/table">
            <a:tbl>
              <a:tblPr>
                <a:noFill/>
                <a:tableStyleId>{BA253564-4B66-48C5-979F-16C5926E0776}</a:tableStyleId>
              </a:tblPr>
              <a:tblGrid>
                <a:gridCol w="583625"/>
                <a:gridCol w="1117350"/>
                <a:gridCol w="12642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0</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800">
                          <a:solidFill>
                            <a:srgbClr val="FFFFFF"/>
                          </a:solidFill>
                        </a:rPr>
                        <a:t>0</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1384991</a:t>
                      </a:r>
                      <a:endParaRPr sz="1800">
                        <a:solidFill>
                          <a:srgbClr val="39C0BA"/>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572</a:t>
                      </a:r>
                      <a:endParaRPr sz="1800">
                        <a:solidFill>
                          <a:srgbClr val="39C0BA"/>
                        </a:solidFill>
                      </a:endParaRPr>
                    </a:p>
                  </a:txBody>
                  <a:tcPr marT="91425" marB="91425" marR="91425" marL="91425"/>
                </a:tc>
              </a:tr>
              <a:tr h="381000">
                <a:tc>
                  <a:txBody>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134040</a:t>
                      </a:r>
                      <a:endParaRPr sz="1800">
                        <a:solidFill>
                          <a:srgbClr val="39C0BA"/>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156</a:t>
                      </a:r>
                      <a:endParaRPr sz="1800">
                        <a:solidFill>
                          <a:srgbClr val="39C0BA"/>
                        </a:solidFill>
                      </a:endParaRPr>
                    </a:p>
                  </a:txBody>
                  <a:tcPr marT="91425" marB="91425" marR="91425" marL="91425"/>
                </a:tc>
              </a:tr>
            </a:tbl>
          </a:graphicData>
        </a:graphic>
      </p:graphicFrame>
      <p:sp>
        <p:nvSpPr>
          <p:cNvPr id="292" name="Google Shape;292;p31"/>
          <p:cNvSpPr txBox="1"/>
          <p:nvPr/>
        </p:nvSpPr>
        <p:spPr>
          <a:xfrm>
            <a:off x="4573350" y="252950"/>
            <a:ext cx="3949800" cy="3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9C0BA"/>
                </a:solidFill>
                <a:latin typeface="Quicksand"/>
                <a:ea typeface="Quicksand"/>
                <a:cs typeface="Quicksand"/>
                <a:sym typeface="Quicksand"/>
              </a:rPr>
              <a:t>Neural Network</a:t>
            </a:r>
            <a:endParaRPr sz="1800">
              <a:solidFill>
                <a:srgbClr val="39C0BA"/>
              </a:solidFill>
              <a:latin typeface="Quicksand"/>
              <a:ea typeface="Quicksand"/>
              <a:cs typeface="Quicksand"/>
              <a:sym typeface="Quicksand"/>
            </a:endParaRPr>
          </a:p>
        </p:txBody>
      </p:sp>
      <p:graphicFrame>
        <p:nvGraphicFramePr>
          <p:cNvPr id="293" name="Google Shape;293;p31"/>
          <p:cNvGraphicFramePr/>
          <p:nvPr/>
        </p:nvGraphicFramePr>
        <p:xfrm>
          <a:off x="1551675" y="3451100"/>
          <a:ext cx="3000000" cy="3000000"/>
        </p:xfrm>
        <a:graphic>
          <a:graphicData uri="http://schemas.openxmlformats.org/drawingml/2006/table">
            <a:tbl>
              <a:tblPr>
                <a:noFill/>
                <a:tableStyleId>{BA253564-4B66-48C5-979F-16C5926E0776}</a:tableStyleId>
              </a:tblPr>
              <a:tblGrid>
                <a:gridCol w="557675"/>
                <a:gridCol w="980925"/>
                <a:gridCol w="1294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0</a:t>
                      </a:r>
                      <a:endParaRPr sz="18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144237</a:t>
                      </a:r>
                      <a:endParaRPr sz="1800">
                        <a:solidFill>
                          <a:srgbClr val="39C0BA"/>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133110</a:t>
                      </a:r>
                      <a:endParaRPr sz="1800">
                        <a:solidFill>
                          <a:srgbClr val="39C0BA"/>
                        </a:solidFill>
                      </a:endParaRPr>
                    </a:p>
                  </a:txBody>
                  <a:tcPr marT="91425" marB="91425" marR="91425" marL="91425"/>
                </a:tc>
              </a:tr>
              <a:tr h="381000">
                <a:tc>
                  <a:txBody>
                    <a:bodyPr/>
                    <a:lstStyle/>
                    <a:p>
                      <a:pPr indent="0" lvl="0" marL="0" rtl="0" algn="l">
                        <a:spcBef>
                          <a:spcPts val="0"/>
                        </a:spcBef>
                        <a:spcAft>
                          <a:spcPts val="0"/>
                        </a:spcAft>
                        <a:buNone/>
                      </a:pPr>
                      <a:r>
                        <a:rPr lang="en" sz="1800">
                          <a:solidFill>
                            <a:srgbClr val="FFFFFF"/>
                          </a:solidFill>
                        </a:rPr>
                        <a:t>0</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109328</a:t>
                      </a:r>
                      <a:endParaRPr sz="1800">
                        <a:solidFill>
                          <a:srgbClr val="39C0BA"/>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167551</a:t>
                      </a:r>
                      <a:endParaRPr sz="1800">
                        <a:solidFill>
                          <a:srgbClr val="39C0BA"/>
                        </a:solidFill>
                      </a:endParaRPr>
                    </a:p>
                  </a:txBody>
                  <a:tcPr marT="91425" marB="91425" marR="91425" marL="91425"/>
                </a:tc>
              </a:tr>
            </a:tbl>
          </a:graphicData>
        </a:graphic>
      </p:graphicFrame>
      <p:sp>
        <p:nvSpPr>
          <p:cNvPr id="294" name="Google Shape;294;p31"/>
          <p:cNvSpPr txBox="1"/>
          <p:nvPr/>
        </p:nvSpPr>
        <p:spPr>
          <a:xfrm>
            <a:off x="993450" y="3135800"/>
            <a:ext cx="3949800" cy="3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9C0BA"/>
                </a:solidFill>
                <a:latin typeface="Quicksand"/>
                <a:ea typeface="Quicksand"/>
                <a:cs typeface="Quicksand"/>
                <a:sym typeface="Quicksand"/>
              </a:rPr>
              <a:t>Logistic Regression (upsampled)</a:t>
            </a:r>
            <a:endParaRPr sz="1800">
              <a:solidFill>
                <a:srgbClr val="39C0BA"/>
              </a:solidFill>
              <a:latin typeface="Quicksand"/>
              <a:ea typeface="Quicksand"/>
              <a:cs typeface="Quicksand"/>
              <a:sym typeface="Quicksand"/>
            </a:endParaRPr>
          </a:p>
        </p:txBody>
      </p:sp>
      <p:graphicFrame>
        <p:nvGraphicFramePr>
          <p:cNvPr id="295" name="Google Shape;295;p31"/>
          <p:cNvGraphicFramePr/>
          <p:nvPr/>
        </p:nvGraphicFramePr>
        <p:xfrm>
          <a:off x="5582775" y="2855938"/>
          <a:ext cx="3000000" cy="3000000"/>
        </p:xfrm>
        <a:graphic>
          <a:graphicData uri="http://schemas.openxmlformats.org/drawingml/2006/table">
            <a:tbl>
              <a:tblPr>
                <a:noFill/>
                <a:tableStyleId>{BA253564-4B66-48C5-979F-16C5926E0776}</a:tableStyleId>
              </a:tblPr>
              <a:tblGrid>
                <a:gridCol w="557675"/>
                <a:gridCol w="980925"/>
                <a:gridCol w="1294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0</a:t>
                      </a:r>
                      <a:endParaRPr sz="18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164157</a:t>
                      </a:r>
                      <a:endParaRPr sz="1800">
                        <a:solidFill>
                          <a:srgbClr val="39C0BA"/>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113190</a:t>
                      </a:r>
                      <a:endParaRPr sz="1800">
                        <a:solidFill>
                          <a:srgbClr val="39C0BA"/>
                        </a:solidFill>
                      </a:endParaRPr>
                    </a:p>
                  </a:txBody>
                  <a:tcPr marT="91425" marB="91425" marR="91425" marL="91425"/>
                </a:tc>
              </a:tr>
              <a:tr h="381000">
                <a:tc>
                  <a:txBody>
                    <a:bodyPr/>
                    <a:lstStyle/>
                    <a:p>
                      <a:pPr indent="0" lvl="0" marL="0" rtl="0" algn="l">
                        <a:spcBef>
                          <a:spcPts val="0"/>
                        </a:spcBef>
                        <a:spcAft>
                          <a:spcPts val="0"/>
                        </a:spcAft>
                        <a:buNone/>
                      </a:pPr>
                      <a:r>
                        <a:rPr lang="en" sz="1800">
                          <a:solidFill>
                            <a:srgbClr val="FFFFFF"/>
                          </a:solidFill>
                        </a:rPr>
                        <a:t>0</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123354</a:t>
                      </a:r>
                      <a:endParaRPr sz="1800">
                        <a:solidFill>
                          <a:srgbClr val="39C0BA"/>
                        </a:solidFill>
                      </a:endParaRPr>
                    </a:p>
                  </a:txBody>
                  <a:tcPr marT="91425" marB="91425" marR="91425" marL="91425"/>
                </a:tc>
                <a:tc>
                  <a:txBody>
                    <a:bodyPr/>
                    <a:lstStyle/>
                    <a:p>
                      <a:pPr indent="0" lvl="0" marL="0" rtl="0" algn="l">
                        <a:spcBef>
                          <a:spcPts val="0"/>
                        </a:spcBef>
                        <a:spcAft>
                          <a:spcPts val="0"/>
                        </a:spcAft>
                        <a:buNone/>
                      </a:pPr>
                      <a:r>
                        <a:rPr lang="en" sz="1800">
                          <a:solidFill>
                            <a:srgbClr val="39C0BA"/>
                          </a:solidFill>
                        </a:rPr>
                        <a:t>153525</a:t>
                      </a:r>
                      <a:endParaRPr sz="1800">
                        <a:solidFill>
                          <a:srgbClr val="39C0BA"/>
                        </a:solidFill>
                      </a:endParaRPr>
                    </a:p>
                  </a:txBody>
                  <a:tcPr marT="91425" marB="91425" marR="91425" marL="91425"/>
                </a:tc>
              </a:tr>
            </a:tbl>
          </a:graphicData>
        </a:graphic>
      </p:graphicFrame>
      <p:sp>
        <p:nvSpPr>
          <p:cNvPr id="296" name="Google Shape;296;p31"/>
          <p:cNvSpPr txBox="1"/>
          <p:nvPr/>
        </p:nvSpPr>
        <p:spPr>
          <a:xfrm>
            <a:off x="5024550" y="2540638"/>
            <a:ext cx="3949800" cy="3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9C0BA"/>
                </a:solidFill>
                <a:latin typeface="Quicksand"/>
                <a:ea typeface="Quicksand"/>
                <a:cs typeface="Quicksand"/>
                <a:sym typeface="Quicksand"/>
              </a:rPr>
              <a:t>XGBoost (upsampled)</a:t>
            </a:r>
            <a:endParaRPr sz="1800">
              <a:solidFill>
                <a:srgbClr val="39C0BA"/>
              </a:solidFill>
              <a:latin typeface="Quicksand"/>
              <a:ea typeface="Quicksand"/>
              <a:cs typeface="Quicksand"/>
              <a:sym typeface="Quicksa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a:solidFill>
                  <a:schemeClr val="accent1"/>
                </a:solidFill>
              </a:rPr>
              <a:t>Feature Ranking</a:t>
            </a:r>
            <a:endParaRPr/>
          </a:p>
        </p:txBody>
      </p:sp>
      <p:sp>
        <p:nvSpPr>
          <p:cNvPr id="302" name="Google Shape;302;p32"/>
          <p:cNvSpPr txBox="1"/>
          <p:nvPr>
            <p:ph idx="1" type="body"/>
          </p:nvPr>
        </p:nvSpPr>
        <p:spPr>
          <a:xfrm>
            <a:off x="1165475" y="742250"/>
            <a:ext cx="3606300" cy="3572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Product View Counts (total)</a:t>
            </a:r>
            <a:endParaRPr sz="1800"/>
          </a:p>
          <a:p>
            <a:pPr indent="-342900" lvl="0" marL="457200" rtl="0" algn="l">
              <a:spcBef>
                <a:spcPts val="0"/>
              </a:spcBef>
              <a:spcAft>
                <a:spcPts val="0"/>
              </a:spcAft>
              <a:buSzPts val="1800"/>
              <a:buChar char="◦"/>
            </a:pPr>
            <a:r>
              <a:rPr lang="en" sz="1800"/>
              <a:t>Cart View Counts (total)</a:t>
            </a:r>
            <a:endParaRPr sz="1800"/>
          </a:p>
          <a:p>
            <a:pPr indent="-342900" lvl="0" marL="457200" rtl="0" algn="l">
              <a:spcBef>
                <a:spcPts val="0"/>
              </a:spcBef>
              <a:spcAft>
                <a:spcPts val="0"/>
              </a:spcAft>
              <a:buSzPts val="1800"/>
              <a:buChar char="◦"/>
            </a:pPr>
            <a:r>
              <a:rPr lang="en" sz="1800"/>
              <a:t>Unique Products Viewed</a:t>
            </a:r>
            <a:endParaRPr sz="1800"/>
          </a:p>
          <a:p>
            <a:pPr indent="-342900" lvl="0" marL="457200" rtl="0" algn="l">
              <a:spcBef>
                <a:spcPts val="0"/>
              </a:spcBef>
              <a:spcAft>
                <a:spcPts val="0"/>
              </a:spcAft>
              <a:buSzPts val="1800"/>
              <a:buChar char="◦"/>
            </a:pPr>
            <a:r>
              <a:rPr lang="en" sz="1800"/>
              <a:t>User Sessions (total)</a:t>
            </a:r>
            <a:endParaRPr sz="1800"/>
          </a:p>
          <a:p>
            <a:pPr indent="-342900" lvl="0" marL="457200" rtl="0" algn="l">
              <a:spcBef>
                <a:spcPts val="0"/>
              </a:spcBef>
              <a:spcAft>
                <a:spcPts val="0"/>
              </a:spcAft>
              <a:buSzPts val="1800"/>
              <a:buChar char="◦"/>
            </a:pPr>
            <a:r>
              <a:rPr lang="en" sz="1800"/>
              <a:t>Hour of Day (24hr)</a:t>
            </a:r>
            <a:endParaRPr sz="1800"/>
          </a:p>
          <a:p>
            <a:pPr indent="-342900" lvl="0" marL="457200" rtl="0" algn="l">
              <a:spcBef>
                <a:spcPts val="0"/>
              </a:spcBef>
              <a:spcAft>
                <a:spcPts val="0"/>
              </a:spcAft>
              <a:buSzPts val="1800"/>
              <a:buChar char="◦"/>
            </a:pPr>
            <a:r>
              <a:rPr lang="en" sz="1800"/>
              <a:t>Brand</a:t>
            </a:r>
            <a:endParaRPr sz="1800"/>
          </a:p>
          <a:p>
            <a:pPr indent="-342900" lvl="1" marL="914400" rtl="0" algn="l">
              <a:spcBef>
                <a:spcPts val="0"/>
              </a:spcBef>
              <a:spcAft>
                <a:spcPts val="0"/>
              </a:spcAft>
              <a:buSzPts val="1800"/>
              <a:buChar char="▫"/>
            </a:pPr>
            <a:r>
              <a:rPr lang="en" sz="1800"/>
              <a:t>Samsung</a:t>
            </a:r>
            <a:endParaRPr sz="1800"/>
          </a:p>
          <a:p>
            <a:pPr indent="-342900" lvl="1" marL="914400" rtl="0" algn="l">
              <a:spcBef>
                <a:spcPts val="0"/>
              </a:spcBef>
              <a:spcAft>
                <a:spcPts val="0"/>
              </a:spcAft>
              <a:buSzPts val="1800"/>
              <a:buChar char="▫"/>
            </a:pPr>
            <a:r>
              <a:rPr lang="en" sz="1800"/>
              <a:t>Xiaomi</a:t>
            </a:r>
            <a:endParaRPr sz="1800"/>
          </a:p>
          <a:p>
            <a:pPr indent="-342900" lvl="1" marL="914400" rtl="0" algn="l">
              <a:spcBef>
                <a:spcPts val="0"/>
              </a:spcBef>
              <a:spcAft>
                <a:spcPts val="0"/>
              </a:spcAft>
              <a:buSzPts val="1800"/>
              <a:buChar char="▫"/>
            </a:pPr>
            <a:r>
              <a:rPr lang="en" sz="1800"/>
              <a:t>Apple</a:t>
            </a:r>
            <a:endParaRPr sz="1800"/>
          </a:p>
          <a:p>
            <a:pPr indent="-342900" lvl="1" marL="914400" rtl="0" algn="l">
              <a:spcBef>
                <a:spcPts val="0"/>
              </a:spcBef>
              <a:spcAft>
                <a:spcPts val="0"/>
              </a:spcAft>
              <a:buSzPts val="1800"/>
              <a:buChar char="▫"/>
            </a:pPr>
            <a:r>
              <a:rPr lang="en" sz="1800"/>
              <a:t>Huawei</a:t>
            </a:r>
            <a:endParaRPr sz="1800"/>
          </a:p>
          <a:p>
            <a:pPr indent="-342900" lvl="1" marL="914400" rtl="0" algn="l">
              <a:spcBef>
                <a:spcPts val="0"/>
              </a:spcBef>
              <a:spcAft>
                <a:spcPts val="0"/>
              </a:spcAft>
              <a:buSzPts val="1800"/>
              <a:buChar char="▫"/>
            </a:pPr>
            <a:r>
              <a:rPr lang="en" sz="1800"/>
              <a:t>Oppo</a:t>
            </a:r>
            <a:endParaRPr sz="1800"/>
          </a:p>
          <a:p>
            <a:pPr indent="-342900" lvl="1" marL="914400" rtl="0" algn="l">
              <a:spcBef>
                <a:spcPts val="0"/>
              </a:spcBef>
              <a:spcAft>
                <a:spcPts val="0"/>
              </a:spcAft>
              <a:buSzPts val="1800"/>
              <a:buChar char="▫"/>
            </a:pPr>
            <a:r>
              <a:rPr lang="en" sz="1800"/>
              <a:t>Meizu</a:t>
            </a:r>
            <a:endParaRPr sz="1800"/>
          </a:p>
          <a:p>
            <a:pPr indent="-342900" lvl="1" marL="914400" rtl="0" algn="l">
              <a:spcBef>
                <a:spcPts val="0"/>
              </a:spcBef>
              <a:spcAft>
                <a:spcPts val="0"/>
              </a:spcAft>
              <a:buSzPts val="1800"/>
              <a:buChar char="▫"/>
            </a:pPr>
            <a:r>
              <a:rPr lang="en" sz="1800"/>
              <a:t>Nokia</a:t>
            </a:r>
            <a:endParaRPr sz="1800"/>
          </a:p>
          <a:p>
            <a:pPr indent="-342900" lvl="1" marL="914400" rtl="0" algn="l">
              <a:spcBef>
                <a:spcPts val="0"/>
              </a:spcBef>
              <a:spcAft>
                <a:spcPts val="0"/>
              </a:spcAft>
              <a:buSzPts val="1800"/>
              <a:buChar char="▫"/>
            </a:pPr>
            <a:r>
              <a:rPr lang="en" sz="1800"/>
              <a:t>Vivo</a:t>
            </a:r>
            <a:endParaRPr sz="1800"/>
          </a:p>
          <a:p>
            <a:pPr indent="-342900" lvl="1" marL="914400" rtl="0" algn="l">
              <a:spcBef>
                <a:spcPts val="0"/>
              </a:spcBef>
              <a:spcAft>
                <a:spcPts val="0"/>
              </a:spcAft>
              <a:buSzPts val="1800"/>
              <a:buChar char="▫"/>
            </a:pPr>
            <a:r>
              <a:rPr lang="en" sz="1800"/>
              <a:t>TP-Link</a:t>
            </a:r>
            <a:endParaRPr sz="1800"/>
          </a:p>
        </p:txBody>
      </p:sp>
      <p:sp>
        <p:nvSpPr>
          <p:cNvPr id="303" name="Google Shape;303;p32"/>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4" name="Google Shape;304;p32"/>
          <p:cNvPicPr preferRelativeResize="0"/>
          <p:nvPr/>
        </p:nvPicPr>
        <p:blipFill>
          <a:blip r:embed="rId3">
            <a:alphaModFix/>
          </a:blip>
          <a:stretch>
            <a:fillRect/>
          </a:stretch>
        </p:blipFill>
        <p:spPr>
          <a:xfrm>
            <a:off x="3920175" y="2055350"/>
            <a:ext cx="5099175" cy="2837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Interpreting Models</a:t>
            </a:r>
            <a:endParaRPr/>
          </a:p>
        </p:txBody>
      </p:sp>
      <p:sp>
        <p:nvSpPr>
          <p:cNvPr id="310" name="Google Shape;310;p33"/>
          <p:cNvSpPr txBox="1"/>
          <p:nvPr>
            <p:ph idx="1" type="body"/>
          </p:nvPr>
        </p:nvSpPr>
        <p:spPr>
          <a:xfrm>
            <a:off x="1165475" y="1192300"/>
            <a:ext cx="2676600" cy="877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Which model had the highest Accuracy?</a:t>
            </a:r>
            <a:endParaRPr b="1"/>
          </a:p>
          <a:p>
            <a:pPr indent="-342900" lvl="1" marL="914400" rtl="0" algn="l">
              <a:spcBef>
                <a:spcPts val="0"/>
              </a:spcBef>
              <a:spcAft>
                <a:spcPts val="0"/>
              </a:spcAft>
              <a:buSzPts val="1800"/>
              <a:buChar char="▫"/>
            </a:pPr>
            <a:r>
              <a:rPr b="1" lang="en"/>
              <a:t>Neural</a:t>
            </a:r>
            <a:r>
              <a:rPr b="1" lang="en"/>
              <a:t> Network (unbalanced)</a:t>
            </a:r>
            <a:endParaRPr b="1"/>
          </a:p>
          <a:p>
            <a:pPr indent="0" lvl="0" marL="0" rtl="0" algn="l">
              <a:spcBef>
                <a:spcPts val="600"/>
              </a:spcBef>
              <a:spcAft>
                <a:spcPts val="0"/>
              </a:spcAft>
              <a:buNone/>
            </a:pPr>
            <a:r>
              <a:t/>
            </a:r>
            <a:endParaRPr/>
          </a:p>
        </p:txBody>
      </p:sp>
      <p:sp>
        <p:nvSpPr>
          <p:cNvPr id="311" name="Google Shape;311;p3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33"/>
          <p:cNvSpPr txBox="1"/>
          <p:nvPr>
            <p:ph idx="1" type="body"/>
          </p:nvPr>
        </p:nvSpPr>
        <p:spPr>
          <a:xfrm>
            <a:off x="1252225" y="3372373"/>
            <a:ext cx="2403600" cy="877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Which model had the best TPR?</a:t>
            </a:r>
            <a:endParaRPr b="1"/>
          </a:p>
          <a:p>
            <a:pPr indent="-342900" lvl="1" marL="914400" rtl="0" algn="l">
              <a:spcBef>
                <a:spcPts val="0"/>
              </a:spcBef>
              <a:spcAft>
                <a:spcPts val="0"/>
              </a:spcAft>
              <a:buSzPts val="1800"/>
              <a:buChar char="▫"/>
            </a:pPr>
            <a:r>
              <a:rPr b="1" lang="en"/>
              <a:t>XGBoost</a:t>
            </a:r>
            <a:endParaRPr b="1"/>
          </a:p>
        </p:txBody>
      </p:sp>
      <p:sp>
        <p:nvSpPr>
          <p:cNvPr id="313" name="Google Shape;313;p33"/>
          <p:cNvSpPr txBox="1"/>
          <p:nvPr>
            <p:ph idx="1" type="body"/>
          </p:nvPr>
        </p:nvSpPr>
        <p:spPr>
          <a:xfrm>
            <a:off x="4651850" y="1075075"/>
            <a:ext cx="2676600" cy="877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Which model had the best F1 Score?</a:t>
            </a:r>
            <a:endParaRPr b="1"/>
          </a:p>
          <a:p>
            <a:pPr indent="-342900" lvl="1" marL="914400" rtl="0" algn="l">
              <a:spcBef>
                <a:spcPts val="0"/>
              </a:spcBef>
              <a:spcAft>
                <a:spcPts val="0"/>
              </a:spcAft>
              <a:buSzPts val="1800"/>
              <a:buChar char="▫"/>
            </a:pPr>
            <a:r>
              <a:rPr b="1" lang="en"/>
              <a:t>Random Forest</a:t>
            </a:r>
            <a:endParaRPr b="1"/>
          </a:p>
          <a:p>
            <a:pPr indent="0" lvl="0" marL="0" rtl="0" algn="l">
              <a:spcBef>
                <a:spcPts val="600"/>
              </a:spcBef>
              <a:spcAft>
                <a:spcPts val="0"/>
              </a:spcAft>
              <a:buNone/>
            </a:pPr>
            <a:r>
              <a:t/>
            </a:r>
            <a:endParaRPr/>
          </a:p>
        </p:txBody>
      </p:sp>
      <p:sp>
        <p:nvSpPr>
          <p:cNvPr id="314" name="Google Shape;314;p33"/>
          <p:cNvSpPr txBox="1"/>
          <p:nvPr>
            <p:ph idx="1" type="body"/>
          </p:nvPr>
        </p:nvSpPr>
        <p:spPr>
          <a:xfrm>
            <a:off x="4800575" y="2975775"/>
            <a:ext cx="2676600" cy="877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Which model had the highest Precision?</a:t>
            </a:r>
            <a:endParaRPr b="1"/>
          </a:p>
          <a:p>
            <a:pPr indent="-342900" lvl="1" marL="914400" rtl="0" algn="l">
              <a:spcBef>
                <a:spcPts val="0"/>
              </a:spcBef>
              <a:spcAft>
                <a:spcPts val="0"/>
              </a:spcAft>
              <a:buSzPts val="1800"/>
              <a:buChar char="▫"/>
            </a:pPr>
            <a:r>
              <a:rPr b="1" lang="en"/>
              <a:t>Random Forest</a:t>
            </a:r>
            <a:endParaRPr b="1"/>
          </a:p>
          <a:p>
            <a:pPr indent="0" lvl="0" marL="0" rtl="0" algn="l">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4"/>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320" name="Google Shape;320;p34"/>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Continuous Delivery for Machine Learning (CD4ML)</a:t>
            </a:r>
            <a:endParaRPr/>
          </a:p>
        </p:txBody>
      </p:sp>
      <p:sp>
        <p:nvSpPr>
          <p:cNvPr id="321" name="Google Shape;321;p34"/>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6</a:t>
            </a:r>
            <a:endParaRPr sz="3000">
              <a:solidFill>
                <a:srgbClr val="2E3037"/>
              </a:solidFill>
              <a:latin typeface="Quicksand"/>
              <a:ea typeface="Quicksand"/>
              <a:cs typeface="Quicksand"/>
              <a:sym typeface="Quicksand"/>
            </a:endParaRPr>
          </a:p>
        </p:txBody>
      </p:sp>
      <p:sp>
        <p:nvSpPr>
          <p:cNvPr id="322" name="Google Shape;322;p3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 to End </a:t>
            </a:r>
            <a:r>
              <a:rPr lang="en"/>
              <a:t>Continuous</a:t>
            </a:r>
            <a:r>
              <a:rPr lang="en"/>
              <a:t> Delivery for Machine Learning</a:t>
            </a:r>
            <a:endParaRPr/>
          </a:p>
        </p:txBody>
      </p:sp>
      <p:sp>
        <p:nvSpPr>
          <p:cNvPr id="328" name="Google Shape;328;p3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9" name="Google Shape;329;p35"/>
          <p:cNvPicPr preferRelativeResize="0"/>
          <p:nvPr/>
        </p:nvPicPr>
        <p:blipFill>
          <a:blip r:embed="rId3">
            <a:alphaModFix/>
          </a:blip>
          <a:stretch>
            <a:fillRect/>
          </a:stretch>
        </p:blipFill>
        <p:spPr>
          <a:xfrm>
            <a:off x="636463" y="824555"/>
            <a:ext cx="7871074" cy="414177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6"/>
          <p:cNvSpPr txBox="1"/>
          <p:nvPr>
            <p:ph idx="4294967295" type="ctrTitle"/>
          </p:nvPr>
        </p:nvSpPr>
        <p:spPr>
          <a:xfrm>
            <a:off x="1336100" y="1183688"/>
            <a:ext cx="7337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rgbClr val="2E3037"/>
                </a:solidFill>
              </a:rPr>
              <a:t>Thanks!</a:t>
            </a:r>
            <a:endParaRPr b="1" sz="2200">
              <a:solidFill>
                <a:srgbClr val="2E3037"/>
              </a:solidFill>
            </a:endParaRPr>
          </a:p>
        </p:txBody>
      </p:sp>
      <p:sp>
        <p:nvSpPr>
          <p:cNvPr id="335" name="Google Shape;335;p36"/>
          <p:cNvSpPr txBox="1"/>
          <p:nvPr>
            <p:ph idx="4294967295" type="subTitle"/>
          </p:nvPr>
        </p:nvSpPr>
        <p:spPr>
          <a:xfrm>
            <a:off x="1336100" y="2190788"/>
            <a:ext cx="7337700" cy="609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600">
                <a:solidFill>
                  <a:srgbClr val="F3F3F3"/>
                </a:solidFill>
              </a:rPr>
              <a:t>ANY QUESTIONS?</a:t>
            </a:r>
            <a:endParaRPr b="1" sz="3600">
              <a:solidFill>
                <a:srgbClr val="F3F3F3"/>
              </a:solidFill>
            </a:endParaRPr>
          </a:p>
        </p:txBody>
      </p:sp>
      <p:sp>
        <p:nvSpPr>
          <p:cNvPr id="336" name="Google Shape;336;p36"/>
          <p:cNvSpPr txBox="1"/>
          <p:nvPr>
            <p:ph idx="4294967295" type="body"/>
          </p:nvPr>
        </p:nvSpPr>
        <p:spPr>
          <a:xfrm>
            <a:off x="1336100" y="2771569"/>
            <a:ext cx="7337700" cy="85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rgbClr val="F3F3F3"/>
                </a:solidFill>
              </a:rPr>
              <a:t>GitHub’s:</a:t>
            </a:r>
            <a:endParaRPr sz="2200">
              <a:solidFill>
                <a:srgbClr val="F3F3F3"/>
              </a:solidFill>
            </a:endParaRPr>
          </a:p>
          <a:p>
            <a:pPr indent="-368300" lvl="0" marL="457200" rtl="0" algn="l">
              <a:spcBef>
                <a:spcPts val="600"/>
              </a:spcBef>
              <a:spcAft>
                <a:spcPts val="0"/>
              </a:spcAft>
              <a:buClr>
                <a:srgbClr val="F3F3F3"/>
              </a:buClr>
              <a:buSzPts val="2200"/>
              <a:buChar char="◦"/>
            </a:pPr>
            <a:r>
              <a:rPr lang="en" sz="2200">
                <a:solidFill>
                  <a:srgbClr val="F3F3F3"/>
                </a:solidFill>
              </a:rPr>
              <a:t>8Jun</a:t>
            </a:r>
            <a:endParaRPr sz="2200">
              <a:solidFill>
                <a:srgbClr val="F3F3F3"/>
              </a:solidFill>
            </a:endParaRPr>
          </a:p>
          <a:p>
            <a:pPr indent="-368300" lvl="0" marL="457200" rtl="0" algn="l">
              <a:spcBef>
                <a:spcPts val="0"/>
              </a:spcBef>
              <a:spcAft>
                <a:spcPts val="0"/>
              </a:spcAft>
              <a:buClr>
                <a:srgbClr val="F3F3F3"/>
              </a:buClr>
              <a:buSzPts val="2200"/>
              <a:buChar char="◦"/>
            </a:pPr>
            <a:r>
              <a:rPr lang="en" sz="2200">
                <a:solidFill>
                  <a:srgbClr val="F3F3F3"/>
                </a:solidFill>
              </a:rPr>
              <a:t>alexqaddourah</a:t>
            </a:r>
            <a:endParaRPr sz="2200">
              <a:solidFill>
                <a:srgbClr val="F3F3F3"/>
              </a:solidFill>
            </a:endParaRPr>
          </a:p>
          <a:p>
            <a:pPr indent="-368300" lvl="0" marL="457200" rtl="0" algn="l">
              <a:spcBef>
                <a:spcPts val="0"/>
              </a:spcBef>
              <a:spcAft>
                <a:spcPts val="0"/>
              </a:spcAft>
              <a:buClr>
                <a:srgbClr val="F3F3F3"/>
              </a:buClr>
              <a:buSzPts val="2200"/>
              <a:buChar char="◦"/>
            </a:pPr>
            <a:r>
              <a:rPr lang="en" sz="2200">
                <a:solidFill>
                  <a:srgbClr val="F3F3F3"/>
                </a:solidFill>
              </a:rPr>
              <a:t>almc6742</a:t>
            </a:r>
            <a:endParaRPr sz="2200">
              <a:solidFill>
                <a:srgbClr val="F3F3F3"/>
              </a:solidFill>
            </a:endParaRPr>
          </a:p>
          <a:p>
            <a:pPr indent="-368300" lvl="0" marL="457200" rtl="0" algn="l">
              <a:spcBef>
                <a:spcPts val="0"/>
              </a:spcBef>
              <a:spcAft>
                <a:spcPts val="0"/>
              </a:spcAft>
              <a:buClr>
                <a:srgbClr val="F3F3F3"/>
              </a:buClr>
              <a:buSzPts val="2200"/>
              <a:buChar char="◦"/>
            </a:pPr>
            <a:r>
              <a:rPr lang="en" sz="2200">
                <a:solidFill>
                  <a:srgbClr val="F3F3F3"/>
                </a:solidFill>
              </a:rPr>
              <a:t>TeddyCU</a:t>
            </a:r>
            <a:endParaRPr sz="2200">
              <a:solidFill>
                <a:srgbClr val="F3F3F3"/>
              </a:solidFill>
            </a:endParaRPr>
          </a:p>
        </p:txBody>
      </p:sp>
      <p:sp>
        <p:nvSpPr>
          <p:cNvPr id="337" name="Google Shape;337;p3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43" name="Google Shape;343;p37"/>
          <p:cNvSpPr txBox="1"/>
          <p:nvPr>
            <p:ph idx="1" type="body"/>
          </p:nvPr>
        </p:nvSpPr>
        <p:spPr>
          <a:xfrm>
            <a:off x="1165473" y="1102615"/>
            <a:ext cx="6858000" cy="3725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FFFFFF"/>
              </a:buClr>
              <a:buSzPts val="1200"/>
              <a:buChar char="◦"/>
            </a:pPr>
            <a:r>
              <a:rPr lang="en" sz="1100">
                <a:solidFill>
                  <a:srgbClr val="FFFFFF"/>
                </a:solidFill>
                <a:latin typeface="Arial"/>
                <a:ea typeface="Arial"/>
                <a:cs typeface="Arial"/>
                <a:sym typeface="Arial"/>
              </a:rPr>
              <a:t>Continuous</a:t>
            </a:r>
            <a:r>
              <a:rPr lang="en" sz="1100">
                <a:solidFill>
                  <a:srgbClr val="FFFFFF"/>
                </a:solidFill>
                <a:latin typeface="Arial"/>
                <a:ea typeface="Arial"/>
                <a:cs typeface="Arial"/>
                <a:sym typeface="Arial"/>
              </a:rPr>
              <a:t> Delivery for Machine Learning</a:t>
            </a:r>
            <a:endParaRPr sz="1100">
              <a:solidFill>
                <a:srgbClr val="FFFFFF"/>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u="sng">
                <a:solidFill>
                  <a:schemeClr val="hlink"/>
                </a:solidFill>
                <a:latin typeface="Arial"/>
                <a:ea typeface="Arial"/>
                <a:cs typeface="Arial"/>
                <a:sym typeface="Arial"/>
                <a:hlinkClick r:id="rId3"/>
              </a:rPr>
              <a:t>https://martinfowler.com/articles/cd4ml.html#initial-ml-process.png</a:t>
            </a:r>
            <a:endParaRPr sz="1100">
              <a:solidFill>
                <a:srgbClr val="000000"/>
              </a:solidFill>
              <a:latin typeface="Arial"/>
              <a:ea typeface="Arial"/>
              <a:cs typeface="Arial"/>
              <a:sym typeface="Arial"/>
            </a:endParaRPr>
          </a:p>
          <a:p>
            <a:pPr indent="-298450" lvl="2" marL="1371600" rtl="0" algn="l">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Danilo Sato, Arif Wider, Christoph Windheuser</a:t>
            </a:r>
            <a:endParaRPr sz="11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100">
                <a:solidFill>
                  <a:srgbClr val="FFFFFF"/>
                </a:solidFill>
                <a:latin typeface="Arial"/>
                <a:ea typeface="Arial"/>
                <a:cs typeface="Arial"/>
                <a:sym typeface="Arial"/>
              </a:rPr>
              <a:t>Kaggle - </a:t>
            </a:r>
            <a:r>
              <a:rPr lang="en" sz="1100" u="sng">
                <a:solidFill>
                  <a:schemeClr val="hlink"/>
                </a:solidFill>
                <a:latin typeface="Arial"/>
                <a:ea typeface="Arial"/>
                <a:cs typeface="Arial"/>
                <a:sym typeface="Arial"/>
                <a:hlinkClick r:id="rId4"/>
              </a:rPr>
              <a:t>https://www.kaggle.com/mkechinov/ecommerce-behavior-data-from-multi-category-store</a:t>
            </a:r>
            <a:endParaRPr sz="1100">
              <a:solidFill>
                <a:srgbClr val="FFFFFF"/>
              </a:solidFill>
              <a:latin typeface="Arial"/>
              <a:ea typeface="Arial"/>
              <a:cs typeface="Arial"/>
              <a:sym typeface="Arial"/>
            </a:endParaRPr>
          </a:p>
        </p:txBody>
      </p:sp>
      <p:sp>
        <p:nvSpPr>
          <p:cNvPr id="344" name="Google Shape;344;p3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4"/>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Understanding</a:t>
            </a:r>
            <a:endParaRPr/>
          </a:p>
        </p:txBody>
      </p:sp>
      <p:sp>
        <p:nvSpPr>
          <p:cNvPr id="119" name="Google Shape;119;p14"/>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120" name="Google Shape;120;p1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4"/>
          <p:cNvSpPr/>
          <p:nvPr/>
        </p:nvSpPr>
        <p:spPr>
          <a:xfrm>
            <a:off x="2335663" y="3080125"/>
            <a:ext cx="421500" cy="14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4"/>
          <p:cNvSpPr/>
          <p:nvPr/>
        </p:nvSpPr>
        <p:spPr>
          <a:xfrm>
            <a:off x="3758038" y="3080125"/>
            <a:ext cx="421500" cy="14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4"/>
          <p:cNvSpPr txBox="1"/>
          <p:nvPr/>
        </p:nvSpPr>
        <p:spPr>
          <a:xfrm>
            <a:off x="1530175" y="2913613"/>
            <a:ext cx="12270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VIEW</a:t>
            </a:r>
            <a:endParaRPr b="1" sz="1800">
              <a:solidFill>
                <a:srgbClr val="FFFFFF"/>
              </a:solidFill>
              <a:latin typeface="Quicksand"/>
              <a:ea typeface="Quicksand"/>
              <a:cs typeface="Quicksand"/>
              <a:sym typeface="Quicksand"/>
            </a:endParaRPr>
          </a:p>
        </p:txBody>
      </p:sp>
      <p:sp>
        <p:nvSpPr>
          <p:cNvPr id="124" name="Google Shape;124;p14"/>
          <p:cNvSpPr txBox="1"/>
          <p:nvPr/>
        </p:nvSpPr>
        <p:spPr>
          <a:xfrm>
            <a:off x="4278750" y="2913613"/>
            <a:ext cx="16200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PURCHASE</a:t>
            </a:r>
            <a:endParaRPr>
              <a:latin typeface="Quicksand"/>
              <a:ea typeface="Quicksand"/>
              <a:cs typeface="Quicksand"/>
              <a:sym typeface="Quicksand"/>
            </a:endParaRPr>
          </a:p>
        </p:txBody>
      </p:sp>
      <p:sp>
        <p:nvSpPr>
          <p:cNvPr id="125" name="Google Shape;125;p14"/>
          <p:cNvSpPr txBox="1"/>
          <p:nvPr/>
        </p:nvSpPr>
        <p:spPr>
          <a:xfrm>
            <a:off x="2856350" y="2913613"/>
            <a:ext cx="8025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Quicksand"/>
                <a:ea typeface="Quicksand"/>
                <a:cs typeface="Quicksand"/>
                <a:sym typeface="Quicksand"/>
              </a:rPr>
              <a:t>CART</a:t>
            </a:r>
            <a:endParaRPr>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Addressing the Business Problem</a:t>
            </a:r>
            <a:endParaRPr/>
          </a:p>
        </p:txBody>
      </p:sp>
      <p:sp>
        <p:nvSpPr>
          <p:cNvPr id="131" name="Google Shape;131;p15"/>
          <p:cNvSpPr txBox="1"/>
          <p:nvPr>
            <p:ph idx="1" type="body"/>
          </p:nvPr>
        </p:nvSpPr>
        <p:spPr>
          <a:xfrm>
            <a:off x="1165475" y="963698"/>
            <a:ext cx="2403600" cy="367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Data-Driven Question</a:t>
            </a:r>
            <a:endParaRPr b="1"/>
          </a:p>
          <a:p>
            <a:pPr indent="0" lvl="0" marL="0" rtl="0" algn="l">
              <a:spcBef>
                <a:spcPts val="600"/>
              </a:spcBef>
              <a:spcAft>
                <a:spcPts val="0"/>
              </a:spcAft>
              <a:buNone/>
            </a:pPr>
            <a:r>
              <a:rPr lang="en"/>
              <a:t>What actions within, and circumstances surrounding, a user session on an eCommerce website can help identify the eventual purchase decision?</a:t>
            </a:r>
            <a:endParaRPr/>
          </a:p>
          <a:p>
            <a:pPr indent="-342900" lvl="0" marL="457200" rtl="0" algn="l">
              <a:spcBef>
                <a:spcPts val="600"/>
              </a:spcBef>
              <a:spcAft>
                <a:spcPts val="0"/>
              </a:spcAft>
              <a:buSzPts val="1800"/>
              <a:buChar char="●"/>
            </a:pPr>
            <a:r>
              <a:rPr lang="en"/>
              <a:t>Product View</a:t>
            </a:r>
            <a:endParaRPr/>
          </a:p>
          <a:p>
            <a:pPr indent="-342900" lvl="0" marL="457200" rtl="0" algn="l">
              <a:spcBef>
                <a:spcPts val="0"/>
              </a:spcBef>
              <a:spcAft>
                <a:spcPts val="0"/>
              </a:spcAft>
              <a:buSzPts val="1800"/>
              <a:buChar char="●"/>
            </a:pPr>
            <a:r>
              <a:rPr lang="en"/>
              <a:t>Cart/Wishlist</a:t>
            </a:r>
            <a:endParaRPr/>
          </a:p>
          <a:p>
            <a:pPr indent="-342900" lvl="0" marL="457200" rtl="0" algn="l">
              <a:spcBef>
                <a:spcPts val="0"/>
              </a:spcBef>
              <a:spcAft>
                <a:spcPts val="0"/>
              </a:spcAft>
              <a:buSzPts val="1800"/>
              <a:buChar char="●"/>
            </a:pPr>
            <a:r>
              <a:rPr lang="en"/>
              <a:t>Day or Time</a:t>
            </a:r>
            <a:endParaRPr/>
          </a:p>
        </p:txBody>
      </p:sp>
      <p:sp>
        <p:nvSpPr>
          <p:cNvPr id="132" name="Google Shape;132;p15"/>
          <p:cNvSpPr txBox="1"/>
          <p:nvPr>
            <p:ph idx="2" type="body"/>
          </p:nvPr>
        </p:nvSpPr>
        <p:spPr>
          <a:xfrm>
            <a:off x="3442125" y="963700"/>
            <a:ext cx="2950200" cy="367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Problem Definition</a:t>
            </a:r>
            <a:endParaRPr b="1"/>
          </a:p>
          <a:p>
            <a:pPr indent="0" lvl="0" marL="0" rtl="0" algn="l">
              <a:spcBef>
                <a:spcPts val="600"/>
              </a:spcBef>
              <a:spcAft>
                <a:spcPts val="0"/>
              </a:spcAft>
              <a:buNone/>
            </a:pPr>
            <a:r>
              <a:rPr lang="en"/>
              <a:t>The average cart abandonment rate for online retailers is 67.91%. To optimize the checkout process, marketers &amp; analysts must be familiar with actions and timelines of user sessions.</a:t>
            </a:r>
            <a:endParaRPr/>
          </a:p>
          <a:p>
            <a:pPr indent="-342900" lvl="0" marL="457200" rtl="0" algn="l">
              <a:spcBef>
                <a:spcPts val="600"/>
              </a:spcBef>
              <a:spcAft>
                <a:spcPts val="0"/>
              </a:spcAft>
              <a:buSzPts val="1800"/>
              <a:buChar char="●"/>
            </a:pPr>
            <a:r>
              <a:rPr lang="en"/>
              <a:t>Remarketing</a:t>
            </a:r>
            <a:endParaRPr/>
          </a:p>
          <a:p>
            <a:pPr indent="-342900" lvl="0" marL="457200" rtl="0" algn="l">
              <a:spcBef>
                <a:spcPts val="0"/>
              </a:spcBef>
              <a:spcAft>
                <a:spcPts val="0"/>
              </a:spcAft>
              <a:buSzPts val="1800"/>
              <a:buChar char="●"/>
            </a:pPr>
            <a:r>
              <a:rPr lang="en"/>
              <a:t>Sale/Promotion Timelines</a:t>
            </a:r>
            <a:endParaRPr/>
          </a:p>
          <a:p>
            <a:pPr indent="-342900" lvl="0" marL="457200" rtl="0" algn="l">
              <a:spcBef>
                <a:spcPts val="0"/>
              </a:spcBef>
              <a:spcAft>
                <a:spcPts val="0"/>
              </a:spcAft>
              <a:buSzPts val="1800"/>
              <a:buChar char="●"/>
            </a:pPr>
            <a:r>
              <a:rPr lang="en"/>
              <a:t>Price Analysis</a:t>
            </a:r>
            <a:endParaRPr/>
          </a:p>
        </p:txBody>
      </p:sp>
      <p:sp>
        <p:nvSpPr>
          <p:cNvPr id="133" name="Google Shape;133;p15"/>
          <p:cNvSpPr txBox="1"/>
          <p:nvPr>
            <p:ph idx="3" type="body"/>
          </p:nvPr>
        </p:nvSpPr>
        <p:spPr>
          <a:xfrm>
            <a:off x="6248550" y="963700"/>
            <a:ext cx="2823300" cy="402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Motivation &amp; Potential Benefit</a:t>
            </a:r>
            <a:endParaRPr b="1"/>
          </a:p>
          <a:p>
            <a:pPr indent="0" lvl="0" marL="0" rtl="0" algn="l">
              <a:spcBef>
                <a:spcPts val="600"/>
              </a:spcBef>
              <a:spcAft>
                <a:spcPts val="0"/>
              </a:spcAft>
              <a:buNone/>
            </a:pPr>
            <a:r>
              <a:rPr lang="en"/>
              <a:t>A data analytics solution can illuminate characteristics of consumer groups, opportunities to change behavior, and ultimately optimize conversion.</a:t>
            </a:r>
            <a:endParaRPr/>
          </a:p>
          <a:p>
            <a:pPr indent="-342900" lvl="0" marL="457200" rtl="0" algn="l">
              <a:spcBef>
                <a:spcPts val="600"/>
              </a:spcBef>
              <a:spcAft>
                <a:spcPts val="0"/>
              </a:spcAft>
              <a:buSzPts val="1800"/>
              <a:buChar char="●"/>
            </a:pPr>
            <a:r>
              <a:rPr lang="en"/>
              <a:t>Motivate (would-be) non-Purchasers</a:t>
            </a:r>
            <a:endParaRPr/>
          </a:p>
          <a:p>
            <a:pPr indent="-342900" lvl="0" marL="457200" rtl="0" algn="l">
              <a:spcBef>
                <a:spcPts val="0"/>
              </a:spcBef>
              <a:spcAft>
                <a:spcPts val="0"/>
              </a:spcAft>
              <a:buSzPts val="1800"/>
              <a:buChar char="●"/>
            </a:pPr>
            <a:r>
              <a:rPr lang="en"/>
              <a:t>Retain Purchasers</a:t>
            </a:r>
            <a:endParaRPr/>
          </a:p>
          <a:p>
            <a:pPr indent="0" lvl="0" marL="0" rtl="0" algn="l">
              <a:spcBef>
                <a:spcPts val="600"/>
              </a:spcBef>
              <a:spcAft>
                <a:spcPts val="0"/>
              </a:spcAft>
              <a:buNone/>
            </a:pPr>
            <a:r>
              <a:t/>
            </a:r>
            <a:endParaRPr/>
          </a:p>
        </p:txBody>
      </p:sp>
      <p:sp>
        <p:nvSpPr>
          <p:cNvPr id="134" name="Google Shape;134;p1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6"/>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Understanding &amp; Limitations</a:t>
            </a:r>
            <a:endParaRPr/>
          </a:p>
        </p:txBody>
      </p:sp>
      <p:sp>
        <p:nvSpPr>
          <p:cNvPr id="140" name="Google Shape;140;p16"/>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 Familiarity - Problems - Discovery - Planning</a:t>
            </a:r>
            <a:endParaRPr/>
          </a:p>
        </p:txBody>
      </p:sp>
      <p:sp>
        <p:nvSpPr>
          <p:cNvPr id="141" name="Google Shape;141;p16"/>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2</a:t>
            </a:r>
            <a:endParaRPr sz="3000">
              <a:solidFill>
                <a:srgbClr val="2E3037"/>
              </a:solidFill>
              <a:latin typeface="Quicksand"/>
              <a:ea typeface="Quicksand"/>
              <a:cs typeface="Quicksand"/>
              <a:sym typeface="Quicksand"/>
            </a:endParaRPr>
          </a:p>
        </p:txBody>
      </p:sp>
      <p:sp>
        <p:nvSpPr>
          <p:cNvPr id="142" name="Google Shape;142;p1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148" name="Google Shape;148;p17"/>
          <p:cNvSpPr txBox="1"/>
          <p:nvPr>
            <p:ph idx="1" type="body"/>
          </p:nvPr>
        </p:nvSpPr>
        <p:spPr>
          <a:xfrm>
            <a:off x="1165475" y="1179281"/>
            <a:ext cx="24036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Collection</a:t>
            </a:r>
            <a:endParaRPr b="1"/>
          </a:p>
          <a:p>
            <a:pPr indent="0" lvl="0" marL="0" rtl="0" algn="l">
              <a:spcBef>
                <a:spcPts val="600"/>
              </a:spcBef>
              <a:spcAft>
                <a:spcPts val="0"/>
              </a:spcAft>
              <a:buNone/>
            </a:pPr>
            <a:r>
              <a:rPr lang="en" sz="1200"/>
              <a:t>Where did the data set come from?</a:t>
            </a:r>
            <a:endParaRPr sz="1200"/>
          </a:p>
        </p:txBody>
      </p:sp>
      <p:sp>
        <p:nvSpPr>
          <p:cNvPr id="149" name="Google Shape;149;p17"/>
          <p:cNvSpPr txBox="1"/>
          <p:nvPr>
            <p:ph idx="2" type="body"/>
          </p:nvPr>
        </p:nvSpPr>
        <p:spPr>
          <a:xfrm>
            <a:off x="3692250" y="1179281"/>
            <a:ext cx="24036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Familiarity</a:t>
            </a:r>
            <a:endParaRPr b="1"/>
          </a:p>
          <a:p>
            <a:pPr indent="0" lvl="0" marL="0" rtl="0" algn="l">
              <a:spcBef>
                <a:spcPts val="600"/>
              </a:spcBef>
              <a:spcAft>
                <a:spcPts val="0"/>
              </a:spcAft>
              <a:buNone/>
            </a:pPr>
            <a:r>
              <a:rPr lang="en" sz="1200"/>
              <a:t>What did our team do to familiarize ourselves with the data?</a:t>
            </a:r>
            <a:endParaRPr sz="1200"/>
          </a:p>
        </p:txBody>
      </p:sp>
      <p:sp>
        <p:nvSpPr>
          <p:cNvPr id="150" name="Google Shape;150;p17"/>
          <p:cNvSpPr txBox="1"/>
          <p:nvPr>
            <p:ph idx="3" type="body"/>
          </p:nvPr>
        </p:nvSpPr>
        <p:spPr>
          <a:xfrm>
            <a:off x="6219025" y="1179281"/>
            <a:ext cx="24036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Problems</a:t>
            </a:r>
            <a:endParaRPr b="1"/>
          </a:p>
          <a:p>
            <a:pPr indent="0" lvl="0" marL="0" rtl="0" algn="l">
              <a:spcBef>
                <a:spcPts val="600"/>
              </a:spcBef>
              <a:spcAft>
                <a:spcPts val="0"/>
              </a:spcAft>
              <a:buNone/>
            </a:pPr>
            <a:r>
              <a:rPr lang="en" sz="1200"/>
              <a:t>What problems did we run into during this exploratory phase?</a:t>
            </a:r>
            <a:endParaRPr sz="1200"/>
          </a:p>
          <a:p>
            <a:pPr indent="-304800" lvl="0" marL="457200" rtl="0" algn="l">
              <a:spcBef>
                <a:spcPts val="600"/>
              </a:spcBef>
              <a:spcAft>
                <a:spcPts val="0"/>
              </a:spcAft>
              <a:buSzPts val="1200"/>
              <a:buChar char="●"/>
            </a:pPr>
            <a:r>
              <a:rPr lang="en" sz="1200"/>
              <a:t>42 million rows</a:t>
            </a:r>
            <a:endParaRPr sz="1200"/>
          </a:p>
          <a:p>
            <a:pPr indent="-304800" lvl="0" marL="457200" rtl="0" algn="l">
              <a:spcBef>
                <a:spcPts val="0"/>
              </a:spcBef>
              <a:spcAft>
                <a:spcPts val="0"/>
              </a:spcAft>
              <a:buSzPts val="1200"/>
              <a:buChar char="●"/>
            </a:pPr>
            <a:r>
              <a:rPr lang="en" sz="1200"/>
              <a:t>Data integrity gap</a:t>
            </a:r>
            <a:endParaRPr sz="1200"/>
          </a:p>
        </p:txBody>
      </p:sp>
      <p:sp>
        <p:nvSpPr>
          <p:cNvPr id="151" name="Google Shape;151;p17"/>
          <p:cNvSpPr txBox="1"/>
          <p:nvPr>
            <p:ph idx="1" type="body"/>
          </p:nvPr>
        </p:nvSpPr>
        <p:spPr>
          <a:xfrm>
            <a:off x="2200750" y="2929156"/>
            <a:ext cx="24036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Discovery</a:t>
            </a:r>
            <a:endParaRPr b="1"/>
          </a:p>
          <a:p>
            <a:pPr indent="-304800" lvl="0" marL="457200" rtl="0" algn="l">
              <a:spcBef>
                <a:spcPts val="600"/>
              </a:spcBef>
              <a:spcAft>
                <a:spcPts val="0"/>
              </a:spcAft>
              <a:buSzPts val="1200"/>
              <a:buChar char="●"/>
            </a:pPr>
            <a:r>
              <a:rPr lang="en" sz="1200"/>
              <a:t>User_session</a:t>
            </a:r>
            <a:endParaRPr sz="1200"/>
          </a:p>
          <a:p>
            <a:pPr indent="-304800" lvl="0" marL="457200" rtl="0" algn="l">
              <a:spcBef>
                <a:spcPts val="0"/>
              </a:spcBef>
              <a:spcAft>
                <a:spcPts val="0"/>
              </a:spcAft>
              <a:buSzPts val="1200"/>
              <a:buChar char="●"/>
            </a:pPr>
            <a:r>
              <a:rPr lang="en" sz="1200"/>
              <a:t>User_id</a:t>
            </a:r>
            <a:endParaRPr sz="1200"/>
          </a:p>
          <a:p>
            <a:pPr indent="-304800" lvl="0" marL="457200" rtl="0" algn="l">
              <a:spcBef>
                <a:spcPts val="0"/>
              </a:spcBef>
              <a:spcAft>
                <a:spcPts val="0"/>
              </a:spcAft>
              <a:buSzPts val="1200"/>
              <a:buChar char="●"/>
            </a:pPr>
            <a:r>
              <a:rPr lang="en" sz="1200"/>
              <a:t>Product_id</a:t>
            </a:r>
            <a:endParaRPr sz="1200"/>
          </a:p>
          <a:p>
            <a:pPr indent="-304800" lvl="0" marL="457200" rtl="0" algn="l">
              <a:spcBef>
                <a:spcPts val="0"/>
              </a:spcBef>
              <a:spcAft>
                <a:spcPts val="0"/>
              </a:spcAft>
              <a:buSzPts val="1200"/>
              <a:buChar char="●"/>
            </a:pPr>
            <a:r>
              <a:rPr lang="en" sz="1200"/>
              <a:t>Brand</a:t>
            </a:r>
            <a:endParaRPr sz="1200"/>
          </a:p>
          <a:p>
            <a:pPr indent="-304800" lvl="0" marL="457200" rtl="0" algn="l">
              <a:spcBef>
                <a:spcPts val="0"/>
              </a:spcBef>
              <a:spcAft>
                <a:spcPts val="0"/>
              </a:spcAft>
              <a:buSzPts val="1200"/>
              <a:buChar char="●"/>
            </a:pPr>
            <a:r>
              <a:rPr lang="en" sz="1200"/>
              <a:t>Various Events</a:t>
            </a:r>
            <a:endParaRPr sz="1200"/>
          </a:p>
        </p:txBody>
      </p:sp>
      <p:sp>
        <p:nvSpPr>
          <p:cNvPr id="152" name="Google Shape;152;p17"/>
          <p:cNvSpPr txBox="1"/>
          <p:nvPr>
            <p:ph idx="3" type="body"/>
          </p:nvPr>
        </p:nvSpPr>
        <p:spPr>
          <a:xfrm>
            <a:off x="4723800" y="2893781"/>
            <a:ext cx="2403600" cy="12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Planning</a:t>
            </a:r>
            <a:endParaRPr b="1"/>
          </a:p>
          <a:p>
            <a:pPr indent="0" lvl="0" marL="0" rtl="0" algn="l">
              <a:spcBef>
                <a:spcPts val="600"/>
              </a:spcBef>
              <a:spcAft>
                <a:spcPts val="0"/>
              </a:spcAft>
              <a:buNone/>
            </a:pPr>
            <a:r>
              <a:rPr lang="en" sz="1200"/>
              <a:t>Is there opportunity to help answer our business problem?</a:t>
            </a:r>
            <a:endParaRPr sz="1200"/>
          </a:p>
          <a:p>
            <a:pPr indent="0" lvl="0" marL="0" rtl="0" algn="l">
              <a:spcBef>
                <a:spcPts val="600"/>
              </a:spcBef>
              <a:spcAft>
                <a:spcPts val="0"/>
              </a:spcAft>
              <a:buNone/>
            </a:pPr>
            <a:r>
              <a:t/>
            </a:r>
            <a:endParaRPr sz="1200"/>
          </a:p>
        </p:txBody>
      </p:sp>
      <p:grpSp>
        <p:nvGrpSpPr>
          <p:cNvPr id="153" name="Google Shape;153;p17"/>
          <p:cNvGrpSpPr/>
          <p:nvPr/>
        </p:nvGrpSpPr>
        <p:grpSpPr>
          <a:xfrm>
            <a:off x="1286340" y="974626"/>
            <a:ext cx="312754" cy="287131"/>
            <a:chOff x="1236875" y="1623900"/>
            <a:chExt cx="465200" cy="455475"/>
          </a:xfrm>
        </p:grpSpPr>
        <p:sp>
          <p:nvSpPr>
            <p:cNvPr id="154" name="Google Shape;154;p17"/>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7"/>
          <p:cNvGrpSpPr/>
          <p:nvPr/>
        </p:nvGrpSpPr>
        <p:grpSpPr>
          <a:xfrm>
            <a:off x="3809392" y="977500"/>
            <a:ext cx="293123" cy="274839"/>
            <a:chOff x="1923675" y="1633650"/>
            <a:chExt cx="436000" cy="435975"/>
          </a:xfrm>
        </p:grpSpPr>
        <p:sp>
          <p:nvSpPr>
            <p:cNvPr id="162" name="Google Shape;162;p1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7"/>
          <p:cNvSpPr/>
          <p:nvPr/>
        </p:nvSpPr>
        <p:spPr>
          <a:xfrm>
            <a:off x="2320825" y="2745835"/>
            <a:ext cx="269374" cy="252586"/>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17"/>
          <p:cNvGrpSpPr/>
          <p:nvPr/>
        </p:nvGrpSpPr>
        <p:grpSpPr>
          <a:xfrm>
            <a:off x="6343673" y="979622"/>
            <a:ext cx="295560" cy="277140"/>
            <a:chOff x="2594050" y="1631825"/>
            <a:chExt cx="439625" cy="439625"/>
          </a:xfrm>
        </p:grpSpPr>
        <p:sp>
          <p:nvSpPr>
            <p:cNvPr id="170" name="Google Shape;170;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5" name="Google Shape;175;p17"/>
          <p:cNvGrpSpPr/>
          <p:nvPr/>
        </p:nvGrpSpPr>
        <p:grpSpPr>
          <a:xfrm>
            <a:off x="4817606" y="2745832"/>
            <a:ext cx="316031" cy="181949"/>
            <a:chOff x="4595425" y="1707325"/>
            <a:chExt cx="470075" cy="288625"/>
          </a:xfrm>
        </p:grpSpPr>
        <p:sp>
          <p:nvSpPr>
            <p:cNvPr id="176" name="Google Shape;176;p17"/>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8"/>
          <p:cNvSpPr txBox="1"/>
          <p:nvPr>
            <p:ph idx="1" type="body"/>
          </p:nvPr>
        </p:nvSpPr>
        <p:spPr>
          <a:xfrm>
            <a:off x="2941025" y="894642"/>
            <a:ext cx="3306900" cy="372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Limited features</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Imbalanced</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Large (42M rows)</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Highly correlated features (view -&gt; cart)</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Data structure</a:t>
            </a:r>
            <a:endParaRPr/>
          </a:p>
        </p:txBody>
      </p:sp>
      <p:sp>
        <p:nvSpPr>
          <p:cNvPr id="186" name="Google Shape;186;p1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Limitations</a:t>
            </a:r>
            <a:endParaRPr/>
          </a:p>
        </p:txBody>
      </p:sp>
      <p:sp>
        <p:nvSpPr>
          <p:cNvPr id="187" name="Google Shape;187;p1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9"/>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93" name="Google Shape;193;p19"/>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the data useable</a:t>
            </a:r>
            <a:endParaRPr/>
          </a:p>
        </p:txBody>
      </p:sp>
      <p:sp>
        <p:nvSpPr>
          <p:cNvPr id="194" name="Google Shape;194;p19"/>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E3037"/>
                </a:solidFill>
                <a:latin typeface="Quicksand"/>
                <a:ea typeface="Quicksand"/>
                <a:cs typeface="Quicksand"/>
                <a:sym typeface="Quicksand"/>
              </a:rPr>
              <a:t>3</a:t>
            </a:r>
            <a:endParaRPr sz="3000">
              <a:solidFill>
                <a:srgbClr val="2E3037"/>
              </a:solidFill>
              <a:latin typeface="Quicksand"/>
              <a:ea typeface="Quicksand"/>
              <a:cs typeface="Quicksand"/>
              <a:sym typeface="Quicksand"/>
            </a:endParaRPr>
          </a:p>
        </p:txBody>
      </p:sp>
      <p:sp>
        <p:nvSpPr>
          <p:cNvPr id="195" name="Google Shape;195;p1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2400">
                <a:solidFill>
                  <a:srgbClr val="39C0BA"/>
                </a:solidFill>
              </a:rPr>
              <a:t>Preprocessing</a:t>
            </a:r>
            <a:endParaRPr sz="2400">
              <a:solidFill>
                <a:srgbClr val="39C0BA"/>
              </a:solidFill>
            </a:endParaRPr>
          </a:p>
        </p:txBody>
      </p:sp>
      <p:sp>
        <p:nvSpPr>
          <p:cNvPr id="201" name="Google Shape;201;p20"/>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a:p>
          <a:p>
            <a:pPr indent="0" lvl="0" marL="0" rtl="0" algn="l">
              <a:spcBef>
                <a:spcPts val="600"/>
              </a:spcBef>
              <a:spcAft>
                <a:spcPts val="0"/>
              </a:spcAft>
              <a:buNone/>
            </a:pPr>
            <a:r>
              <a:t/>
            </a:r>
            <a:endParaRPr/>
          </a:p>
        </p:txBody>
      </p:sp>
      <p:sp>
        <p:nvSpPr>
          <p:cNvPr id="202" name="Google Shape;202;p20"/>
          <p:cNvSpPr txBox="1"/>
          <p:nvPr>
            <p:ph idx="3" type="body"/>
          </p:nvPr>
        </p:nvSpPr>
        <p:spPr>
          <a:xfrm>
            <a:off x="4716586" y="1192298"/>
            <a:ext cx="2403600" cy="3670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Subsetting</a:t>
            </a:r>
            <a:endParaRPr b="1"/>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03" name="Google Shape;203;p2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0"/>
          <p:cNvSpPr txBox="1"/>
          <p:nvPr>
            <p:ph idx="1" type="body"/>
          </p:nvPr>
        </p:nvSpPr>
        <p:spPr>
          <a:xfrm>
            <a:off x="1165475" y="1192311"/>
            <a:ext cx="3306900" cy="755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Null Value Handling</a:t>
            </a:r>
            <a:endParaRPr/>
          </a:p>
        </p:txBody>
      </p:sp>
      <p:sp>
        <p:nvSpPr>
          <p:cNvPr id="205" name="Google Shape;205;p20"/>
          <p:cNvSpPr txBox="1"/>
          <p:nvPr>
            <p:ph idx="2" type="body"/>
          </p:nvPr>
        </p:nvSpPr>
        <p:spPr>
          <a:xfrm>
            <a:off x="4716575" y="2404023"/>
            <a:ext cx="3306900" cy="2545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Scaling</a:t>
            </a:r>
            <a:endParaRPr b="1"/>
          </a:p>
          <a:p>
            <a:pPr indent="0" lvl="0" marL="0" rtl="0" algn="l">
              <a:spcBef>
                <a:spcPts val="600"/>
              </a:spcBef>
              <a:spcAft>
                <a:spcPts val="0"/>
              </a:spcAft>
              <a:buNone/>
            </a:pPr>
            <a:r>
              <a:t/>
            </a:r>
            <a:endParaRPr/>
          </a:p>
        </p:txBody>
      </p:sp>
      <p:sp>
        <p:nvSpPr>
          <p:cNvPr id="206" name="Google Shape;206;p20"/>
          <p:cNvSpPr txBox="1"/>
          <p:nvPr>
            <p:ph idx="1" type="body"/>
          </p:nvPr>
        </p:nvSpPr>
        <p:spPr>
          <a:xfrm>
            <a:off x="1165475" y="1754473"/>
            <a:ext cx="3306900" cy="650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Feature Engineering</a:t>
            </a:r>
            <a:endParaRPr/>
          </a:p>
        </p:txBody>
      </p:sp>
      <p:sp>
        <p:nvSpPr>
          <p:cNvPr id="207" name="Google Shape;207;p20"/>
          <p:cNvSpPr txBox="1"/>
          <p:nvPr>
            <p:ph idx="1" type="body"/>
          </p:nvPr>
        </p:nvSpPr>
        <p:spPr>
          <a:xfrm>
            <a:off x="4716575" y="1784772"/>
            <a:ext cx="3306900" cy="590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One-Hot Encoding</a:t>
            </a:r>
            <a:endParaRPr/>
          </a:p>
        </p:txBody>
      </p:sp>
      <p:sp>
        <p:nvSpPr>
          <p:cNvPr id="208" name="Google Shape;208;p20"/>
          <p:cNvSpPr txBox="1"/>
          <p:nvPr>
            <p:ph idx="1" type="body"/>
          </p:nvPr>
        </p:nvSpPr>
        <p:spPr>
          <a:xfrm>
            <a:off x="1165475" y="2374873"/>
            <a:ext cx="3306900" cy="650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Multicollinearity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