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279" r:id="rId3"/>
    <p:sldId id="276" r:id="rId4"/>
    <p:sldId id="280" r:id="rId5"/>
    <p:sldId id="282" r:id="rId6"/>
    <p:sldId id="283" r:id="rId7"/>
    <p:sldId id="284" r:id="rId8"/>
    <p:sldId id="27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82" d="100"/>
          <a:sy n="82" d="100"/>
        </p:scale>
        <p:origin x="39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csharp-book.softuni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44956" y="640711"/>
            <a:ext cx="10845156" cy="1109205"/>
          </a:xfrm>
        </p:spPr>
        <p:txBody>
          <a:bodyPr/>
          <a:lstStyle/>
          <a:p>
            <a:r>
              <a:rPr lang="en-US" dirty="0"/>
              <a:t>Programming Basics with C#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44956" y="1859911"/>
            <a:ext cx="10845156" cy="1396475"/>
          </a:xfrm>
        </p:spPr>
        <p:txBody>
          <a:bodyPr>
            <a:normAutofit/>
          </a:bodyPr>
          <a:lstStyle/>
          <a:p>
            <a:r>
              <a:rPr lang="en-US" dirty="0"/>
              <a:t>Welcome to Our Free Coding</a:t>
            </a:r>
            <a:br>
              <a:rPr lang="en-US" dirty="0"/>
            </a:br>
            <a:r>
              <a:rPr lang="en-US" dirty="0"/>
              <a:t>Video Training + Book + Platform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A062E2C-B550-4C83-A7D5-1F7891B277B4}"/>
              </a:ext>
            </a:extLst>
          </p:cNvPr>
          <p:cNvSpPr txBox="1">
            <a:spLocks/>
          </p:cNvSpPr>
          <p:nvPr/>
        </p:nvSpPr>
        <p:spPr bwMode="auto">
          <a:xfrm>
            <a:off x="687839" y="5481330"/>
            <a:ext cx="3723485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Software University / SoftUni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4370A428-81A6-4979-8466-AD5E75ACFE4C}"/>
              </a:ext>
            </a:extLst>
          </p:cNvPr>
          <p:cNvSpPr txBox="1">
            <a:spLocks/>
          </p:cNvSpPr>
          <p:nvPr/>
        </p:nvSpPr>
        <p:spPr bwMode="auto">
          <a:xfrm>
            <a:off x="687839" y="5840965"/>
            <a:ext cx="3723485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EB606785-1993-4EEF-A1BB-74ED30D7CC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868" y="3925112"/>
            <a:ext cx="3727456" cy="568865"/>
          </a:xfrm>
        </p:spPr>
        <p:txBody>
          <a:bodyPr/>
          <a:lstStyle/>
          <a:p>
            <a:r>
              <a:rPr lang="en-US" sz="3200" noProof="1">
                <a:solidFill>
                  <a:schemeClr val="tx2">
                    <a:lumMod val="50000"/>
                  </a:schemeClr>
                </a:solidFill>
              </a:rPr>
              <a:t>Dr. Svetlin Nakov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6EF67E3E-A28B-42FB-B770-CB2CCD2F6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3868" y="4582061"/>
            <a:ext cx="3810344" cy="832591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Co-Founder, Chief Training, Innovation and Inspiration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23075-BE15-4DC0-A4A7-1D3F61484CB0}"/>
              </a:ext>
            </a:extLst>
          </p:cNvPr>
          <p:cNvSpPr txBox="1"/>
          <p:nvPr/>
        </p:nvSpPr>
        <p:spPr>
          <a:xfrm rot="576164">
            <a:off x="9482229" y="3618778"/>
            <a:ext cx="197592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Basics</a:t>
            </a:r>
          </a:p>
        </p:txBody>
      </p:sp>
      <p:pic>
        <p:nvPicPr>
          <p:cNvPr id="10" name="Picture Placeholder 2">
            <a:extLst>
              <a:ext uri="{FF2B5EF4-FFF2-40B4-BE49-F238E27FC236}">
                <a16:creationId xmlns:a16="http://schemas.microsoft.com/office/drawing/2014/main" id="{BC58C871-CE04-46E5-9CC9-A022CB6DC10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76" r="37251"/>
          <a:stretch/>
        </p:blipFill>
        <p:spPr>
          <a:xfrm>
            <a:off x="4721512" y="4114800"/>
            <a:ext cx="4192300" cy="20707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 descr="http://softuni.bg" title="SoftUni Code Wizard">
            <a:extLst>
              <a:ext uri="{FF2B5EF4-FFF2-40B4-BE49-F238E27FC236}">
                <a16:creationId xmlns:a16="http://schemas.microsoft.com/office/drawing/2014/main" id="{A038E554-874B-43BC-9FA2-63959B464E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67370" y="3906914"/>
            <a:ext cx="2133598" cy="23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7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Table of Contents</a:t>
            </a:r>
            <a:endParaRPr lang="bg-BG" sz="440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570998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Course Objectives and Scope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Target Audience: Absolute Beginners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Why Did We Choose C#?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Learning Resources: Videos + Book + Judge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SoftUni and the SoftUni Judge System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How to Become a Software Developer?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Trainers and Contributors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874" y="2475724"/>
            <a:ext cx="2972524" cy="383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33AAF-C6DE-45E5-9AF6-769959F8D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E9E2-56F7-40D6-816B-3AB32371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Programming Basics with C#</a:t>
            </a:r>
            <a:r>
              <a:rPr lang="en-US" dirty="0"/>
              <a:t>" training course</a:t>
            </a:r>
          </a:p>
          <a:p>
            <a:pPr lvl="1"/>
            <a:r>
              <a:rPr lang="en-US" dirty="0"/>
              <a:t>Teaches the very basic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coding skills</a:t>
            </a:r>
            <a:r>
              <a:rPr lang="en-US" dirty="0"/>
              <a:t> with C#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dirty="0"/>
              <a:t>Writing simple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programs</a:t>
            </a:r>
            <a:r>
              <a:rPr lang="en-US" dirty="0"/>
              <a:t>,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IDE</a:t>
            </a:r>
          </a:p>
          <a:p>
            <a:pPr lvl="2"/>
            <a:r>
              <a:rPr lang="en-US" dirty="0"/>
              <a:t>Reading and printing numbers and text on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</a:t>
            </a:r>
          </a:p>
          <a:p>
            <a:pPr lvl="2"/>
            <a:r>
              <a:rPr lang="en-US" dirty="0"/>
              <a:t>Checking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conditions</a:t>
            </a:r>
            <a:r>
              <a:rPr lang="en-US" dirty="0"/>
              <a:t> (if-else, switch-case statements)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Loops</a:t>
            </a:r>
            <a:r>
              <a:rPr lang="en-US" dirty="0"/>
              <a:t>: repeating code blocks (for, while, do-while)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/>
              <a:t>: reusable blocks of code (with parameters)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starting point</a:t>
            </a:r>
            <a:r>
              <a:rPr lang="en-US" dirty="0"/>
              <a:t> for learning software development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15B3B2-8EEE-4CA6-A7F0-17C79C49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Course Objectives and Scope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04657-B376-401E-91EF-22DBE54201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759090" y="1447800"/>
            <a:ext cx="1889924" cy="1889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3FED7E-373A-4454-A6A4-962ECEDEE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692" y="4343400"/>
            <a:ext cx="1724720" cy="181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4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09D5B0-C5CF-4A0B-ABA4-446DD15F8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7AA79-0CBB-4D1A-B24D-F15565292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371600"/>
            <a:ext cx="6208799" cy="534987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600" dirty="0"/>
              <a:t>Absolute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beginners</a:t>
            </a:r>
          </a:p>
          <a:p>
            <a:pPr>
              <a:lnSpc>
                <a:spcPct val="130000"/>
              </a:lnSpc>
            </a:pPr>
            <a:r>
              <a:rPr lang="en-US" sz="3600" dirty="0"/>
              <a:t>No previous knowledge or skills are required</a:t>
            </a:r>
          </a:p>
          <a:p>
            <a:pPr>
              <a:lnSpc>
                <a:spcPct val="130000"/>
              </a:lnSpc>
            </a:pPr>
            <a:r>
              <a:rPr lang="en-US" sz="3600" dirty="0"/>
              <a:t>Anyone could join and start coding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AD37-C3F1-4765-9F76-6AF6A104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Target Audience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4A3875-B091-4CCA-B686-1FEA712DD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093" y="3596424"/>
            <a:ext cx="2505119" cy="2499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7022D8-0931-4AB5-AF4D-9D733134E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412" y="595731"/>
            <a:ext cx="2531718" cy="25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5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50220C-4C8A-4D82-83F3-11C156885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2A46-411F-4B4D-827E-0E070E36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C#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modern</a:t>
            </a:r>
            <a:r>
              <a:rPr lang="en-US" dirty="0"/>
              <a:t> programming language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Simple, developer-friendly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Powerful and multi-purpose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Object-oriented, functional and procedural programming</a:t>
            </a:r>
          </a:p>
          <a:p>
            <a:pPr>
              <a:lnSpc>
                <a:spcPct val="120000"/>
              </a:lnSpc>
            </a:pPr>
            <a:r>
              <a:rPr lang="en-US" dirty="0"/>
              <a:t>Very suitable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beginners</a:t>
            </a:r>
          </a:p>
          <a:p>
            <a:pPr>
              <a:lnSpc>
                <a:spcPct val="120000"/>
              </a:lnSpc>
            </a:pPr>
            <a:r>
              <a:rPr lang="en-US" dirty="0"/>
              <a:t>Big developer community</a:t>
            </a:r>
          </a:p>
          <a:p>
            <a:pPr>
              <a:lnSpc>
                <a:spcPct val="120000"/>
              </a:lnSpc>
            </a:pPr>
            <a:r>
              <a:rPr lang="en-US" dirty="0"/>
              <a:t>In the top 5 of the most popular languages in the industry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611B99-4C74-40B9-8354-2F407E46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Why Did We Choose C#?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474CB7-CE67-4B7F-A240-B5D1B864F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9636">
            <a:off x="9307857" y="876531"/>
            <a:ext cx="2003621" cy="200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80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F5748A-A0BD-4B37-A95F-489537997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A6E6-B394-4539-982F-63160A125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Free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video lessons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pPr marL="719138" lvl="1" indent="-341313"/>
            <a:r>
              <a:rPr lang="en-US" dirty="0"/>
              <a:t>Trainers explain, demonstrate, write code, solve exercises</a:t>
            </a:r>
          </a:p>
          <a:p>
            <a:pPr>
              <a:spcBef>
                <a:spcPts val="1800"/>
              </a:spcBef>
            </a:pPr>
            <a:r>
              <a:rPr lang="en-US" dirty="0"/>
              <a:t>Free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text-book</a:t>
            </a:r>
          </a:p>
          <a:p>
            <a:pPr marL="719138" lvl="1" indent="-341313"/>
            <a:r>
              <a:rPr lang="en-US" dirty="0"/>
              <a:t>Well explained concepts</a:t>
            </a:r>
          </a:p>
          <a:p>
            <a:pPr marL="719138" lvl="1" indent="-341313"/>
            <a:r>
              <a:rPr lang="en-US" dirty="0">
                <a:hlinkClick r:id="rId2"/>
              </a:rPr>
              <a:t>https://csharp-book.softuni.org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Online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judge system</a:t>
            </a:r>
          </a:p>
          <a:p>
            <a:pPr marL="719138" lvl="1" indent="-341313"/>
            <a:r>
              <a:rPr lang="en-US" dirty="0"/>
              <a:t>Automated evaluation for the exercises</a:t>
            </a:r>
          </a:p>
          <a:p>
            <a:pPr marL="719138" lvl="1" indent="-341313"/>
            <a:r>
              <a:rPr lang="en-US" dirty="0">
                <a:hlinkClick r:id="rId3"/>
              </a:rPr>
              <a:t>https://judge.softuni.bg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CFF8A-E42A-4EF3-962C-8ADBB97E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Learning Resources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1265DA6-7E91-4603-A7A0-12D935F2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9212" y="386321"/>
            <a:ext cx="1442479" cy="144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A85218-2588-4618-B076-C5A094F853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6627812" y="337677"/>
            <a:ext cx="2204170" cy="1344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Programming Basics with C# â book cover">
            <a:extLst>
              <a:ext uri="{FF2B5EF4-FFF2-40B4-BE49-F238E27FC236}">
                <a16:creationId xmlns:a16="http://schemas.microsoft.com/office/drawing/2014/main" id="{6819D251-D055-472B-B09A-C71210123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100" y="2792501"/>
            <a:ext cx="1494167" cy="209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70D0CC-A22A-43FF-BA26-7B0A5F1DD2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3812" y="4495800"/>
            <a:ext cx="2513878" cy="1883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2337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Basics with C#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973606" y="2458802"/>
            <a:ext cx="2928788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Go Ahead!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309</Words>
  <Application>Microsoft Office PowerPoint</Application>
  <PresentationFormat>Custom</PresentationFormat>
  <Paragraphs>58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SoftUni 16x9</vt:lpstr>
      <vt:lpstr>Programming Basics with C#</vt:lpstr>
      <vt:lpstr>Table of Contents</vt:lpstr>
      <vt:lpstr>Course Objectives and Scope</vt:lpstr>
      <vt:lpstr>Target Audience</vt:lpstr>
      <vt:lpstr>Why Did We Choose C#?</vt:lpstr>
      <vt:lpstr>Learning Resources</vt:lpstr>
      <vt:lpstr>Programming Basics with C#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Basics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2019-02-10T14:57:06Z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