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397" r:id="rId3"/>
    <p:sldId id="396" r:id="rId4"/>
    <p:sldId id="433" r:id="rId5"/>
    <p:sldId id="398" r:id="rId6"/>
    <p:sldId id="399" r:id="rId7"/>
    <p:sldId id="403" r:id="rId8"/>
    <p:sldId id="400" r:id="rId9"/>
    <p:sldId id="411" r:id="rId10"/>
    <p:sldId id="401" r:id="rId11"/>
    <p:sldId id="27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368" autoAdjust="0"/>
    <p:restoredTop sz="94533" autoAdjust="0"/>
  </p:normalViewPr>
  <p:slideViewPr>
    <p:cSldViewPr>
      <p:cViewPr varScale="1">
        <p:scale>
          <a:sx n="90" d="100"/>
          <a:sy n="90" d="100"/>
        </p:scale>
        <p:origin x="87" y="34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ilejava.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udge.softuni.bg/Contests/150/First-Steps-in-Cod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en-US" dirty="0"/>
              <a:t>Making our first console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84" y="1615290"/>
            <a:ext cx="9515856" cy="3200398"/>
          </a:xfrm>
          <a:prstGeom prst="rect">
            <a:avLst/>
          </a:prstGeom>
          <a:ln>
            <a:solidFill>
              <a:srgbClr val="0097CC"/>
            </a:solidFill>
          </a:ln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2B2095DC-09C9-4F0A-B3AA-7B62240EE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Making our first console 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0830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program, we need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</a:t>
            </a:r>
          </a:p>
          <a:p>
            <a:pPr lvl="1"/>
            <a:r>
              <a:rPr lang="en-US" dirty="0"/>
              <a:t>For C#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lvl="2"/>
            <a:r>
              <a:rPr lang="en-US" dirty="0"/>
              <a:t>Visual Studio for Windows</a:t>
            </a:r>
          </a:p>
          <a:p>
            <a:pPr lvl="2"/>
            <a:r>
              <a:rPr lang="en-US" dirty="0" err="1"/>
              <a:t>MonoDevelop</a:t>
            </a:r>
            <a:r>
              <a:rPr lang="en-US" dirty="0"/>
              <a:t> for Linux / Mac OS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For Java  IntelliJ Idea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PHP  PHP Storm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</a:t>
            </a: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en-US" dirty="0"/>
              <a:t>You can use an older version, but it is not recommended</a:t>
            </a:r>
          </a:p>
          <a:p>
            <a:r>
              <a:rPr lang="en-US" dirty="0"/>
              <a:t>Alternative IDE</a:t>
            </a:r>
            <a:r>
              <a:rPr lang="bg-BG" dirty="0"/>
              <a:t>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 – .NET Fiddle - </a:t>
            </a:r>
            <a:r>
              <a:rPr lang="en-US" dirty="0">
                <a:hlinkClick r:id="rId3"/>
              </a:rPr>
              <a:t>https://dotnetfiddle.net/</a:t>
            </a:r>
            <a:endParaRPr lang="en-US" dirty="0"/>
          </a:p>
          <a:p>
            <a:pPr lvl="1"/>
            <a:r>
              <a:rPr lang="en-US" dirty="0"/>
              <a:t>Java – </a:t>
            </a:r>
            <a:r>
              <a:rPr lang="en-US" dirty="0">
                <a:hlinkClick r:id="rId4"/>
              </a:rPr>
              <a:t>https://www.compilejava.net/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JavaScript – Directly in the browser terminal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Start</a:t>
            </a:r>
            <a:r>
              <a:rPr lang="bg-BG" dirty="0"/>
              <a:t>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en-US" dirty="0"/>
              <a:t>New Console Application</a:t>
            </a:r>
            <a:r>
              <a:rPr lang="bg-BG" dirty="0"/>
              <a:t>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[Windows]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Console Application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368" y="3283624"/>
            <a:ext cx="5614088" cy="3357025"/>
            <a:chOff x="3555100" y="1351621"/>
            <a:chExt cx="8153400" cy="48754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5100" y="1351621"/>
              <a:ext cx="8153400" cy="4875443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4188506" y="2706624"/>
              <a:ext cx="587201" cy="18924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93346" y="3229288"/>
              <a:ext cx="3006814" cy="403928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91181" y="4872593"/>
              <a:ext cx="781185" cy="21567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51592" y="5919216"/>
              <a:ext cx="752984" cy="249936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The source code of the program is written in </a:t>
            </a:r>
            <a:r>
              <a:rPr lang="bg-BG" sz="3200" dirty="0"/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en-US" sz="3000" dirty="0"/>
              <a:t>Between the opening and closing curly brackets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000" dirty="0"/>
              <a:t>Press</a:t>
            </a:r>
            <a:r>
              <a:rPr lang="bg-BG" sz="3000" dirty="0"/>
              <a:t> </a:t>
            </a:r>
            <a:r>
              <a:rPr lang="en-US" sz="3000" dirty="0"/>
              <a:t>[Enter] after the opening bracket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000" dirty="0"/>
              <a:t>The code of the program is written indented once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Programming Code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61351" y="1164568"/>
            <a:ext cx="6505061" cy="5276724"/>
            <a:chOff x="4646612" y="1151121"/>
            <a:chExt cx="7080922" cy="5576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6612" y="1151121"/>
              <a:ext cx="7080922" cy="5576451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6591236" y="5117592"/>
              <a:ext cx="2755392" cy="381000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the following</a:t>
            </a:r>
            <a:r>
              <a:rPr lang="bg-BG" sz="3200" dirty="0"/>
              <a:t>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Programming Code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13212" y="1182497"/>
            <a:ext cx="6172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C#");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57" y="2000878"/>
            <a:ext cx="7344002" cy="45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the program, press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r>
              <a:rPr lang="en-US" dirty="0"/>
              <a:t>If there are no errors, the program will launch</a:t>
            </a:r>
            <a:endParaRPr lang="bg-BG" dirty="0"/>
          </a:p>
          <a:p>
            <a:r>
              <a:rPr lang="en-US" dirty="0"/>
              <a:t>The result will appear in the terminal window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61" y="3429000"/>
            <a:ext cx="8315326" cy="278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the code in the online Judge system: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program in Judge</a:t>
            </a:r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097" y="2667000"/>
            <a:ext cx="7029454" cy="37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outside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/>
              <a:t> </a:t>
            </a:r>
            <a:r>
              <a:rPr lang="en-US" dirty="0"/>
              <a:t>method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/>
              <a:t>Wrong capital/lower casing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/>
              <a:t>Missing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at the end of every command</a:t>
            </a:r>
          </a:p>
          <a:p>
            <a:endParaRPr lang="en-US" dirty="0"/>
          </a:p>
          <a:p>
            <a:r>
              <a:rPr lang="en-US" dirty="0"/>
              <a:t>Missing quote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</a:t>
            </a:r>
            <a:r>
              <a:rPr lang="en-US" dirty="0"/>
              <a:t>or bracket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mistakes</a:t>
            </a:r>
            <a:r>
              <a:rPr lang="bg-BG" dirty="0"/>
              <a:t> </a:t>
            </a: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C# program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1855694"/>
            <a:ext cx="5105400" cy="636645"/>
          </a:xfrm>
          <a:prstGeom prst="roundRect">
            <a:avLst>
              <a:gd name="adj" fmla="val 5807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6" y="3250498"/>
            <a:ext cx="5102506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53" y="3250498"/>
            <a:ext cx="4875082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2" y="4632850"/>
            <a:ext cx="5105400" cy="615965"/>
          </a:xfrm>
          <a:prstGeom prst="roundRect">
            <a:avLst>
              <a:gd name="adj" fmla="val 580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1" y="5974152"/>
            <a:ext cx="4888785" cy="550849"/>
          </a:xfrm>
          <a:prstGeom prst="roundRect">
            <a:avLst>
              <a:gd name="adj" fmla="val 5807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5974151"/>
            <a:ext cx="5337970" cy="550847"/>
          </a:xfrm>
          <a:prstGeom prst="roundRect">
            <a:avLst>
              <a:gd name="adj" fmla="val 5807"/>
            </a:avLst>
          </a:prstGeom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337</Words>
  <Application>Microsoft Office PowerPoint</Application>
  <PresentationFormat>Custom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SoftUni 16x9</vt:lpstr>
      <vt:lpstr>Making our first console application</vt:lpstr>
      <vt:lpstr>Integrated Development Environment</vt:lpstr>
      <vt:lpstr>Integrated Development Environment</vt:lpstr>
      <vt:lpstr>Creating a Console Application</vt:lpstr>
      <vt:lpstr>Writing Programming Code</vt:lpstr>
      <vt:lpstr>Writing Programming Code (2)</vt:lpstr>
      <vt:lpstr>Starting the Program</vt:lpstr>
      <vt:lpstr>Testing the program in Judge</vt:lpstr>
      <vt:lpstr>Typical mistakes in C# program</vt:lpstr>
      <vt:lpstr>Making our first console application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2018-09-19T10:55:32Z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