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4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725"/>
    <p:restoredTop sz="94694"/>
  </p:normalViewPr>
  <p:slideViewPr>
    <p:cSldViewPr snapToGrid="0" snapToObjects="1">
      <p:cViewPr varScale="1">
        <p:scale>
          <a:sx n="98" d="100"/>
          <a:sy n="98" d="100"/>
        </p:scale>
        <p:origin x="216" y="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EC738-DE2A-BA4B-99DF-B67A80C015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D85DAF-5058-9A40-8BEF-327215A91F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B4EF52-14BD-A645-828C-9E822F90B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2BD65-3391-2944-991E-E19F88740928}" type="datetimeFigureOut">
              <a:rPr lang="en-US" smtClean="0"/>
              <a:t>5/17/20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8A151F-4609-4646-BC33-B89F62F28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06F658-6EEB-B048-B6C4-567D2080B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FFF98-A552-A640-ABC5-AC0958A6E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457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77C59-0B2A-F841-9CA6-988686E5C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D23200-7FB2-2A41-928E-23BDF708B6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DA50B2-CB71-7B43-9834-0CAB52065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2BD65-3391-2944-991E-E19F88740928}" type="datetimeFigureOut">
              <a:rPr lang="en-US" smtClean="0"/>
              <a:t>5/17/20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E0C0AB-A36D-1948-977A-67537F9B8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782CB5-A44B-174B-868E-2B7AD2BE9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FFF98-A552-A640-ABC5-AC0958A6E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514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926B99-26F0-8244-9865-3C2AA0FFA4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843D82-5A4B-2E4E-994B-71D957B075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BC0C1A-2ABA-7640-9C91-8DE8E8160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2BD65-3391-2944-991E-E19F88740928}" type="datetimeFigureOut">
              <a:rPr lang="en-US" smtClean="0"/>
              <a:t>5/17/20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D67E8C-DC06-3546-B5E8-3996D1F23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FF64E8-9B11-114D-B9C1-B00C2C287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FFF98-A552-A640-ABC5-AC0958A6E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174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D602D-E059-A84E-BBA2-B506EBEA8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F17276-24F2-5045-A8B3-965CE01B1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187A43-23EB-0640-A535-F19CF28C3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2BD65-3391-2944-991E-E19F88740928}" type="datetimeFigureOut">
              <a:rPr lang="en-US" smtClean="0"/>
              <a:t>5/17/20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9273F0-44A5-434A-97F1-9D2D1052C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8D56C5-C731-BF48-8AE9-6EA6A1414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FFF98-A552-A640-ABC5-AC0958A6E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040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B2D1C-6BFA-0B49-80F3-D76C5DFE2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2CEFAD-C882-0D45-A48D-20DAC52917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A0837B-104E-1F4C-AB89-6C66B0084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2BD65-3391-2944-991E-E19F88740928}" type="datetimeFigureOut">
              <a:rPr lang="en-US" smtClean="0"/>
              <a:t>5/17/20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AB3F76-56A2-A34C-B6EF-347CD0B1F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39EE34-3185-494D-AAEF-E4F918220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FFF98-A552-A640-ABC5-AC0958A6E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039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5F6C2-0095-744F-BF5D-B6ACAB3BF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4EBED-1B51-7247-BBD9-F56D9B267C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0D18F6-9624-A748-A72E-47A8B8A845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B07F35-0B8A-F049-BDB4-7D8649E04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2BD65-3391-2944-991E-E19F88740928}" type="datetimeFigureOut">
              <a:rPr lang="en-US" smtClean="0"/>
              <a:t>5/17/20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087BB7-FF56-3249-BDF2-DBBCEE2D2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0F3547-768E-C747-A3A5-48DDE6E0D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FFF98-A552-A640-ABC5-AC0958A6E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708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D86E5-348A-0842-A8F1-D3AAA2E74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CAB75E-0A91-EA45-8C38-3D24AF11F2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3B18EB-FA83-AB45-9CBA-BEA1448550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38EB72-0568-9748-B326-143145C488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39F961-08C8-3549-AD39-7565BB5DF2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13CDBE-6667-4F40-9662-FD68BC138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2BD65-3391-2944-991E-E19F88740928}" type="datetimeFigureOut">
              <a:rPr lang="en-US" smtClean="0"/>
              <a:t>5/17/20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CEC35B-4F62-EC49-9E27-47C528496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2C58EF-AFB1-314C-B35F-5A146E6EE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FFF98-A552-A640-ABC5-AC0958A6E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845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5AF30-12AC-B04F-9268-1AA95B232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F8A30B-697D-5645-B5E4-F3E3310F0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2BD65-3391-2944-991E-E19F88740928}" type="datetimeFigureOut">
              <a:rPr lang="en-US" smtClean="0"/>
              <a:t>5/17/20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D35E6E-4301-7046-914E-AC534E9B7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94304B-AC73-E747-AD0F-59D9DF249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FFF98-A552-A640-ABC5-AC0958A6E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91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22FEE-B07F-314A-8153-A68FF4709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2BD65-3391-2944-991E-E19F88740928}" type="datetimeFigureOut">
              <a:rPr lang="en-US" smtClean="0"/>
              <a:t>5/17/20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FBB21D-4D9C-9E40-849C-9411551D6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F568D6-E3CF-2349-BFAB-BA624B2C8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FFF98-A552-A640-ABC5-AC0958A6E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846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3B69A-587C-2B44-8412-3DB90D4AB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899D1-3847-6C41-A027-9F5EFDD023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904261-6E15-6F4F-834B-9EC3CEE577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A18751-C847-5D46-BEEA-98D8A693C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2BD65-3391-2944-991E-E19F88740928}" type="datetimeFigureOut">
              <a:rPr lang="en-US" smtClean="0"/>
              <a:t>5/17/20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94665E-E42E-CF49-8707-4325228A8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77EB9C-C76B-C843-9F75-365154D19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FFF98-A552-A640-ABC5-AC0958A6E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019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00E5F-65D5-B145-93BE-ACD7F0ACD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DFC012-3629-EA40-8D3A-38F43E4F69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471E8E-1696-4F47-8D9A-820EEAC59F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34AD2E-A324-CC49-9178-CF7808308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2BD65-3391-2944-991E-E19F88740928}" type="datetimeFigureOut">
              <a:rPr lang="en-US" smtClean="0"/>
              <a:t>5/17/20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617755-1751-9045-A575-D629DD151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C8BF4-A311-1E4D-B521-E8FD0521E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FFF98-A552-A640-ABC5-AC0958A6E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034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9CB352-2527-FA4F-98A5-C4F8FF805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B7A0A4-764E-474C-A486-C4671A733E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E5298-1640-D84E-BD56-5B80B38530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2BD65-3391-2944-991E-E19F88740928}" type="datetimeFigureOut">
              <a:rPr lang="en-US" smtClean="0"/>
              <a:t>5/17/20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3EBEE0-11C9-B04A-898E-010D306AB3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703EA9-5E2F-2040-BDFD-A245316F47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7FFF98-A552-A640-ABC5-AC0958A6E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557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5786B65-D8D4-1749-AB30-7E5D850FAA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7876" y="354341"/>
            <a:ext cx="9144000" cy="1696881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Helvetica" pitchFamily="2" charset="0"/>
              </a:rPr>
              <a:t>King County Washington </a:t>
            </a:r>
          </a:p>
          <a:p>
            <a:r>
              <a:rPr lang="en-US" sz="4000" dirty="0">
                <a:latin typeface="Helvetica" pitchFamily="2" charset="0"/>
              </a:rPr>
              <a:t>Housing Dataset Analysis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BA1646BC-DC37-2749-A8F7-92E5D9B82C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50124" y="949895"/>
            <a:ext cx="8371793" cy="586025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4D9183C-55E0-B247-836C-B1C4120D5B01}"/>
              </a:ext>
            </a:extLst>
          </p:cNvPr>
          <p:cNvSpPr txBox="1"/>
          <p:nvPr/>
        </p:nvSpPr>
        <p:spPr>
          <a:xfrm>
            <a:off x="4611326" y="5908105"/>
            <a:ext cx="2449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Author: Brennan Mathis</a:t>
            </a:r>
          </a:p>
        </p:txBody>
      </p:sp>
    </p:spTree>
    <p:extLst>
      <p:ext uri="{BB962C8B-B14F-4D97-AF65-F5344CB8AC3E}">
        <p14:creationId xmlns:p14="http://schemas.microsoft.com/office/powerpoint/2010/main" val="12527817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D0843-1F6E-6547-BAE2-BAE1072E7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Renovation Effect on Homes Over 50</a:t>
            </a:r>
          </a:p>
        </p:txBody>
      </p:sp>
      <p:pic>
        <p:nvPicPr>
          <p:cNvPr id="5" name="Content Placeholder 4" descr="A close up of a logo&#10;&#10;Description automatically generated">
            <a:extLst>
              <a:ext uri="{FF2B5EF4-FFF2-40B4-BE49-F238E27FC236}">
                <a16:creationId xmlns:a16="http://schemas.microsoft.com/office/drawing/2014/main" id="{6BB6950B-30B3-CC4E-A654-A184D88D2A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8821" y="1825625"/>
            <a:ext cx="7934358" cy="4351338"/>
          </a:xfrm>
        </p:spPr>
      </p:pic>
    </p:spTree>
    <p:extLst>
      <p:ext uri="{BB962C8B-B14F-4D97-AF65-F5344CB8AC3E}">
        <p14:creationId xmlns:p14="http://schemas.microsoft.com/office/powerpoint/2010/main" val="23407085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80A38-819A-AE46-87FE-A43964DDA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989" y="35276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Thank you.</a:t>
            </a:r>
          </a:p>
        </p:txBody>
      </p:sp>
      <p:pic>
        <p:nvPicPr>
          <p:cNvPr id="11" name="Content Placeholder 10" descr="A picture containing toy&#10;&#10;Description automatically generated">
            <a:extLst>
              <a:ext uri="{FF2B5EF4-FFF2-40B4-BE49-F238E27FC236}">
                <a16:creationId xmlns:a16="http://schemas.microsoft.com/office/drawing/2014/main" id="{B7F46C64-4ADE-2F40-90A7-07C537CF10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20331" y="1825625"/>
            <a:ext cx="4351338" cy="4351338"/>
          </a:xfrm>
        </p:spPr>
      </p:pic>
    </p:spTree>
    <p:extLst>
      <p:ext uri="{BB962C8B-B14F-4D97-AF65-F5344CB8AC3E}">
        <p14:creationId xmlns:p14="http://schemas.microsoft.com/office/powerpoint/2010/main" val="2151619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86BF6-8207-6A43-897B-25292243B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/>
              <a:t>Average Home Price: $540,297</a:t>
            </a:r>
            <a:br>
              <a:rPr lang="en-US" sz="3200" dirty="0"/>
            </a:br>
            <a:r>
              <a:rPr lang="en-US" sz="3200" dirty="0"/>
              <a:t>Average Number of Bedrooms: 3.4</a:t>
            </a:r>
            <a:br>
              <a:rPr lang="en-US" sz="3200" dirty="0"/>
            </a:br>
            <a:r>
              <a:rPr lang="en-US" sz="3200" dirty="0"/>
              <a:t>Average Price for 3 BR House: $466,294</a:t>
            </a:r>
          </a:p>
        </p:txBody>
      </p:sp>
      <p:pic>
        <p:nvPicPr>
          <p:cNvPr id="5" name="Content Placeholder 4" descr="A picture containing sitting, white, large, drawing&#10;&#10;Description automatically generated">
            <a:extLst>
              <a:ext uri="{FF2B5EF4-FFF2-40B4-BE49-F238E27FC236}">
                <a16:creationId xmlns:a16="http://schemas.microsoft.com/office/drawing/2014/main" id="{956C42D9-9B6E-7B47-A899-8D469B33FC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2264" y="1690688"/>
            <a:ext cx="8347472" cy="4707631"/>
          </a:xfrm>
        </p:spPr>
      </p:pic>
    </p:spTree>
    <p:extLst>
      <p:ext uri="{BB962C8B-B14F-4D97-AF65-F5344CB8AC3E}">
        <p14:creationId xmlns:p14="http://schemas.microsoft.com/office/powerpoint/2010/main" val="2884506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DBDA4-CE6F-1940-876F-C2747E02F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869" y="2187109"/>
            <a:ext cx="4721772" cy="3063875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Helvetica" pitchFamily="2" charset="0"/>
              </a:rPr>
              <a:t>1 Bedroom: $ 318,239</a:t>
            </a:r>
            <a:br>
              <a:rPr lang="en-US" sz="2800" dirty="0">
                <a:latin typeface="Helvetica" pitchFamily="2" charset="0"/>
              </a:rPr>
            </a:br>
            <a:r>
              <a:rPr lang="en-US" sz="2800" dirty="0">
                <a:latin typeface="Helvetica" pitchFamily="2" charset="0"/>
              </a:rPr>
              <a:t>2 Bedroom: $ 401,388</a:t>
            </a:r>
            <a:br>
              <a:rPr lang="en-US" sz="2800" dirty="0">
                <a:latin typeface="Helvetica" pitchFamily="2" charset="0"/>
              </a:rPr>
            </a:br>
            <a:r>
              <a:rPr lang="en-US" sz="2800" dirty="0">
                <a:latin typeface="Helvetica" pitchFamily="2" charset="0"/>
              </a:rPr>
              <a:t>3 Bedroom: $ 466,294</a:t>
            </a:r>
            <a:br>
              <a:rPr lang="en-US" sz="2800" dirty="0">
                <a:latin typeface="Helvetica" pitchFamily="2" charset="0"/>
              </a:rPr>
            </a:br>
            <a:r>
              <a:rPr lang="en-US" sz="2800" dirty="0">
                <a:latin typeface="Helvetica" pitchFamily="2" charset="0"/>
              </a:rPr>
              <a:t>4 Bedroom: $ 635,564</a:t>
            </a:r>
            <a:br>
              <a:rPr lang="en-US" sz="2800" dirty="0">
                <a:latin typeface="Helvetica" pitchFamily="2" charset="0"/>
              </a:rPr>
            </a:br>
            <a:r>
              <a:rPr lang="en-US" sz="2800" dirty="0">
                <a:latin typeface="Helvetica" pitchFamily="2" charset="0"/>
              </a:rPr>
              <a:t>5 Bedroom: $ 786,874</a:t>
            </a:r>
            <a:br>
              <a:rPr lang="en-US" sz="2800" dirty="0">
                <a:latin typeface="Helvetica" pitchFamily="2" charset="0"/>
              </a:rPr>
            </a:br>
            <a:r>
              <a:rPr lang="en-US" sz="2800" dirty="0">
                <a:latin typeface="Helvetica" pitchFamily="2" charset="0"/>
              </a:rPr>
              <a:t>6 Bedroom: $ 825,853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724B415-A454-2B41-B56C-71D8BA02ED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96606" y="810747"/>
            <a:ext cx="6231758" cy="488585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1D9DB0F-74BA-3C43-90D6-69E766543FEA}"/>
              </a:ext>
            </a:extLst>
          </p:cNvPr>
          <p:cNvSpPr txBox="1"/>
          <p:nvPr/>
        </p:nvSpPr>
        <p:spPr>
          <a:xfrm>
            <a:off x="-763315" y="810747"/>
            <a:ext cx="666355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Average Home </a:t>
            </a:r>
          </a:p>
          <a:p>
            <a:pPr algn="ctr"/>
            <a:r>
              <a:rPr lang="en-US" sz="2800" dirty="0">
                <a:latin typeface="Helvetica" pitchFamily="2" charset="0"/>
              </a:rPr>
              <a:t>Price Per Bedroom</a:t>
            </a:r>
          </a:p>
        </p:txBody>
      </p:sp>
    </p:spTree>
    <p:extLst>
      <p:ext uri="{BB962C8B-B14F-4D97-AF65-F5344CB8AC3E}">
        <p14:creationId xmlns:p14="http://schemas.microsoft.com/office/powerpoint/2010/main" val="1027895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55C6D-F6C2-E44D-A3F5-77DADF715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277" y="1121290"/>
            <a:ext cx="4586416" cy="3601394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Helvetica" pitchFamily="2" charset="0"/>
              </a:rPr>
              <a:t>1 Bedroom: $ 318,239</a:t>
            </a:r>
            <a:br>
              <a:rPr lang="en-US" sz="2400" dirty="0">
                <a:latin typeface="Helvetica" pitchFamily="2" charset="0"/>
              </a:rPr>
            </a:br>
            <a:r>
              <a:rPr lang="en-US" sz="2400" dirty="0">
                <a:latin typeface="Helvetica" pitchFamily="2" charset="0"/>
              </a:rPr>
              <a:t>2 Bedroom: $ 200,693</a:t>
            </a:r>
            <a:br>
              <a:rPr lang="en-US" sz="2400" dirty="0">
                <a:latin typeface="Helvetica" pitchFamily="2" charset="0"/>
              </a:rPr>
            </a:br>
            <a:r>
              <a:rPr lang="en-US" sz="2400" dirty="0">
                <a:latin typeface="Helvetica" pitchFamily="2" charset="0"/>
              </a:rPr>
              <a:t>3 Bedroom: $ 155,431</a:t>
            </a:r>
            <a:br>
              <a:rPr lang="en-US" sz="2400" dirty="0">
                <a:latin typeface="Helvetica" pitchFamily="2" charset="0"/>
              </a:rPr>
            </a:br>
            <a:r>
              <a:rPr lang="en-US" sz="2400" dirty="0">
                <a:latin typeface="Helvetica" pitchFamily="2" charset="0"/>
              </a:rPr>
              <a:t>4 Bedroom: $ 158,891</a:t>
            </a:r>
            <a:br>
              <a:rPr lang="en-US" sz="2400" dirty="0">
                <a:latin typeface="Helvetica" pitchFamily="2" charset="0"/>
              </a:rPr>
            </a:br>
            <a:r>
              <a:rPr lang="en-US" sz="2400" dirty="0">
                <a:latin typeface="Helvetica" pitchFamily="2" charset="0"/>
              </a:rPr>
              <a:t>5 Bedroom: $ 157,374</a:t>
            </a:r>
            <a:br>
              <a:rPr lang="en-US" sz="2400" dirty="0">
                <a:latin typeface="Helvetica" pitchFamily="2" charset="0"/>
              </a:rPr>
            </a:br>
            <a:r>
              <a:rPr lang="en-US" sz="2400" dirty="0">
                <a:latin typeface="Helvetica" pitchFamily="2" charset="0"/>
              </a:rPr>
              <a:t>6 Bedroom: $ 137,642</a:t>
            </a:r>
          </a:p>
        </p:txBody>
      </p:sp>
      <p:pic>
        <p:nvPicPr>
          <p:cNvPr id="5" name="Content Placeholder 4" descr="A close up of a logo&#10;&#10;Description automatically generated">
            <a:extLst>
              <a:ext uri="{FF2B5EF4-FFF2-40B4-BE49-F238E27FC236}">
                <a16:creationId xmlns:a16="http://schemas.microsoft.com/office/drawing/2014/main" id="{D93C6753-766D-EC46-AD39-1FC4E552F5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10339" y="1121290"/>
            <a:ext cx="7622045" cy="4351338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4D03CA1-A04D-E749-BD7E-1B62A1C1CACA}"/>
              </a:ext>
            </a:extLst>
          </p:cNvPr>
          <p:cNvSpPr txBox="1"/>
          <p:nvPr/>
        </p:nvSpPr>
        <p:spPr>
          <a:xfrm>
            <a:off x="314218" y="1105083"/>
            <a:ext cx="40961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Helvetica" pitchFamily="2" charset="0"/>
              </a:rPr>
              <a:t>Average Bedroom Price </a:t>
            </a:r>
          </a:p>
        </p:txBody>
      </p:sp>
    </p:spTree>
    <p:extLst>
      <p:ext uri="{BB962C8B-B14F-4D97-AF65-F5344CB8AC3E}">
        <p14:creationId xmlns:p14="http://schemas.microsoft.com/office/powerpoint/2010/main" val="376668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63FFE-8270-2F41-B809-10D0E17E1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308" y="32805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Helvetica" pitchFamily="2" charset="0"/>
              </a:rPr>
              <a:t>Land Size Effect on Price</a:t>
            </a:r>
          </a:p>
        </p:txBody>
      </p:sp>
      <p:pic>
        <p:nvPicPr>
          <p:cNvPr id="9" name="Content Placeholder 8" descr="A close up of a logo&#10;&#10;Description automatically generated">
            <a:extLst>
              <a:ext uri="{FF2B5EF4-FFF2-40B4-BE49-F238E27FC236}">
                <a16:creationId xmlns:a16="http://schemas.microsoft.com/office/drawing/2014/main" id="{4531BBF8-635E-2D42-889A-6889B7417B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7216" y="1346886"/>
            <a:ext cx="7447784" cy="4806350"/>
          </a:xfrm>
        </p:spPr>
      </p:pic>
    </p:spTree>
    <p:extLst>
      <p:ext uri="{BB962C8B-B14F-4D97-AF65-F5344CB8AC3E}">
        <p14:creationId xmlns:p14="http://schemas.microsoft.com/office/powerpoint/2010/main" val="2486005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AFC7A-9626-8540-8A30-34A41B869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Helvetica" pitchFamily="2" charset="0"/>
              </a:rPr>
              <a:t>Grade Effect on Price</a:t>
            </a:r>
          </a:p>
        </p:txBody>
      </p:sp>
      <p:pic>
        <p:nvPicPr>
          <p:cNvPr id="5" name="Content Placeholder 4" descr="A picture containing sitting, white, room&#10;&#10;Description automatically generated">
            <a:extLst>
              <a:ext uri="{FF2B5EF4-FFF2-40B4-BE49-F238E27FC236}">
                <a16:creationId xmlns:a16="http://schemas.microsoft.com/office/drawing/2014/main" id="{0E8677C0-6EEF-A445-9FDF-DD6BBA290C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4977" y="1825625"/>
            <a:ext cx="7622045" cy="4351338"/>
          </a:xfrm>
        </p:spPr>
      </p:pic>
    </p:spTree>
    <p:extLst>
      <p:ext uri="{BB962C8B-B14F-4D97-AF65-F5344CB8AC3E}">
        <p14:creationId xmlns:p14="http://schemas.microsoft.com/office/powerpoint/2010/main" val="2635892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0EF75-FCEC-F648-9F74-90D3F383D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Home Age Affect on Value</a:t>
            </a:r>
          </a:p>
        </p:txBody>
      </p:sp>
      <p:pic>
        <p:nvPicPr>
          <p:cNvPr id="5" name="Content Placeholder 4" descr="A picture containing fence, knife&#10;&#10;Description automatically generated">
            <a:extLst>
              <a:ext uri="{FF2B5EF4-FFF2-40B4-BE49-F238E27FC236}">
                <a16:creationId xmlns:a16="http://schemas.microsoft.com/office/drawing/2014/main" id="{811DCCFE-D57C-1D45-9D06-64DCA62DB4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4977" y="1825625"/>
            <a:ext cx="7622045" cy="4351338"/>
          </a:xfrm>
        </p:spPr>
      </p:pic>
    </p:spTree>
    <p:extLst>
      <p:ext uri="{BB962C8B-B14F-4D97-AF65-F5344CB8AC3E}">
        <p14:creationId xmlns:p14="http://schemas.microsoft.com/office/powerpoint/2010/main" val="29196623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F4A5D-9E50-A342-BCC5-3D023B405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 between Home Grade and Age</a:t>
            </a:r>
          </a:p>
        </p:txBody>
      </p:sp>
      <p:pic>
        <p:nvPicPr>
          <p:cNvPr id="5" name="Content Placeholder 4" descr="A picture containing text&#10;&#10;Description automatically generated">
            <a:extLst>
              <a:ext uri="{FF2B5EF4-FFF2-40B4-BE49-F238E27FC236}">
                <a16:creationId xmlns:a16="http://schemas.microsoft.com/office/drawing/2014/main" id="{19865AF6-BA13-9344-A3F3-952BAAF4E6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8580" y="1825625"/>
            <a:ext cx="6474840" cy="4351338"/>
          </a:xfrm>
        </p:spPr>
      </p:pic>
    </p:spTree>
    <p:extLst>
      <p:ext uri="{BB962C8B-B14F-4D97-AF65-F5344CB8AC3E}">
        <p14:creationId xmlns:p14="http://schemas.microsoft.com/office/powerpoint/2010/main" val="3799889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F8AE0-214F-6A48-A0E6-C7D86D56E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06286"/>
            <a:ext cx="11338560" cy="91439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Helvetica" pitchFamily="2" charset="0"/>
              </a:rPr>
              <a:t>Renovated Homes        Non-Renovated Homes</a:t>
            </a:r>
            <a:br>
              <a:rPr lang="en-US" dirty="0">
                <a:latin typeface="Helvetica" pitchFamily="2" charset="0"/>
              </a:rPr>
            </a:br>
            <a:br>
              <a:rPr lang="en-US" dirty="0">
                <a:latin typeface="Helvetica" pitchFamily="2" charset="0"/>
              </a:rPr>
            </a:b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12781FC-C1B1-924E-B38F-4315228EDF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258" y="1844221"/>
            <a:ext cx="5027022" cy="297597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Helvetica" pitchFamily="2" charset="0"/>
              </a:rPr>
              <a:t>Average Price: $ </a:t>
            </a:r>
            <a:r>
              <a:rPr lang="en-US" sz="3200" dirty="0">
                <a:latin typeface="Helvetica" pitchFamily="2" charset="0"/>
              </a:rPr>
              <a:t>768,902</a:t>
            </a:r>
          </a:p>
          <a:p>
            <a:pPr marL="0" indent="0">
              <a:buNone/>
            </a:pPr>
            <a:endParaRPr lang="en-US" dirty="0">
              <a:latin typeface="Helvetica" pitchFamily="2" charset="0"/>
            </a:endParaRPr>
          </a:p>
          <a:p>
            <a:pPr marL="0" indent="0">
              <a:buNone/>
            </a:pPr>
            <a:r>
              <a:rPr lang="en-US" dirty="0">
                <a:latin typeface="Helvetica" pitchFamily="2" charset="0"/>
              </a:rPr>
              <a:t>Average Grade: 7.75 out of 13</a:t>
            </a:r>
          </a:p>
          <a:p>
            <a:pPr marL="0" indent="0">
              <a:buNone/>
            </a:pPr>
            <a:endParaRPr lang="en-US" dirty="0">
              <a:latin typeface="Helvetica" pitchFamily="2" charset="0"/>
            </a:endParaRPr>
          </a:p>
          <a:p>
            <a:pPr marL="0" indent="0">
              <a:buNone/>
            </a:pPr>
            <a:r>
              <a:rPr lang="en-US" dirty="0">
                <a:latin typeface="Helvetica" pitchFamily="2" charset="0"/>
              </a:rPr>
              <a:t>3% of homes are renovated</a:t>
            </a:r>
          </a:p>
          <a:p>
            <a:pPr marL="0" indent="0">
              <a:buNone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80AF5722-A966-FE43-96DE-4E1A10158F17}"/>
              </a:ext>
            </a:extLst>
          </p:cNvPr>
          <p:cNvSpPr txBox="1">
            <a:spLocks/>
          </p:cNvSpPr>
          <p:nvPr/>
        </p:nvSpPr>
        <p:spPr>
          <a:xfrm>
            <a:off x="6030685" y="1844221"/>
            <a:ext cx="5575663" cy="29759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Helvetica" pitchFamily="2" charset="0"/>
              </a:rPr>
              <a:t>Average Price : $ </a:t>
            </a:r>
            <a:r>
              <a:rPr lang="en-US" sz="3200" dirty="0">
                <a:latin typeface="Helvetica" pitchFamily="2" charset="0"/>
              </a:rPr>
              <a:t>532,140</a:t>
            </a:r>
          </a:p>
          <a:p>
            <a:pPr marL="0" indent="0">
              <a:buNone/>
            </a:pPr>
            <a:endParaRPr lang="en-US" dirty="0">
              <a:latin typeface="Helvetica" pitchFamily="2" charset="0"/>
            </a:endParaRPr>
          </a:p>
          <a:p>
            <a:pPr marL="0" indent="0">
              <a:buNone/>
            </a:pPr>
            <a:r>
              <a:rPr lang="en-US" dirty="0">
                <a:latin typeface="Helvetica" pitchFamily="2" charset="0"/>
              </a:rPr>
              <a:t>Average Grade : 7.65 out of 13</a:t>
            </a:r>
          </a:p>
          <a:p>
            <a:pPr marL="0" indent="0">
              <a:buNone/>
            </a:pPr>
            <a:endParaRPr lang="en-US" dirty="0">
              <a:latin typeface="Helvetica" pitchFamily="2" charset="0"/>
            </a:endParaRPr>
          </a:p>
          <a:p>
            <a:pPr marL="0" indent="0">
              <a:buNone/>
            </a:pPr>
            <a:r>
              <a:rPr lang="en-US" dirty="0">
                <a:latin typeface="Helvetica" pitchFamily="2" charset="0"/>
              </a:rPr>
              <a:t>97% of homes are not renovated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308EF2B-1F10-BB44-85C6-C4783EEC22F1}"/>
              </a:ext>
            </a:extLst>
          </p:cNvPr>
          <p:cNvCxnSpPr>
            <a:cxnSpLocks/>
          </p:cNvCxnSpPr>
          <p:nvPr/>
        </p:nvCxnSpPr>
        <p:spPr>
          <a:xfrm>
            <a:off x="5878286" y="254725"/>
            <a:ext cx="0" cy="4265024"/>
          </a:xfrm>
          <a:prstGeom prst="line">
            <a:avLst/>
          </a:prstGeom>
          <a:ln w="317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D152F68-4AAC-1843-9174-36D74A9988E3}"/>
              </a:ext>
            </a:extLst>
          </p:cNvPr>
          <p:cNvSpPr txBox="1"/>
          <p:nvPr/>
        </p:nvSpPr>
        <p:spPr>
          <a:xfrm>
            <a:off x="1711073" y="5367048"/>
            <a:ext cx="8639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Renovating your home before selling can increase the value of your home by over $60,000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B47FD6D-5FD3-E247-8492-2FCF10E6B2EA}"/>
              </a:ext>
            </a:extLst>
          </p:cNvPr>
          <p:cNvSpPr txBox="1"/>
          <p:nvPr/>
        </p:nvSpPr>
        <p:spPr>
          <a:xfrm>
            <a:off x="2328615" y="4798815"/>
            <a:ext cx="7953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Average Price for Non-Renovated Homes with Grade over 7: $ 701,337</a:t>
            </a:r>
          </a:p>
        </p:txBody>
      </p:sp>
    </p:spTree>
    <p:extLst>
      <p:ext uri="{BB962C8B-B14F-4D97-AF65-F5344CB8AC3E}">
        <p14:creationId xmlns:p14="http://schemas.microsoft.com/office/powerpoint/2010/main" val="20234062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</TotalTime>
  <Words>211</Words>
  <Application>Microsoft Macintosh PowerPoint</Application>
  <PresentationFormat>Widescreen</PresentationFormat>
  <Paragraphs>28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Helvetica</vt:lpstr>
      <vt:lpstr>Office Theme</vt:lpstr>
      <vt:lpstr>PowerPoint Presentation</vt:lpstr>
      <vt:lpstr>Average Home Price: $540,297 Average Number of Bedrooms: 3.4 Average Price for 3 BR House: $466,294</vt:lpstr>
      <vt:lpstr>1 Bedroom: $ 318,239 2 Bedroom: $ 401,388 3 Bedroom: $ 466,294 4 Bedroom: $ 635,564 5 Bedroom: $ 786,874 6 Bedroom: $ 825,853</vt:lpstr>
      <vt:lpstr>1 Bedroom: $ 318,239 2 Bedroom: $ 200,693 3 Bedroom: $ 155,431 4 Bedroom: $ 158,891 5 Bedroom: $ 157,374 6 Bedroom: $ 137,642</vt:lpstr>
      <vt:lpstr>Land Size Effect on Price</vt:lpstr>
      <vt:lpstr>Grade Effect on Price</vt:lpstr>
      <vt:lpstr>Home Age Affect on Value</vt:lpstr>
      <vt:lpstr>Relationship between Home Grade and Age</vt:lpstr>
      <vt:lpstr>Renovated Homes        Non-Renovated Homes  </vt:lpstr>
      <vt:lpstr>Renovation Effect on Homes Over 50</vt:lpstr>
      <vt:lpstr>Thank you.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Brennan Mathis</dc:creator>
  <cp:lastModifiedBy>Brennan Mathis</cp:lastModifiedBy>
  <cp:revision>13</cp:revision>
  <dcterms:created xsi:type="dcterms:W3CDTF">2020-05-16T21:52:43Z</dcterms:created>
  <dcterms:modified xsi:type="dcterms:W3CDTF">2020-05-17T17:56:21Z</dcterms:modified>
</cp:coreProperties>
</file>