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C738-DE2A-BA4B-99DF-B67A80C01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85DAF-5058-9A40-8BEF-327215A91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EF52-14BD-A645-828C-9E822F9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151F-4609-4646-BC33-B89F62F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F658-6EEB-B048-B6C4-567D2080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7C59-0B2A-F841-9CA6-988686E5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23200-7FB2-2A41-928E-23BDF708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50B2-CB71-7B43-9834-0CAB5206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C0AB-A36D-1948-977A-67537F9B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2CB5-A44B-174B-868E-2B7AD2BE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26B99-26F0-8244-9865-3C2AA0FFA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43D82-5A4B-2E4E-994B-71D957B0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0C1A-2ABA-7640-9C91-8DE8E816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7E8C-DC06-3546-B5E8-3996D1F2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64E8-9B11-114D-B9C1-B00C2C28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7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602D-E059-A84E-BBA2-B506EBEA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7276-24F2-5045-A8B3-965CE01B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7A43-23EB-0640-A535-F19CF28C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73F0-44A5-434A-97F1-9D2D1052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56C5-C731-BF48-8AE9-6EA6A141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2D1C-6BFA-0B49-80F3-D76C5DFE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CEFAD-C882-0D45-A48D-20DAC529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837B-104E-1F4C-AB89-6C66B008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3F76-56A2-A34C-B6EF-347CD0B1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EE34-3185-494D-AAEF-E4F91822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F6C2-0095-744F-BF5D-B6ACAB3B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EBED-1B51-7247-BBD9-F56D9B267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D18F6-9624-A748-A72E-47A8B8A8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07F35-0B8A-F049-BDB4-7D8649E0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87BB7-FF56-3249-BDF2-DBBCEE2D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F3547-768E-C747-A3A5-48DDE6E0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86E5-348A-0842-A8F1-D3AAA2E7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B75E-0A91-EA45-8C38-3D24AF11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B18EB-FA83-AB45-9CBA-BEA14485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8EB72-0568-9748-B326-143145C4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9F961-08C8-3549-AD39-7565BB5DF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3CDBE-6667-4F40-9662-FD68BC13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EC35B-4F62-EC49-9E27-47C52849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58EF-AFB1-314C-B35F-5A146E6E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AF30-12AC-B04F-9268-1AA95B23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8A30B-697D-5645-B5E4-F3E3310F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5E6E-4301-7046-914E-AC534E9B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304B-AC73-E747-AD0F-59D9DF24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22FEE-B07F-314A-8153-A68FF470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BB21D-4D9C-9E40-849C-9411551D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568D6-E3CF-2349-BFAB-BA624B2C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B69A-587C-2B44-8412-3DB90D4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99D1-3847-6C41-A027-9F5EFDD0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04261-6E15-6F4F-834B-9EC3CEE5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8751-C847-5D46-BEEA-98D8A693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665E-E42E-CF49-8707-4325228A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7EB9C-C76B-C843-9F75-365154D1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0E5F-65D5-B145-93BE-ACD7F0AC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C012-3629-EA40-8D3A-38F43E4F6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71E8E-1696-4F47-8D9A-820EEAC5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4AD2E-A324-CC49-9178-CF78083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17755-1751-9045-A575-D629DD15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C8BF4-A311-1E4D-B521-E8FD052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CB352-2527-FA4F-98A5-C4F8FF80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7A0A4-764E-474C-A486-C4671A73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5298-1640-D84E-BD56-5B80B3853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BEE0-11C9-B04A-898E-010D306AB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3EA9-5E2F-2040-BDFD-A245316F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86B65-D8D4-1749-AB30-7E5D850F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876" y="354341"/>
            <a:ext cx="9144000" cy="16968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King County Washington </a:t>
            </a:r>
          </a:p>
          <a:p>
            <a:r>
              <a:rPr lang="en-US" sz="4000" dirty="0">
                <a:latin typeface="Helvetica" pitchFamily="2" charset="0"/>
              </a:rPr>
              <a:t>Housing Dataset Analysis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1646BC-DC37-2749-A8F7-92E5D9B82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124" y="949895"/>
            <a:ext cx="8371793" cy="5860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9183C-55E0-B247-836C-B1C4120D5B01}"/>
              </a:ext>
            </a:extLst>
          </p:cNvPr>
          <p:cNvSpPr txBox="1"/>
          <p:nvPr/>
        </p:nvSpPr>
        <p:spPr>
          <a:xfrm>
            <a:off x="4611326" y="5908105"/>
            <a:ext cx="24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Author: Brennan Mathis</a:t>
            </a:r>
          </a:p>
        </p:txBody>
      </p:sp>
    </p:spTree>
    <p:extLst>
      <p:ext uri="{BB962C8B-B14F-4D97-AF65-F5344CB8AC3E}">
        <p14:creationId xmlns:p14="http://schemas.microsoft.com/office/powerpoint/2010/main" val="125278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8AE0-214F-6A48-A0E6-C7D86D56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1338560" cy="914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Renovated Homes        Non-Renovated Homes</a:t>
            </a:r>
            <a:br>
              <a:rPr lang="en-US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2781FC-C1B1-924E-B38F-4315228E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1844221"/>
            <a:ext cx="5027022" cy="29759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Average Price: $ </a:t>
            </a:r>
            <a:r>
              <a:rPr lang="en-US" sz="3200" dirty="0">
                <a:latin typeface="Helvetica" pitchFamily="2" charset="0"/>
              </a:rPr>
              <a:t>768,902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Average Grade: 7.75 out of 13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3% of homes are renovated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0AF5722-A966-FE43-96DE-4E1A10158F17}"/>
              </a:ext>
            </a:extLst>
          </p:cNvPr>
          <p:cNvSpPr txBox="1">
            <a:spLocks/>
          </p:cNvSpPr>
          <p:nvPr/>
        </p:nvSpPr>
        <p:spPr>
          <a:xfrm>
            <a:off x="6030685" y="1844221"/>
            <a:ext cx="5575663" cy="2975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Average Price : $ </a:t>
            </a:r>
            <a:r>
              <a:rPr lang="en-US" sz="3200" dirty="0">
                <a:latin typeface="Helvetica" pitchFamily="2" charset="0"/>
              </a:rPr>
              <a:t>532,140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Average Grade : 7.65 out of 13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97% of homes are not renovated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08EF2B-1F10-BB44-85C6-C4783EEC22F1}"/>
              </a:ext>
            </a:extLst>
          </p:cNvPr>
          <p:cNvCxnSpPr>
            <a:cxnSpLocks/>
          </p:cNvCxnSpPr>
          <p:nvPr/>
        </p:nvCxnSpPr>
        <p:spPr>
          <a:xfrm>
            <a:off x="5878286" y="254725"/>
            <a:ext cx="0" cy="4265024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152F68-4AAC-1843-9174-36D74A9988E3}"/>
              </a:ext>
            </a:extLst>
          </p:cNvPr>
          <p:cNvSpPr txBox="1"/>
          <p:nvPr/>
        </p:nvSpPr>
        <p:spPr>
          <a:xfrm>
            <a:off x="1711073" y="5367048"/>
            <a:ext cx="863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Renovating your home before selling can increase the value of your home by over $60,000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7FD6D-5FD3-E247-8492-2FCF10E6B2EA}"/>
              </a:ext>
            </a:extLst>
          </p:cNvPr>
          <p:cNvSpPr txBox="1"/>
          <p:nvPr/>
        </p:nvSpPr>
        <p:spPr>
          <a:xfrm>
            <a:off x="2328615" y="4798815"/>
            <a:ext cx="79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Price for Non-Renovated Homes with Grade over 7: $ 701,337</a:t>
            </a:r>
          </a:p>
        </p:txBody>
      </p:sp>
    </p:spTree>
    <p:extLst>
      <p:ext uri="{BB962C8B-B14F-4D97-AF65-F5344CB8AC3E}">
        <p14:creationId xmlns:p14="http://schemas.microsoft.com/office/powerpoint/2010/main" val="202340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843-1F6E-6547-BAE2-BAE1072E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Renovation Effect on Homes </a:t>
            </a:r>
            <a:br>
              <a:rPr lang="en-US" dirty="0"/>
            </a:br>
            <a:r>
              <a:rPr lang="en-US" dirty="0"/>
              <a:t>Over 50 (Years Old)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BB6950B-30B3-CC4E-A654-A184D88D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21" y="1825625"/>
            <a:ext cx="7934358" cy="4351338"/>
          </a:xfrm>
        </p:spPr>
      </p:pic>
    </p:spTree>
    <p:extLst>
      <p:ext uri="{BB962C8B-B14F-4D97-AF65-F5344CB8AC3E}">
        <p14:creationId xmlns:p14="http://schemas.microsoft.com/office/powerpoint/2010/main" val="234070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0A38-819A-AE46-87FE-A43964DD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3527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  <p:pic>
        <p:nvPicPr>
          <p:cNvPr id="11" name="Content Placeholder 10" descr="A picture containing toy&#10;&#10;Description automatically generated">
            <a:extLst>
              <a:ext uri="{FF2B5EF4-FFF2-40B4-BE49-F238E27FC236}">
                <a16:creationId xmlns:a16="http://schemas.microsoft.com/office/drawing/2014/main" id="{B7F46C64-4ADE-2F40-90A7-07C537CF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5161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6BF6-8207-6A43-897B-25292243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Average Home Price: $540,297</a:t>
            </a:r>
            <a:br>
              <a:rPr lang="en-US" sz="3200" dirty="0"/>
            </a:br>
            <a:r>
              <a:rPr lang="en-US" sz="3200" dirty="0"/>
              <a:t>Average Number of Bedrooms: 3.4</a:t>
            </a:r>
            <a:br>
              <a:rPr lang="en-US" sz="3200" dirty="0"/>
            </a:br>
            <a:r>
              <a:rPr lang="en-US" sz="3200" dirty="0"/>
              <a:t>Average Price for 3 BR House: $466,294</a:t>
            </a:r>
          </a:p>
        </p:txBody>
      </p:sp>
      <p:pic>
        <p:nvPicPr>
          <p:cNvPr id="5" name="Content Placeholder 4" descr="A picture containing sitting, white, large, drawing&#10;&#10;Description automatically generated">
            <a:extLst>
              <a:ext uri="{FF2B5EF4-FFF2-40B4-BE49-F238E27FC236}">
                <a16:creationId xmlns:a16="http://schemas.microsoft.com/office/drawing/2014/main" id="{956C42D9-9B6E-7B47-A899-8D469B33F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264" y="1690688"/>
            <a:ext cx="8347472" cy="4707631"/>
          </a:xfrm>
        </p:spPr>
      </p:pic>
    </p:spTree>
    <p:extLst>
      <p:ext uri="{BB962C8B-B14F-4D97-AF65-F5344CB8AC3E}">
        <p14:creationId xmlns:p14="http://schemas.microsoft.com/office/powerpoint/2010/main" val="288450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BDA4-CE6F-1940-876F-C2747E02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69" y="2187109"/>
            <a:ext cx="4721772" cy="30638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1 Bedroom: $ 318,239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2 Bedroom: $ 401,388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3 Bedroom: $ 466,294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4 Bedroom: $ 635,564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5 Bedroom: $ 786,874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6 Bedroom: $ 825,853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4B415-A454-2B41-B56C-71D8BA02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606" y="810747"/>
            <a:ext cx="6231758" cy="48858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9DB0F-74BA-3C43-90D6-69E766543FEA}"/>
              </a:ext>
            </a:extLst>
          </p:cNvPr>
          <p:cNvSpPr txBox="1"/>
          <p:nvPr/>
        </p:nvSpPr>
        <p:spPr>
          <a:xfrm>
            <a:off x="-763315" y="810747"/>
            <a:ext cx="6663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Average Home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Price Per Bedroom</a:t>
            </a:r>
          </a:p>
        </p:txBody>
      </p:sp>
    </p:spTree>
    <p:extLst>
      <p:ext uri="{BB962C8B-B14F-4D97-AF65-F5344CB8AC3E}">
        <p14:creationId xmlns:p14="http://schemas.microsoft.com/office/powerpoint/2010/main" val="102789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5C6D-F6C2-E44D-A3F5-77DADF71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762" y="1739844"/>
            <a:ext cx="5390589" cy="546553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Helvetica" pitchFamily="2" charset="0"/>
              </a:rPr>
              <a:t>1 Bedroom: $ 318,239</a:t>
            </a:r>
            <a:br>
              <a:rPr lang="en-US" sz="3600" dirty="0">
                <a:latin typeface="Helvetica" pitchFamily="2" charset="0"/>
              </a:rPr>
            </a:br>
            <a:br>
              <a:rPr lang="en-US" sz="3600" dirty="0">
                <a:latin typeface="Helvetica" pitchFamily="2" charset="0"/>
              </a:rPr>
            </a:br>
            <a:r>
              <a:rPr lang="en-US" sz="3600" dirty="0">
                <a:latin typeface="Helvetica" pitchFamily="2" charset="0"/>
              </a:rPr>
              <a:t>2 Bedroom: $ 200,693</a:t>
            </a:r>
            <a:br>
              <a:rPr lang="en-US" sz="3600" dirty="0">
                <a:latin typeface="Helvetica" pitchFamily="2" charset="0"/>
              </a:rPr>
            </a:br>
            <a:br>
              <a:rPr lang="en-US" sz="3600" dirty="0">
                <a:latin typeface="Helvetica" pitchFamily="2" charset="0"/>
              </a:rPr>
            </a:br>
            <a:r>
              <a:rPr lang="en-US" sz="3600" dirty="0">
                <a:latin typeface="Helvetica" pitchFamily="2" charset="0"/>
              </a:rPr>
              <a:t>3 Bedroom: $ 155,431</a:t>
            </a:r>
            <a:br>
              <a:rPr lang="en-US" sz="3200" dirty="0">
                <a:latin typeface="Helvetica" pitchFamily="2" charset="0"/>
              </a:rPr>
            </a:br>
            <a:br>
              <a:rPr lang="en-US" sz="3200" dirty="0">
                <a:latin typeface="Helvetica" pitchFamily="2" charset="0"/>
              </a:rPr>
            </a:br>
            <a:endParaRPr lang="en-US" sz="3200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03CA1-A04D-E749-BD7E-1B62A1C1CACA}"/>
              </a:ext>
            </a:extLst>
          </p:cNvPr>
          <p:cNvSpPr txBox="1"/>
          <p:nvPr/>
        </p:nvSpPr>
        <p:spPr>
          <a:xfrm>
            <a:off x="2591600" y="411023"/>
            <a:ext cx="671568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Average Bedroom Price</a:t>
            </a:r>
          </a:p>
          <a:p>
            <a:pPr algn="ctr"/>
            <a:r>
              <a:rPr lang="en-US" sz="4400" dirty="0">
                <a:latin typeface="Helvetica" pitchFamily="2" charset="0"/>
              </a:rPr>
              <a:t>Per Bedroom in Home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A5967F-F0C9-C444-9254-963CE34CA732}"/>
              </a:ext>
            </a:extLst>
          </p:cNvPr>
          <p:cNvSpPr txBox="1">
            <a:spLocks/>
          </p:cNvSpPr>
          <p:nvPr/>
        </p:nvSpPr>
        <p:spPr>
          <a:xfrm>
            <a:off x="6487885" y="1310190"/>
            <a:ext cx="5638800" cy="5465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itchFamily="2" charset="0"/>
              </a:rPr>
              <a:t>4 Bedroom: $ 158,891</a:t>
            </a:r>
            <a:br>
              <a:rPr lang="en-US" sz="3600" dirty="0">
                <a:latin typeface="Helvetica" pitchFamily="2" charset="0"/>
              </a:rPr>
            </a:br>
            <a:br>
              <a:rPr lang="en-US" sz="3600" dirty="0">
                <a:latin typeface="Helvetica" pitchFamily="2" charset="0"/>
              </a:rPr>
            </a:br>
            <a:r>
              <a:rPr lang="en-US" sz="3600" dirty="0">
                <a:latin typeface="Helvetica" pitchFamily="2" charset="0"/>
              </a:rPr>
              <a:t>5 Bedroom: $ 157,374</a:t>
            </a:r>
            <a:br>
              <a:rPr lang="en-US" sz="3600" dirty="0">
                <a:latin typeface="Helvetica" pitchFamily="2" charset="0"/>
              </a:rPr>
            </a:br>
            <a:br>
              <a:rPr lang="en-US" sz="3600" dirty="0">
                <a:latin typeface="Helvetica" pitchFamily="2" charset="0"/>
              </a:rPr>
            </a:br>
            <a:r>
              <a:rPr lang="en-US" sz="3600" dirty="0">
                <a:latin typeface="Helvetica" pitchFamily="2" charset="0"/>
              </a:rPr>
              <a:t>6 Bedroom: $ 137,642</a:t>
            </a:r>
          </a:p>
        </p:txBody>
      </p:sp>
    </p:spTree>
    <p:extLst>
      <p:ext uri="{BB962C8B-B14F-4D97-AF65-F5344CB8AC3E}">
        <p14:creationId xmlns:p14="http://schemas.microsoft.com/office/powerpoint/2010/main" val="37666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400C-BB39-0948-A0D7-FE83D48F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508" y="1294351"/>
            <a:ext cx="6672943" cy="784406"/>
          </a:xfrm>
        </p:spPr>
        <p:txBody>
          <a:bodyPr>
            <a:normAutofit/>
          </a:bodyPr>
          <a:lstStyle/>
          <a:p>
            <a:r>
              <a:rPr lang="en-US" sz="2800" dirty="0"/>
              <a:t>Square Meter Living Area Vs. Price ($10,000)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8F5A640-7569-3D43-A2A4-F30AF975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6" y="1916106"/>
            <a:ext cx="6516007" cy="44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3FFE-8270-2F41-B809-10D0E17E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08" y="328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Land Size Effect on Price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4531BBF8-635E-2D42-889A-6889B7417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216" y="1346886"/>
            <a:ext cx="7447784" cy="4806350"/>
          </a:xfrm>
        </p:spPr>
      </p:pic>
    </p:spTree>
    <p:extLst>
      <p:ext uri="{BB962C8B-B14F-4D97-AF65-F5344CB8AC3E}">
        <p14:creationId xmlns:p14="http://schemas.microsoft.com/office/powerpoint/2010/main" val="248600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FC7A-9626-8540-8A30-34A41B86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" pitchFamily="2" charset="0"/>
              </a:rPr>
              <a:t>Grade Effect on Price</a:t>
            </a:r>
          </a:p>
        </p:txBody>
      </p:sp>
      <p:pic>
        <p:nvPicPr>
          <p:cNvPr id="5" name="Content Placeholder 4" descr="A picture containing sitting, white, room&#10;&#10;Description automatically generated">
            <a:extLst>
              <a:ext uri="{FF2B5EF4-FFF2-40B4-BE49-F238E27FC236}">
                <a16:creationId xmlns:a16="http://schemas.microsoft.com/office/drawing/2014/main" id="{0E8677C0-6EEF-A445-9FDF-DD6BBA290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977" y="1825625"/>
            <a:ext cx="7622045" cy="4351338"/>
          </a:xfrm>
        </p:spPr>
      </p:pic>
    </p:spTree>
    <p:extLst>
      <p:ext uri="{BB962C8B-B14F-4D97-AF65-F5344CB8AC3E}">
        <p14:creationId xmlns:p14="http://schemas.microsoft.com/office/powerpoint/2010/main" val="263589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EF75-FCEC-F648-9F74-90D3F383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Age Affect on Value</a:t>
            </a:r>
          </a:p>
        </p:txBody>
      </p:sp>
      <p:pic>
        <p:nvPicPr>
          <p:cNvPr id="5" name="Content Placeholder 4" descr="A picture containing fence, knife&#10;&#10;Description automatically generated">
            <a:extLst>
              <a:ext uri="{FF2B5EF4-FFF2-40B4-BE49-F238E27FC236}">
                <a16:creationId xmlns:a16="http://schemas.microsoft.com/office/drawing/2014/main" id="{811DCCFE-D57C-1D45-9D06-64DCA62DB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977" y="1825625"/>
            <a:ext cx="7622045" cy="4351338"/>
          </a:xfrm>
        </p:spPr>
      </p:pic>
    </p:spTree>
    <p:extLst>
      <p:ext uri="{BB962C8B-B14F-4D97-AF65-F5344CB8AC3E}">
        <p14:creationId xmlns:p14="http://schemas.microsoft.com/office/powerpoint/2010/main" val="291966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4A5D-9E50-A342-BCC5-3D023B40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Home Grade and Age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9865AF6-BA13-9344-A3F3-952BAAF4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580" y="1825625"/>
            <a:ext cx="6474840" cy="4351338"/>
          </a:xfrm>
        </p:spPr>
      </p:pic>
    </p:spTree>
    <p:extLst>
      <p:ext uri="{BB962C8B-B14F-4D97-AF65-F5344CB8AC3E}">
        <p14:creationId xmlns:p14="http://schemas.microsoft.com/office/powerpoint/2010/main" val="379988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235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Average Home Price: $540,297 Average Number of Bedrooms: 3.4 Average Price for 3 BR House: $466,294</vt:lpstr>
      <vt:lpstr>1 Bedroom: $ 318,239 2 Bedroom: $ 401,388 3 Bedroom: $ 466,294 4 Bedroom: $ 635,564 5 Bedroom: $ 786,874 6 Bedroom: $ 825,853</vt:lpstr>
      <vt:lpstr>1 Bedroom: $ 318,239  2 Bedroom: $ 200,693  3 Bedroom: $ 155,431  </vt:lpstr>
      <vt:lpstr>Square Meter Living Area Vs. Price ($10,000)</vt:lpstr>
      <vt:lpstr>Land Size Effect on Price</vt:lpstr>
      <vt:lpstr>Grade Effect on Price</vt:lpstr>
      <vt:lpstr>Home Age Affect on Value</vt:lpstr>
      <vt:lpstr>Relationship between Home Grade and Age</vt:lpstr>
      <vt:lpstr>Renovated Homes        Non-Renovated Homes  </vt:lpstr>
      <vt:lpstr>Renovation Effect on Homes  Over 50 (Years Old)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Brennan Mathis</dc:creator>
  <cp:lastModifiedBy>Brennan Mathis</cp:lastModifiedBy>
  <cp:revision>18</cp:revision>
  <dcterms:created xsi:type="dcterms:W3CDTF">2020-05-16T21:52:43Z</dcterms:created>
  <dcterms:modified xsi:type="dcterms:W3CDTF">2020-05-18T06:15:13Z</dcterms:modified>
</cp:coreProperties>
</file>