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4" r:id="rId3"/>
    <p:sldId id="272" r:id="rId4"/>
    <p:sldId id="273" r:id="rId5"/>
    <p:sldId id="275" r:id="rId6"/>
    <p:sldId id="271" r:id="rId7"/>
    <p:sldId id="257" r:id="rId8"/>
    <p:sldId id="258" r:id="rId9"/>
    <p:sldId id="268" r:id="rId10"/>
    <p:sldId id="261" r:id="rId11"/>
    <p:sldId id="263" r:id="rId12"/>
    <p:sldId id="262" r:id="rId13"/>
    <p:sldId id="264" r:id="rId14"/>
    <p:sldId id="269" r:id="rId15"/>
    <p:sldId id="270"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3"/>
    <p:restoredTop sz="86395"/>
  </p:normalViewPr>
  <p:slideViewPr>
    <p:cSldViewPr snapToGrid="0" snapToObjects="1">
      <p:cViewPr varScale="1">
        <p:scale>
          <a:sx n="83" d="100"/>
          <a:sy n="83" d="100"/>
        </p:scale>
        <p:origin x="240" y="7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BE81D7-3E6B-1747-BB56-640AA301C4ED}" type="datetimeFigureOut">
              <a:rPr lang="en-US" smtClean="0"/>
              <a:t>5/21/20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7C160-4B8E-AA4F-BC5D-50DDB3E8D563}" type="slidenum">
              <a:rPr lang="en-US" smtClean="0"/>
              <a:t>‹#›</a:t>
            </a:fld>
            <a:endParaRPr lang="en-US"/>
          </a:p>
        </p:txBody>
      </p:sp>
    </p:spTree>
    <p:extLst>
      <p:ext uri="{BB962C8B-B14F-4D97-AF65-F5344CB8AC3E}">
        <p14:creationId xmlns:p14="http://schemas.microsoft.com/office/powerpoint/2010/main" val="980533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D147C160-4B8E-AA4F-BC5D-50DDB3E8D563}" type="slidenum">
              <a:rPr lang="en-US" smtClean="0"/>
              <a:t>1</a:t>
            </a:fld>
            <a:endParaRPr lang="en-US"/>
          </a:p>
        </p:txBody>
      </p:sp>
    </p:spTree>
    <p:extLst>
      <p:ext uri="{BB962C8B-B14F-4D97-AF65-F5344CB8AC3E}">
        <p14:creationId xmlns:p14="http://schemas.microsoft.com/office/powerpoint/2010/main" val="290143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02783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mj-lt"/>
              </a:rPr>
              <a:t>Every increase in grade unit can increase home value by 32%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tx1"/>
                </a:solidFill>
                <a:effectLst/>
                <a:latin typeface="+mj-lt"/>
                <a:ea typeface="+mn-ea"/>
                <a:cs typeface="+mn-cs"/>
              </a:rPr>
              <a:t>According to King County government website: ‘Classification by construction quality which refers to the types of materials used and the quality of workmanship. Buildings of better quality (higher grade) cost more to build per unit of measure and command higher value.’</a:t>
            </a:r>
            <a:endParaRPr lang="en-US" sz="1000" dirty="0">
              <a:latin typeface="+mj-lt"/>
            </a:endParaRPr>
          </a:p>
          <a:p>
            <a:endParaRPr lang="en-US" sz="1000" dirty="0">
              <a:latin typeface="+mj-lt"/>
            </a:endParaRPr>
          </a:p>
          <a:p>
            <a:r>
              <a:rPr lang="en-US" sz="1000" b="0" i="0" kern="1200" dirty="0">
                <a:solidFill>
                  <a:schemeClr val="tx1"/>
                </a:solidFill>
                <a:effectLst/>
                <a:latin typeface="+mj-lt"/>
                <a:ea typeface="+mn-ea"/>
                <a:cs typeface="+mn-cs"/>
              </a:rPr>
              <a:t>Represents the construction quality of improvements. Grades run from grade 1 to 13. Generally defined as:</a:t>
            </a:r>
            <a:br>
              <a:rPr lang="en-US" sz="1000" dirty="0">
                <a:latin typeface="+mj-lt"/>
              </a:rPr>
            </a:br>
            <a:br>
              <a:rPr lang="en-US" sz="1000" dirty="0">
                <a:latin typeface="+mj-lt"/>
              </a:rPr>
            </a:br>
            <a:r>
              <a:rPr lang="en-US" sz="1000" b="0" i="0" kern="1200" dirty="0">
                <a:solidFill>
                  <a:schemeClr val="tx1"/>
                </a:solidFill>
                <a:effectLst/>
                <a:latin typeface="+mj-lt"/>
                <a:ea typeface="+mn-ea"/>
                <a:cs typeface="+mn-cs"/>
              </a:rPr>
              <a:t>1-3 Falls short of minimum building standards. Normally cabin or inferior structure.</a:t>
            </a:r>
            <a:br>
              <a:rPr lang="en-US" sz="1000" dirty="0">
                <a:latin typeface="+mj-lt"/>
              </a:rPr>
            </a:br>
            <a:r>
              <a:rPr lang="en-US" sz="1000" b="0" i="0" kern="1200" dirty="0">
                <a:solidFill>
                  <a:schemeClr val="tx1"/>
                </a:solidFill>
                <a:effectLst/>
                <a:latin typeface="+mj-lt"/>
                <a:ea typeface="+mn-ea"/>
                <a:cs typeface="+mn-cs"/>
              </a:rPr>
              <a:t>4 Generally older, low quality construction. Does not meet code.</a:t>
            </a:r>
            <a:br>
              <a:rPr lang="en-US" sz="1000" dirty="0">
                <a:latin typeface="+mj-lt"/>
              </a:rPr>
            </a:br>
            <a:r>
              <a:rPr lang="en-US" sz="1000" b="0" i="0" kern="1200" dirty="0">
                <a:solidFill>
                  <a:schemeClr val="tx1"/>
                </a:solidFill>
                <a:effectLst/>
                <a:latin typeface="+mj-lt"/>
                <a:ea typeface="+mn-ea"/>
                <a:cs typeface="+mn-cs"/>
              </a:rPr>
              <a:t>5 Low construction costs and workmanship. Small, simple design.</a:t>
            </a:r>
            <a:br>
              <a:rPr lang="en-US" sz="1000" dirty="0">
                <a:latin typeface="+mj-lt"/>
              </a:rPr>
            </a:br>
            <a:r>
              <a:rPr lang="en-US" sz="1000" b="0" i="0" kern="1200" dirty="0">
                <a:solidFill>
                  <a:schemeClr val="tx1"/>
                </a:solidFill>
                <a:effectLst/>
                <a:latin typeface="+mj-lt"/>
                <a:ea typeface="+mn-ea"/>
                <a:cs typeface="+mn-cs"/>
              </a:rPr>
              <a:t>6 Lowest grade currently meeting building code. Low quality materials and simple designs.</a:t>
            </a:r>
            <a:br>
              <a:rPr lang="en-US" sz="1000" dirty="0">
                <a:latin typeface="+mj-lt"/>
              </a:rPr>
            </a:br>
            <a:r>
              <a:rPr lang="en-US" sz="1000" b="0" i="0" kern="1200" dirty="0">
                <a:solidFill>
                  <a:schemeClr val="tx1"/>
                </a:solidFill>
                <a:effectLst/>
                <a:latin typeface="+mj-lt"/>
                <a:ea typeface="+mn-ea"/>
                <a:cs typeface="+mn-cs"/>
              </a:rPr>
              <a:t>7 Average grade of construction and design. Commonly seen in plats and older sub-divisions.</a:t>
            </a:r>
            <a:br>
              <a:rPr lang="en-US" sz="1000" dirty="0">
                <a:latin typeface="+mj-lt"/>
              </a:rPr>
            </a:br>
            <a:r>
              <a:rPr lang="en-US" sz="1000" b="0" i="0" kern="1200" dirty="0">
                <a:solidFill>
                  <a:schemeClr val="tx1"/>
                </a:solidFill>
                <a:effectLst/>
                <a:latin typeface="+mj-lt"/>
                <a:ea typeface="+mn-ea"/>
                <a:cs typeface="+mn-cs"/>
              </a:rPr>
              <a:t>8 Just above average in construction and design. Usually better materials in both the exterior and interior finish work.</a:t>
            </a:r>
            <a:br>
              <a:rPr lang="en-US" sz="1000" dirty="0">
                <a:latin typeface="+mj-lt"/>
              </a:rPr>
            </a:br>
            <a:r>
              <a:rPr lang="en-US" sz="1000" b="0" i="0" kern="1200" dirty="0">
                <a:solidFill>
                  <a:schemeClr val="tx1"/>
                </a:solidFill>
                <a:effectLst/>
                <a:latin typeface="+mj-lt"/>
                <a:ea typeface="+mn-ea"/>
                <a:cs typeface="+mn-cs"/>
              </a:rPr>
              <a:t>9 Better architectural design with extra interior and exterior design and quality.</a:t>
            </a:r>
            <a:br>
              <a:rPr lang="en-US" sz="1000" dirty="0">
                <a:latin typeface="+mj-lt"/>
              </a:rPr>
            </a:br>
            <a:r>
              <a:rPr lang="en-US" sz="1000" b="0" i="0" kern="1200" dirty="0">
                <a:solidFill>
                  <a:schemeClr val="tx1"/>
                </a:solidFill>
                <a:effectLst/>
                <a:latin typeface="+mj-lt"/>
                <a:ea typeface="+mn-ea"/>
                <a:cs typeface="+mn-cs"/>
              </a:rPr>
              <a:t>10 Homes of this quality generally have high quality features. Finish work is better and more design quality is seen in the floor plans. Generally have a larger square footage.</a:t>
            </a:r>
            <a:br>
              <a:rPr lang="en-US" sz="1000" dirty="0">
                <a:latin typeface="+mj-lt"/>
              </a:rPr>
            </a:br>
            <a:r>
              <a:rPr lang="en-US" sz="1000" b="0" i="0" kern="1200" dirty="0">
                <a:solidFill>
                  <a:schemeClr val="tx1"/>
                </a:solidFill>
                <a:effectLst/>
                <a:latin typeface="+mj-lt"/>
                <a:ea typeface="+mn-ea"/>
                <a:cs typeface="+mn-cs"/>
              </a:rPr>
              <a:t>11 Custom design and higher quality finish work with added amenities of solid woods, bathroom fixtures and more luxurious options.</a:t>
            </a:r>
            <a:br>
              <a:rPr lang="en-US" sz="1000" dirty="0">
                <a:latin typeface="+mj-lt"/>
              </a:rPr>
            </a:br>
            <a:r>
              <a:rPr lang="en-US" sz="1000" b="0" i="0" kern="1200" dirty="0">
                <a:solidFill>
                  <a:schemeClr val="tx1"/>
                </a:solidFill>
                <a:effectLst/>
                <a:latin typeface="+mj-lt"/>
                <a:ea typeface="+mn-ea"/>
                <a:cs typeface="+mn-cs"/>
              </a:rPr>
              <a:t>12 Custom design and excellent builders. All materials are of the highest quality and all conveniences are present.</a:t>
            </a:r>
            <a:br>
              <a:rPr lang="en-US" sz="1000" dirty="0">
                <a:latin typeface="+mj-lt"/>
              </a:rPr>
            </a:br>
            <a:r>
              <a:rPr lang="en-US" sz="1000" b="0" i="0" kern="1200" dirty="0">
                <a:solidFill>
                  <a:schemeClr val="tx1"/>
                </a:solidFill>
                <a:effectLst/>
                <a:latin typeface="+mj-lt"/>
                <a:ea typeface="+mn-ea"/>
                <a:cs typeface="+mn-cs"/>
              </a:rPr>
              <a:t>13 Generally custom designed and built. Mansion level. Large amount of highest quality cabinet work, wood trim, marble, entry ways </a:t>
            </a:r>
            <a:r>
              <a:rPr lang="en-US" sz="1000" b="0" i="0" kern="1200" dirty="0" err="1">
                <a:solidFill>
                  <a:schemeClr val="tx1"/>
                </a:solidFill>
                <a:effectLst/>
                <a:latin typeface="+mj-lt"/>
                <a:ea typeface="+mn-ea"/>
                <a:cs typeface="+mn-cs"/>
              </a:rPr>
              <a:t>etc</a:t>
            </a:r>
            <a:endParaRPr lang="en-US" sz="1000" dirty="0">
              <a:latin typeface="+mj-lt"/>
            </a:endParaRPr>
          </a:p>
        </p:txBody>
      </p:sp>
      <p:sp>
        <p:nvSpPr>
          <p:cNvPr id="4" name="Slide Number Placeholder 3"/>
          <p:cNvSpPr>
            <a:spLocks noGrp="1"/>
          </p:cNvSpPr>
          <p:nvPr>
            <p:ph type="sldNum" sz="quarter" idx="5"/>
          </p:nvPr>
        </p:nvSpPr>
        <p:spPr/>
        <p:txBody>
          <a:bodyPr/>
          <a:lstStyle/>
          <a:p>
            <a:fld id="{D147C160-4B8E-AA4F-BC5D-50DDB3E8D563}" type="slidenum">
              <a:rPr lang="en-US" smtClean="0"/>
              <a:t>10</a:t>
            </a:fld>
            <a:endParaRPr lang="en-US"/>
          </a:p>
        </p:txBody>
      </p:sp>
    </p:spTree>
    <p:extLst>
      <p:ext uri="{BB962C8B-B14F-4D97-AF65-F5344CB8AC3E}">
        <p14:creationId xmlns:p14="http://schemas.microsoft.com/office/powerpoint/2010/main" val="1422155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j-lt"/>
              </a:rPr>
              <a:t>Newer homes consistently earn higher grade during home inspections </a:t>
            </a:r>
          </a:p>
          <a:p>
            <a:endParaRPr lang="en-US" dirty="0">
              <a:latin typeface="+mj-lt"/>
            </a:endParaRPr>
          </a:p>
          <a:p>
            <a:r>
              <a:rPr lang="en-US" dirty="0">
                <a:latin typeface="+mj-lt"/>
              </a:rPr>
              <a:t>Older homes trend lower average grades on home inspections</a:t>
            </a:r>
          </a:p>
          <a:p>
            <a:endParaRPr lang="en-US" dirty="0">
              <a:latin typeface="+mj-lt"/>
            </a:endParaRPr>
          </a:p>
          <a:p>
            <a:r>
              <a:rPr lang="en-US" dirty="0">
                <a:latin typeface="+mj-lt"/>
              </a:rPr>
              <a:t>Recall that price average increases as grade increases</a:t>
            </a:r>
          </a:p>
        </p:txBody>
      </p:sp>
      <p:sp>
        <p:nvSpPr>
          <p:cNvPr id="4" name="Slide Number Placeholder 3"/>
          <p:cNvSpPr>
            <a:spLocks noGrp="1"/>
          </p:cNvSpPr>
          <p:nvPr>
            <p:ph type="sldNum" sz="quarter" idx="5"/>
          </p:nvPr>
        </p:nvSpPr>
        <p:spPr/>
        <p:txBody>
          <a:bodyPr/>
          <a:lstStyle/>
          <a:p>
            <a:fld id="{D147C160-4B8E-AA4F-BC5D-50DDB3E8D563}" type="slidenum">
              <a:rPr lang="en-US" smtClean="0"/>
              <a:t>11</a:t>
            </a:fld>
            <a:endParaRPr lang="en-US"/>
          </a:p>
        </p:txBody>
      </p:sp>
    </p:spTree>
    <p:extLst>
      <p:ext uri="{BB962C8B-B14F-4D97-AF65-F5344CB8AC3E}">
        <p14:creationId xmlns:p14="http://schemas.microsoft.com/office/powerpoint/2010/main" val="2824993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mj-lt"/>
              </a:rPr>
              <a:t>Strong deviation from mean of price occurs starting around home age of 75-80 years. </a:t>
            </a:r>
          </a:p>
          <a:p>
            <a:endParaRPr lang="en-US" sz="1100" dirty="0">
              <a:latin typeface="+mj-lt"/>
            </a:endParaRPr>
          </a:p>
          <a:p>
            <a:r>
              <a:rPr lang="en-US" sz="1100" dirty="0">
                <a:latin typeface="+mj-lt"/>
              </a:rPr>
              <a:t>Example of how age can depreciate value as home ages</a:t>
            </a:r>
          </a:p>
          <a:p>
            <a:endParaRPr lang="en-US" sz="1100" dirty="0">
              <a:latin typeface="+mj-lt"/>
            </a:endParaRPr>
          </a:p>
          <a:p>
            <a:r>
              <a:rPr lang="en-US" sz="1100" dirty="0">
                <a:latin typeface="+mj-lt"/>
              </a:rPr>
              <a:t>Renovating older homes can prevent the lower end of the  price fluctuation</a:t>
            </a:r>
          </a:p>
          <a:p>
            <a:endParaRPr lang="en-US" sz="1100" dirty="0">
              <a:latin typeface="+mj-lt"/>
            </a:endParaRPr>
          </a:p>
          <a:p>
            <a:r>
              <a:rPr lang="en-US" sz="1100" dirty="0">
                <a:latin typeface="+mj-lt"/>
              </a:rPr>
              <a:t>Condition and Grade have a stronger overall effect on price, especially on older properties, some of which present much higher values dependent on those criteria</a:t>
            </a:r>
          </a:p>
          <a:p>
            <a:pPr algn="ctr"/>
            <a:endParaRPr lang="en-US" dirty="0"/>
          </a:p>
          <a:p>
            <a:pPr algn="ctr"/>
            <a:endParaRPr lang="en-US" dirty="0"/>
          </a:p>
        </p:txBody>
      </p:sp>
      <p:sp>
        <p:nvSpPr>
          <p:cNvPr id="4" name="Slide Number Placeholder 3"/>
          <p:cNvSpPr>
            <a:spLocks noGrp="1"/>
          </p:cNvSpPr>
          <p:nvPr>
            <p:ph type="sldNum" sz="quarter" idx="5"/>
          </p:nvPr>
        </p:nvSpPr>
        <p:spPr/>
        <p:txBody>
          <a:bodyPr/>
          <a:lstStyle/>
          <a:p>
            <a:fld id="{D147C160-4B8E-AA4F-BC5D-50DDB3E8D563}" type="slidenum">
              <a:rPr lang="en-US" smtClean="0"/>
              <a:t>12</a:t>
            </a:fld>
            <a:endParaRPr lang="en-US"/>
          </a:p>
        </p:txBody>
      </p:sp>
    </p:spTree>
    <p:extLst>
      <p:ext uri="{BB962C8B-B14F-4D97-AF65-F5344CB8AC3E}">
        <p14:creationId xmlns:p14="http://schemas.microsoft.com/office/powerpoint/2010/main" val="1201579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j-lt"/>
                <a:ea typeface="+mn-ea"/>
                <a:cs typeface="+mn-cs"/>
              </a:rPr>
              <a:t>A </a:t>
            </a:r>
            <a:r>
              <a:rPr lang="en-US" sz="1100" b="1" i="0" kern="1200" dirty="0">
                <a:solidFill>
                  <a:schemeClr val="tx1"/>
                </a:solidFill>
                <a:effectLst/>
                <a:latin typeface="+mj-lt"/>
                <a:ea typeface="+mn-ea"/>
                <a:cs typeface="+mn-cs"/>
              </a:rPr>
              <a:t>historic house</a:t>
            </a:r>
            <a:r>
              <a:rPr lang="en-US" sz="1100" b="0" i="0" kern="1200" dirty="0">
                <a:solidFill>
                  <a:schemeClr val="tx1"/>
                </a:solidFill>
                <a:effectLst/>
                <a:latin typeface="+mj-lt"/>
                <a:ea typeface="+mn-ea"/>
                <a:cs typeface="+mn-cs"/>
              </a:rPr>
              <a:t> generally meets several criteria before being listed by an official body as "historic." Generally the building is at least a certain age, depending on the rules for the individual list. A second factor is that the building be in recognizably the same form as when it became historic. Third is a requirement that either an event of historical importance happened at the site, or that a person of historical significance was associated with the site, or that the building itself is important for its architecture or interior</a:t>
            </a:r>
          </a:p>
          <a:p>
            <a:endParaRPr lang="en-US" sz="1100" b="0" i="0" kern="1200" dirty="0">
              <a:solidFill>
                <a:schemeClr val="tx1"/>
              </a:solidFill>
              <a:effectLst/>
              <a:latin typeface="+mj-lt"/>
              <a:ea typeface="+mn-ea"/>
              <a:cs typeface="+mn-cs"/>
            </a:endParaRPr>
          </a:p>
          <a:p>
            <a:r>
              <a:rPr lang="en-US" sz="1100" b="0" i="0" kern="1200" dirty="0">
                <a:solidFill>
                  <a:schemeClr val="tx1"/>
                </a:solidFill>
                <a:effectLst/>
                <a:latin typeface="+mj-lt"/>
                <a:ea typeface="+mn-ea"/>
                <a:cs typeface="+mn-cs"/>
              </a:rPr>
              <a:t>Price on x axis</a:t>
            </a:r>
          </a:p>
          <a:p>
            <a:r>
              <a:rPr lang="en-US" sz="1100" b="0" i="0" kern="1200" dirty="0">
                <a:solidFill>
                  <a:schemeClr val="tx1"/>
                </a:solidFill>
                <a:effectLst/>
                <a:latin typeface="+mj-lt"/>
                <a:ea typeface="+mn-ea"/>
                <a:cs typeface="+mn-cs"/>
              </a:rPr>
              <a:t>Density on y axis</a:t>
            </a:r>
          </a:p>
          <a:p>
            <a:endParaRPr lang="en-US" sz="1100" b="0" i="0" kern="1200" dirty="0">
              <a:solidFill>
                <a:schemeClr val="tx1"/>
              </a:solidFill>
              <a:effectLst/>
              <a:latin typeface="+mj-lt"/>
              <a:ea typeface="+mn-ea"/>
              <a:cs typeface="+mn-cs"/>
            </a:endParaRPr>
          </a:p>
          <a:p>
            <a:pPr marL="0" indent="0">
              <a:buNone/>
            </a:pPr>
            <a:r>
              <a:rPr lang="en-US" sz="1100" dirty="0">
                <a:latin typeface="+mj-lt"/>
              </a:rPr>
              <a:t>Renovated homes: Average Price: $ 768,902/ Average Grade: 7.75 out of 13/ Only 3% of homes are renovated</a:t>
            </a:r>
          </a:p>
          <a:p>
            <a:pPr marL="0" indent="0">
              <a:buNone/>
            </a:pPr>
            <a:r>
              <a:rPr lang="en-US" sz="1100" dirty="0">
                <a:latin typeface="+mj-lt"/>
              </a:rPr>
              <a:t>Non-renovated homes: Average Price : $ 532,140/ Average Grade : 7.65 out of 13/  97% of homes are not renovated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j-lt"/>
              </a:rPr>
              <a:t>Average Price for Non-Renovated Homes with Grade over 7: $ 701,337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j-lt"/>
              </a:rPr>
              <a:t>Renovating your home before selling can increase the value of your home by at least $60,000  to over $200,000 depending on other property features</a:t>
            </a:r>
          </a:p>
          <a:p>
            <a:pPr marL="0" indent="0">
              <a:buNone/>
            </a:pPr>
            <a:endParaRPr lang="en-US" dirty="0">
              <a:latin typeface="Helvetica" pitchFamily="2" charset="0"/>
            </a:endParaRPr>
          </a:p>
          <a:p>
            <a:pPr marL="0" indent="0">
              <a:buNone/>
            </a:pPr>
            <a:endParaRPr lang="en-US" dirty="0">
              <a:latin typeface="Helvetica" pitchFamily="2" charset="0"/>
            </a:endParaRPr>
          </a:p>
          <a:p>
            <a:pPr marL="0" indent="0">
              <a:buNone/>
            </a:pPr>
            <a:endParaRPr lang="en-US" dirty="0">
              <a:latin typeface="Helvetica" pitchFamily="2" charset="0"/>
            </a:endParaRPr>
          </a:p>
          <a:p>
            <a:endParaRPr lang="en-US" dirty="0"/>
          </a:p>
        </p:txBody>
      </p:sp>
      <p:sp>
        <p:nvSpPr>
          <p:cNvPr id="4" name="Slide Number Placeholder 3"/>
          <p:cNvSpPr>
            <a:spLocks noGrp="1"/>
          </p:cNvSpPr>
          <p:nvPr>
            <p:ph type="sldNum" sz="quarter" idx="5"/>
          </p:nvPr>
        </p:nvSpPr>
        <p:spPr/>
        <p:txBody>
          <a:bodyPr/>
          <a:lstStyle/>
          <a:p>
            <a:fld id="{D147C160-4B8E-AA4F-BC5D-50DDB3E8D563}" type="slidenum">
              <a:rPr lang="en-US" smtClean="0"/>
              <a:t>13</a:t>
            </a:fld>
            <a:endParaRPr lang="en-US"/>
          </a:p>
        </p:txBody>
      </p:sp>
    </p:spTree>
    <p:extLst>
      <p:ext uri="{BB962C8B-B14F-4D97-AF65-F5344CB8AC3E}">
        <p14:creationId xmlns:p14="http://schemas.microsoft.com/office/powerpoint/2010/main" val="284239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D147C160-4B8E-AA4F-BC5D-50DDB3E8D563}" type="slidenum">
              <a:rPr lang="en-US" smtClean="0"/>
              <a:t>14</a:t>
            </a:fld>
            <a:endParaRPr lang="en-US"/>
          </a:p>
        </p:txBody>
      </p:sp>
    </p:spTree>
    <p:extLst>
      <p:ext uri="{BB962C8B-B14F-4D97-AF65-F5344CB8AC3E}">
        <p14:creationId xmlns:p14="http://schemas.microsoft.com/office/powerpoint/2010/main" val="356693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D147C160-4B8E-AA4F-BC5D-50DDB3E8D563}" type="slidenum">
              <a:rPr lang="en-US" smtClean="0"/>
              <a:t>15</a:t>
            </a:fld>
            <a:endParaRPr lang="en-US"/>
          </a:p>
        </p:txBody>
      </p:sp>
    </p:spTree>
    <p:extLst>
      <p:ext uri="{BB962C8B-B14F-4D97-AF65-F5344CB8AC3E}">
        <p14:creationId xmlns:p14="http://schemas.microsoft.com/office/powerpoint/2010/main" val="3209829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D147C160-4B8E-AA4F-BC5D-50DDB3E8D563}" type="slidenum">
              <a:rPr lang="en-US" smtClean="0"/>
              <a:t>16</a:t>
            </a:fld>
            <a:endParaRPr lang="en-US"/>
          </a:p>
        </p:txBody>
      </p:sp>
    </p:spTree>
    <p:extLst>
      <p:ext uri="{BB962C8B-B14F-4D97-AF65-F5344CB8AC3E}">
        <p14:creationId xmlns:p14="http://schemas.microsoft.com/office/powerpoint/2010/main" val="374491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47C160-4B8E-AA4F-BC5D-50DDB3E8D563}" type="slidenum">
              <a:rPr lang="en-US" smtClean="0"/>
              <a:t>2</a:t>
            </a:fld>
            <a:endParaRPr lang="en-US"/>
          </a:p>
        </p:txBody>
      </p:sp>
    </p:spTree>
    <p:extLst>
      <p:ext uri="{BB962C8B-B14F-4D97-AF65-F5344CB8AC3E}">
        <p14:creationId xmlns:p14="http://schemas.microsoft.com/office/powerpoint/2010/main" val="2215191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D147C160-4B8E-AA4F-BC5D-50DDB3E8D563}" type="slidenum">
              <a:rPr lang="en-US" smtClean="0"/>
              <a:t>3</a:t>
            </a:fld>
            <a:endParaRPr lang="en-US"/>
          </a:p>
        </p:txBody>
      </p:sp>
      <p:sp>
        <p:nvSpPr>
          <p:cNvPr id="5" name="Notes Placeholder 4">
            <a:extLst>
              <a:ext uri="{FF2B5EF4-FFF2-40B4-BE49-F238E27FC236}">
                <a16:creationId xmlns:a16="http://schemas.microsoft.com/office/drawing/2014/main" id="{4197E948-20CD-594A-8A0D-8B1CC4C192F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Assess predicting factors, and combinations of factors that affect value of home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model to predict housing prices based on criteria provided in dataset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Find attributes that increase value of house </a:t>
            </a:r>
          </a:p>
          <a:p>
            <a:endParaRPr lang="en-US" dirty="0"/>
          </a:p>
        </p:txBody>
      </p:sp>
    </p:spTree>
    <p:extLst>
      <p:ext uri="{BB962C8B-B14F-4D97-AF65-F5344CB8AC3E}">
        <p14:creationId xmlns:p14="http://schemas.microsoft.com/office/powerpoint/2010/main" val="2147482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D147C160-4B8E-AA4F-BC5D-50DDB3E8D563}" type="slidenum">
              <a:rPr lang="en-US" smtClean="0"/>
              <a:t>4</a:t>
            </a:fld>
            <a:endParaRPr lang="en-US"/>
          </a:p>
        </p:txBody>
      </p:sp>
    </p:spTree>
    <p:extLst>
      <p:ext uri="{BB962C8B-B14F-4D97-AF65-F5344CB8AC3E}">
        <p14:creationId xmlns:p14="http://schemas.microsoft.com/office/powerpoint/2010/main" val="1797775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model</a:t>
            </a:r>
            <a:r>
              <a:rPr lang="en-US" baseline="0" dirty="0"/>
              <a:t> and assessment for all variables seen on factors assessed slide on 1:1 basis, in addition to linear model on </a:t>
            </a:r>
            <a:r>
              <a:rPr lang="en-US" baseline="0" dirty="0" err="1"/>
              <a:t>price~age</a:t>
            </a:r>
            <a:r>
              <a:rPr lang="en-US" baseline="0" dirty="0"/>
              <a:t>/grade/condition </a:t>
            </a:r>
          </a:p>
          <a:p>
            <a:r>
              <a:rPr lang="en-US" baseline="0" dirty="0"/>
              <a:t>Multiple Regression Model on price~</a:t>
            </a:r>
            <a:r>
              <a:rPr lang="en-US" dirty="0"/>
              <a:t>['age', '</a:t>
            </a:r>
            <a:r>
              <a:rPr lang="en-US" dirty="0" err="1"/>
              <a:t>sqm_living</a:t>
            </a:r>
            <a:r>
              <a:rPr lang="en-US" dirty="0"/>
              <a:t>', 'sqm_living15', '</a:t>
            </a:r>
            <a:r>
              <a:rPr lang="en-US" dirty="0" err="1"/>
              <a:t>distance_seattle</a:t>
            </a:r>
            <a:r>
              <a:rPr lang="en-US" dirty="0"/>
              <a:t>', 'grade_5', 'grade_6', 'grade_7', 'grade_8', 'grade_9', 'grade_10', 'grade_11', 'grade_12', 'grade_13', 'bed_2', 'bed_3', 'bed_4', 'bed_5', 'bed_6', 'bed_7', 'bed_8', 'bed_9', 'bed_10', 'bed_11', 'bathrooms_2.0', 'bathrooms_3.0', 'bathrooms_4.0', 'bathrooms_5.0', 'bathrooms_6.0', 'bathrooms_7.0', 'bathrooms_8.0', 'condition_2', 'condition_3', 'condition_4', 'condition_5’]</a:t>
            </a:r>
          </a:p>
          <a:p>
            <a:r>
              <a:rPr lang="en-US" dirty="0"/>
              <a:t>Stepwise Regression model</a:t>
            </a:r>
            <a:r>
              <a:rPr lang="en-US" baseline="0" dirty="0"/>
              <a:t>  on price~</a:t>
            </a:r>
            <a:r>
              <a:rPr lang="en-US" dirty="0"/>
              <a:t>['grade_7', 'grade_11', 'grade_10', 'grade_9', '</a:t>
            </a:r>
            <a:r>
              <a:rPr lang="en-US" dirty="0" err="1"/>
              <a:t>distance_seattle</a:t>
            </a:r>
            <a:r>
              <a:rPr lang="en-US" dirty="0"/>
              <a:t>', 'grade_12', 'grade_8', 'age', 'sqm_living15', '</a:t>
            </a:r>
            <a:r>
              <a:rPr lang="en-US" dirty="0" err="1"/>
              <a:t>sqm_living</a:t>
            </a:r>
            <a:r>
              <a:rPr lang="en-US" dirty="0"/>
              <a:t>', 'condition_5', 'grade_13', 'condition_4', 'bathrooms_4.0', 'bathrooms_3.0', 'bathrooms_2.0', 'bed_2', 'bathrooms_5.0', 'condition_3', 'bed_3', 'bathrooms_6.0', 'bed_7', 'bed_6']</a:t>
            </a:r>
          </a:p>
        </p:txBody>
      </p:sp>
      <p:sp>
        <p:nvSpPr>
          <p:cNvPr id="4" name="Slide Number Placeholder 3"/>
          <p:cNvSpPr>
            <a:spLocks noGrp="1"/>
          </p:cNvSpPr>
          <p:nvPr>
            <p:ph type="sldNum" sz="quarter" idx="5"/>
          </p:nvPr>
        </p:nvSpPr>
        <p:spPr/>
        <p:txBody>
          <a:bodyPr/>
          <a:lstStyle/>
          <a:p>
            <a:fld id="{D147C160-4B8E-AA4F-BC5D-50DDB3E8D563}" type="slidenum">
              <a:rPr lang="en-US" smtClean="0"/>
              <a:t>5</a:t>
            </a:fld>
            <a:endParaRPr lang="en-US"/>
          </a:p>
        </p:txBody>
      </p:sp>
    </p:spTree>
    <p:extLst>
      <p:ext uri="{BB962C8B-B14F-4D97-AF65-F5344CB8AC3E}">
        <p14:creationId xmlns:p14="http://schemas.microsoft.com/office/powerpoint/2010/main" val="1792736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values indicate chosen features used in model have effect on price</a:t>
            </a:r>
          </a:p>
        </p:txBody>
      </p:sp>
      <p:sp>
        <p:nvSpPr>
          <p:cNvPr id="4" name="Slide Number Placeholder 3"/>
          <p:cNvSpPr>
            <a:spLocks noGrp="1"/>
          </p:cNvSpPr>
          <p:nvPr>
            <p:ph type="sldNum" sz="quarter" idx="5"/>
          </p:nvPr>
        </p:nvSpPr>
        <p:spPr/>
        <p:txBody>
          <a:bodyPr/>
          <a:lstStyle/>
          <a:p>
            <a:fld id="{D147C160-4B8E-AA4F-BC5D-50DDB3E8D563}" type="slidenum">
              <a:rPr lang="en-US" smtClean="0"/>
              <a:t>6</a:t>
            </a:fld>
            <a:endParaRPr lang="en-US"/>
          </a:p>
        </p:txBody>
      </p:sp>
    </p:spTree>
    <p:extLst>
      <p:ext uri="{BB962C8B-B14F-4D97-AF65-F5344CB8AC3E}">
        <p14:creationId xmlns:p14="http://schemas.microsoft.com/office/powerpoint/2010/main" val="897597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latin typeface="Helvetica" pitchFamily="2" charset="0"/>
              </a:rPr>
              <a:t>Overall Average Home Price: $540,297</a:t>
            </a:r>
            <a:br>
              <a:rPr lang="en-US" sz="1200" dirty="0">
                <a:latin typeface="Helvetica" pitchFamily="2" charset="0"/>
              </a:rPr>
            </a:br>
            <a:r>
              <a:rPr lang="en-US" sz="1200" dirty="0">
                <a:latin typeface="Helvetica" pitchFamily="2" charset="0"/>
              </a:rPr>
              <a:t>Overall Average Number of Bedrooms: 3.4</a:t>
            </a:r>
          </a:p>
          <a:p>
            <a:pPr algn="ctr"/>
            <a:r>
              <a:rPr lang="en-US" sz="1200" dirty="0">
                <a:latin typeface="Helvetica" pitchFamily="2" charset="0"/>
              </a:rPr>
              <a:t>3 bedrooms most common(mode), followed by 4 bedroom homes</a:t>
            </a:r>
          </a:p>
          <a:p>
            <a:pPr algn="ctr"/>
            <a:r>
              <a:rPr lang="en-US" sz="1200" dirty="0">
                <a:latin typeface="Helvetica" pitchFamily="2" charset="0"/>
              </a:rPr>
              <a:t>1 BR House: $ 318,239</a:t>
            </a:r>
          </a:p>
          <a:p>
            <a:pPr algn="ctr"/>
            <a:r>
              <a:rPr lang="en-US" sz="1200" dirty="0">
                <a:latin typeface="Helvetica" pitchFamily="2" charset="0"/>
              </a:rPr>
              <a:t>2 BR House: $ 401,387</a:t>
            </a:r>
          </a:p>
          <a:p>
            <a:pPr algn="ctr"/>
            <a:r>
              <a:rPr lang="en-US" sz="1200" dirty="0">
                <a:latin typeface="Helvetica" pitchFamily="2" charset="0"/>
              </a:rPr>
              <a:t>3 BR House: $ 466,294</a:t>
            </a:r>
          </a:p>
          <a:p>
            <a:pPr algn="ctr"/>
            <a:r>
              <a:rPr lang="en-US" sz="1200" dirty="0">
                <a:latin typeface="Helvetica" pitchFamily="2" charset="0"/>
              </a:rPr>
              <a:t>4 BR House: $ 635,565</a:t>
            </a:r>
          </a:p>
          <a:p>
            <a:pPr algn="ctr"/>
            <a:r>
              <a:rPr lang="en-US" sz="1200" dirty="0">
                <a:latin typeface="Helvetica" pitchFamily="2" charset="0"/>
              </a:rPr>
              <a:t>5 BR House: $ 786,874</a:t>
            </a:r>
          </a:p>
          <a:p>
            <a:pPr algn="ctr"/>
            <a:r>
              <a:rPr lang="en-US" sz="1200" dirty="0">
                <a:latin typeface="Helvetica" pitchFamily="2" charset="0"/>
              </a:rPr>
              <a:t>6 BR House: $ 825,854</a:t>
            </a:r>
          </a:p>
          <a:p>
            <a:pPr algn="ctr"/>
            <a:endParaRPr lang="en-US" sz="1200" dirty="0">
              <a:latin typeface="Helvetica" pitchFamily="2" charset="0"/>
            </a:endParaRPr>
          </a:p>
          <a:p>
            <a:endParaRPr lang="en-US" dirty="0"/>
          </a:p>
        </p:txBody>
      </p:sp>
      <p:sp>
        <p:nvSpPr>
          <p:cNvPr id="4" name="Slide Number Placeholder 3"/>
          <p:cNvSpPr>
            <a:spLocks noGrp="1"/>
          </p:cNvSpPr>
          <p:nvPr>
            <p:ph type="sldNum" sz="quarter" idx="5"/>
          </p:nvPr>
        </p:nvSpPr>
        <p:spPr/>
        <p:txBody>
          <a:bodyPr/>
          <a:lstStyle/>
          <a:p>
            <a:fld id="{D147C160-4B8E-AA4F-BC5D-50DDB3E8D563}" type="slidenum">
              <a:rPr lang="en-US" smtClean="0"/>
              <a:t>7</a:t>
            </a:fld>
            <a:endParaRPr lang="en-US"/>
          </a:p>
        </p:txBody>
      </p:sp>
    </p:spTree>
    <p:extLst>
      <p:ext uri="{BB962C8B-B14F-4D97-AF65-F5344CB8AC3E}">
        <p14:creationId xmlns:p14="http://schemas.microsoft.com/office/powerpoint/2010/main" val="285187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Helvetica" pitchFamily="2" charset="0"/>
              </a:rPr>
              <a:t>Each bedroom in a home can increase the value of a home by an average of $127,573</a:t>
            </a:r>
          </a:p>
          <a:p>
            <a:endParaRPr lang="en-US" sz="1200" dirty="0">
              <a:latin typeface="Helvetica" pitchFamily="2" charset="0"/>
            </a:endParaRPr>
          </a:p>
          <a:p>
            <a:r>
              <a:rPr lang="en-US" dirty="0"/>
              <a:t>Price per bedroom(average home price/number of bedrooms)</a:t>
            </a:r>
            <a:br>
              <a:rPr lang="en-US" dirty="0"/>
            </a:br>
            <a:r>
              <a:rPr lang="en-US" dirty="0"/>
              <a:t>:</a:t>
            </a:r>
          </a:p>
          <a:p>
            <a:r>
              <a:rPr lang="en-US" dirty="0"/>
              <a:t>1 </a:t>
            </a:r>
            <a:r>
              <a:rPr lang="en-US" dirty="0" err="1"/>
              <a:t>br</a:t>
            </a:r>
            <a:r>
              <a:rPr lang="en-US" dirty="0"/>
              <a:t> house: $329,414</a:t>
            </a:r>
          </a:p>
          <a:p>
            <a:r>
              <a:rPr lang="en-US" dirty="0"/>
              <a:t>2 </a:t>
            </a:r>
            <a:r>
              <a:rPr lang="en-US" dirty="0" err="1"/>
              <a:t>br</a:t>
            </a:r>
            <a:r>
              <a:rPr lang="en-US" dirty="0"/>
              <a:t> house: $201,122 </a:t>
            </a:r>
          </a:p>
          <a:p>
            <a:r>
              <a:rPr lang="en-US" dirty="0"/>
              <a:t>3 </a:t>
            </a:r>
            <a:r>
              <a:rPr lang="en-US" dirty="0" err="1"/>
              <a:t>br</a:t>
            </a:r>
            <a:r>
              <a:rPr lang="en-US" dirty="0"/>
              <a:t> house: $155,516</a:t>
            </a:r>
          </a:p>
          <a:p>
            <a:r>
              <a:rPr lang="en-US" dirty="0"/>
              <a:t>4 </a:t>
            </a:r>
            <a:r>
              <a:rPr lang="en-US" dirty="0" err="1"/>
              <a:t>br</a:t>
            </a:r>
            <a:r>
              <a:rPr lang="en-US" dirty="0"/>
              <a:t> house: $158,925</a:t>
            </a:r>
          </a:p>
          <a:p>
            <a:r>
              <a:rPr lang="en-US" dirty="0"/>
              <a:t>5 </a:t>
            </a:r>
            <a:r>
              <a:rPr lang="en-US" dirty="0" err="1"/>
              <a:t>br</a:t>
            </a:r>
            <a:r>
              <a:rPr lang="en-US" dirty="0"/>
              <a:t> house: $157,375 </a:t>
            </a:r>
          </a:p>
          <a:p>
            <a:r>
              <a:rPr lang="en-US" dirty="0"/>
              <a:t>6 </a:t>
            </a:r>
            <a:r>
              <a:rPr lang="en-US" dirty="0" err="1"/>
              <a:t>br</a:t>
            </a:r>
            <a:r>
              <a:rPr lang="en-US" dirty="0"/>
              <a:t> house: $137,642</a:t>
            </a:r>
          </a:p>
        </p:txBody>
      </p:sp>
      <p:sp>
        <p:nvSpPr>
          <p:cNvPr id="4" name="Slide Number Placeholder 3"/>
          <p:cNvSpPr>
            <a:spLocks noGrp="1"/>
          </p:cNvSpPr>
          <p:nvPr>
            <p:ph type="sldNum" sz="quarter" idx="5"/>
          </p:nvPr>
        </p:nvSpPr>
        <p:spPr/>
        <p:txBody>
          <a:bodyPr/>
          <a:lstStyle/>
          <a:p>
            <a:fld id="{D147C160-4B8E-AA4F-BC5D-50DDB3E8D563}" type="slidenum">
              <a:rPr lang="en-US" smtClean="0"/>
              <a:t>8</a:t>
            </a:fld>
            <a:endParaRPr lang="en-US"/>
          </a:p>
        </p:txBody>
      </p:sp>
    </p:spTree>
    <p:extLst>
      <p:ext uri="{BB962C8B-B14F-4D97-AF65-F5344CB8AC3E}">
        <p14:creationId xmlns:p14="http://schemas.microsoft.com/office/powerpoint/2010/main" val="2409919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Each individual square meter of living area </a:t>
            </a:r>
          </a:p>
          <a:p>
            <a:pPr algn="ctr"/>
            <a:r>
              <a:rPr lang="en-US" dirty="0"/>
              <a:t>can increase value of the home by 0.4%</a:t>
            </a:r>
          </a:p>
          <a:p>
            <a:endParaRPr lang="en-US" dirty="0"/>
          </a:p>
        </p:txBody>
      </p:sp>
      <p:sp>
        <p:nvSpPr>
          <p:cNvPr id="4" name="Slide Number Placeholder 3"/>
          <p:cNvSpPr>
            <a:spLocks noGrp="1"/>
          </p:cNvSpPr>
          <p:nvPr>
            <p:ph type="sldNum" sz="quarter" idx="5"/>
          </p:nvPr>
        </p:nvSpPr>
        <p:spPr/>
        <p:txBody>
          <a:bodyPr/>
          <a:lstStyle/>
          <a:p>
            <a:fld id="{D147C160-4B8E-AA4F-BC5D-50DDB3E8D563}" type="slidenum">
              <a:rPr lang="en-US" smtClean="0"/>
              <a:t>9</a:t>
            </a:fld>
            <a:endParaRPr lang="en-US"/>
          </a:p>
        </p:txBody>
      </p:sp>
    </p:spTree>
    <p:extLst>
      <p:ext uri="{BB962C8B-B14F-4D97-AF65-F5344CB8AC3E}">
        <p14:creationId xmlns:p14="http://schemas.microsoft.com/office/powerpoint/2010/main" val="2840604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C738-DE2A-BA4B-99DF-B67A80C015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D85DAF-5058-9A40-8BEF-327215A91F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B4EF52-14BD-A645-828C-9E822F90BE71}"/>
              </a:ext>
            </a:extLst>
          </p:cNvPr>
          <p:cNvSpPr>
            <a:spLocks noGrp="1"/>
          </p:cNvSpPr>
          <p:nvPr>
            <p:ph type="dt" sz="half" idx="10"/>
          </p:nvPr>
        </p:nvSpPr>
        <p:spPr/>
        <p:txBody>
          <a:bodyPr/>
          <a:lstStyle/>
          <a:p>
            <a:fld id="{5B02BD65-3391-2944-991E-E19F88740928}" type="datetimeFigureOut">
              <a:rPr lang="en-US" smtClean="0"/>
              <a:t>5/21/20</a:t>
            </a:fld>
            <a:endParaRPr lang="en-US"/>
          </a:p>
        </p:txBody>
      </p:sp>
      <p:sp>
        <p:nvSpPr>
          <p:cNvPr id="5" name="Footer Placeholder 4">
            <a:extLst>
              <a:ext uri="{FF2B5EF4-FFF2-40B4-BE49-F238E27FC236}">
                <a16:creationId xmlns:a16="http://schemas.microsoft.com/office/drawing/2014/main" id="{298A151F-4609-4646-BC33-B89F62F28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6F658-6EEB-B048-B6C4-567D2080B7A9}"/>
              </a:ext>
            </a:extLst>
          </p:cNvPr>
          <p:cNvSpPr>
            <a:spLocks noGrp="1"/>
          </p:cNvSpPr>
          <p:nvPr>
            <p:ph type="sldNum" sz="quarter" idx="12"/>
          </p:nvPr>
        </p:nvSpPr>
        <p:spPr/>
        <p:txBody>
          <a:bodyPr/>
          <a:lstStyle/>
          <a:p>
            <a:fld id="{7B7FFF98-A552-A640-ABC5-AC0958A6E2F7}" type="slidenum">
              <a:rPr lang="en-US" smtClean="0"/>
              <a:t>‹#›</a:t>
            </a:fld>
            <a:endParaRPr lang="en-US"/>
          </a:p>
        </p:txBody>
      </p:sp>
    </p:spTree>
    <p:extLst>
      <p:ext uri="{BB962C8B-B14F-4D97-AF65-F5344CB8AC3E}">
        <p14:creationId xmlns:p14="http://schemas.microsoft.com/office/powerpoint/2010/main" val="341145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7C59-0B2A-F841-9CA6-988686E5C3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D23200-7FB2-2A41-928E-23BDF708B6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A50B2-CB71-7B43-9834-0CAB52065C6C}"/>
              </a:ext>
            </a:extLst>
          </p:cNvPr>
          <p:cNvSpPr>
            <a:spLocks noGrp="1"/>
          </p:cNvSpPr>
          <p:nvPr>
            <p:ph type="dt" sz="half" idx="10"/>
          </p:nvPr>
        </p:nvSpPr>
        <p:spPr/>
        <p:txBody>
          <a:bodyPr/>
          <a:lstStyle/>
          <a:p>
            <a:fld id="{5B02BD65-3391-2944-991E-E19F88740928}" type="datetimeFigureOut">
              <a:rPr lang="en-US" smtClean="0"/>
              <a:t>5/21/20</a:t>
            </a:fld>
            <a:endParaRPr lang="en-US"/>
          </a:p>
        </p:txBody>
      </p:sp>
      <p:sp>
        <p:nvSpPr>
          <p:cNvPr id="5" name="Footer Placeholder 4">
            <a:extLst>
              <a:ext uri="{FF2B5EF4-FFF2-40B4-BE49-F238E27FC236}">
                <a16:creationId xmlns:a16="http://schemas.microsoft.com/office/drawing/2014/main" id="{31E0C0AB-A36D-1948-977A-67537F9B8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82CB5-A44B-174B-868E-2B7AD2BE9CD9}"/>
              </a:ext>
            </a:extLst>
          </p:cNvPr>
          <p:cNvSpPr>
            <a:spLocks noGrp="1"/>
          </p:cNvSpPr>
          <p:nvPr>
            <p:ph type="sldNum" sz="quarter" idx="12"/>
          </p:nvPr>
        </p:nvSpPr>
        <p:spPr/>
        <p:txBody>
          <a:bodyPr/>
          <a:lstStyle/>
          <a:p>
            <a:fld id="{7B7FFF98-A552-A640-ABC5-AC0958A6E2F7}" type="slidenum">
              <a:rPr lang="en-US" smtClean="0"/>
              <a:t>‹#›</a:t>
            </a:fld>
            <a:endParaRPr lang="en-US"/>
          </a:p>
        </p:txBody>
      </p:sp>
    </p:spTree>
    <p:extLst>
      <p:ext uri="{BB962C8B-B14F-4D97-AF65-F5344CB8AC3E}">
        <p14:creationId xmlns:p14="http://schemas.microsoft.com/office/powerpoint/2010/main" val="276951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926B99-26F0-8244-9865-3C2AA0FFA4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843D82-5A4B-2E4E-994B-71D957B075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C0C1A-2ABA-7640-9C91-8DE8E8160995}"/>
              </a:ext>
            </a:extLst>
          </p:cNvPr>
          <p:cNvSpPr>
            <a:spLocks noGrp="1"/>
          </p:cNvSpPr>
          <p:nvPr>
            <p:ph type="dt" sz="half" idx="10"/>
          </p:nvPr>
        </p:nvSpPr>
        <p:spPr/>
        <p:txBody>
          <a:bodyPr/>
          <a:lstStyle/>
          <a:p>
            <a:fld id="{5B02BD65-3391-2944-991E-E19F88740928}" type="datetimeFigureOut">
              <a:rPr lang="en-US" smtClean="0"/>
              <a:t>5/21/20</a:t>
            </a:fld>
            <a:endParaRPr lang="en-US"/>
          </a:p>
        </p:txBody>
      </p:sp>
      <p:sp>
        <p:nvSpPr>
          <p:cNvPr id="5" name="Footer Placeholder 4">
            <a:extLst>
              <a:ext uri="{FF2B5EF4-FFF2-40B4-BE49-F238E27FC236}">
                <a16:creationId xmlns:a16="http://schemas.microsoft.com/office/drawing/2014/main" id="{24D67E8C-DC06-3546-B5E8-3996D1F23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F64E8-9B11-114D-B9C1-B00C2C2874DE}"/>
              </a:ext>
            </a:extLst>
          </p:cNvPr>
          <p:cNvSpPr>
            <a:spLocks noGrp="1"/>
          </p:cNvSpPr>
          <p:nvPr>
            <p:ph type="sldNum" sz="quarter" idx="12"/>
          </p:nvPr>
        </p:nvSpPr>
        <p:spPr/>
        <p:txBody>
          <a:bodyPr/>
          <a:lstStyle/>
          <a:p>
            <a:fld id="{7B7FFF98-A552-A640-ABC5-AC0958A6E2F7}" type="slidenum">
              <a:rPr lang="en-US" smtClean="0"/>
              <a:t>‹#›</a:t>
            </a:fld>
            <a:endParaRPr lang="en-US"/>
          </a:p>
        </p:txBody>
      </p:sp>
    </p:spTree>
    <p:extLst>
      <p:ext uri="{BB962C8B-B14F-4D97-AF65-F5344CB8AC3E}">
        <p14:creationId xmlns:p14="http://schemas.microsoft.com/office/powerpoint/2010/main" val="291017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602D-E059-A84E-BBA2-B506EBEA8C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17276-24F2-5045-A8B3-965CE01B19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87A43-23EB-0640-A535-F19CF28C3DB7}"/>
              </a:ext>
            </a:extLst>
          </p:cNvPr>
          <p:cNvSpPr>
            <a:spLocks noGrp="1"/>
          </p:cNvSpPr>
          <p:nvPr>
            <p:ph type="dt" sz="half" idx="10"/>
          </p:nvPr>
        </p:nvSpPr>
        <p:spPr/>
        <p:txBody>
          <a:bodyPr/>
          <a:lstStyle/>
          <a:p>
            <a:fld id="{5B02BD65-3391-2944-991E-E19F88740928}" type="datetimeFigureOut">
              <a:rPr lang="en-US" smtClean="0"/>
              <a:t>5/21/20</a:t>
            </a:fld>
            <a:endParaRPr lang="en-US"/>
          </a:p>
        </p:txBody>
      </p:sp>
      <p:sp>
        <p:nvSpPr>
          <p:cNvPr id="5" name="Footer Placeholder 4">
            <a:extLst>
              <a:ext uri="{FF2B5EF4-FFF2-40B4-BE49-F238E27FC236}">
                <a16:creationId xmlns:a16="http://schemas.microsoft.com/office/drawing/2014/main" id="{139273F0-44A5-434A-97F1-9D2D1052C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8D56C5-C731-BF48-8AE9-6EA6A141472C}"/>
              </a:ext>
            </a:extLst>
          </p:cNvPr>
          <p:cNvSpPr>
            <a:spLocks noGrp="1"/>
          </p:cNvSpPr>
          <p:nvPr>
            <p:ph type="sldNum" sz="quarter" idx="12"/>
          </p:nvPr>
        </p:nvSpPr>
        <p:spPr/>
        <p:txBody>
          <a:bodyPr/>
          <a:lstStyle/>
          <a:p>
            <a:fld id="{7B7FFF98-A552-A640-ABC5-AC0958A6E2F7}" type="slidenum">
              <a:rPr lang="en-US" smtClean="0"/>
              <a:t>‹#›</a:t>
            </a:fld>
            <a:endParaRPr lang="en-US"/>
          </a:p>
        </p:txBody>
      </p:sp>
    </p:spTree>
    <p:extLst>
      <p:ext uri="{BB962C8B-B14F-4D97-AF65-F5344CB8AC3E}">
        <p14:creationId xmlns:p14="http://schemas.microsoft.com/office/powerpoint/2010/main" val="365504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2D1C-6BFA-0B49-80F3-D76C5DFE24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2CEFAD-C882-0D45-A48D-20DAC52917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A0837B-104E-1F4C-AB89-6C66B0084063}"/>
              </a:ext>
            </a:extLst>
          </p:cNvPr>
          <p:cNvSpPr>
            <a:spLocks noGrp="1"/>
          </p:cNvSpPr>
          <p:nvPr>
            <p:ph type="dt" sz="half" idx="10"/>
          </p:nvPr>
        </p:nvSpPr>
        <p:spPr/>
        <p:txBody>
          <a:bodyPr/>
          <a:lstStyle/>
          <a:p>
            <a:fld id="{5B02BD65-3391-2944-991E-E19F88740928}" type="datetimeFigureOut">
              <a:rPr lang="en-US" smtClean="0"/>
              <a:t>5/21/20</a:t>
            </a:fld>
            <a:endParaRPr lang="en-US"/>
          </a:p>
        </p:txBody>
      </p:sp>
      <p:sp>
        <p:nvSpPr>
          <p:cNvPr id="5" name="Footer Placeholder 4">
            <a:extLst>
              <a:ext uri="{FF2B5EF4-FFF2-40B4-BE49-F238E27FC236}">
                <a16:creationId xmlns:a16="http://schemas.microsoft.com/office/drawing/2014/main" id="{2AAB3F76-56A2-A34C-B6EF-347CD0B1F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39EE34-3185-494D-AAEF-E4F91822054A}"/>
              </a:ext>
            </a:extLst>
          </p:cNvPr>
          <p:cNvSpPr>
            <a:spLocks noGrp="1"/>
          </p:cNvSpPr>
          <p:nvPr>
            <p:ph type="sldNum" sz="quarter" idx="12"/>
          </p:nvPr>
        </p:nvSpPr>
        <p:spPr/>
        <p:txBody>
          <a:bodyPr/>
          <a:lstStyle/>
          <a:p>
            <a:fld id="{7B7FFF98-A552-A640-ABC5-AC0958A6E2F7}" type="slidenum">
              <a:rPr lang="en-US" smtClean="0"/>
              <a:t>‹#›</a:t>
            </a:fld>
            <a:endParaRPr lang="en-US"/>
          </a:p>
        </p:txBody>
      </p:sp>
    </p:spTree>
    <p:extLst>
      <p:ext uri="{BB962C8B-B14F-4D97-AF65-F5344CB8AC3E}">
        <p14:creationId xmlns:p14="http://schemas.microsoft.com/office/powerpoint/2010/main" val="225203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F6C2-0095-744F-BF5D-B6ACAB3BFC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A4EBED-1B51-7247-BBD9-F56D9B267C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0D18F6-9624-A748-A72E-47A8B8A845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B07F35-0B8A-F049-BDB4-7D8649E04E5C}"/>
              </a:ext>
            </a:extLst>
          </p:cNvPr>
          <p:cNvSpPr>
            <a:spLocks noGrp="1"/>
          </p:cNvSpPr>
          <p:nvPr>
            <p:ph type="dt" sz="half" idx="10"/>
          </p:nvPr>
        </p:nvSpPr>
        <p:spPr/>
        <p:txBody>
          <a:bodyPr/>
          <a:lstStyle/>
          <a:p>
            <a:fld id="{5B02BD65-3391-2944-991E-E19F88740928}" type="datetimeFigureOut">
              <a:rPr lang="en-US" smtClean="0"/>
              <a:t>5/21/20</a:t>
            </a:fld>
            <a:endParaRPr lang="en-US"/>
          </a:p>
        </p:txBody>
      </p:sp>
      <p:sp>
        <p:nvSpPr>
          <p:cNvPr id="6" name="Footer Placeholder 5">
            <a:extLst>
              <a:ext uri="{FF2B5EF4-FFF2-40B4-BE49-F238E27FC236}">
                <a16:creationId xmlns:a16="http://schemas.microsoft.com/office/drawing/2014/main" id="{33087BB7-FF56-3249-BDF2-DBBCEE2D28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0F3547-768E-C747-A3A5-48DDE6E0DAE9}"/>
              </a:ext>
            </a:extLst>
          </p:cNvPr>
          <p:cNvSpPr>
            <a:spLocks noGrp="1"/>
          </p:cNvSpPr>
          <p:nvPr>
            <p:ph type="sldNum" sz="quarter" idx="12"/>
          </p:nvPr>
        </p:nvSpPr>
        <p:spPr/>
        <p:txBody>
          <a:bodyPr/>
          <a:lstStyle/>
          <a:p>
            <a:fld id="{7B7FFF98-A552-A640-ABC5-AC0958A6E2F7}" type="slidenum">
              <a:rPr lang="en-US" smtClean="0"/>
              <a:t>‹#›</a:t>
            </a:fld>
            <a:endParaRPr lang="en-US"/>
          </a:p>
        </p:txBody>
      </p:sp>
    </p:spTree>
    <p:extLst>
      <p:ext uri="{BB962C8B-B14F-4D97-AF65-F5344CB8AC3E}">
        <p14:creationId xmlns:p14="http://schemas.microsoft.com/office/powerpoint/2010/main" val="2294708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D86E5-348A-0842-A8F1-D3AAA2E74E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CAB75E-0A91-EA45-8C38-3D24AF11F2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B18EB-FA83-AB45-9CBA-BEA144855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38EB72-0568-9748-B326-143145C4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9F961-08C8-3549-AD39-7565BB5DF2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13CDBE-6667-4F40-9662-FD68BC138C1E}"/>
              </a:ext>
            </a:extLst>
          </p:cNvPr>
          <p:cNvSpPr>
            <a:spLocks noGrp="1"/>
          </p:cNvSpPr>
          <p:nvPr>
            <p:ph type="dt" sz="half" idx="10"/>
          </p:nvPr>
        </p:nvSpPr>
        <p:spPr/>
        <p:txBody>
          <a:bodyPr/>
          <a:lstStyle/>
          <a:p>
            <a:fld id="{5B02BD65-3391-2944-991E-E19F88740928}" type="datetimeFigureOut">
              <a:rPr lang="en-US" smtClean="0"/>
              <a:t>5/21/20</a:t>
            </a:fld>
            <a:endParaRPr lang="en-US"/>
          </a:p>
        </p:txBody>
      </p:sp>
      <p:sp>
        <p:nvSpPr>
          <p:cNvPr id="8" name="Footer Placeholder 7">
            <a:extLst>
              <a:ext uri="{FF2B5EF4-FFF2-40B4-BE49-F238E27FC236}">
                <a16:creationId xmlns:a16="http://schemas.microsoft.com/office/drawing/2014/main" id="{45CEC35B-4F62-EC49-9E27-47C5284962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2C58EF-AFB1-314C-B35F-5A146E6EE13E}"/>
              </a:ext>
            </a:extLst>
          </p:cNvPr>
          <p:cNvSpPr>
            <a:spLocks noGrp="1"/>
          </p:cNvSpPr>
          <p:nvPr>
            <p:ph type="sldNum" sz="quarter" idx="12"/>
          </p:nvPr>
        </p:nvSpPr>
        <p:spPr/>
        <p:txBody>
          <a:bodyPr/>
          <a:lstStyle/>
          <a:p>
            <a:fld id="{7B7FFF98-A552-A640-ABC5-AC0958A6E2F7}" type="slidenum">
              <a:rPr lang="en-US" smtClean="0"/>
              <a:t>‹#›</a:t>
            </a:fld>
            <a:endParaRPr lang="en-US"/>
          </a:p>
        </p:txBody>
      </p:sp>
    </p:spTree>
    <p:extLst>
      <p:ext uri="{BB962C8B-B14F-4D97-AF65-F5344CB8AC3E}">
        <p14:creationId xmlns:p14="http://schemas.microsoft.com/office/powerpoint/2010/main" val="3834845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AF30-12AC-B04F-9268-1AA95B2325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F8A30B-697D-5645-B5E4-F3E3310F03E3}"/>
              </a:ext>
            </a:extLst>
          </p:cNvPr>
          <p:cNvSpPr>
            <a:spLocks noGrp="1"/>
          </p:cNvSpPr>
          <p:nvPr>
            <p:ph type="dt" sz="half" idx="10"/>
          </p:nvPr>
        </p:nvSpPr>
        <p:spPr/>
        <p:txBody>
          <a:bodyPr/>
          <a:lstStyle/>
          <a:p>
            <a:fld id="{5B02BD65-3391-2944-991E-E19F88740928}" type="datetimeFigureOut">
              <a:rPr lang="en-US" smtClean="0"/>
              <a:t>5/21/20</a:t>
            </a:fld>
            <a:endParaRPr lang="en-US"/>
          </a:p>
        </p:txBody>
      </p:sp>
      <p:sp>
        <p:nvSpPr>
          <p:cNvPr id="4" name="Footer Placeholder 3">
            <a:extLst>
              <a:ext uri="{FF2B5EF4-FFF2-40B4-BE49-F238E27FC236}">
                <a16:creationId xmlns:a16="http://schemas.microsoft.com/office/drawing/2014/main" id="{6ED35E6E-4301-7046-914E-AC534E9B73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94304B-AC73-E747-AD0F-59D9DF249864}"/>
              </a:ext>
            </a:extLst>
          </p:cNvPr>
          <p:cNvSpPr>
            <a:spLocks noGrp="1"/>
          </p:cNvSpPr>
          <p:nvPr>
            <p:ph type="sldNum" sz="quarter" idx="12"/>
          </p:nvPr>
        </p:nvSpPr>
        <p:spPr/>
        <p:txBody>
          <a:bodyPr/>
          <a:lstStyle/>
          <a:p>
            <a:fld id="{7B7FFF98-A552-A640-ABC5-AC0958A6E2F7}" type="slidenum">
              <a:rPr lang="en-US" smtClean="0"/>
              <a:t>‹#›</a:t>
            </a:fld>
            <a:endParaRPr lang="en-US"/>
          </a:p>
        </p:txBody>
      </p:sp>
    </p:spTree>
    <p:extLst>
      <p:ext uri="{BB962C8B-B14F-4D97-AF65-F5344CB8AC3E}">
        <p14:creationId xmlns:p14="http://schemas.microsoft.com/office/powerpoint/2010/main" val="11179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22FEE-B07F-314A-8153-A68FF4709BD7}"/>
              </a:ext>
            </a:extLst>
          </p:cNvPr>
          <p:cNvSpPr>
            <a:spLocks noGrp="1"/>
          </p:cNvSpPr>
          <p:nvPr>
            <p:ph type="dt" sz="half" idx="10"/>
          </p:nvPr>
        </p:nvSpPr>
        <p:spPr/>
        <p:txBody>
          <a:bodyPr/>
          <a:lstStyle/>
          <a:p>
            <a:fld id="{5B02BD65-3391-2944-991E-E19F88740928}" type="datetimeFigureOut">
              <a:rPr lang="en-US" smtClean="0"/>
              <a:t>5/21/20</a:t>
            </a:fld>
            <a:endParaRPr lang="en-US"/>
          </a:p>
        </p:txBody>
      </p:sp>
      <p:sp>
        <p:nvSpPr>
          <p:cNvPr id="3" name="Footer Placeholder 2">
            <a:extLst>
              <a:ext uri="{FF2B5EF4-FFF2-40B4-BE49-F238E27FC236}">
                <a16:creationId xmlns:a16="http://schemas.microsoft.com/office/drawing/2014/main" id="{92FBB21D-4D9C-9E40-849C-9411551D62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F568D6-E3CF-2349-BFAB-BA624B2C80C8}"/>
              </a:ext>
            </a:extLst>
          </p:cNvPr>
          <p:cNvSpPr>
            <a:spLocks noGrp="1"/>
          </p:cNvSpPr>
          <p:nvPr>
            <p:ph type="sldNum" sz="quarter" idx="12"/>
          </p:nvPr>
        </p:nvSpPr>
        <p:spPr/>
        <p:txBody>
          <a:bodyPr/>
          <a:lstStyle/>
          <a:p>
            <a:fld id="{7B7FFF98-A552-A640-ABC5-AC0958A6E2F7}" type="slidenum">
              <a:rPr lang="en-US" smtClean="0"/>
              <a:t>‹#›</a:t>
            </a:fld>
            <a:endParaRPr lang="en-US"/>
          </a:p>
        </p:txBody>
      </p:sp>
    </p:spTree>
    <p:extLst>
      <p:ext uri="{BB962C8B-B14F-4D97-AF65-F5344CB8AC3E}">
        <p14:creationId xmlns:p14="http://schemas.microsoft.com/office/powerpoint/2010/main" val="49084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3B69A-587C-2B44-8412-3DB90D4AB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6899D1-3847-6C41-A027-9F5EFDD023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904261-6E15-6F4F-834B-9EC3CEE57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A18751-C847-5D46-BEEA-98D8A693C444}"/>
              </a:ext>
            </a:extLst>
          </p:cNvPr>
          <p:cNvSpPr>
            <a:spLocks noGrp="1"/>
          </p:cNvSpPr>
          <p:nvPr>
            <p:ph type="dt" sz="half" idx="10"/>
          </p:nvPr>
        </p:nvSpPr>
        <p:spPr/>
        <p:txBody>
          <a:bodyPr/>
          <a:lstStyle/>
          <a:p>
            <a:fld id="{5B02BD65-3391-2944-991E-E19F88740928}" type="datetimeFigureOut">
              <a:rPr lang="en-US" smtClean="0"/>
              <a:t>5/21/20</a:t>
            </a:fld>
            <a:endParaRPr lang="en-US"/>
          </a:p>
        </p:txBody>
      </p:sp>
      <p:sp>
        <p:nvSpPr>
          <p:cNvPr id="6" name="Footer Placeholder 5">
            <a:extLst>
              <a:ext uri="{FF2B5EF4-FFF2-40B4-BE49-F238E27FC236}">
                <a16:creationId xmlns:a16="http://schemas.microsoft.com/office/drawing/2014/main" id="{9C94665E-E42E-CF49-8707-4325228A8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7EB9C-C76B-C843-9F75-365154D190FD}"/>
              </a:ext>
            </a:extLst>
          </p:cNvPr>
          <p:cNvSpPr>
            <a:spLocks noGrp="1"/>
          </p:cNvSpPr>
          <p:nvPr>
            <p:ph type="sldNum" sz="quarter" idx="12"/>
          </p:nvPr>
        </p:nvSpPr>
        <p:spPr/>
        <p:txBody>
          <a:bodyPr/>
          <a:lstStyle/>
          <a:p>
            <a:fld id="{7B7FFF98-A552-A640-ABC5-AC0958A6E2F7}" type="slidenum">
              <a:rPr lang="en-US" smtClean="0"/>
              <a:t>‹#›</a:t>
            </a:fld>
            <a:endParaRPr lang="en-US"/>
          </a:p>
        </p:txBody>
      </p:sp>
    </p:spTree>
    <p:extLst>
      <p:ext uri="{BB962C8B-B14F-4D97-AF65-F5344CB8AC3E}">
        <p14:creationId xmlns:p14="http://schemas.microsoft.com/office/powerpoint/2010/main" val="93801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0E5F-65D5-B145-93BE-ACD7F0ACD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DFC012-3629-EA40-8D3A-38F43E4F69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471E8E-1696-4F47-8D9A-820EEAC59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4AD2E-A324-CC49-9178-CF780830818A}"/>
              </a:ext>
            </a:extLst>
          </p:cNvPr>
          <p:cNvSpPr>
            <a:spLocks noGrp="1"/>
          </p:cNvSpPr>
          <p:nvPr>
            <p:ph type="dt" sz="half" idx="10"/>
          </p:nvPr>
        </p:nvSpPr>
        <p:spPr/>
        <p:txBody>
          <a:bodyPr/>
          <a:lstStyle/>
          <a:p>
            <a:fld id="{5B02BD65-3391-2944-991E-E19F88740928}" type="datetimeFigureOut">
              <a:rPr lang="en-US" smtClean="0"/>
              <a:t>5/21/20</a:t>
            </a:fld>
            <a:endParaRPr lang="en-US"/>
          </a:p>
        </p:txBody>
      </p:sp>
      <p:sp>
        <p:nvSpPr>
          <p:cNvPr id="6" name="Footer Placeholder 5">
            <a:extLst>
              <a:ext uri="{FF2B5EF4-FFF2-40B4-BE49-F238E27FC236}">
                <a16:creationId xmlns:a16="http://schemas.microsoft.com/office/drawing/2014/main" id="{D1617755-1751-9045-A575-D629DD1512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CC8BF4-A311-1E4D-B521-E8FD0521ED31}"/>
              </a:ext>
            </a:extLst>
          </p:cNvPr>
          <p:cNvSpPr>
            <a:spLocks noGrp="1"/>
          </p:cNvSpPr>
          <p:nvPr>
            <p:ph type="sldNum" sz="quarter" idx="12"/>
          </p:nvPr>
        </p:nvSpPr>
        <p:spPr/>
        <p:txBody>
          <a:bodyPr/>
          <a:lstStyle/>
          <a:p>
            <a:fld id="{7B7FFF98-A552-A640-ABC5-AC0958A6E2F7}" type="slidenum">
              <a:rPr lang="en-US" smtClean="0"/>
              <a:t>‹#›</a:t>
            </a:fld>
            <a:endParaRPr lang="en-US"/>
          </a:p>
        </p:txBody>
      </p:sp>
    </p:spTree>
    <p:extLst>
      <p:ext uri="{BB962C8B-B14F-4D97-AF65-F5344CB8AC3E}">
        <p14:creationId xmlns:p14="http://schemas.microsoft.com/office/powerpoint/2010/main" val="225403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9CB352-2527-FA4F-98A5-C4F8FF805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B7A0A4-764E-474C-A486-C4671A733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E5298-1640-D84E-BD56-5B80B38530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2BD65-3391-2944-991E-E19F88740928}" type="datetimeFigureOut">
              <a:rPr lang="en-US" smtClean="0"/>
              <a:t>5/21/20</a:t>
            </a:fld>
            <a:endParaRPr lang="en-US"/>
          </a:p>
        </p:txBody>
      </p:sp>
      <p:sp>
        <p:nvSpPr>
          <p:cNvPr id="5" name="Footer Placeholder 4">
            <a:extLst>
              <a:ext uri="{FF2B5EF4-FFF2-40B4-BE49-F238E27FC236}">
                <a16:creationId xmlns:a16="http://schemas.microsoft.com/office/drawing/2014/main" id="{8D3EBEE0-11C9-B04A-898E-010D306AB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703EA9-5E2F-2040-BDFD-A245316F47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FFF98-A552-A640-ABC5-AC0958A6E2F7}" type="slidenum">
              <a:rPr lang="en-US" smtClean="0"/>
              <a:t>‹#›</a:t>
            </a:fld>
            <a:endParaRPr lang="en-US"/>
          </a:p>
        </p:txBody>
      </p:sp>
    </p:spTree>
    <p:extLst>
      <p:ext uri="{BB962C8B-B14F-4D97-AF65-F5344CB8AC3E}">
        <p14:creationId xmlns:p14="http://schemas.microsoft.com/office/powerpoint/2010/main" val="3783557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786B65-D8D4-1749-AB30-7E5D850FAAC7}"/>
              </a:ext>
            </a:extLst>
          </p:cNvPr>
          <p:cNvSpPr>
            <a:spLocks noGrp="1"/>
          </p:cNvSpPr>
          <p:nvPr>
            <p:ph type="subTitle" idx="1"/>
          </p:nvPr>
        </p:nvSpPr>
        <p:spPr>
          <a:xfrm>
            <a:off x="1397876" y="354341"/>
            <a:ext cx="9144000" cy="1696881"/>
          </a:xfrm>
        </p:spPr>
        <p:txBody>
          <a:bodyPr>
            <a:normAutofit/>
          </a:bodyPr>
          <a:lstStyle/>
          <a:p>
            <a:r>
              <a:rPr lang="en-US" sz="4000" dirty="0">
                <a:latin typeface="Helvetica" pitchFamily="2" charset="0"/>
              </a:rPr>
              <a:t>King County Washington </a:t>
            </a:r>
          </a:p>
          <a:p>
            <a:r>
              <a:rPr lang="en-US" sz="4000" dirty="0">
                <a:latin typeface="Helvetica" pitchFamily="2" charset="0"/>
              </a:rPr>
              <a:t>Housing Analysis &amp; Insights</a:t>
            </a:r>
          </a:p>
        </p:txBody>
      </p:sp>
      <p:pic>
        <p:nvPicPr>
          <p:cNvPr id="7" name="Graphic 6">
            <a:extLst>
              <a:ext uri="{FF2B5EF4-FFF2-40B4-BE49-F238E27FC236}">
                <a16:creationId xmlns:a16="http://schemas.microsoft.com/office/drawing/2014/main" id="{BA1646BC-DC37-2749-A8F7-92E5D9B82C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84076" y="1853665"/>
            <a:ext cx="7447381" cy="5213167"/>
          </a:xfrm>
          <a:prstGeom prst="rect">
            <a:avLst/>
          </a:prstGeom>
        </p:spPr>
      </p:pic>
      <p:sp>
        <p:nvSpPr>
          <p:cNvPr id="8" name="TextBox 7">
            <a:extLst>
              <a:ext uri="{FF2B5EF4-FFF2-40B4-BE49-F238E27FC236}">
                <a16:creationId xmlns:a16="http://schemas.microsoft.com/office/drawing/2014/main" id="{D4D9183C-55E0-B247-836C-B1C4120D5B01}"/>
              </a:ext>
            </a:extLst>
          </p:cNvPr>
          <p:cNvSpPr txBox="1"/>
          <p:nvPr/>
        </p:nvSpPr>
        <p:spPr>
          <a:xfrm>
            <a:off x="4611326" y="5908105"/>
            <a:ext cx="2449388" cy="369332"/>
          </a:xfrm>
          <a:prstGeom prst="rect">
            <a:avLst/>
          </a:prstGeom>
          <a:noFill/>
        </p:spPr>
        <p:txBody>
          <a:bodyPr wrap="none" rtlCol="0">
            <a:spAutoFit/>
          </a:bodyPr>
          <a:lstStyle/>
          <a:p>
            <a:r>
              <a:rPr lang="en-US" dirty="0"/>
              <a:t>Author: Brennan Mathis</a:t>
            </a:r>
          </a:p>
        </p:txBody>
      </p:sp>
    </p:spTree>
    <p:custDataLst>
      <p:tags r:id="rId1"/>
    </p:custDataLst>
    <p:extLst>
      <p:ext uri="{BB962C8B-B14F-4D97-AF65-F5344CB8AC3E}">
        <p14:creationId xmlns:p14="http://schemas.microsoft.com/office/powerpoint/2010/main" val="1252781767"/>
      </p:ext>
    </p:extLst>
  </p:cSld>
  <p:clrMapOvr>
    <a:masterClrMapping/>
  </p:clrMapOvr>
  <mc:AlternateContent xmlns:mc="http://schemas.openxmlformats.org/markup-compatibility/2006" xmlns:p14="http://schemas.microsoft.com/office/powerpoint/2010/main">
    <mc:Choice Requires="p14">
      <p:transition spd="slow" p14:dur="2000" advTm="8897"/>
    </mc:Choice>
    <mc:Fallback xmlns="">
      <p:transition spd="slow" advTm="8897"/>
    </mc:Fallback>
  </mc:AlternateContent>
  <p:extLst>
    <p:ext uri="{E180D4A7-C9FB-4DFB-919C-405C955672EB}">
      <p14:showEvtLst xmlns:p14="http://schemas.microsoft.com/office/powerpoint/2010/main">
        <p14:playEvt time="4" objId="4"/>
        <p14:stopEvt time="889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AFC7A-9626-8540-8A30-34A41B86972E}"/>
              </a:ext>
            </a:extLst>
          </p:cNvPr>
          <p:cNvSpPr>
            <a:spLocks noGrp="1"/>
          </p:cNvSpPr>
          <p:nvPr>
            <p:ph type="title"/>
          </p:nvPr>
        </p:nvSpPr>
        <p:spPr/>
        <p:txBody>
          <a:bodyPr/>
          <a:lstStyle/>
          <a:p>
            <a:pPr algn="ctr"/>
            <a:r>
              <a:rPr lang="en-US" dirty="0">
                <a:latin typeface="Helvetica" pitchFamily="2" charset="0"/>
              </a:rPr>
              <a:t>Good Inspection = Higher Value</a:t>
            </a:r>
          </a:p>
        </p:txBody>
      </p:sp>
      <p:pic>
        <p:nvPicPr>
          <p:cNvPr id="5" name="Content Placeholder 4" descr="A picture containing sitting, white, room&#10;&#10;Description automatically generated">
            <a:extLst>
              <a:ext uri="{FF2B5EF4-FFF2-40B4-BE49-F238E27FC236}">
                <a16:creationId xmlns:a16="http://schemas.microsoft.com/office/drawing/2014/main" id="{0E8677C0-6EEF-A445-9FDF-DD6BBA290C66}"/>
              </a:ext>
            </a:extLst>
          </p:cNvPr>
          <p:cNvPicPr>
            <a:picLocks noGrp="1" noChangeAspect="1"/>
          </p:cNvPicPr>
          <p:nvPr>
            <p:ph idx="1"/>
          </p:nvPr>
        </p:nvPicPr>
        <p:blipFill>
          <a:blip r:embed="rId4"/>
          <a:stretch>
            <a:fillRect/>
          </a:stretch>
        </p:blipFill>
        <p:spPr>
          <a:xfrm>
            <a:off x="2158853" y="1405212"/>
            <a:ext cx="7622045" cy="4351338"/>
          </a:xfrm>
        </p:spPr>
      </p:pic>
    </p:spTree>
    <p:custDataLst>
      <p:tags r:id="rId1"/>
    </p:custDataLst>
    <p:extLst>
      <p:ext uri="{BB962C8B-B14F-4D97-AF65-F5344CB8AC3E}">
        <p14:creationId xmlns:p14="http://schemas.microsoft.com/office/powerpoint/2010/main" val="2635892142"/>
      </p:ext>
    </p:extLst>
  </p:cSld>
  <p:clrMapOvr>
    <a:masterClrMapping/>
  </p:clrMapOvr>
  <mc:AlternateContent xmlns:mc="http://schemas.openxmlformats.org/markup-compatibility/2006" xmlns:p14="http://schemas.microsoft.com/office/powerpoint/2010/main">
    <mc:Choice Requires="p14">
      <p:transition spd="slow" p14:dur="2000" advTm="48026"/>
    </mc:Choice>
    <mc:Fallback xmlns="">
      <p:transition spd="slow" advTm="48026"/>
    </mc:Fallback>
  </mc:AlternateContent>
  <p:extLst>
    <p:ext uri="{E180D4A7-C9FB-4DFB-919C-405C955672EB}">
      <p14:showEvtLst xmlns:p14="http://schemas.microsoft.com/office/powerpoint/2010/main">
        <p14:playEvt time="1037" objId="3"/>
        <p14:stopEvt time="47382" objId="3"/>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4A5D-9E50-A342-BCC5-3D023B405A1C}"/>
              </a:ext>
            </a:extLst>
          </p:cNvPr>
          <p:cNvSpPr>
            <a:spLocks noGrp="1"/>
          </p:cNvSpPr>
          <p:nvPr>
            <p:ph type="title"/>
          </p:nvPr>
        </p:nvSpPr>
        <p:spPr/>
        <p:txBody>
          <a:bodyPr/>
          <a:lstStyle/>
          <a:p>
            <a:r>
              <a:rPr lang="en-US" dirty="0"/>
              <a:t>Relationship between Home Grade and Age</a:t>
            </a:r>
          </a:p>
        </p:txBody>
      </p:sp>
      <p:pic>
        <p:nvPicPr>
          <p:cNvPr id="5" name="Content Placeholder 4" descr="A picture containing text&#10;&#10;Description automatically generated">
            <a:extLst>
              <a:ext uri="{FF2B5EF4-FFF2-40B4-BE49-F238E27FC236}">
                <a16:creationId xmlns:a16="http://schemas.microsoft.com/office/drawing/2014/main" id="{19865AF6-BA13-9344-A3F3-952BAAF4E61E}"/>
              </a:ext>
            </a:extLst>
          </p:cNvPr>
          <p:cNvPicPr>
            <a:picLocks noGrp="1" noChangeAspect="1"/>
          </p:cNvPicPr>
          <p:nvPr>
            <p:ph idx="1"/>
          </p:nvPr>
        </p:nvPicPr>
        <p:blipFill>
          <a:blip r:embed="rId4"/>
          <a:stretch>
            <a:fillRect/>
          </a:stretch>
        </p:blipFill>
        <p:spPr>
          <a:xfrm>
            <a:off x="2858580" y="1825625"/>
            <a:ext cx="6474840" cy="4351338"/>
          </a:xfrm>
        </p:spPr>
      </p:pic>
    </p:spTree>
    <p:custDataLst>
      <p:tags r:id="rId1"/>
    </p:custDataLst>
    <p:extLst>
      <p:ext uri="{BB962C8B-B14F-4D97-AF65-F5344CB8AC3E}">
        <p14:creationId xmlns:p14="http://schemas.microsoft.com/office/powerpoint/2010/main" val="3799889981"/>
      </p:ext>
    </p:extLst>
  </p:cSld>
  <p:clrMapOvr>
    <a:masterClrMapping/>
  </p:clrMapOvr>
  <mc:AlternateContent xmlns:mc="http://schemas.openxmlformats.org/markup-compatibility/2006" xmlns:p14="http://schemas.microsoft.com/office/powerpoint/2010/main">
    <mc:Choice Requires="p14">
      <p:transition spd="slow" p14:dur="2000" advTm="74347"/>
    </mc:Choice>
    <mc:Fallback xmlns="">
      <p:transition spd="slow" advTm="74347"/>
    </mc:Fallback>
  </mc:AlternateContent>
  <p:extLst>
    <p:ext uri="{E180D4A7-C9FB-4DFB-919C-405C955672EB}">
      <p14:showEvtLst xmlns:p14="http://schemas.microsoft.com/office/powerpoint/2010/main">
        <p14:playEvt time="808" objId="3"/>
        <p14:stopEvt time="74347" objId="3"/>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EF75-FCEC-F648-9F74-90D3F383DE69}"/>
              </a:ext>
            </a:extLst>
          </p:cNvPr>
          <p:cNvSpPr>
            <a:spLocks noGrp="1"/>
          </p:cNvSpPr>
          <p:nvPr>
            <p:ph type="title"/>
          </p:nvPr>
        </p:nvSpPr>
        <p:spPr/>
        <p:txBody>
          <a:bodyPr/>
          <a:lstStyle/>
          <a:p>
            <a:pPr algn="ctr"/>
            <a:r>
              <a:rPr lang="en-US" dirty="0"/>
              <a:t>Home Age Affect on Value</a:t>
            </a:r>
          </a:p>
        </p:txBody>
      </p:sp>
      <p:pic>
        <p:nvPicPr>
          <p:cNvPr id="5" name="Content Placeholder 4" descr="A picture containing fence, knife&#10;&#10;Description automatically generated">
            <a:extLst>
              <a:ext uri="{FF2B5EF4-FFF2-40B4-BE49-F238E27FC236}">
                <a16:creationId xmlns:a16="http://schemas.microsoft.com/office/drawing/2014/main" id="{811DCCFE-D57C-1D45-9D06-64DCA62DB4D1}"/>
              </a:ext>
            </a:extLst>
          </p:cNvPr>
          <p:cNvPicPr>
            <a:picLocks noGrp="1" noChangeAspect="1"/>
          </p:cNvPicPr>
          <p:nvPr>
            <p:ph idx="1"/>
          </p:nvPr>
        </p:nvPicPr>
        <p:blipFill>
          <a:blip r:embed="rId4"/>
          <a:stretch>
            <a:fillRect/>
          </a:stretch>
        </p:blipFill>
        <p:spPr>
          <a:xfrm>
            <a:off x="2284977" y="1690688"/>
            <a:ext cx="7622045" cy="4351338"/>
          </a:xfrm>
        </p:spPr>
      </p:pic>
    </p:spTree>
    <p:custDataLst>
      <p:tags r:id="rId1"/>
    </p:custDataLst>
    <p:extLst>
      <p:ext uri="{BB962C8B-B14F-4D97-AF65-F5344CB8AC3E}">
        <p14:creationId xmlns:p14="http://schemas.microsoft.com/office/powerpoint/2010/main" val="2919662320"/>
      </p:ext>
    </p:extLst>
  </p:cSld>
  <p:clrMapOvr>
    <a:masterClrMapping/>
  </p:clrMapOvr>
  <mc:AlternateContent xmlns:mc="http://schemas.openxmlformats.org/markup-compatibility/2006" xmlns:p14="http://schemas.microsoft.com/office/powerpoint/2010/main">
    <mc:Choice Requires="p14">
      <p:transition spd="slow" p14:dur="2000" advTm="46572"/>
    </mc:Choice>
    <mc:Fallback xmlns="">
      <p:transition spd="slow" advTm="46572"/>
    </mc:Fallback>
  </mc:AlternateContent>
  <p:extLst>
    <p:ext uri="{E180D4A7-C9FB-4DFB-919C-405C955672EB}">
      <p14:showEvtLst xmlns:p14="http://schemas.microsoft.com/office/powerpoint/2010/main">
        <p14:playEvt time="934" objId="3"/>
        <p14:stopEvt time="46572" objId="3"/>
      </p14:showEvt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0843-1F6E-6547-BAE2-BAE1072E7F1C}"/>
              </a:ext>
            </a:extLst>
          </p:cNvPr>
          <p:cNvSpPr>
            <a:spLocks noGrp="1"/>
          </p:cNvSpPr>
          <p:nvPr>
            <p:ph type="title"/>
          </p:nvPr>
        </p:nvSpPr>
        <p:spPr/>
        <p:txBody>
          <a:bodyPr/>
          <a:lstStyle/>
          <a:p>
            <a:pPr algn="ctr"/>
            <a:r>
              <a:rPr lang="en-US" dirty="0"/>
              <a:t>Renovation Effect on Homes </a:t>
            </a:r>
            <a:br>
              <a:rPr lang="en-US" dirty="0"/>
            </a:br>
            <a:r>
              <a:rPr lang="en-US" dirty="0"/>
              <a:t>Over 50 (Years Old)</a:t>
            </a:r>
          </a:p>
        </p:txBody>
      </p:sp>
      <p:pic>
        <p:nvPicPr>
          <p:cNvPr id="8" name="Picture 7" descr="A close up of a map&#10;&#10;Description automatically generated">
            <a:extLst>
              <a:ext uri="{FF2B5EF4-FFF2-40B4-BE49-F238E27FC236}">
                <a16:creationId xmlns:a16="http://schemas.microsoft.com/office/drawing/2014/main" id="{665A2482-2108-EB48-8031-F7EBABFE928E}"/>
              </a:ext>
            </a:extLst>
          </p:cNvPr>
          <p:cNvPicPr>
            <a:picLocks noChangeAspect="1"/>
          </p:cNvPicPr>
          <p:nvPr/>
        </p:nvPicPr>
        <p:blipFill>
          <a:blip r:embed="rId4"/>
          <a:stretch>
            <a:fillRect/>
          </a:stretch>
        </p:blipFill>
        <p:spPr>
          <a:xfrm>
            <a:off x="2197138" y="1690688"/>
            <a:ext cx="8125669" cy="4703152"/>
          </a:xfrm>
          <a:prstGeom prst="rect">
            <a:avLst/>
          </a:prstGeom>
        </p:spPr>
      </p:pic>
      <p:sp>
        <p:nvSpPr>
          <p:cNvPr id="11" name="TextBox 10">
            <a:extLst>
              <a:ext uri="{FF2B5EF4-FFF2-40B4-BE49-F238E27FC236}">
                <a16:creationId xmlns:a16="http://schemas.microsoft.com/office/drawing/2014/main" id="{C5C19C57-115B-F24C-AFA8-AC8B7A87BF62}"/>
              </a:ext>
            </a:extLst>
          </p:cNvPr>
          <p:cNvSpPr txBox="1"/>
          <p:nvPr/>
        </p:nvSpPr>
        <p:spPr>
          <a:xfrm>
            <a:off x="2462981" y="6209174"/>
            <a:ext cx="1061637" cy="307777"/>
          </a:xfrm>
          <a:prstGeom prst="rect">
            <a:avLst/>
          </a:prstGeom>
          <a:noFill/>
        </p:spPr>
        <p:txBody>
          <a:bodyPr wrap="none" rtlCol="0">
            <a:spAutoFit/>
          </a:bodyPr>
          <a:lstStyle/>
          <a:p>
            <a:r>
              <a:rPr lang="en-US" sz="1400" dirty="0">
                <a:latin typeface="+mj-lt"/>
              </a:rPr>
              <a:t>Lower Value</a:t>
            </a:r>
          </a:p>
        </p:txBody>
      </p:sp>
      <p:sp>
        <p:nvSpPr>
          <p:cNvPr id="12" name="TextBox 11">
            <a:extLst>
              <a:ext uri="{FF2B5EF4-FFF2-40B4-BE49-F238E27FC236}">
                <a16:creationId xmlns:a16="http://schemas.microsoft.com/office/drawing/2014/main" id="{0E26409B-85C5-9247-B115-B43327C6A7AA}"/>
              </a:ext>
            </a:extLst>
          </p:cNvPr>
          <p:cNvSpPr txBox="1"/>
          <p:nvPr/>
        </p:nvSpPr>
        <p:spPr>
          <a:xfrm>
            <a:off x="9283291" y="6194323"/>
            <a:ext cx="1099532" cy="584775"/>
          </a:xfrm>
          <a:prstGeom prst="rect">
            <a:avLst/>
          </a:prstGeom>
          <a:noFill/>
        </p:spPr>
        <p:txBody>
          <a:bodyPr wrap="none" rtlCol="0">
            <a:spAutoFit/>
          </a:bodyPr>
          <a:lstStyle/>
          <a:p>
            <a:r>
              <a:rPr lang="en-US" sz="1400" dirty="0">
                <a:latin typeface="+mj-lt"/>
              </a:rPr>
              <a:t>Higher Value</a:t>
            </a:r>
          </a:p>
          <a:p>
            <a:endParaRPr lang="en-US" dirty="0"/>
          </a:p>
        </p:txBody>
      </p:sp>
    </p:spTree>
    <p:custDataLst>
      <p:tags r:id="rId1"/>
    </p:custDataLst>
    <p:extLst>
      <p:ext uri="{BB962C8B-B14F-4D97-AF65-F5344CB8AC3E}">
        <p14:creationId xmlns:p14="http://schemas.microsoft.com/office/powerpoint/2010/main" val="2340708502"/>
      </p:ext>
    </p:extLst>
  </p:cSld>
  <p:clrMapOvr>
    <a:masterClrMapping/>
  </p:clrMapOvr>
  <mc:AlternateContent xmlns:mc="http://schemas.openxmlformats.org/markup-compatibility/2006" xmlns:p14="http://schemas.microsoft.com/office/powerpoint/2010/main">
    <mc:Choice Requires="p14">
      <p:transition spd="slow" p14:dur="2000" advTm="38581"/>
    </mc:Choice>
    <mc:Fallback xmlns="">
      <p:transition spd="slow" advTm="38581"/>
    </mc:Fallback>
  </mc:AlternateContent>
  <p:extLst>
    <p:ext uri="{E180D4A7-C9FB-4DFB-919C-405C955672EB}">
      <p14:showEvtLst xmlns:p14="http://schemas.microsoft.com/office/powerpoint/2010/main">
        <p14:playEvt time="845" objId="3"/>
        <p14:stopEvt time="38581" objId="3"/>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D86B3-CE32-584A-89C9-AD5D82B1F1DD}"/>
              </a:ext>
            </a:extLst>
          </p:cNvPr>
          <p:cNvSpPr>
            <a:spLocks noGrp="1"/>
          </p:cNvSpPr>
          <p:nvPr>
            <p:ph type="title"/>
          </p:nvPr>
        </p:nvSpPr>
        <p:spPr/>
        <p:txBody>
          <a:bodyPr/>
          <a:lstStyle/>
          <a:p>
            <a:pPr algn="ctr"/>
            <a:r>
              <a:rPr lang="en-US" dirty="0"/>
              <a:t>Business Recommendations</a:t>
            </a:r>
          </a:p>
        </p:txBody>
      </p:sp>
      <p:sp>
        <p:nvSpPr>
          <p:cNvPr id="3" name="Content Placeholder 2">
            <a:extLst>
              <a:ext uri="{FF2B5EF4-FFF2-40B4-BE49-F238E27FC236}">
                <a16:creationId xmlns:a16="http://schemas.microsoft.com/office/drawing/2014/main" id="{55C2DEB8-3C24-654F-97CD-92C68E52B147}"/>
              </a:ext>
            </a:extLst>
          </p:cNvPr>
          <p:cNvSpPr>
            <a:spLocks noGrp="1"/>
          </p:cNvSpPr>
          <p:nvPr>
            <p:ph idx="1"/>
          </p:nvPr>
        </p:nvSpPr>
        <p:spPr/>
        <p:txBody>
          <a:bodyPr/>
          <a:lstStyle/>
          <a:p>
            <a:r>
              <a:rPr lang="en-US" dirty="0"/>
              <a:t>Renovations result in significant increase home value for homes over 75 years old, consider renovating older buildings.</a:t>
            </a:r>
          </a:p>
          <a:p>
            <a:r>
              <a:rPr lang="en-US" dirty="0"/>
              <a:t>Consider home improvements prior to inspection to increase grade of inspection to increase house sale value.</a:t>
            </a:r>
          </a:p>
          <a:p>
            <a:r>
              <a:rPr lang="en-US" dirty="0"/>
              <a:t>When selling to families, consider number of bedrooms for the price per bedroom, average price per bedroom decreases as number of rooms increases, there is upsell potential.</a:t>
            </a:r>
          </a:p>
          <a:p>
            <a:endParaRPr lang="en-US" dirty="0"/>
          </a:p>
          <a:p>
            <a:endParaRPr lang="en-US" dirty="0"/>
          </a:p>
          <a:p>
            <a:endParaRPr lang="en-US" dirty="0"/>
          </a:p>
        </p:txBody>
      </p:sp>
    </p:spTree>
    <p:extLst>
      <p:ext uri="{BB962C8B-B14F-4D97-AF65-F5344CB8AC3E}">
        <p14:creationId xmlns:p14="http://schemas.microsoft.com/office/powerpoint/2010/main" val="764908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FC9A-5381-F847-A810-6B79825ADB51}"/>
              </a:ext>
            </a:extLst>
          </p:cNvPr>
          <p:cNvSpPr>
            <a:spLocks noGrp="1"/>
          </p:cNvSpPr>
          <p:nvPr>
            <p:ph type="title"/>
          </p:nvPr>
        </p:nvSpPr>
        <p:spPr/>
        <p:txBody>
          <a:bodyPr/>
          <a:lstStyle/>
          <a:p>
            <a:r>
              <a:rPr lang="en-US" dirty="0"/>
              <a:t>Future Analysis</a:t>
            </a:r>
          </a:p>
        </p:txBody>
      </p:sp>
      <p:sp>
        <p:nvSpPr>
          <p:cNvPr id="3" name="Content Placeholder 2">
            <a:extLst>
              <a:ext uri="{FF2B5EF4-FFF2-40B4-BE49-F238E27FC236}">
                <a16:creationId xmlns:a16="http://schemas.microsoft.com/office/drawing/2014/main" id="{6001B399-E9CF-5A4F-988D-B4EE510C789C}"/>
              </a:ext>
            </a:extLst>
          </p:cNvPr>
          <p:cNvSpPr>
            <a:spLocks noGrp="1"/>
          </p:cNvSpPr>
          <p:nvPr>
            <p:ph idx="1"/>
          </p:nvPr>
        </p:nvSpPr>
        <p:spPr/>
        <p:txBody>
          <a:bodyPr/>
          <a:lstStyle/>
          <a:p>
            <a:r>
              <a:rPr lang="en-US" dirty="0"/>
              <a:t>Polynomial regression analysis</a:t>
            </a:r>
          </a:p>
          <a:p>
            <a:r>
              <a:rPr lang="en-US" dirty="0"/>
              <a:t>Weighted features, what features are the most important features relating to price?</a:t>
            </a:r>
          </a:p>
          <a:p>
            <a:r>
              <a:rPr lang="en-US" dirty="0"/>
              <a:t>Assess possibility of different types of housing, examples: apartments, condos, townhomes, farmhouses, population demographics and likelihood of demographic preferences for home features</a:t>
            </a:r>
          </a:p>
          <a:p>
            <a:r>
              <a:rPr lang="en-US" dirty="0"/>
              <a:t>Minimize error potential in model </a:t>
            </a:r>
          </a:p>
        </p:txBody>
      </p:sp>
    </p:spTree>
    <p:extLst>
      <p:ext uri="{BB962C8B-B14F-4D97-AF65-F5344CB8AC3E}">
        <p14:creationId xmlns:p14="http://schemas.microsoft.com/office/powerpoint/2010/main" val="266271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0A38-819A-AE46-87FE-A43964DDA109}"/>
              </a:ext>
            </a:extLst>
          </p:cNvPr>
          <p:cNvSpPr>
            <a:spLocks noGrp="1"/>
          </p:cNvSpPr>
          <p:nvPr>
            <p:ph type="title"/>
          </p:nvPr>
        </p:nvSpPr>
        <p:spPr>
          <a:xfrm>
            <a:off x="726989" y="352768"/>
            <a:ext cx="10515600" cy="1325563"/>
          </a:xfrm>
        </p:spPr>
        <p:txBody>
          <a:bodyPr/>
          <a:lstStyle/>
          <a:p>
            <a:pPr algn="ctr"/>
            <a:r>
              <a:rPr lang="en-US" dirty="0"/>
              <a:t>Thank you.</a:t>
            </a:r>
          </a:p>
        </p:txBody>
      </p:sp>
      <p:pic>
        <p:nvPicPr>
          <p:cNvPr id="11" name="Content Placeholder 10" descr="A picture containing toy&#10;&#10;Description automatically generated">
            <a:extLst>
              <a:ext uri="{FF2B5EF4-FFF2-40B4-BE49-F238E27FC236}">
                <a16:creationId xmlns:a16="http://schemas.microsoft.com/office/drawing/2014/main" id="{B7F46C64-4ADE-2F40-90A7-07C537CF10A9}"/>
              </a:ext>
            </a:extLst>
          </p:cNvPr>
          <p:cNvPicPr>
            <a:picLocks noGrp="1" noChangeAspect="1"/>
          </p:cNvPicPr>
          <p:nvPr>
            <p:ph idx="1"/>
          </p:nvPr>
        </p:nvPicPr>
        <p:blipFill>
          <a:blip r:embed="rId4"/>
          <a:stretch>
            <a:fillRect/>
          </a:stretch>
        </p:blipFill>
        <p:spPr>
          <a:xfrm>
            <a:off x="3920331" y="1825625"/>
            <a:ext cx="4351338" cy="4351338"/>
          </a:xfrm>
        </p:spPr>
      </p:pic>
    </p:spTree>
    <p:custDataLst>
      <p:tags r:id="rId1"/>
    </p:custDataLst>
    <p:extLst>
      <p:ext uri="{BB962C8B-B14F-4D97-AF65-F5344CB8AC3E}">
        <p14:creationId xmlns:p14="http://schemas.microsoft.com/office/powerpoint/2010/main" val="2151619403"/>
      </p:ext>
    </p:extLst>
  </p:cSld>
  <p:clrMapOvr>
    <a:masterClrMapping/>
  </p:clrMapOvr>
  <mc:AlternateContent xmlns:mc="http://schemas.openxmlformats.org/markup-compatibility/2006" xmlns:p14="http://schemas.microsoft.com/office/powerpoint/2010/main">
    <mc:Choice Requires="p14">
      <p:transition spd="slow" p14:dur="2000" advTm="9433"/>
    </mc:Choice>
    <mc:Fallback xmlns="">
      <p:transition spd="slow" advTm="9433"/>
    </mc:Fallback>
  </mc:AlternateContent>
  <p:extLst>
    <p:ext uri="{E180D4A7-C9FB-4DFB-919C-405C955672EB}">
      <p14:showEvtLst xmlns:p14="http://schemas.microsoft.com/office/powerpoint/2010/main">
        <p14:playEvt time="854" objId="3"/>
        <p14:stopEvt time="7232" objId="3"/>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705D-8B8D-C14A-A6AB-455882C52FD3}"/>
              </a:ext>
            </a:extLst>
          </p:cNvPr>
          <p:cNvSpPr>
            <a:spLocks noGrp="1"/>
          </p:cNvSpPr>
          <p:nvPr>
            <p:ph type="title"/>
          </p:nvPr>
        </p:nvSpPr>
        <p:spPr>
          <a:xfrm>
            <a:off x="3519406" y="628596"/>
            <a:ext cx="10515600"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166E982F-26F7-F340-BC61-8BA5DA1816A8}"/>
              </a:ext>
            </a:extLst>
          </p:cNvPr>
          <p:cNvSpPr>
            <a:spLocks noGrp="1"/>
          </p:cNvSpPr>
          <p:nvPr>
            <p:ph idx="1"/>
          </p:nvPr>
        </p:nvSpPr>
        <p:spPr>
          <a:xfrm>
            <a:off x="1720957" y="2355742"/>
            <a:ext cx="8750085" cy="4751120"/>
          </a:xfrm>
        </p:spPr>
        <p:txBody>
          <a:bodyPr/>
          <a:lstStyle/>
          <a:p>
            <a:pPr marL="0" indent="0" algn="ctr">
              <a:buNone/>
            </a:pPr>
            <a:r>
              <a:rPr lang="en-US" dirty="0">
                <a:latin typeface="+mj-lt"/>
              </a:rPr>
              <a:t>Housing markets fluctuate and realtors want to be able to price homes at a value that provides value to the buyer while also providing the seller with a fair offer. Basing this on home features, creating a regression model that can predict the potential prices for these homes.</a:t>
            </a:r>
          </a:p>
        </p:txBody>
      </p:sp>
    </p:spTree>
    <p:extLst>
      <p:ext uri="{BB962C8B-B14F-4D97-AF65-F5344CB8AC3E}">
        <p14:creationId xmlns:p14="http://schemas.microsoft.com/office/powerpoint/2010/main" val="378754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D4F6-35A1-854B-A9E1-A68CF83DCEE0}"/>
              </a:ext>
            </a:extLst>
          </p:cNvPr>
          <p:cNvSpPr>
            <a:spLocks noGrp="1"/>
          </p:cNvSpPr>
          <p:nvPr>
            <p:ph type="title"/>
          </p:nvPr>
        </p:nvSpPr>
        <p:spPr>
          <a:xfrm>
            <a:off x="4015353" y="613098"/>
            <a:ext cx="10515600" cy="1325563"/>
          </a:xfrm>
        </p:spPr>
        <p:txBody>
          <a:bodyPr>
            <a:normAutofit/>
          </a:bodyPr>
          <a:lstStyle/>
          <a:p>
            <a:r>
              <a:rPr lang="en-US" sz="4800" dirty="0"/>
              <a:t>Business Value</a:t>
            </a:r>
          </a:p>
        </p:txBody>
      </p:sp>
      <p:sp>
        <p:nvSpPr>
          <p:cNvPr id="3" name="Content Placeholder 2">
            <a:extLst>
              <a:ext uri="{FF2B5EF4-FFF2-40B4-BE49-F238E27FC236}">
                <a16:creationId xmlns:a16="http://schemas.microsoft.com/office/drawing/2014/main" id="{43ECFBD9-D812-3E40-8775-29A1D77D835D}"/>
              </a:ext>
            </a:extLst>
          </p:cNvPr>
          <p:cNvSpPr>
            <a:spLocks noGrp="1"/>
          </p:cNvSpPr>
          <p:nvPr>
            <p:ph idx="1"/>
          </p:nvPr>
        </p:nvSpPr>
        <p:spPr>
          <a:xfrm>
            <a:off x="838200" y="1614569"/>
            <a:ext cx="10515600" cy="4351338"/>
          </a:xfrm>
        </p:spPr>
        <p:txBody>
          <a:bodyPr/>
          <a:lstStyle/>
          <a:p>
            <a:pPr algn="ctr"/>
            <a:endParaRPr lang="en-US" sz="3600" dirty="0">
              <a:latin typeface="+mj-lt"/>
            </a:endParaRPr>
          </a:p>
          <a:p>
            <a:pPr algn="ctr"/>
            <a:r>
              <a:rPr lang="en-US" sz="3600" dirty="0">
                <a:latin typeface="+mj-lt"/>
              </a:rPr>
              <a:t>Features influencing sale price</a:t>
            </a:r>
          </a:p>
          <a:p>
            <a:pPr algn="ctr"/>
            <a:endParaRPr lang="en-US" sz="3600" dirty="0">
              <a:latin typeface="+mj-lt"/>
            </a:endParaRPr>
          </a:p>
          <a:p>
            <a:pPr algn="ctr"/>
            <a:r>
              <a:rPr lang="en-US" sz="3600" dirty="0">
                <a:latin typeface="+mj-lt"/>
              </a:rPr>
              <a:t> Predict house prices</a:t>
            </a:r>
          </a:p>
          <a:p>
            <a:pPr algn="ctr"/>
            <a:endParaRPr lang="en-US" sz="3600" dirty="0">
              <a:latin typeface="+mj-lt"/>
            </a:endParaRPr>
          </a:p>
          <a:p>
            <a:pPr algn="ctr"/>
            <a:r>
              <a:rPr lang="en-US" sz="3600" dirty="0">
                <a:latin typeface="+mj-lt"/>
              </a:rPr>
              <a:t>Increase value</a:t>
            </a:r>
          </a:p>
          <a:p>
            <a:endParaRPr lang="en-US" dirty="0"/>
          </a:p>
        </p:txBody>
      </p:sp>
    </p:spTree>
    <p:extLst>
      <p:ext uri="{BB962C8B-B14F-4D97-AF65-F5344CB8AC3E}">
        <p14:creationId xmlns:p14="http://schemas.microsoft.com/office/powerpoint/2010/main" val="427887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E923-EB01-3947-85EF-FDC37CEC11ED}"/>
              </a:ext>
            </a:extLst>
          </p:cNvPr>
          <p:cNvSpPr>
            <a:spLocks noGrp="1"/>
          </p:cNvSpPr>
          <p:nvPr>
            <p:ph type="title"/>
          </p:nvPr>
        </p:nvSpPr>
        <p:spPr>
          <a:xfrm>
            <a:off x="3817374" y="500062"/>
            <a:ext cx="10515600" cy="1325563"/>
          </a:xfrm>
        </p:spPr>
        <p:txBody>
          <a:bodyPr/>
          <a:lstStyle/>
          <a:p>
            <a:r>
              <a:rPr lang="en-US" dirty="0"/>
              <a:t>Factors Assessed</a:t>
            </a:r>
          </a:p>
        </p:txBody>
      </p:sp>
      <p:sp>
        <p:nvSpPr>
          <p:cNvPr id="3" name="Content Placeholder 2">
            <a:extLst>
              <a:ext uri="{FF2B5EF4-FFF2-40B4-BE49-F238E27FC236}">
                <a16:creationId xmlns:a16="http://schemas.microsoft.com/office/drawing/2014/main" id="{E68CC353-55B0-454C-BEDC-A3BBA05AE804}"/>
              </a:ext>
            </a:extLst>
          </p:cNvPr>
          <p:cNvSpPr>
            <a:spLocks noGrp="1"/>
          </p:cNvSpPr>
          <p:nvPr>
            <p:ph idx="1"/>
          </p:nvPr>
        </p:nvSpPr>
        <p:spPr>
          <a:xfrm>
            <a:off x="838200" y="1825625"/>
            <a:ext cx="5257800" cy="4351338"/>
          </a:xfrm>
        </p:spPr>
        <p:txBody>
          <a:bodyPr/>
          <a:lstStyle/>
          <a:p>
            <a:r>
              <a:rPr lang="en-US" dirty="0"/>
              <a:t>Bedroom </a:t>
            </a:r>
          </a:p>
          <a:p>
            <a:r>
              <a:rPr lang="en-US" dirty="0"/>
              <a:t>Bathroom</a:t>
            </a:r>
          </a:p>
          <a:p>
            <a:r>
              <a:rPr lang="en-US" dirty="0"/>
              <a:t>Living Area</a:t>
            </a:r>
          </a:p>
          <a:p>
            <a:r>
              <a:rPr lang="en-US" dirty="0"/>
              <a:t>Living Area of Neighbors</a:t>
            </a:r>
          </a:p>
          <a:p>
            <a:r>
              <a:rPr lang="en-US" dirty="0"/>
              <a:t>Distance to closest city(Seattle)</a:t>
            </a:r>
          </a:p>
        </p:txBody>
      </p:sp>
      <p:sp>
        <p:nvSpPr>
          <p:cNvPr id="4" name="Content Placeholder 2">
            <a:extLst>
              <a:ext uri="{FF2B5EF4-FFF2-40B4-BE49-F238E27FC236}">
                <a16:creationId xmlns:a16="http://schemas.microsoft.com/office/drawing/2014/main" id="{84111426-0D29-9B4C-A614-4598E8A2051A}"/>
              </a:ext>
            </a:extLst>
          </p:cNvPr>
          <p:cNvSpPr txBox="1">
            <a:spLocks/>
          </p:cNvSpPr>
          <p:nvPr/>
        </p:nvSpPr>
        <p:spPr>
          <a:xfrm>
            <a:off x="7066936"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Grade</a:t>
            </a:r>
          </a:p>
          <a:p>
            <a:r>
              <a:rPr lang="en-US" dirty="0"/>
              <a:t>Condition</a:t>
            </a:r>
          </a:p>
          <a:p>
            <a:r>
              <a:rPr lang="en-US" dirty="0"/>
              <a:t>Age of House</a:t>
            </a:r>
          </a:p>
          <a:p>
            <a:r>
              <a:rPr lang="en-US" dirty="0"/>
              <a:t>Renovation Performed</a:t>
            </a:r>
          </a:p>
          <a:p>
            <a:endParaRPr lang="en-US" dirty="0"/>
          </a:p>
          <a:p>
            <a:endParaRPr lang="en-US" dirty="0"/>
          </a:p>
        </p:txBody>
      </p:sp>
    </p:spTree>
    <p:extLst>
      <p:ext uri="{BB962C8B-B14F-4D97-AF65-F5344CB8AC3E}">
        <p14:creationId xmlns:p14="http://schemas.microsoft.com/office/powerpoint/2010/main" val="1159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796E-F039-9644-9965-C51B6D2573AC}"/>
              </a:ext>
            </a:extLst>
          </p:cNvPr>
          <p:cNvSpPr>
            <a:spLocks noGrp="1"/>
          </p:cNvSpPr>
          <p:nvPr>
            <p:ph type="title"/>
          </p:nvPr>
        </p:nvSpPr>
        <p:spPr/>
        <p:txBody>
          <a:bodyPr/>
          <a:lstStyle/>
          <a:p>
            <a:r>
              <a:rPr lang="en-US" sz="5400" dirty="0"/>
              <a:t>Methodology</a:t>
            </a:r>
          </a:p>
        </p:txBody>
      </p:sp>
      <p:sp>
        <p:nvSpPr>
          <p:cNvPr id="3" name="Content Placeholder 2">
            <a:extLst>
              <a:ext uri="{FF2B5EF4-FFF2-40B4-BE49-F238E27FC236}">
                <a16:creationId xmlns:a16="http://schemas.microsoft.com/office/drawing/2014/main" id="{0F68895D-26F8-3E48-A835-D394232A155D}"/>
              </a:ext>
            </a:extLst>
          </p:cNvPr>
          <p:cNvSpPr>
            <a:spLocks noGrp="1"/>
          </p:cNvSpPr>
          <p:nvPr>
            <p:ph idx="1"/>
          </p:nvPr>
        </p:nvSpPr>
        <p:spPr>
          <a:xfrm>
            <a:off x="838200" y="1980608"/>
            <a:ext cx="10515600" cy="4351338"/>
          </a:xfrm>
        </p:spPr>
        <p:txBody>
          <a:bodyPr>
            <a:normAutofit/>
          </a:bodyPr>
          <a:lstStyle/>
          <a:p>
            <a:r>
              <a:rPr lang="en-US" sz="3600" dirty="0">
                <a:latin typeface="+mj-lt"/>
              </a:rPr>
              <a:t>Data</a:t>
            </a:r>
          </a:p>
          <a:p>
            <a:r>
              <a:rPr lang="en-US" sz="3600" dirty="0">
                <a:latin typeface="+mj-lt"/>
              </a:rPr>
              <a:t>Multiple Regression</a:t>
            </a:r>
          </a:p>
          <a:p>
            <a:r>
              <a:rPr lang="en-US" sz="3600" dirty="0">
                <a:latin typeface="+mj-lt"/>
              </a:rPr>
              <a:t>Linear Regression(single variable)</a:t>
            </a:r>
          </a:p>
          <a:p>
            <a:r>
              <a:rPr lang="en-US" sz="3600" dirty="0">
                <a:latin typeface="+mj-lt"/>
              </a:rPr>
              <a:t>Stepwise Regression</a:t>
            </a:r>
          </a:p>
          <a:p>
            <a:r>
              <a:rPr lang="en-US" sz="3600" dirty="0">
                <a:latin typeface="+mj-lt"/>
              </a:rPr>
              <a:t>Cross-validation</a:t>
            </a:r>
          </a:p>
        </p:txBody>
      </p:sp>
    </p:spTree>
    <p:extLst>
      <p:ext uri="{BB962C8B-B14F-4D97-AF65-F5344CB8AC3E}">
        <p14:creationId xmlns:p14="http://schemas.microsoft.com/office/powerpoint/2010/main" val="192743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79CB4-FC58-6D4A-B358-3B0BD5D70DDE}"/>
              </a:ext>
            </a:extLst>
          </p:cNvPr>
          <p:cNvSpPr>
            <a:spLocks noGrp="1"/>
          </p:cNvSpPr>
          <p:nvPr>
            <p:ph type="title"/>
          </p:nvPr>
        </p:nvSpPr>
        <p:spPr>
          <a:xfrm>
            <a:off x="466241" y="18255"/>
            <a:ext cx="10515600" cy="1325563"/>
          </a:xfrm>
        </p:spPr>
        <p:txBody>
          <a:bodyPr/>
          <a:lstStyle/>
          <a:p>
            <a:pPr algn="ctr"/>
            <a:r>
              <a:rPr lang="en-US" dirty="0"/>
              <a:t>Regression Model </a:t>
            </a:r>
          </a:p>
        </p:txBody>
      </p:sp>
      <p:sp>
        <p:nvSpPr>
          <p:cNvPr id="3" name="Content Placeholder 2">
            <a:extLst>
              <a:ext uri="{FF2B5EF4-FFF2-40B4-BE49-F238E27FC236}">
                <a16:creationId xmlns:a16="http://schemas.microsoft.com/office/drawing/2014/main" id="{7FCEB6AE-FD62-E545-AB37-12B29BEA9640}"/>
              </a:ext>
            </a:extLst>
          </p:cNvPr>
          <p:cNvSpPr>
            <a:spLocks noGrp="1"/>
          </p:cNvSpPr>
          <p:nvPr>
            <p:ph idx="1"/>
          </p:nvPr>
        </p:nvSpPr>
        <p:spPr>
          <a:xfrm>
            <a:off x="582706" y="1023352"/>
            <a:ext cx="10515600" cy="4351338"/>
          </a:xfrm>
        </p:spPr>
        <p:txBody>
          <a:bodyPr>
            <a:normAutofit/>
          </a:bodyPr>
          <a:lstStyle/>
          <a:p>
            <a:pPr marL="0" indent="0" algn="ctr">
              <a:buNone/>
            </a:pPr>
            <a:r>
              <a:rPr lang="en-US" sz="2400" dirty="0">
                <a:latin typeface="+mj-lt"/>
              </a:rPr>
              <a:t>R squared = 0.732</a:t>
            </a:r>
          </a:p>
          <a:p>
            <a:pPr marL="0" indent="0" algn="ctr">
              <a:buNone/>
            </a:pPr>
            <a:r>
              <a:rPr lang="en-US" sz="2400" dirty="0">
                <a:latin typeface="+mj-lt"/>
              </a:rPr>
              <a:t>P-values &lt; 0.5</a:t>
            </a:r>
          </a:p>
          <a:p>
            <a:pPr marL="0" indent="0" algn="ctr">
              <a:buNone/>
            </a:pPr>
            <a:r>
              <a:rPr lang="en-US" sz="2400" dirty="0" err="1">
                <a:latin typeface="+mj-lt"/>
              </a:rPr>
              <a:t>Breush</a:t>
            </a:r>
            <a:r>
              <a:rPr lang="en-US" sz="2400" dirty="0">
                <a:latin typeface="+mj-lt"/>
              </a:rPr>
              <a:t>-Pagan : f p-value &gt; 0.5</a:t>
            </a:r>
          </a:p>
          <a:p>
            <a:pPr marL="0" indent="0" algn="ctr">
              <a:buNone/>
            </a:pPr>
            <a:r>
              <a:rPr lang="en-US" sz="2400" dirty="0">
                <a:latin typeface="+mj-lt"/>
              </a:rPr>
              <a:t>Cross Validation 10 splits = 0.732 </a:t>
            </a:r>
          </a:p>
        </p:txBody>
      </p:sp>
      <p:pic>
        <p:nvPicPr>
          <p:cNvPr id="5" name="Picture 4" descr="A close up of a map&#10;&#10;Description automatically generated">
            <a:extLst>
              <a:ext uri="{FF2B5EF4-FFF2-40B4-BE49-F238E27FC236}">
                <a16:creationId xmlns:a16="http://schemas.microsoft.com/office/drawing/2014/main" id="{ACA8A0C7-4290-E14B-B7A9-A8B177D338A0}"/>
              </a:ext>
            </a:extLst>
          </p:cNvPr>
          <p:cNvPicPr>
            <a:picLocks noChangeAspect="1"/>
          </p:cNvPicPr>
          <p:nvPr/>
        </p:nvPicPr>
        <p:blipFill>
          <a:blip r:embed="rId3"/>
          <a:stretch>
            <a:fillRect/>
          </a:stretch>
        </p:blipFill>
        <p:spPr>
          <a:xfrm>
            <a:off x="672352" y="3199021"/>
            <a:ext cx="4455460" cy="2977942"/>
          </a:xfrm>
          <a:prstGeom prst="rect">
            <a:avLst/>
          </a:prstGeom>
        </p:spPr>
      </p:pic>
      <p:pic>
        <p:nvPicPr>
          <p:cNvPr id="7" name="Picture 6" descr="A close up of a device&#10;&#10;Description automatically generated">
            <a:extLst>
              <a:ext uri="{FF2B5EF4-FFF2-40B4-BE49-F238E27FC236}">
                <a16:creationId xmlns:a16="http://schemas.microsoft.com/office/drawing/2014/main" id="{F727D5FA-F4BA-134B-8D33-57E41D20639A}"/>
              </a:ext>
            </a:extLst>
          </p:cNvPr>
          <p:cNvPicPr>
            <a:picLocks noChangeAspect="1"/>
          </p:cNvPicPr>
          <p:nvPr/>
        </p:nvPicPr>
        <p:blipFill>
          <a:blip r:embed="rId4"/>
          <a:stretch>
            <a:fillRect/>
          </a:stretch>
        </p:blipFill>
        <p:spPr>
          <a:xfrm>
            <a:off x="6642847" y="3199021"/>
            <a:ext cx="4455459" cy="3156943"/>
          </a:xfrm>
          <a:prstGeom prst="rect">
            <a:avLst/>
          </a:prstGeom>
        </p:spPr>
      </p:pic>
      <p:sp>
        <p:nvSpPr>
          <p:cNvPr id="4" name="TextBox 3">
            <a:extLst>
              <a:ext uri="{FF2B5EF4-FFF2-40B4-BE49-F238E27FC236}">
                <a16:creationId xmlns:a16="http://schemas.microsoft.com/office/drawing/2014/main" id="{422EA7AF-1337-2941-82C2-53D6DC2669C8}"/>
              </a:ext>
            </a:extLst>
          </p:cNvPr>
          <p:cNvSpPr txBox="1"/>
          <p:nvPr/>
        </p:nvSpPr>
        <p:spPr>
          <a:xfrm>
            <a:off x="1900295" y="2829689"/>
            <a:ext cx="1967975" cy="369332"/>
          </a:xfrm>
          <a:prstGeom prst="rect">
            <a:avLst/>
          </a:prstGeom>
          <a:noFill/>
        </p:spPr>
        <p:txBody>
          <a:bodyPr wrap="none" rtlCol="0">
            <a:spAutoFit/>
          </a:bodyPr>
          <a:lstStyle/>
          <a:p>
            <a:r>
              <a:rPr lang="en-US" dirty="0"/>
              <a:t>Residuals of Model</a:t>
            </a:r>
          </a:p>
        </p:txBody>
      </p:sp>
      <p:sp>
        <p:nvSpPr>
          <p:cNvPr id="6" name="TextBox 5">
            <a:extLst>
              <a:ext uri="{FF2B5EF4-FFF2-40B4-BE49-F238E27FC236}">
                <a16:creationId xmlns:a16="http://schemas.microsoft.com/office/drawing/2014/main" id="{F20D676E-7DDD-634D-B72C-6C55D9B7EB0B}"/>
              </a:ext>
            </a:extLst>
          </p:cNvPr>
          <p:cNvSpPr txBox="1"/>
          <p:nvPr/>
        </p:nvSpPr>
        <p:spPr>
          <a:xfrm>
            <a:off x="7228076" y="2829689"/>
            <a:ext cx="3285002" cy="369332"/>
          </a:xfrm>
          <a:prstGeom prst="rect">
            <a:avLst/>
          </a:prstGeom>
          <a:noFill/>
        </p:spPr>
        <p:txBody>
          <a:bodyPr wrap="none" rtlCol="0">
            <a:spAutoFit/>
          </a:bodyPr>
          <a:lstStyle/>
          <a:p>
            <a:r>
              <a:rPr lang="en-US" dirty="0"/>
              <a:t>Actual Vs Predicted Target Values</a:t>
            </a:r>
          </a:p>
        </p:txBody>
      </p:sp>
    </p:spTree>
    <p:extLst>
      <p:ext uri="{BB962C8B-B14F-4D97-AF65-F5344CB8AC3E}">
        <p14:creationId xmlns:p14="http://schemas.microsoft.com/office/powerpoint/2010/main" val="3529019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6BF6-8207-6A43-897B-25292243B768}"/>
              </a:ext>
            </a:extLst>
          </p:cNvPr>
          <p:cNvSpPr>
            <a:spLocks noGrp="1"/>
          </p:cNvSpPr>
          <p:nvPr>
            <p:ph type="title"/>
          </p:nvPr>
        </p:nvSpPr>
        <p:spPr>
          <a:xfrm>
            <a:off x="649891" y="736553"/>
            <a:ext cx="10515600" cy="822544"/>
          </a:xfrm>
        </p:spPr>
        <p:txBody>
          <a:bodyPr>
            <a:noAutofit/>
          </a:bodyPr>
          <a:lstStyle/>
          <a:p>
            <a:pPr algn="ctr"/>
            <a:r>
              <a:rPr lang="en-US" sz="3600" dirty="0">
                <a:latin typeface="Helvetica" pitchFamily="2" charset="0"/>
              </a:rPr>
              <a:t>King County Housing Bedroom Analysis</a:t>
            </a:r>
            <a:br>
              <a:rPr lang="en-US" sz="3200" dirty="0">
                <a:latin typeface="Helvetica" pitchFamily="2" charset="0"/>
              </a:rPr>
            </a:br>
            <a:endParaRPr lang="en-US" sz="3200" dirty="0">
              <a:latin typeface="Helvetica" pitchFamily="2" charset="0"/>
            </a:endParaRPr>
          </a:p>
        </p:txBody>
      </p:sp>
      <p:pic>
        <p:nvPicPr>
          <p:cNvPr id="5" name="Content Placeholder 4" descr="A picture containing sitting, white, large, drawing&#10;&#10;Description automatically generated">
            <a:extLst>
              <a:ext uri="{FF2B5EF4-FFF2-40B4-BE49-F238E27FC236}">
                <a16:creationId xmlns:a16="http://schemas.microsoft.com/office/drawing/2014/main" id="{956C42D9-9B6E-7B47-A899-8D469B33FCC2}"/>
              </a:ext>
            </a:extLst>
          </p:cNvPr>
          <p:cNvPicPr>
            <a:picLocks noGrp="1" noChangeAspect="1"/>
          </p:cNvPicPr>
          <p:nvPr>
            <p:ph idx="1"/>
          </p:nvPr>
        </p:nvPicPr>
        <p:blipFill>
          <a:blip r:embed="rId4"/>
          <a:stretch>
            <a:fillRect/>
          </a:stretch>
        </p:blipFill>
        <p:spPr>
          <a:xfrm>
            <a:off x="1743535" y="1347474"/>
            <a:ext cx="8328312" cy="5083922"/>
          </a:xfrm>
        </p:spPr>
      </p:pic>
    </p:spTree>
    <p:custDataLst>
      <p:tags r:id="rId1"/>
    </p:custDataLst>
    <p:extLst>
      <p:ext uri="{BB962C8B-B14F-4D97-AF65-F5344CB8AC3E}">
        <p14:creationId xmlns:p14="http://schemas.microsoft.com/office/powerpoint/2010/main" val="2884506241"/>
      </p:ext>
    </p:extLst>
  </p:cSld>
  <p:clrMapOvr>
    <a:masterClrMapping/>
  </p:clrMapOvr>
  <mc:AlternateContent xmlns:mc="http://schemas.openxmlformats.org/markup-compatibility/2006" xmlns:p14="http://schemas.microsoft.com/office/powerpoint/2010/main">
    <mc:Choice Requires="p14">
      <p:transition spd="slow" p14:dur="2000" advTm="31351"/>
    </mc:Choice>
    <mc:Fallback xmlns="">
      <p:transition spd="slow" advTm="31351"/>
    </mc:Fallback>
  </mc:AlternateContent>
  <p:extLst>
    <p:ext uri="{E180D4A7-C9FB-4DFB-919C-405C955672EB}">
      <p14:showEvtLst xmlns:p14="http://schemas.microsoft.com/office/powerpoint/2010/main">
        <p14:playEvt time="1870" objId="3"/>
        <p14:stopEvt time="31351" objId="3"/>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7724B415-A454-2B41-B56C-71D8BA02ED3E}"/>
              </a:ext>
            </a:extLst>
          </p:cNvPr>
          <p:cNvPicPr>
            <a:picLocks noGrp="1" noChangeAspect="1"/>
          </p:cNvPicPr>
          <p:nvPr>
            <p:ph idx="1"/>
          </p:nvPr>
        </p:nvPicPr>
        <p:blipFill>
          <a:blip r:embed="rId4"/>
          <a:stretch>
            <a:fillRect/>
          </a:stretch>
        </p:blipFill>
        <p:spPr>
          <a:xfrm>
            <a:off x="1961030" y="1520289"/>
            <a:ext cx="7705163" cy="5185311"/>
          </a:xfrm>
        </p:spPr>
      </p:pic>
      <p:sp>
        <p:nvSpPr>
          <p:cNvPr id="9" name="Title 8">
            <a:extLst>
              <a:ext uri="{FF2B5EF4-FFF2-40B4-BE49-F238E27FC236}">
                <a16:creationId xmlns:a16="http://schemas.microsoft.com/office/drawing/2014/main" id="{65C517AA-DF1F-9447-865E-FB3E9A99DD58}"/>
              </a:ext>
            </a:extLst>
          </p:cNvPr>
          <p:cNvSpPr>
            <a:spLocks noGrp="1"/>
          </p:cNvSpPr>
          <p:nvPr>
            <p:ph type="title"/>
          </p:nvPr>
        </p:nvSpPr>
        <p:spPr>
          <a:xfrm>
            <a:off x="555812" y="252354"/>
            <a:ext cx="10515600" cy="1325563"/>
          </a:xfrm>
        </p:spPr>
        <p:txBody>
          <a:bodyPr>
            <a:normAutofit/>
          </a:bodyPr>
          <a:lstStyle/>
          <a:p>
            <a:pPr algn="ctr"/>
            <a:r>
              <a:rPr lang="en-US" sz="4000" dirty="0">
                <a:latin typeface="Helvetica" pitchFamily="2" charset="0"/>
              </a:rPr>
              <a:t>Spend &amp; Save</a:t>
            </a:r>
            <a:br>
              <a:rPr lang="en-US" sz="3200" dirty="0">
                <a:latin typeface="Helvetica" pitchFamily="2" charset="0"/>
              </a:rPr>
            </a:br>
            <a:r>
              <a:rPr lang="en-US" sz="3200" dirty="0">
                <a:latin typeface="Helvetica" pitchFamily="2" charset="0"/>
              </a:rPr>
              <a:t>Value Per Bedroom</a:t>
            </a:r>
          </a:p>
        </p:txBody>
      </p:sp>
    </p:spTree>
    <p:custDataLst>
      <p:tags r:id="rId1"/>
    </p:custDataLst>
    <p:extLst>
      <p:ext uri="{BB962C8B-B14F-4D97-AF65-F5344CB8AC3E}">
        <p14:creationId xmlns:p14="http://schemas.microsoft.com/office/powerpoint/2010/main" val="1027895625"/>
      </p:ext>
    </p:extLst>
  </p:cSld>
  <p:clrMapOvr>
    <a:masterClrMapping/>
  </p:clrMapOvr>
  <mc:AlternateContent xmlns:mc="http://schemas.openxmlformats.org/markup-compatibility/2006" xmlns:p14="http://schemas.microsoft.com/office/powerpoint/2010/main">
    <mc:Choice Requires="p14">
      <p:transition spd="slow" p14:dur="2000" advTm="50018"/>
    </mc:Choice>
    <mc:Fallback xmlns="">
      <p:transition spd="slow" advTm="50018"/>
    </mc:Fallback>
  </mc:AlternateContent>
  <p:extLst>
    <p:ext uri="{E180D4A7-C9FB-4DFB-919C-405C955672EB}">
      <p14:showEvtLst xmlns:p14="http://schemas.microsoft.com/office/powerpoint/2010/main">
        <p14:playEvt time="963" objId="3"/>
        <p14:stopEvt time="50018" objId="3"/>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C400C-BB39-0948-A0D7-FE83D48F9C94}"/>
              </a:ext>
            </a:extLst>
          </p:cNvPr>
          <p:cNvSpPr>
            <a:spLocks noGrp="1"/>
          </p:cNvSpPr>
          <p:nvPr>
            <p:ph type="title"/>
          </p:nvPr>
        </p:nvSpPr>
        <p:spPr>
          <a:xfrm>
            <a:off x="3187470" y="1464410"/>
            <a:ext cx="8188742" cy="784406"/>
          </a:xfrm>
        </p:spPr>
        <p:txBody>
          <a:bodyPr>
            <a:normAutofit/>
          </a:bodyPr>
          <a:lstStyle/>
          <a:p>
            <a:r>
              <a:rPr lang="en-US" sz="2000" dirty="0">
                <a:latin typeface="Helvetica" pitchFamily="2" charset="0"/>
              </a:rPr>
              <a:t>Square Meter Living Area Vs. Price ($10,000)</a:t>
            </a:r>
          </a:p>
        </p:txBody>
      </p:sp>
      <p:pic>
        <p:nvPicPr>
          <p:cNvPr id="11" name="Picture 10" descr="A close up of a map&#10;&#10;Description automatically generated">
            <a:extLst>
              <a:ext uri="{FF2B5EF4-FFF2-40B4-BE49-F238E27FC236}">
                <a16:creationId xmlns:a16="http://schemas.microsoft.com/office/drawing/2014/main" id="{68F5A640-7569-3D43-A2A4-F30AF97516F0}"/>
              </a:ext>
            </a:extLst>
          </p:cNvPr>
          <p:cNvPicPr>
            <a:picLocks noChangeAspect="1"/>
          </p:cNvPicPr>
          <p:nvPr/>
        </p:nvPicPr>
        <p:blipFill>
          <a:blip r:embed="rId4"/>
          <a:stretch>
            <a:fillRect/>
          </a:stretch>
        </p:blipFill>
        <p:spPr>
          <a:xfrm>
            <a:off x="2386052" y="2045825"/>
            <a:ext cx="6516007" cy="4400420"/>
          </a:xfrm>
          <a:prstGeom prst="rect">
            <a:avLst/>
          </a:prstGeom>
        </p:spPr>
      </p:pic>
      <p:sp>
        <p:nvSpPr>
          <p:cNvPr id="6" name="TextBox 5">
            <a:extLst>
              <a:ext uri="{FF2B5EF4-FFF2-40B4-BE49-F238E27FC236}">
                <a16:creationId xmlns:a16="http://schemas.microsoft.com/office/drawing/2014/main" id="{E1E4DFB2-9D6D-6E43-B0AF-E04565443688}"/>
              </a:ext>
            </a:extLst>
          </p:cNvPr>
          <p:cNvSpPr txBox="1"/>
          <p:nvPr/>
        </p:nvSpPr>
        <p:spPr>
          <a:xfrm>
            <a:off x="3752954" y="588927"/>
            <a:ext cx="4926541" cy="584775"/>
          </a:xfrm>
          <a:prstGeom prst="rect">
            <a:avLst/>
          </a:prstGeom>
          <a:noFill/>
        </p:spPr>
        <p:txBody>
          <a:bodyPr wrap="none" rtlCol="0">
            <a:spAutoFit/>
          </a:bodyPr>
          <a:lstStyle/>
          <a:p>
            <a:r>
              <a:rPr lang="en-US" sz="3200" dirty="0">
                <a:latin typeface="Helvetica" pitchFamily="2" charset="0"/>
              </a:rPr>
              <a:t>More Space = More Value</a:t>
            </a:r>
          </a:p>
        </p:txBody>
      </p:sp>
    </p:spTree>
    <p:custDataLst>
      <p:tags r:id="rId1"/>
    </p:custDataLst>
    <p:extLst>
      <p:ext uri="{BB962C8B-B14F-4D97-AF65-F5344CB8AC3E}">
        <p14:creationId xmlns:p14="http://schemas.microsoft.com/office/powerpoint/2010/main" val="1206283735"/>
      </p:ext>
    </p:extLst>
  </p:cSld>
  <p:clrMapOvr>
    <a:masterClrMapping/>
  </p:clrMapOvr>
  <mc:AlternateContent xmlns:mc="http://schemas.openxmlformats.org/markup-compatibility/2006" xmlns:p14="http://schemas.microsoft.com/office/powerpoint/2010/main">
    <mc:Choice Requires="p14">
      <p:transition spd="slow" p14:dur="2000" advTm="19205"/>
    </mc:Choice>
    <mc:Fallback xmlns="">
      <p:transition spd="slow" advTm="19205"/>
    </mc:Fallback>
  </mc:AlternateContent>
  <p:extLst>
    <p:ext uri="{E180D4A7-C9FB-4DFB-919C-405C955672EB}">
      <p14:showEvtLst xmlns:p14="http://schemas.microsoft.com/office/powerpoint/2010/main">
        <p14:playEvt time="525" objId="3"/>
        <p14:stopEvt time="19205" objId="3"/>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1.8"/>
</p:tagLst>
</file>

<file path=ppt/tags/tag3.xml><?xml version="1.0" encoding="utf-8"?>
<p:tagLst xmlns:a="http://schemas.openxmlformats.org/drawingml/2006/main" xmlns:r="http://schemas.openxmlformats.org/officeDocument/2006/relationships" xmlns:p="http://schemas.openxmlformats.org/presentationml/2006/main">
  <p:tag name="TIMING" val="|0.9"/>
</p:tagLst>
</file>

<file path=ppt/tags/tag4.xml><?xml version="1.0" encoding="utf-8"?>
<p:tagLst xmlns:a="http://schemas.openxmlformats.org/drawingml/2006/main" xmlns:r="http://schemas.openxmlformats.org/officeDocument/2006/relationships" xmlns:p="http://schemas.openxmlformats.org/presentationml/2006/main">
  <p:tag name="TIMING" val="|0.5"/>
</p:tagLst>
</file>

<file path=ppt/tags/tag5.xml><?xml version="1.0" encoding="utf-8"?>
<p:tagLst xmlns:a="http://schemas.openxmlformats.org/drawingml/2006/main" xmlns:r="http://schemas.openxmlformats.org/officeDocument/2006/relationships" xmlns:p="http://schemas.openxmlformats.org/presentationml/2006/main">
  <p:tag name="TIMING" val="|1"/>
</p:tagLst>
</file>

<file path=ppt/tags/tag6.xml><?xml version="1.0" encoding="utf-8"?>
<p:tagLst xmlns:a="http://schemas.openxmlformats.org/drawingml/2006/main" xmlns:r="http://schemas.openxmlformats.org/officeDocument/2006/relationships" xmlns:p="http://schemas.openxmlformats.org/presentationml/2006/main">
  <p:tag name="TIMING" val="|0.8"/>
</p:tagLst>
</file>

<file path=ppt/tags/tag7.xml><?xml version="1.0" encoding="utf-8"?>
<p:tagLst xmlns:a="http://schemas.openxmlformats.org/drawingml/2006/main" xmlns:r="http://schemas.openxmlformats.org/officeDocument/2006/relationships" xmlns:p="http://schemas.openxmlformats.org/presentationml/2006/main">
  <p:tag name="TIMING" val="|0.9"/>
</p:tagLst>
</file>

<file path=ppt/tags/tag8.xml><?xml version="1.0" encoding="utf-8"?>
<p:tagLst xmlns:a="http://schemas.openxmlformats.org/drawingml/2006/main" xmlns:r="http://schemas.openxmlformats.org/officeDocument/2006/relationships" xmlns:p="http://schemas.openxmlformats.org/presentationml/2006/main">
  <p:tag name="TIMING" val="|0.8"/>
</p:tagLst>
</file>

<file path=ppt/tags/tag9.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4130</TotalTime>
  <Words>1374</Words>
  <Application>Microsoft Macintosh PowerPoint</Application>
  <PresentationFormat>Widescreen</PresentationFormat>
  <Paragraphs>128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Helvetica</vt:lpstr>
      <vt:lpstr>Office Theme</vt:lpstr>
      <vt:lpstr>PowerPoint Presentation</vt:lpstr>
      <vt:lpstr>Problem Statement</vt:lpstr>
      <vt:lpstr>Business Value</vt:lpstr>
      <vt:lpstr>Factors Assessed</vt:lpstr>
      <vt:lpstr>Methodology</vt:lpstr>
      <vt:lpstr>Regression Model </vt:lpstr>
      <vt:lpstr>King County Housing Bedroom Analysis </vt:lpstr>
      <vt:lpstr>Spend &amp; Save Value Per Bedroom</vt:lpstr>
      <vt:lpstr>Square Meter Living Area Vs. Price ($10,000)</vt:lpstr>
      <vt:lpstr>Good Inspection = Higher Value</vt:lpstr>
      <vt:lpstr>Relationship between Home Grade and Age</vt:lpstr>
      <vt:lpstr>Home Age Affect on Value</vt:lpstr>
      <vt:lpstr>Renovation Effect on Homes  Over 50 (Years Old)</vt:lpstr>
      <vt:lpstr>Business Recommendations</vt:lpstr>
      <vt:lpstr>Future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Brennan Mathis</dc:creator>
  <cp:lastModifiedBy>Brennan Mathis</cp:lastModifiedBy>
  <cp:revision>58</cp:revision>
  <cp:lastPrinted>2020-05-21T16:55:16Z</cp:lastPrinted>
  <dcterms:created xsi:type="dcterms:W3CDTF">2020-05-16T21:52:43Z</dcterms:created>
  <dcterms:modified xsi:type="dcterms:W3CDTF">2020-05-21T21:29:34Z</dcterms:modified>
</cp:coreProperties>
</file>