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6"/>
  </p:notesMasterIdLst>
  <p:sldIdLst>
    <p:sldId id="351" r:id="rId2"/>
    <p:sldId id="467" r:id="rId3"/>
    <p:sldId id="468" r:id="rId4"/>
    <p:sldId id="469" r:id="rId5"/>
  </p:sldIdLst>
  <p:sldSz cx="9144000" cy="5715000" type="screen16x10"/>
  <p:notesSz cx="6858000" cy="9144000"/>
  <p:defaultTextStyle>
    <a:defPPr>
      <a:defRPr lang="it-IT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5" userDrawn="1">
          <p15:clr>
            <a:srgbClr val="A4A3A4"/>
          </p15:clr>
        </p15:guide>
        <p15:guide id="7" pos="204" userDrawn="1">
          <p15:clr>
            <a:srgbClr val="A4A3A4"/>
          </p15:clr>
        </p15:guide>
        <p15:guide id="11" pos="5602" userDrawn="1">
          <p15:clr>
            <a:srgbClr val="A4A3A4"/>
          </p15:clr>
        </p15:guide>
        <p15:guide id="12" pos="2880" userDrawn="1">
          <p15:clr>
            <a:srgbClr val="A4A3A4"/>
          </p15:clr>
        </p15:guide>
        <p15:guide id="15" pos="4241" userDrawn="1">
          <p15:clr>
            <a:srgbClr val="A4A3A4"/>
          </p15:clr>
        </p15:guide>
        <p15:guide id="16" orient="horz" pos="1392" userDrawn="1">
          <p15:clr>
            <a:srgbClr val="A4A3A4"/>
          </p15:clr>
        </p15:guide>
        <p15:guide id="18" pos="1519" userDrawn="1">
          <p15:clr>
            <a:srgbClr val="A4A3A4"/>
          </p15:clr>
        </p15:guide>
        <p15:guide id="19" orient="horz" pos="371" userDrawn="1">
          <p15:clr>
            <a:srgbClr val="A4A3A4"/>
          </p15:clr>
        </p15:guide>
        <p15:guide id="21" pos="839" userDrawn="1">
          <p15:clr>
            <a:srgbClr val="A4A3A4"/>
          </p15:clr>
        </p15:guide>
        <p15:guide id="22" orient="horz" pos="1188" userDrawn="1">
          <p15:clr>
            <a:srgbClr val="A4A3A4"/>
          </p15:clr>
        </p15:guide>
        <p15:guide id="23" orient="horz" pos="598" userDrawn="1">
          <p15:clr>
            <a:srgbClr val="A4A3A4"/>
          </p15:clr>
        </p15:guide>
        <p15:guide id="24" orient="horz">
          <p15:clr>
            <a:srgbClr val="A4A3A4"/>
          </p15:clr>
        </p15:guide>
        <p15:guide id="25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E63312"/>
    <a:srgbClr val="F18801"/>
    <a:srgbClr val="79AD2B"/>
    <a:srgbClr val="36AED7"/>
    <a:srgbClr val="004F88"/>
    <a:srgbClr val="FF42FB"/>
    <a:srgbClr val="D70005"/>
    <a:srgbClr val="000000"/>
    <a:srgbClr val="009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2" autoAdjust="0"/>
    <p:restoredTop sz="86667" autoAdjust="0"/>
  </p:normalViewPr>
  <p:slideViewPr>
    <p:cSldViewPr snapToGrid="0" snapToObjects="1">
      <p:cViewPr varScale="1">
        <p:scale>
          <a:sx n="118" d="100"/>
          <a:sy n="118" d="100"/>
        </p:scale>
        <p:origin x="1938" y="108"/>
      </p:cViewPr>
      <p:guideLst>
        <p:guide pos="385"/>
        <p:guide pos="204"/>
        <p:guide pos="5602"/>
        <p:guide pos="2880"/>
        <p:guide pos="4241"/>
        <p:guide orient="horz" pos="1392"/>
        <p:guide pos="1519"/>
        <p:guide orient="horz" pos="371"/>
        <p:guide pos="839"/>
        <p:guide orient="horz" pos="1188"/>
        <p:guide orient="horz" pos="598"/>
        <p:guide orient="horz"/>
        <p:guide pos="2721"/>
      </p:guideLst>
    </p:cSldViewPr>
  </p:slideViewPr>
  <p:outlineViewPr>
    <p:cViewPr>
      <p:scale>
        <a:sx n="33" d="100"/>
        <a:sy n="33" d="100"/>
      </p:scale>
      <p:origin x="0" y="2224"/>
    </p:cViewPr>
  </p:outlineViewPr>
  <p:notesTextViewPr>
    <p:cViewPr>
      <p:scale>
        <a:sx n="85" d="100"/>
        <a:sy n="8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87A1-5946-8B41-97D8-D5682384E5C0}" type="datetimeFigureOut">
              <a:rPr lang="it-IT" smtClean="0"/>
              <a:t>28/02/2019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4EE03-DD53-7144-BB6B-949A5636631B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42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4EE03-DD53-7144-BB6B-949A5636631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84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60° Vis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 userDrawn="1"/>
        </p:nvSpPr>
        <p:spPr>
          <a:xfrm>
            <a:off x="3917462" y="541215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>
              <a:solidFill>
                <a:schemeClr val="bg2"/>
              </a:solidFill>
            </a:endParaRPr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Bild 31" descr="CA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26" y="239714"/>
            <a:ext cx="460412" cy="460412"/>
          </a:xfrm>
          <a:prstGeom prst="rect">
            <a:avLst/>
          </a:prstGeom>
        </p:spPr>
      </p:pic>
      <p:pic>
        <p:nvPicPr>
          <p:cNvPr id="33" name="Bild 32" descr="CA Controller akademi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437527"/>
            <a:ext cx="2749550" cy="195049"/>
          </a:xfrm>
          <a:prstGeom prst="rect">
            <a:avLst/>
          </a:prstGeom>
        </p:spPr>
      </p:pic>
      <p:sp>
        <p:nvSpPr>
          <p:cNvPr id="43" name="Textplatzhalt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508822" y="4156870"/>
            <a:ext cx="7466012" cy="943397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Herzlich willkommen!.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230723" y="5324136"/>
            <a:ext cx="2648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kern="1000" spc="5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www.controllerakademie.de</a:t>
            </a:r>
            <a:endParaRPr lang="de-DE" sz="1000" kern="1000" spc="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8300ADE-5DE7-CE42-9783-4A9ECBB50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9911" t="2755" r="11915" b="16200"/>
          <a:stretch/>
        </p:blipFill>
        <p:spPr>
          <a:xfrm>
            <a:off x="323850" y="959906"/>
            <a:ext cx="8820150" cy="3099114"/>
          </a:xfrm>
          <a:prstGeom prst="rect">
            <a:avLst/>
          </a:prstGeom>
          <a:effectLst>
            <a:innerShdw blurRad="38100" dist="25400" dir="16200000">
              <a:prstClr val="black">
                <a:alpha val="16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6060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eigen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16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 userDrawn="1"/>
        </p:nvSpPr>
        <p:spPr>
          <a:xfrm>
            <a:off x="3917462" y="541215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>
              <a:solidFill>
                <a:schemeClr val="bg2"/>
              </a:solidFill>
            </a:endParaRPr>
          </a:p>
        </p:txBody>
      </p:sp>
      <p:cxnSp>
        <p:nvCxnSpPr>
          <p:cNvPr id="30" name="Gerade Verbindung 29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10"/>
          <p:cNvCxnSpPr/>
          <p:nvPr userDrawn="1"/>
        </p:nvCxnSpPr>
        <p:spPr>
          <a:xfrm>
            <a:off x="0" y="523104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Bild 31" descr="CA_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26" y="239714"/>
            <a:ext cx="460412" cy="460412"/>
          </a:xfrm>
          <a:prstGeom prst="rect">
            <a:avLst/>
          </a:prstGeom>
        </p:spPr>
      </p:pic>
      <p:pic>
        <p:nvPicPr>
          <p:cNvPr id="33" name="Bild 32" descr="CA Controller akademie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437527"/>
            <a:ext cx="2749550" cy="195049"/>
          </a:xfrm>
          <a:prstGeom prst="rect">
            <a:avLst/>
          </a:prstGeom>
        </p:spPr>
      </p:pic>
      <p:sp>
        <p:nvSpPr>
          <p:cNvPr id="39" name="Rechteck 38"/>
          <p:cNvSpPr/>
          <p:nvPr userDrawn="1"/>
        </p:nvSpPr>
        <p:spPr>
          <a:xfrm>
            <a:off x="0" y="932556"/>
            <a:ext cx="175260" cy="563806"/>
          </a:xfrm>
          <a:prstGeom prst="rect">
            <a:avLst/>
          </a:prstGeom>
          <a:solidFill>
            <a:srgbClr val="E11E00"/>
          </a:solidFill>
          <a:ln w="50800" cap="flat" cmpd="sng" algn="ctr">
            <a:noFill/>
            <a:prstDash val="solid"/>
            <a:headEnd type="triangle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0" hasCustomPrompt="1"/>
          </p:nvPr>
        </p:nvSpPr>
        <p:spPr>
          <a:xfrm>
            <a:off x="508822" y="4156869"/>
            <a:ext cx="7466012" cy="936642"/>
          </a:xfrm>
          <a:prstGeom prst="rect">
            <a:avLst/>
          </a:prstGeom>
        </p:spPr>
        <p:txBody>
          <a:bodyPr/>
          <a:lstStyle>
            <a:lvl1pPr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Hier steht der Titel der </a:t>
            </a:r>
            <a:r>
              <a:rPr lang="de-DE" dirty="0" err="1"/>
              <a:t>Powerpoint</a:t>
            </a:r>
            <a:r>
              <a:rPr lang="de-DE" dirty="0"/>
              <a:t> Präsentation.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1"/>
          </p:nvPr>
        </p:nvSpPr>
        <p:spPr>
          <a:xfrm>
            <a:off x="175260" y="932555"/>
            <a:ext cx="8968740" cy="3067946"/>
          </a:xfrm>
          <a:prstGeom prst="rect">
            <a:avLst/>
          </a:prstGeom>
        </p:spPr>
        <p:txBody>
          <a:bodyPr/>
          <a:lstStyle>
            <a:lvl1pPr algn="ctr">
              <a:defRPr i="1" baseline="0"/>
            </a:lvl1pPr>
          </a:lstStyle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93837" y="5322262"/>
            <a:ext cx="4353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aseline="0" dirty="0">
                <a:solidFill>
                  <a:schemeClr val="bg1">
                    <a:lumMod val="65000"/>
                  </a:schemeClr>
                </a:solidFill>
              </a:rPr>
              <a:t>Martin Hanewald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| 19.-21. </a:t>
            </a:r>
            <a:r>
              <a:rPr lang="de-DE" sz="1000" baseline="0" dirty="0">
                <a:solidFill>
                  <a:schemeClr val="bg1">
                    <a:lumMod val="65000"/>
                  </a:schemeClr>
                </a:solidFill>
              </a:rPr>
              <a:t>März 2019</a:t>
            </a:r>
            <a:endParaRPr lang="de-DE" sz="18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feld 21"/>
          <p:cNvSpPr txBox="1"/>
          <p:nvPr userDrawn="1"/>
        </p:nvSpPr>
        <p:spPr>
          <a:xfrm>
            <a:off x="6230723" y="5324136"/>
            <a:ext cx="2648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kern="1000" spc="5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www.controllerakademie.de</a:t>
            </a:r>
            <a:endParaRPr lang="de-DE" sz="1000" kern="1000" spc="5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9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546100" y="166482"/>
            <a:ext cx="7528882" cy="269876"/>
          </a:xfrm>
          <a:prstGeom prst="rect">
            <a:avLst/>
          </a:prstGeom>
        </p:spPr>
        <p:txBody>
          <a:bodyPr vert="horz" lIns="0"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steht eine Headline in der ersten Zeile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83486"/>
            <a:ext cx="7528882" cy="282656"/>
          </a:xfrm>
          <a:prstGeom prst="rect">
            <a:avLst/>
          </a:prstGeom>
        </p:spPr>
        <p:txBody>
          <a:bodyPr vert="horz" lIns="0" tIns="0" bIns="0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r>
              <a:rPr lang="de-DE" dirty="0"/>
              <a:t> in der zweiten Zeile 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50916" y="840606"/>
            <a:ext cx="82247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-20585" y="5329840"/>
            <a:ext cx="91800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 15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D61C93C-E9E7-C44F-9A0E-FBC7ACF4B433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290681" y="5585468"/>
            <a:ext cx="144039" cy="287464"/>
          </a:xfrm>
          <a:prstGeom prst="rect">
            <a:avLst/>
          </a:prstGeom>
          <a:noFill/>
        </p:spPr>
        <p:txBody>
          <a:bodyPr wrap="none" lIns="71323" tIns="35662" rIns="71323" bIns="35662" rtlCol="0">
            <a:spAutoFit/>
          </a:bodyPr>
          <a:lstStyle/>
          <a:p>
            <a:pPr defTabSz="356616"/>
            <a:endParaRPr lang="de-DE" sz="1400" dirty="0">
              <a:solidFill>
                <a:srgbClr val="3A3A3A"/>
              </a:solidFill>
            </a:endParaRP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546100" y="166482"/>
            <a:ext cx="7528882" cy="269876"/>
          </a:xfrm>
          <a:prstGeom prst="rect">
            <a:avLst/>
          </a:prstGeom>
        </p:spPr>
        <p:txBody>
          <a:bodyPr vert="horz" lIns="0" bIns="0"/>
          <a:lstStyle>
            <a:lvl1pPr>
              <a:defRPr baseline="0"/>
            </a:lvl1pPr>
          </a:lstStyle>
          <a:p>
            <a:r>
              <a:rPr lang="de-DE" dirty="0"/>
              <a:t>Hier steht eine Headline in der ersten Zeile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83486"/>
            <a:ext cx="7528882" cy="282656"/>
          </a:xfrm>
          <a:prstGeom prst="rect">
            <a:avLst/>
          </a:prstGeom>
        </p:spPr>
        <p:txBody>
          <a:bodyPr vert="horz" lIns="0" tIns="0" bIns="0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r>
              <a:rPr lang="de-DE" dirty="0"/>
              <a:t> in der zweiten Zeile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>
          <a:xfrm>
            <a:off x="444500" y="1284288"/>
            <a:ext cx="7162800" cy="1930400"/>
          </a:xfrm>
          <a:prstGeom prst="rect">
            <a:avLst/>
          </a:prstGeom>
        </p:spPr>
        <p:txBody>
          <a:bodyPr vert="horz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 marL="540000" indent="-180000">
              <a:buClr>
                <a:schemeClr val="accent1"/>
              </a:buClr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2pPr>
            <a:lvl3pPr marL="900000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3pPr>
            <a:lvl4pPr marL="1260000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4pPr>
            <a:lvl5pPr marL="1620000"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-20585" y="5329840"/>
            <a:ext cx="9180000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450916" y="840606"/>
            <a:ext cx="82247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pic>
        <p:nvPicPr>
          <p:cNvPr id="26" name="Bild 25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C8C16AA-68DB-6947-86DD-341A7E37765E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  <p:pic>
        <p:nvPicPr>
          <p:cNvPr id="12" name="Bild 15">
            <a:extLst>
              <a:ext uri="{FF2B5EF4-FFF2-40B4-BE49-F238E27FC236}">
                <a16:creationId xmlns:a16="http://schemas.microsoft.com/office/drawing/2014/main" id="{8BF0183B-4285-4133-B88C-5922EA3810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67801" y="5392209"/>
            <a:ext cx="527569" cy="206807"/>
          </a:xfrm>
          <a:prstGeom prst="rect">
            <a:avLst/>
          </a:prstGeom>
        </p:spPr>
      </p:pic>
      <p:sp>
        <p:nvSpPr>
          <p:cNvPr id="13" name="Fußzeilenplatzhalter 18">
            <a:extLst>
              <a:ext uri="{FF2B5EF4-FFF2-40B4-BE49-F238E27FC236}">
                <a16:creationId xmlns:a16="http://schemas.microsoft.com/office/drawing/2014/main" id="{FEA0CDF2-22F0-4542-BC84-4FAAD3DE523D}"/>
              </a:ext>
            </a:extLst>
          </p:cNvPr>
          <p:cNvSpPr txBox="1">
            <a:spLocks/>
          </p:cNvSpPr>
          <p:nvPr userDrawn="1"/>
        </p:nvSpPr>
        <p:spPr>
          <a:xfrm>
            <a:off x="5768872" y="5456008"/>
            <a:ext cx="712381" cy="17490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copyright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4605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ormatfüllend u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840606"/>
            <a:ext cx="9180000" cy="4488632"/>
          </a:xfrm>
          <a:prstGeom prst="rect">
            <a:avLst/>
          </a:prstGeom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 hasCustomPrompt="1"/>
          </p:nvPr>
        </p:nvSpPr>
        <p:spPr>
          <a:xfrm>
            <a:off x="546100" y="166482"/>
            <a:ext cx="7528882" cy="269876"/>
          </a:xfrm>
          <a:prstGeom prst="rect">
            <a:avLst/>
          </a:prstGeom>
        </p:spPr>
        <p:txBody>
          <a:bodyPr vert="horz" lIns="0" bIns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Hier steht eine Headline in der ersten Zeile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483486"/>
            <a:ext cx="7528882" cy="282656"/>
          </a:xfrm>
          <a:prstGeom prst="rect">
            <a:avLst/>
          </a:prstGeom>
        </p:spPr>
        <p:txBody>
          <a:bodyPr vert="horz" lIns="0" tIns="0" bIns="0"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Hier steht eine </a:t>
            </a:r>
            <a:r>
              <a:rPr lang="de-DE" dirty="0" err="1"/>
              <a:t>Subline</a:t>
            </a:r>
            <a:r>
              <a:rPr lang="de-DE" dirty="0"/>
              <a:t> in der zweiten Zeile 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pic>
        <p:nvPicPr>
          <p:cNvPr id="21" name="Bild 20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94A7E9-AC8E-EC42-9FCF-C0605D780720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8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Formatfüllend oh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80000" cy="5329238"/>
          </a:xfrm>
          <a:prstGeom prst="rect">
            <a:avLst/>
          </a:prstGeom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rgbClr val="FFFFFF">
                    <a:lumMod val="65000"/>
                  </a:srgbClr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rgbClr val="3A3A3A"/>
              </a:solidFill>
            </a:endParaRPr>
          </a:p>
        </p:txBody>
      </p:sp>
      <p:pic>
        <p:nvPicPr>
          <p:cNvPr id="9" name="Bild 8" descr="CA controller akademie_Hotels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68" y="5456598"/>
            <a:ext cx="1334286" cy="1224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8CBCBC-AC49-7840-A2E0-0542BE53C9D9}"/>
              </a:ext>
            </a:extLst>
          </p:cNvPr>
          <p:cNvSpPr txBox="1"/>
          <p:nvPr userDrawn="1"/>
        </p:nvSpPr>
        <p:spPr>
          <a:xfrm>
            <a:off x="955584" y="5468171"/>
            <a:ext cx="3617978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l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Referent: Martin Hanewald |  Deep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Dive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de-DE" sz="700" dirty="0" err="1">
                <a:solidFill>
                  <a:srgbClr val="FFFFFF">
                    <a:lumMod val="65000"/>
                  </a:srgbClr>
                </a:solidFill>
              </a:rPr>
              <a:t>Advanced</a:t>
            </a:r>
            <a:r>
              <a:rPr lang="de-DE" sz="700" dirty="0">
                <a:solidFill>
                  <a:srgbClr val="FFFFFF">
                    <a:lumMod val="65000"/>
                  </a:srgbClr>
                </a:solidFill>
              </a:rPr>
              <a:t> Analytics  |  www.controllerakademie.de</a:t>
            </a:r>
            <a:endParaRPr lang="de-DE" sz="700" dirty="0">
              <a:solidFill>
                <a:srgbClr val="3A3A3A"/>
              </a:solidFill>
            </a:endParaRPr>
          </a:p>
          <a:p>
            <a:pPr algn="l" defTabSz="356616">
              <a:defRPr/>
            </a:pPr>
            <a:endParaRPr lang="de-DE" sz="700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Formatfüllend+Headline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0000"/>
          </a:solidFill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chemeClr val="bg1"/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itel 18">
            <a:extLst>
              <a:ext uri="{FF2B5EF4-FFF2-40B4-BE49-F238E27FC236}">
                <a16:creationId xmlns:a16="http://schemas.microsoft.com/office/drawing/2014/main" id="{BFE4643F-D330-4941-A4BF-6D1656658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92" y="804332"/>
            <a:ext cx="7919647" cy="3742267"/>
          </a:xfrm>
          <a:prstGeom prst="rect">
            <a:avLst/>
          </a:prstGeom>
        </p:spPr>
        <p:txBody>
          <a:bodyPr vert="horz" lIns="0" bIns="0"/>
          <a:lstStyle>
            <a:lvl1pPr>
              <a:defRPr sz="5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steht eine schöne große Headline auf farbiger Fläche oder auf weiß im Bild.</a:t>
            </a:r>
          </a:p>
        </p:txBody>
      </p:sp>
    </p:spTree>
    <p:extLst>
      <p:ext uri="{BB962C8B-B14F-4D97-AF65-F5344CB8AC3E}">
        <p14:creationId xmlns:p14="http://schemas.microsoft.com/office/powerpoint/2010/main" val="29048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ild Formatfüllend ohn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715000"/>
          </a:xfrm>
          <a:prstGeom prst="rect">
            <a:avLst/>
          </a:prstGeom>
          <a:noFill/>
          <a:effectLst>
            <a:innerShdw blurRad="38100" dist="25400" dir="16200000">
              <a:srgbClr val="000000">
                <a:alpha val="40000"/>
              </a:srgbClr>
            </a:innerShdw>
          </a:effectLst>
        </p:spPr>
        <p:txBody>
          <a:bodyPr anchor="t" anchorCtr="0"/>
          <a:lstStyle>
            <a:lvl1pPr algn="ctr">
              <a:defRPr i="1"/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 auf den Platzhalter ziehen </a:t>
            </a:r>
          </a:p>
          <a:p>
            <a:r>
              <a:rPr lang="de-DE" dirty="0"/>
              <a:t>oder </a:t>
            </a:r>
          </a:p>
          <a:p>
            <a:r>
              <a:rPr lang="de-DE" dirty="0"/>
              <a:t>durch Klicken auf das Symbol hinzufügen.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0916" y="5456008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r" defTabSz="356616">
              <a:defRPr/>
            </a:pPr>
            <a:fld id="{70579353-F522-4457-BB32-EFA9BC41452F}" type="slidenum">
              <a:rPr lang="de-DE" sz="800" smtClean="0">
                <a:solidFill>
                  <a:schemeClr val="bg1"/>
                </a:solidFill>
              </a:rPr>
              <a:pPr algn="r" defTabSz="356616">
                <a:defRPr/>
              </a:pPr>
              <a:t>‹Nr.›</a:t>
            </a:fld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52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7" r:id="rId4"/>
    <p:sldLayoutId id="2147483728" r:id="rId5"/>
    <p:sldLayoutId id="2147483729" r:id="rId6"/>
    <p:sldLayoutId id="2147483731" r:id="rId7"/>
    <p:sldLayoutId id="2147483732" r:id="rId8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686D71"/>
          </a:solidFill>
          <a:latin typeface="Arial" charset="0"/>
          <a:ea typeface="ヒラギノ角ゴ Pro W3" charset="0"/>
          <a:cs typeface="ヒラギノ角ゴ Pro W3" charset="0"/>
        </a:defRPr>
      </a:lvl5pPr>
      <a:lvl6pPr marL="356616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6pPr>
      <a:lvl7pPr marL="713232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7pPr>
      <a:lvl8pPr marL="1069848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8pPr>
      <a:lvl9pPr marL="1426464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</a:defRPr>
      </a:lvl9pPr>
    </p:titleStyle>
    <p:bodyStyle>
      <a:lvl1pPr marL="267462" indent="-267462" algn="l" rtl="0" eaLnBrk="1" fontAlgn="base" hangingPunct="1">
        <a:spcBef>
          <a:spcPct val="20000"/>
        </a:spcBef>
        <a:spcAft>
          <a:spcPct val="0"/>
        </a:spcAft>
        <a:defRPr>
          <a:solidFill>
            <a:srgbClr val="686D71"/>
          </a:solidFill>
          <a:latin typeface="+mn-lt"/>
          <a:ea typeface="ヒラギノ角ゴ Pro W3" charset="0"/>
          <a:cs typeface="ヒラギノ角ゴ Pro W3" charset="0"/>
        </a:defRPr>
      </a:lvl1pPr>
      <a:lvl2pPr marL="579501" indent="-22288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2pPr>
      <a:lvl3pPr marL="891540" indent="-17830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3pPr>
      <a:lvl4pPr marL="1248156" indent="-17830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4pPr>
      <a:lvl5pPr marL="1604772" indent="-17830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595959"/>
          </a:solidFill>
          <a:latin typeface="+mn-lt"/>
          <a:ea typeface="ヒラギノ角ゴ Pro W3" charset="0"/>
          <a:cs typeface="ヒラギノ角ゴ Pro W3" charset="0"/>
        </a:defRPr>
      </a:lvl5pPr>
      <a:lvl6pPr marL="1961388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318004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674620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031236" indent="-17830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08822" y="4156870"/>
            <a:ext cx="7466012" cy="992646"/>
          </a:xfrm>
        </p:spPr>
        <p:txBody>
          <a:bodyPr/>
          <a:lstStyle/>
          <a:p>
            <a:r>
              <a:rPr lang="de-DE" sz="2800" dirty="0"/>
              <a:t>Herzlich willkommen!</a:t>
            </a:r>
          </a:p>
          <a:p>
            <a:r>
              <a:rPr lang="de-DE" sz="1800" dirty="0"/>
              <a:t>zum Seminar Deep </a:t>
            </a:r>
            <a:r>
              <a:rPr lang="de-DE" sz="1800" dirty="0" err="1"/>
              <a:t>Dive</a:t>
            </a:r>
            <a:r>
              <a:rPr lang="de-DE" sz="1800" dirty="0"/>
              <a:t> </a:t>
            </a:r>
            <a:r>
              <a:rPr lang="de-DE" sz="1800" dirty="0" err="1"/>
              <a:t>Advanced</a:t>
            </a:r>
            <a:r>
              <a:rPr lang="de-DE" sz="1800" dirty="0"/>
              <a:t> Analytics</a:t>
            </a:r>
          </a:p>
          <a:p>
            <a:endParaRPr lang="de-DE" sz="1800" dirty="0"/>
          </a:p>
          <a:p>
            <a:r>
              <a:rPr lang="de-DE" sz="1050" b="0" dirty="0"/>
              <a:t>MARTIN HANEWALD – Senior Consultant Data Science, QUNIS GmbH</a:t>
            </a:r>
            <a:endParaRPr lang="de-DE" sz="1800" b="0" dirty="0"/>
          </a:p>
        </p:txBody>
      </p:sp>
      <p:pic>
        <p:nvPicPr>
          <p:cNvPr id="4" name="Bild 8" descr="5Fachbereiche.png">
            <a:extLst>
              <a:ext uri="{FF2B5EF4-FFF2-40B4-BE49-F238E27FC236}">
                <a16:creationId xmlns:a16="http://schemas.microsoft.com/office/drawing/2014/main" id="{6770DE58-9780-144D-A072-93C63A0D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48" y="960476"/>
            <a:ext cx="2016252" cy="12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Analytics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DD99803-6AD5-4155-9A98-F2F176B6DD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2278675"/>
              </p:ext>
            </p:extLst>
          </p:nvPr>
        </p:nvGraphicFramePr>
        <p:xfrm>
          <a:off x="444500" y="1284288"/>
          <a:ext cx="820588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5886">
                  <a:extLst>
                    <a:ext uri="{9D8B030D-6E8A-4147-A177-3AD203B41FA5}">
                      <a16:colId xmlns:a16="http://schemas.microsoft.com/office/drawing/2014/main" val="124093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Tag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 Setup</a:t>
                      </a:r>
                    </a:p>
                    <a:p>
                      <a:r>
                        <a:rPr lang="en-US" sz="1100" dirty="0" err="1"/>
                        <a:t>Virtuelle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Maschine</a:t>
                      </a:r>
                      <a:r>
                        <a:rPr lang="en-US" sz="1100" dirty="0"/>
                        <a:t>, R-Studio, </a:t>
                      </a:r>
                      <a:r>
                        <a:rPr lang="en-US" sz="1100" dirty="0" err="1"/>
                        <a:t>Github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7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 Grundlagen</a:t>
                      </a:r>
                    </a:p>
                    <a:p>
                      <a:r>
                        <a:rPr lang="en-US" sz="1100" dirty="0" err="1"/>
                        <a:t>Datentypen</a:t>
                      </a:r>
                      <a:r>
                        <a:rPr lang="en-US" sz="1100" dirty="0"/>
                        <a:t>, Basis Syntax, </a:t>
                      </a:r>
                      <a:r>
                        <a:rPr lang="en-US" sz="1100" dirty="0" err="1"/>
                        <a:t>Kontrollstrukturen</a:t>
                      </a:r>
                      <a:r>
                        <a:rPr lang="en-US" sz="1100" dirty="0"/>
                        <a:t>, If-then-else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2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 einlesen und aufbereiten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readr</a:t>
                      </a:r>
                      <a:r>
                        <a:rPr lang="de-DE" sz="1100" dirty="0"/>
                        <a:t> und </a:t>
                      </a:r>
                      <a:r>
                        <a:rPr lang="de-DE" sz="1100" b="1" dirty="0" err="1"/>
                        <a:t>tidyr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Daten manipulieren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dplyr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8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Konvertierung von Datumsfeldern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lubridate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6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Arbeiten mit Textfeldern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de-DE" sz="1100" dirty="0" err="1"/>
                        <a:t>Tidyverse</a:t>
                      </a:r>
                      <a:r>
                        <a:rPr lang="de-DE" sz="1100" dirty="0"/>
                        <a:t>: </a:t>
                      </a:r>
                      <a:r>
                        <a:rPr lang="de-DE" sz="1100" b="1" dirty="0" err="1"/>
                        <a:t>stringr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7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6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Analytics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DD99803-6AD5-4155-9A98-F2F176B6DD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019494"/>
              </p:ext>
            </p:extLst>
          </p:nvPr>
        </p:nvGraphicFramePr>
        <p:xfrm>
          <a:off x="444500" y="1284288"/>
          <a:ext cx="820588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5886">
                  <a:extLst>
                    <a:ext uri="{9D8B030D-6E8A-4147-A177-3AD203B41FA5}">
                      <a16:colId xmlns:a16="http://schemas.microsoft.com/office/drawing/2014/main" val="124093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Tag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Erstellung von fortgeschrittenen Analyse-Plots</a:t>
                      </a:r>
                    </a:p>
                    <a:p>
                      <a:r>
                        <a:rPr lang="de-DE" sz="1100" dirty="0"/>
                        <a:t>Pakete aus dem </a:t>
                      </a:r>
                      <a:r>
                        <a:rPr lang="en-US" sz="1100" dirty="0" err="1"/>
                        <a:t>Tidyverse</a:t>
                      </a:r>
                      <a:r>
                        <a:rPr lang="en-US" sz="1100" dirty="0"/>
                        <a:t>: </a:t>
                      </a:r>
                      <a:r>
                        <a:rPr lang="en-US" sz="1100" b="1" dirty="0"/>
                        <a:t>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7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Zeitreihenvorhersage </a:t>
                      </a:r>
                    </a:p>
                    <a:p>
                      <a:r>
                        <a:rPr lang="en-US" sz="1100" dirty="0"/>
                        <a:t>Die </a:t>
                      </a:r>
                      <a:r>
                        <a:rPr lang="en-US" sz="1100" b="1" dirty="0"/>
                        <a:t>prophet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Bibliothek</a:t>
                      </a:r>
                      <a:r>
                        <a:rPr lang="en-US" sz="1100" dirty="0"/>
                        <a:t> von 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2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Machine</a:t>
                      </a:r>
                      <a:r>
                        <a:rPr lang="de-DE" b="1" dirty="0"/>
                        <a:t> Learning in der Praxis</a:t>
                      </a:r>
                    </a:p>
                    <a:p>
                      <a:r>
                        <a:rPr lang="de-DE" sz="1100" dirty="0"/>
                        <a:t>Die </a:t>
                      </a:r>
                      <a:r>
                        <a:rPr lang="de-DE" sz="1100" b="1" dirty="0" err="1"/>
                        <a:t>caret</a:t>
                      </a:r>
                      <a:r>
                        <a:rPr lang="de-DE" sz="1100" dirty="0"/>
                        <a:t> Bibliothek als universelle Schnittstelle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3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Analytics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1DD99803-6AD5-4155-9A98-F2F176B6DD6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78536722"/>
              </p:ext>
            </p:extLst>
          </p:nvPr>
        </p:nvGraphicFramePr>
        <p:xfrm>
          <a:off x="444500" y="1284288"/>
          <a:ext cx="8205886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5886">
                  <a:extLst>
                    <a:ext uri="{9D8B030D-6E8A-4147-A177-3AD203B41FA5}">
                      <a16:colId xmlns:a16="http://schemas.microsoft.com/office/drawing/2014/main" val="1240932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Tag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0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Fallstudie in Eigenarbeit</a:t>
                      </a:r>
                    </a:p>
                    <a:p>
                      <a:r>
                        <a:rPr lang="en-US" sz="1200" dirty="0"/>
                        <a:t>Churn Prediction – </a:t>
                      </a:r>
                      <a:r>
                        <a:rPr lang="en-US" sz="1200" dirty="0" err="1"/>
                        <a:t>Vorhersage</a:t>
                      </a:r>
                      <a:r>
                        <a:rPr lang="en-US" sz="1200" dirty="0"/>
                        <a:t> von </a:t>
                      </a:r>
                      <a:r>
                        <a:rPr lang="en-US" sz="1200" dirty="0" err="1"/>
                        <a:t>Kundenabwanderung</a:t>
                      </a:r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7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33426"/>
      </p:ext>
    </p:extLst>
  </p:cSld>
  <p:clrMapOvr>
    <a:masterClrMapping/>
  </p:clrMapOvr>
</p:sld>
</file>

<file path=ppt/theme/theme1.xml><?xml version="1.0" encoding="utf-8"?>
<a:theme xmlns:a="http://schemas.openxmlformats.org/drawingml/2006/main" name="3_CA Master">
  <a:themeElements>
    <a:clrScheme name="CA 3">
      <a:dk1>
        <a:srgbClr val="404042"/>
      </a:dk1>
      <a:lt1>
        <a:srgbClr val="FFFFFF"/>
      </a:lt1>
      <a:dk2>
        <a:srgbClr val="808080"/>
      </a:dk2>
      <a:lt2>
        <a:srgbClr val="686D71"/>
      </a:lt2>
      <a:accent1>
        <a:srgbClr val="E11E00"/>
      </a:accent1>
      <a:accent2>
        <a:srgbClr val="499434"/>
      </a:accent2>
      <a:accent3>
        <a:srgbClr val="0374B0"/>
      </a:accent3>
      <a:accent4>
        <a:srgbClr val="002E5D"/>
      </a:accent4>
      <a:accent5>
        <a:srgbClr val="F18700"/>
      </a:accent5>
      <a:accent6>
        <a:srgbClr val="25AFD6"/>
      </a:accent6>
      <a:hlink>
        <a:srgbClr val="4D953D"/>
      </a:hlink>
      <a:folHlink>
        <a:srgbClr val="FF000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70005"/>
        </a:solidFill>
        <a:ln w="50800">
          <a:noFill/>
          <a:headEnd type="triangle"/>
          <a:tailEnd type="none" w="med" len="med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3175">
          <a:solidFill>
            <a:schemeClr val="tx1">
              <a:lumMod val="40000"/>
              <a:lumOff val="6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Bildschirmpräsentation (16:10)</PresentationFormat>
  <Paragraphs>36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3_CA Master</vt:lpstr>
      <vt:lpstr>PowerPoint-Präsentation</vt:lpstr>
      <vt:lpstr>Agenda</vt:lpstr>
      <vt:lpstr>Agenda</vt:lpstr>
      <vt:lpstr>Agenda</vt:lpstr>
    </vt:vector>
  </TitlesOfParts>
  <Manager/>
  <Company>CA Akademie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 Präsentation</dc:title>
  <dc:subject/>
  <dc:creator>CA Akademie AG</dc:creator>
  <cp:keywords/>
  <dc:description/>
  <cp:lastModifiedBy>Martin Hanewald</cp:lastModifiedBy>
  <cp:revision>1040</cp:revision>
  <cp:lastPrinted>2018-10-05T07:31:50Z</cp:lastPrinted>
  <dcterms:created xsi:type="dcterms:W3CDTF">2017-02-07T13:44:51Z</dcterms:created>
  <dcterms:modified xsi:type="dcterms:W3CDTF">2019-02-28T15:43:50Z</dcterms:modified>
  <cp:category/>
</cp:coreProperties>
</file>