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3" r:id="rId1"/>
  </p:sldMasterIdLst>
  <p:notesMasterIdLst>
    <p:notesMasterId r:id="rId6"/>
  </p:notesMasterIdLst>
  <p:sldIdLst>
    <p:sldId id="351" r:id="rId2"/>
    <p:sldId id="467" r:id="rId3"/>
    <p:sldId id="468" r:id="rId4"/>
    <p:sldId id="469" r:id="rId5"/>
  </p:sldIdLst>
  <p:sldSz cx="9144000" cy="5715000" type="screen16x10"/>
  <p:notesSz cx="6858000" cy="9144000"/>
  <p:defaultTextStyle>
    <a:defPPr>
      <a:defRPr lang="it-IT"/>
    </a:defPPr>
    <a:lvl1pPr marL="0" algn="l" defTabSz="71323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4" pos="385" userDrawn="1">
          <p15:clr>
            <a:srgbClr val="A4A3A4"/>
          </p15:clr>
        </p15:guide>
        <p15:guide id="7" pos="204" userDrawn="1">
          <p15:clr>
            <a:srgbClr val="A4A3A4"/>
          </p15:clr>
        </p15:guide>
        <p15:guide id="11" pos="5602" userDrawn="1">
          <p15:clr>
            <a:srgbClr val="A4A3A4"/>
          </p15:clr>
        </p15:guide>
        <p15:guide id="12" pos="2880" userDrawn="1">
          <p15:clr>
            <a:srgbClr val="A4A3A4"/>
          </p15:clr>
        </p15:guide>
        <p15:guide id="15" pos="4241" userDrawn="1">
          <p15:clr>
            <a:srgbClr val="A4A3A4"/>
          </p15:clr>
        </p15:guide>
        <p15:guide id="16" orient="horz" pos="1392" userDrawn="1">
          <p15:clr>
            <a:srgbClr val="A4A3A4"/>
          </p15:clr>
        </p15:guide>
        <p15:guide id="18" pos="1519" userDrawn="1">
          <p15:clr>
            <a:srgbClr val="A4A3A4"/>
          </p15:clr>
        </p15:guide>
        <p15:guide id="19" orient="horz" pos="371" userDrawn="1">
          <p15:clr>
            <a:srgbClr val="A4A3A4"/>
          </p15:clr>
        </p15:guide>
        <p15:guide id="21" pos="839" userDrawn="1">
          <p15:clr>
            <a:srgbClr val="A4A3A4"/>
          </p15:clr>
        </p15:guide>
        <p15:guide id="22" orient="horz" pos="1188" userDrawn="1">
          <p15:clr>
            <a:srgbClr val="A4A3A4"/>
          </p15:clr>
        </p15:guide>
        <p15:guide id="23" orient="horz" pos="598" userDrawn="1">
          <p15:clr>
            <a:srgbClr val="A4A3A4"/>
          </p15:clr>
        </p15:guide>
        <p15:guide id="24" orient="horz">
          <p15:clr>
            <a:srgbClr val="A4A3A4"/>
          </p15:clr>
        </p15:guide>
        <p15:guide id="25" pos="272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2600"/>
    <a:srgbClr val="E63312"/>
    <a:srgbClr val="F18801"/>
    <a:srgbClr val="79AD2B"/>
    <a:srgbClr val="36AED7"/>
    <a:srgbClr val="004F88"/>
    <a:srgbClr val="FF42FB"/>
    <a:srgbClr val="D70005"/>
    <a:srgbClr val="000000"/>
    <a:srgbClr val="009C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332" autoAdjust="0"/>
    <p:restoredTop sz="86667" autoAdjust="0"/>
  </p:normalViewPr>
  <p:slideViewPr>
    <p:cSldViewPr snapToGrid="0" snapToObjects="1">
      <p:cViewPr varScale="1">
        <p:scale>
          <a:sx n="118" d="100"/>
          <a:sy n="118" d="100"/>
        </p:scale>
        <p:origin x="1938" y="84"/>
      </p:cViewPr>
      <p:guideLst>
        <p:guide pos="385"/>
        <p:guide pos="204"/>
        <p:guide pos="5602"/>
        <p:guide pos="2880"/>
        <p:guide pos="4241"/>
        <p:guide orient="horz" pos="1392"/>
        <p:guide pos="1519"/>
        <p:guide orient="horz" pos="371"/>
        <p:guide pos="839"/>
        <p:guide orient="horz" pos="1188"/>
        <p:guide orient="horz" pos="598"/>
        <p:guide orient="horz"/>
        <p:guide pos="2721"/>
      </p:guideLst>
    </p:cSldViewPr>
  </p:slideViewPr>
  <p:outlineViewPr>
    <p:cViewPr>
      <p:scale>
        <a:sx n="33" d="100"/>
        <a:sy n="33" d="100"/>
      </p:scale>
      <p:origin x="0" y="2224"/>
    </p:cViewPr>
  </p:outlineViewPr>
  <p:notesTextViewPr>
    <p:cViewPr>
      <p:scale>
        <a:sx n="85" d="100"/>
        <a:sy n="85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5D87A1-5946-8B41-97D8-D5682384E5C0}" type="datetimeFigureOut">
              <a:rPr lang="it-IT" smtClean="0"/>
              <a:t>19/02/2019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24EE03-DD53-7144-BB6B-949A5636631B}" type="slidenum">
              <a:rPr lang="it-IT" smtClean="0"/>
              <a:t>‹Nr.›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264279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24EE03-DD53-7144-BB6B-949A5636631B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168440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360° Visua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erade Verbindung 16"/>
          <p:cNvCxnSpPr/>
          <p:nvPr userDrawn="1"/>
        </p:nvCxnSpPr>
        <p:spPr>
          <a:xfrm>
            <a:off x="0" y="523104"/>
            <a:ext cx="9144000" cy="0"/>
          </a:xfrm>
          <a:prstGeom prst="line">
            <a:avLst/>
          </a:prstGeom>
          <a:ln w="381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10"/>
          <p:cNvCxnSpPr/>
          <p:nvPr userDrawn="1"/>
        </p:nvCxnSpPr>
        <p:spPr>
          <a:xfrm>
            <a:off x="0" y="523104"/>
            <a:ext cx="9144000" cy="0"/>
          </a:xfrm>
          <a:prstGeom prst="line">
            <a:avLst/>
          </a:prstGeom>
          <a:ln w="381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feld 27"/>
          <p:cNvSpPr txBox="1"/>
          <p:nvPr userDrawn="1"/>
        </p:nvSpPr>
        <p:spPr>
          <a:xfrm>
            <a:off x="3917462" y="5412155"/>
            <a:ext cx="1846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sz="1400" dirty="0">
              <a:solidFill>
                <a:schemeClr val="bg2"/>
              </a:solidFill>
            </a:endParaRPr>
          </a:p>
        </p:txBody>
      </p:sp>
      <p:cxnSp>
        <p:nvCxnSpPr>
          <p:cNvPr id="30" name="Gerade Verbindung 29"/>
          <p:cNvCxnSpPr/>
          <p:nvPr userDrawn="1"/>
        </p:nvCxnSpPr>
        <p:spPr>
          <a:xfrm>
            <a:off x="0" y="523104"/>
            <a:ext cx="9144000" cy="0"/>
          </a:xfrm>
          <a:prstGeom prst="line">
            <a:avLst/>
          </a:prstGeom>
          <a:ln w="381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10"/>
          <p:cNvCxnSpPr/>
          <p:nvPr userDrawn="1"/>
        </p:nvCxnSpPr>
        <p:spPr>
          <a:xfrm>
            <a:off x="0" y="523104"/>
            <a:ext cx="9144000" cy="0"/>
          </a:xfrm>
          <a:prstGeom prst="line">
            <a:avLst/>
          </a:prstGeom>
          <a:ln w="381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2" name="Bild 31" descr="CA_logo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3926" y="239714"/>
            <a:ext cx="460412" cy="460412"/>
          </a:xfrm>
          <a:prstGeom prst="rect">
            <a:avLst/>
          </a:prstGeom>
        </p:spPr>
      </p:pic>
      <p:pic>
        <p:nvPicPr>
          <p:cNvPr id="33" name="Bild 32" descr="CA Controller akademie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88" y="437527"/>
            <a:ext cx="2749550" cy="195049"/>
          </a:xfrm>
          <a:prstGeom prst="rect">
            <a:avLst/>
          </a:prstGeom>
        </p:spPr>
      </p:pic>
      <p:sp>
        <p:nvSpPr>
          <p:cNvPr id="43" name="Textplatzhalter 42"/>
          <p:cNvSpPr>
            <a:spLocks noGrp="1"/>
          </p:cNvSpPr>
          <p:nvPr>
            <p:ph type="body" sz="quarter" idx="10" hasCustomPrompt="1"/>
          </p:nvPr>
        </p:nvSpPr>
        <p:spPr>
          <a:xfrm>
            <a:off x="508822" y="4156870"/>
            <a:ext cx="7466012" cy="943397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Herzlich willkommen!.</a:t>
            </a:r>
          </a:p>
        </p:txBody>
      </p:sp>
      <p:sp>
        <p:nvSpPr>
          <p:cNvPr id="20" name="Textfeld 19"/>
          <p:cNvSpPr txBox="1"/>
          <p:nvPr userDrawn="1"/>
        </p:nvSpPr>
        <p:spPr>
          <a:xfrm>
            <a:off x="6230723" y="5324136"/>
            <a:ext cx="26480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000" kern="1000" spc="5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www.controllerakademie.de</a:t>
            </a:r>
            <a:endParaRPr lang="de-DE" sz="1000" kern="1000" spc="5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88300ADE-5DE7-CE42-9783-4A9ECBB5096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l="9911" t="2755" r="11915" b="16200"/>
          <a:stretch/>
        </p:blipFill>
        <p:spPr>
          <a:xfrm>
            <a:off x="323850" y="959906"/>
            <a:ext cx="8820150" cy="3099114"/>
          </a:xfrm>
          <a:prstGeom prst="rect">
            <a:avLst/>
          </a:prstGeom>
          <a:effectLst>
            <a:innerShdw blurRad="38100" dist="25400" dir="16200000">
              <a:prstClr val="black">
                <a:alpha val="16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2660607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- eigenes Bil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erade Verbindung 16"/>
          <p:cNvCxnSpPr/>
          <p:nvPr userDrawn="1"/>
        </p:nvCxnSpPr>
        <p:spPr>
          <a:xfrm>
            <a:off x="0" y="523104"/>
            <a:ext cx="9144000" cy="0"/>
          </a:xfrm>
          <a:prstGeom prst="line">
            <a:avLst/>
          </a:prstGeom>
          <a:ln w="381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10"/>
          <p:cNvCxnSpPr/>
          <p:nvPr userDrawn="1"/>
        </p:nvCxnSpPr>
        <p:spPr>
          <a:xfrm>
            <a:off x="0" y="523104"/>
            <a:ext cx="9144000" cy="0"/>
          </a:xfrm>
          <a:prstGeom prst="line">
            <a:avLst/>
          </a:prstGeom>
          <a:ln w="381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feld 27"/>
          <p:cNvSpPr txBox="1"/>
          <p:nvPr userDrawn="1"/>
        </p:nvSpPr>
        <p:spPr>
          <a:xfrm>
            <a:off x="3917462" y="5412155"/>
            <a:ext cx="1846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sz="1400" dirty="0">
              <a:solidFill>
                <a:schemeClr val="bg2"/>
              </a:solidFill>
            </a:endParaRPr>
          </a:p>
        </p:txBody>
      </p:sp>
      <p:cxnSp>
        <p:nvCxnSpPr>
          <p:cNvPr id="30" name="Gerade Verbindung 29"/>
          <p:cNvCxnSpPr/>
          <p:nvPr userDrawn="1"/>
        </p:nvCxnSpPr>
        <p:spPr>
          <a:xfrm>
            <a:off x="0" y="523104"/>
            <a:ext cx="9144000" cy="0"/>
          </a:xfrm>
          <a:prstGeom prst="line">
            <a:avLst/>
          </a:prstGeom>
          <a:ln w="381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10"/>
          <p:cNvCxnSpPr/>
          <p:nvPr userDrawn="1"/>
        </p:nvCxnSpPr>
        <p:spPr>
          <a:xfrm>
            <a:off x="0" y="523104"/>
            <a:ext cx="9144000" cy="0"/>
          </a:xfrm>
          <a:prstGeom prst="line">
            <a:avLst/>
          </a:prstGeom>
          <a:ln w="381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2" name="Bild 31" descr="CA_logo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3926" y="239714"/>
            <a:ext cx="460412" cy="460412"/>
          </a:xfrm>
          <a:prstGeom prst="rect">
            <a:avLst/>
          </a:prstGeom>
        </p:spPr>
      </p:pic>
      <p:pic>
        <p:nvPicPr>
          <p:cNvPr id="33" name="Bild 32" descr="CA Controller akademie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88" y="437527"/>
            <a:ext cx="2749550" cy="195049"/>
          </a:xfrm>
          <a:prstGeom prst="rect">
            <a:avLst/>
          </a:prstGeom>
        </p:spPr>
      </p:pic>
      <p:sp>
        <p:nvSpPr>
          <p:cNvPr id="39" name="Rechteck 38"/>
          <p:cNvSpPr/>
          <p:nvPr userDrawn="1"/>
        </p:nvSpPr>
        <p:spPr>
          <a:xfrm>
            <a:off x="0" y="932556"/>
            <a:ext cx="175260" cy="563806"/>
          </a:xfrm>
          <a:prstGeom prst="rect">
            <a:avLst/>
          </a:prstGeom>
          <a:solidFill>
            <a:srgbClr val="E11E00"/>
          </a:solidFill>
          <a:ln w="50800" cap="flat" cmpd="sng" algn="ctr">
            <a:noFill/>
            <a:prstDash val="solid"/>
            <a:headEnd type="triangle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rgbClr val="3A3A3A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3" name="Textplatzhalter 42"/>
          <p:cNvSpPr>
            <a:spLocks noGrp="1"/>
          </p:cNvSpPr>
          <p:nvPr>
            <p:ph type="body" sz="quarter" idx="10" hasCustomPrompt="1"/>
          </p:nvPr>
        </p:nvSpPr>
        <p:spPr>
          <a:xfrm>
            <a:off x="508822" y="4156869"/>
            <a:ext cx="7466012" cy="936642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Hier steht der Titel der </a:t>
            </a:r>
            <a:r>
              <a:rPr lang="de-DE" dirty="0" err="1"/>
              <a:t>Powerpoint</a:t>
            </a:r>
            <a:r>
              <a:rPr lang="de-DE" dirty="0"/>
              <a:t> Präsentation.</a:t>
            </a:r>
          </a:p>
        </p:txBody>
      </p:sp>
      <p:sp>
        <p:nvSpPr>
          <p:cNvPr id="16" name="Bildplatzhalter 2"/>
          <p:cNvSpPr>
            <a:spLocks noGrp="1"/>
          </p:cNvSpPr>
          <p:nvPr>
            <p:ph type="pic" sz="quarter" idx="11"/>
          </p:nvPr>
        </p:nvSpPr>
        <p:spPr>
          <a:xfrm>
            <a:off x="175260" y="932555"/>
            <a:ext cx="8968740" cy="3067946"/>
          </a:xfrm>
          <a:prstGeom prst="rect">
            <a:avLst/>
          </a:prstGeom>
        </p:spPr>
        <p:txBody>
          <a:bodyPr/>
          <a:lstStyle>
            <a:lvl1pPr algn="ctr">
              <a:defRPr i="1" baseline="0"/>
            </a:lvl1pPr>
          </a:lstStyle>
          <a:p>
            <a:endParaRPr lang="de-DE" dirty="0"/>
          </a:p>
          <a:p>
            <a:r>
              <a:rPr lang="de-DE" dirty="0"/>
              <a:t>Bild auf den Platzhalter ziehen </a:t>
            </a:r>
          </a:p>
          <a:p>
            <a:r>
              <a:rPr lang="de-DE" dirty="0"/>
              <a:t>oder </a:t>
            </a:r>
          </a:p>
          <a:p>
            <a:r>
              <a:rPr lang="de-DE" dirty="0"/>
              <a:t>durch Klicken auf das Symbol hinzufügen.</a:t>
            </a:r>
          </a:p>
        </p:txBody>
      </p:sp>
      <p:sp>
        <p:nvSpPr>
          <p:cNvPr id="21" name="Textfeld 20"/>
          <p:cNvSpPr txBox="1"/>
          <p:nvPr userDrawn="1"/>
        </p:nvSpPr>
        <p:spPr>
          <a:xfrm>
            <a:off x="493837" y="5322262"/>
            <a:ext cx="43532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000" baseline="0" dirty="0">
                <a:solidFill>
                  <a:schemeClr val="bg1">
                    <a:lumMod val="65000"/>
                  </a:schemeClr>
                </a:solidFill>
              </a:rPr>
              <a:t>Martin Hanewald </a:t>
            </a:r>
            <a:r>
              <a:rPr lang="de-DE" sz="1000" dirty="0">
                <a:solidFill>
                  <a:schemeClr val="bg1">
                    <a:lumMod val="65000"/>
                  </a:schemeClr>
                </a:solidFill>
              </a:rPr>
              <a:t>| 19.-21. </a:t>
            </a:r>
            <a:r>
              <a:rPr lang="de-DE" sz="1000" baseline="0" dirty="0">
                <a:solidFill>
                  <a:schemeClr val="bg1">
                    <a:lumMod val="65000"/>
                  </a:schemeClr>
                </a:solidFill>
              </a:rPr>
              <a:t>März 2019</a:t>
            </a:r>
            <a:endParaRPr lang="de-DE" sz="18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2" name="Textfeld 21"/>
          <p:cNvSpPr txBox="1"/>
          <p:nvPr userDrawn="1"/>
        </p:nvSpPr>
        <p:spPr>
          <a:xfrm>
            <a:off x="6230723" y="5324136"/>
            <a:ext cx="26480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000" kern="1000" spc="5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www.controllerakademie.de</a:t>
            </a:r>
            <a:endParaRPr lang="de-DE" sz="1000" kern="1000" spc="5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9393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feld 10"/>
          <p:cNvSpPr txBox="1"/>
          <p:nvPr userDrawn="1"/>
        </p:nvSpPr>
        <p:spPr>
          <a:xfrm>
            <a:off x="450916" y="5456008"/>
            <a:ext cx="205184" cy="123111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 algn="r" defTabSz="356616">
              <a:defRPr/>
            </a:pPr>
            <a:fld id="{70579353-F522-4457-BB32-EFA9BC41452F}" type="slidenum">
              <a:rPr lang="de-DE" sz="800" smtClean="0">
                <a:solidFill>
                  <a:srgbClr val="FFFFFF">
                    <a:lumMod val="65000"/>
                  </a:srgbClr>
                </a:solidFill>
              </a:rPr>
              <a:pPr algn="r" defTabSz="356616">
                <a:defRPr/>
              </a:pPr>
              <a:t>‹Nr.›</a:t>
            </a:fld>
            <a:endParaRPr lang="de-DE" sz="1400" dirty="0">
              <a:solidFill>
                <a:srgbClr val="3A3A3A"/>
              </a:solidFill>
            </a:endParaRPr>
          </a:p>
        </p:txBody>
      </p:sp>
      <p:sp>
        <p:nvSpPr>
          <p:cNvPr id="19" name="Titel 18"/>
          <p:cNvSpPr>
            <a:spLocks noGrp="1"/>
          </p:cNvSpPr>
          <p:nvPr>
            <p:ph type="title" hasCustomPrompt="1"/>
          </p:nvPr>
        </p:nvSpPr>
        <p:spPr>
          <a:xfrm>
            <a:off x="546100" y="166482"/>
            <a:ext cx="7528882" cy="269876"/>
          </a:xfrm>
          <a:prstGeom prst="rect">
            <a:avLst/>
          </a:prstGeom>
        </p:spPr>
        <p:txBody>
          <a:bodyPr vert="horz" lIns="0" bIns="0"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Hier steht eine Headline in der ersten Zeile</a:t>
            </a:r>
          </a:p>
        </p:txBody>
      </p:sp>
      <p:sp>
        <p:nvSpPr>
          <p:cNvPr id="23" name="Textplatzhalter 22"/>
          <p:cNvSpPr>
            <a:spLocks noGrp="1"/>
          </p:cNvSpPr>
          <p:nvPr>
            <p:ph type="body" sz="quarter" idx="11" hasCustomPrompt="1"/>
          </p:nvPr>
        </p:nvSpPr>
        <p:spPr>
          <a:xfrm>
            <a:off x="546100" y="483486"/>
            <a:ext cx="7528882" cy="282656"/>
          </a:xfrm>
          <a:prstGeom prst="rect">
            <a:avLst/>
          </a:prstGeom>
        </p:spPr>
        <p:txBody>
          <a:bodyPr vert="horz" lIns="0" tIns="0" bIns="0"/>
          <a:lstStyle>
            <a:lvl1pPr>
              <a:defRPr sz="1600">
                <a:solidFill>
                  <a:schemeClr val="bg2"/>
                </a:solidFill>
              </a:defRPr>
            </a:lvl1pPr>
          </a:lstStyle>
          <a:p>
            <a:pPr lvl="0"/>
            <a:r>
              <a:rPr lang="de-DE" dirty="0"/>
              <a:t>Hier steht eine </a:t>
            </a:r>
            <a:r>
              <a:rPr lang="de-DE" dirty="0" err="1"/>
              <a:t>Subline</a:t>
            </a:r>
            <a:r>
              <a:rPr lang="de-DE" dirty="0"/>
              <a:t> in der zweiten Zeile </a:t>
            </a:r>
          </a:p>
        </p:txBody>
      </p:sp>
      <p:cxnSp>
        <p:nvCxnSpPr>
          <p:cNvPr id="13" name="Gerade Verbindung 12"/>
          <p:cNvCxnSpPr/>
          <p:nvPr userDrawn="1"/>
        </p:nvCxnSpPr>
        <p:spPr>
          <a:xfrm>
            <a:off x="450916" y="840606"/>
            <a:ext cx="8224772" cy="0"/>
          </a:xfrm>
          <a:prstGeom prst="line">
            <a:avLst/>
          </a:prstGeom>
          <a:ln w="3175">
            <a:solidFill>
              <a:schemeClr val="tx1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3"/>
          <p:cNvCxnSpPr/>
          <p:nvPr userDrawn="1"/>
        </p:nvCxnSpPr>
        <p:spPr>
          <a:xfrm>
            <a:off x="-20585" y="5329840"/>
            <a:ext cx="9180000" cy="0"/>
          </a:xfrm>
          <a:prstGeom prst="line">
            <a:avLst/>
          </a:prstGeom>
          <a:ln w="3175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Bild 15" descr="CA controller akademie_Hotels_RGB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3068" y="5456598"/>
            <a:ext cx="1334286" cy="122481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5D61C93C-E9E7-C44F-9A0E-FBC7ACF4B433}"/>
              </a:ext>
            </a:extLst>
          </p:cNvPr>
          <p:cNvSpPr txBox="1"/>
          <p:nvPr userDrawn="1"/>
        </p:nvSpPr>
        <p:spPr>
          <a:xfrm>
            <a:off x="955584" y="5468171"/>
            <a:ext cx="3617978" cy="215444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marL="0" marR="0" indent="0" algn="l" defTabSz="35661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700" dirty="0">
                <a:solidFill>
                  <a:srgbClr val="FFFFFF">
                    <a:lumMod val="65000"/>
                  </a:srgbClr>
                </a:solidFill>
              </a:rPr>
              <a:t>Referent: Martin Hanewald |  Deep </a:t>
            </a:r>
            <a:r>
              <a:rPr lang="de-DE" sz="700" dirty="0" err="1">
                <a:solidFill>
                  <a:srgbClr val="FFFFFF">
                    <a:lumMod val="65000"/>
                  </a:srgbClr>
                </a:solidFill>
              </a:rPr>
              <a:t>Dive</a:t>
            </a:r>
            <a:r>
              <a:rPr lang="de-DE" sz="700" dirty="0">
                <a:solidFill>
                  <a:srgbClr val="FFFFFF">
                    <a:lumMod val="65000"/>
                  </a:srgbClr>
                </a:solidFill>
              </a:rPr>
              <a:t> </a:t>
            </a:r>
            <a:r>
              <a:rPr lang="de-DE" sz="700" dirty="0" err="1">
                <a:solidFill>
                  <a:srgbClr val="FFFFFF">
                    <a:lumMod val="65000"/>
                  </a:srgbClr>
                </a:solidFill>
              </a:rPr>
              <a:t>Advanced</a:t>
            </a:r>
            <a:r>
              <a:rPr lang="de-DE" sz="700" dirty="0">
                <a:solidFill>
                  <a:srgbClr val="FFFFFF">
                    <a:lumMod val="65000"/>
                  </a:srgbClr>
                </a:solidFill>
              </a:rPr>
              <a:t> Analytics  |  www.controllerakademie.de</a:t>
            </a:r>
            <a:endParaRPr lang="de-DE" sz="700" dirty="0">
              <a:solidFill>
                <a:srgbClr val="3A3A3A"/>
              </a:solidFill>
            </a:endParaRPr>
          </a:p>
          <a:p>
            <a:pPr algn="l" defTabSz="356616">
              <a:defRPr/>
            </a:pPr>
            <a:endParaRPr lang="de-DE" sz="700" dirty="0">
              <a:solidFill>
                <a:srgbClr val="3A3A3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91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/>
          <p:cNvSpPr txBox="1"/>
          <p:nvPr userDrawn="1"/>
        </p:nvSpPr>
        <p:spPr>
          <a:xfrm>
            <a:off x="8290681" y="5585468"/>
            <a:ext cx="144039" cy="287464"/>
          </a:xfrm>
          <a:prstGeom prst="rect">
            <a:avLst/>
          </a:prstGeom>
          <a:noFill/>
        </p:spPr>
        <p:txBody>
          <a:bodyPr wrap="none" lIns="71323" tIns="35662" rIns="71323" bIns="35662" rtlCol="0">
            <a:spAutoFit/>
          </a:bodyPr>
          <a:lstStyle/>
          <a:p>
            <a:pPr defTabSz="356616"/>
            <a:endParaRPr lang="de-DE" sz="1400" dirty="0">
              <a:solidFill>
                <a:srgbClr val="3A3A3A"/>
              </a:solidFill>
            </a:endParaRPr>
          </a:p>
        </p:txBody>
      </p:sp>
      <p:sp>
        <p:nvSpPr>
          <p:cNvPr id="19" name="Titel 18"/>
          <p:cNvSpPr>
            <a:spLocks noGrp="1"/>
          </p:cNvSpPr>
          <p:nvPr>
            <p:ph type="title" hasCustomPrompt="1"/>
          </p:nvPr>
        </p:nvSpPr>
        <p:spPr>
          <a:xfrm>
            <a:off x="546100" y="166482"/>
            <a:ext cx="7528882" cy="269876"/>
          </a:xfrm>
          <a:prstGeom prst="rect">
            <a:avLst/>
          </a:prstGeom>
        </p:spPr>
        <p:txBody>
          <a:bodyPr vert="horz" lIns="0" bIns="0"/>
          <a:lstStyle>
            <a:lvl1pPr>
              <a:defRPr baseline="0"/>
            </a:lvl1pPr>
          </a:lstStyle>
          <a:p>
            <a:r>
              <a:rPr lang="de-DE" dirty="0"/>
              <a:t>Hier steht eine Headline in der ersten Zeile</a:t>
            </a:r>
          </a:p>
        </p:txBody>
      </p:sp>
      <p:sp>
        <p:nvSpPr>
          <p:cNvPr id="23" name="Textplatzhalter 22"/>
          <p:cNvSpPr>
            <a:spLocks noGrp="1"/>
          </p:cNvSpPr>
          <p:nvPr>
            <p:ph type="body" sz="quarter" idx="11" hasCustomPrompt="1"/>
          </p:nvPr>
        </p:nvSpPr>
        <p:spPr>
          <a:xfrm>
            <a:off x="546100" y="483486"/>
            <a:ext cx="7528882" cy="282656"/>
          </a:xfrm>
          <a:prstGeom prst="rect">
            <a:avLst/>
          </a:prstGeom>
        </p:spPr>
        <p:txBody>
          <a:bodyPr vert="horz" lIns="0" tIns="0" bIns="0"/>
          <a:lstStyle>
            <a:lvl1pPr>
              <a:defRPr sz="1600">
                <a:solidFill>
                  <a:schemeClr val="bg2"/>
                </a:solidFill>
              </a:defRPr>
            </a:lvl1pPr>
          </a:lstStyle>
          <a:p>
            <a:pPr lvl="0"/>
            <a:r>
              <a:rPr lang="de-DE" dirty="0"/>
              <a:t>Hier steht eine </a:t>
            </a:r>
            <a:r>
              <a:rPr lang="de-DE" dirty="0" err="1"/>
              <a:t>Subline</a:t>
            </a:r>
            <a:r>
              <a:rPr lang="de-DE" dirty="0"/>
              <a:t> in der zweiten Zeile 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12"/>
          </p:nvPr>
        </p:nvSpPr>
        <p:spPr>
          <a:xfrm>
            <a:off x="444500" y="1284288"/>
            <a:ext cx="7162800" cy="1930400"/>
          </a:xfrm>
          <a:prstGeom prst="rect">
            <a:avLst/>
          </a:prstGeom>
        </p:spPr>
        <p:txBody>
          <a:bodyPr vert="horz"/>
          <a:lstStyle>
            <a:lvl1pPr>
              <a:buClr>
                <a:schemeClr val="accent1"/>
              </a:buClr>
              <a:defRPr sz="1600">
                <a:solidFill>
                  <a:schemeClr val="tx1"/>
                </a:solidFill>
              </a:defRPr>
            </a:lvl1pPr>
            <a:lvl2pPr marL="540000" indent="-180000">
              <a:buClr>
                <a:schemeClr val="accent1"/>
              </a:buClr>
              <a:buFont typeface="Wingdings" charset="2"/>
              <a:buChar char="§"/>
              <a:defRPr sz="1600">
                <a:solidFill>
                  <a:schemeClr val="tx1"/>
                </a:solidFill>
              </a:defRPr>
            </a:lvl2pPr>
            <a:lvl3pPr marL="900000">
              <a:buClr>
                <a:schemeClr val="accent1"/>
              </a:buClr>
              <a:defRPr sz="1600">
                <a:solidFill>
                  <a:schemeClr val="tx1"/>
                </a:solidFill>
              </a:defRPr>
            </a:lvl3pPr>
            <a:lvl4pPr marL="1260000">
              <a:buClr>
                <a:schemeClr val="accent1"/>
              </a:buClr>
              <a:defRPr sz="1600">
                <a:solidFill>
                  <a:schemeClr val="tx1"/>
                </a:solidFill>
              </a:defRPr>
            </a:lvl4pPr>
            <a:lvl5pPr marL="1620000">
              <a:buClr>
                <a:schemeClr val="accent1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cxnSp>
        <p:nvCxnSpPr>
          <p:cNvPr id="18" name="Gerade Verbindung 17"/>
          <p:cNvCxnSpPr/>
          <p:nvPr userDrawn="1"/>
        </p:nvCxnSpPr>
        <p:spPr>
          <a:xfrm>
            <a:off x="-20585" y="5329840"/>
            <a:ext cx="9180000" cy="0"/>
          </a:xfrm>
          <a:prstGeom prst="line">
            <a:avLst/>
          </a:prstGeom>
          <a:ln w="3175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23"/>
          <p:cNvCxnSpPr/>
          <p:nvPr userDrawn="1"/>
        </p:nvCxnSpPr>
        <p:spPr>
          <a:xfrm>
            <a:off x="450916" y="840606"/>
            <a:ext cx="8224772" cy="0"/>
          </a:xfrm>
          <a:prstGeom prst="line">
            <a:avLst/>
          </a:prstGeom>
          <a:ln w="3175">
            <a:solidFill>
              <a:schemeClr val="tx1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feld 24"/>
          <p:cNvSpPr txBox="1"/>
          <p:nvPr userDrawn="1"/>
        </p:nvSpPr>
        <p:spPr>
          <a:xfrm>
            <a:off x="450916" y="5456008"/>
            <a:ext cx="205184" cy="123111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 algn="r" defTabSz="356616">
              <a:defRPr/>
            </a:pPr>
            <a:fld id="{70579353-F522-4457-BB32-EFA9BC41452F}" type="slidenum">
              <a:rPr lang="de-DE" sz="800" smtClean="0">
                <a:solidFill>
                  <a:srgbClr val="FFFFFF">
                    <a:lumMod val="65000"/>
                  </a:srgbClr>
                </a:solidFill>
              </a:rPr>
              <a:pPr algn="r" defTabSz="356616">
                <a:defRPr/>
              </a:pPr>
              <a:t>‹Nr.›</a:t>
            </a:fld>
            <a:endParaRPr lang="de-DE" sz="1400" dirty="0">
              <a:solidFill>
                <a:srgbClr val="3A3A3A"/>
              </a:solidFill>
            </a:endParaRPr>
          </a:p>
        </p:txBody>
      </p:sp>
      <p:pic>
        <p:nvPicPr>
          <p:cNvPr id="26" name="Bild 25" descr="CA controller akademie_Hotels_RGB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3068" y="5456598"/>
            <a:ext cx="1334286" cy="122481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7C8C16AA-68DB-6947-86DD-341A7E37765E}"/>
              </a:ext>
            </a:extLst>
          </p:cNvPr>
          <p:cNvSpPr txBox="1"/>
          <p:nvPr userDrawn="1"/>
        </p:nvSpPr>
        <p:spPr>
          <a:xfrm>
            <a:off x="955584" y="5468171"/>
            <a:ext cx="3617978" cy="215444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marL="0" marR="0" indent="0" algn="l" defTabSz="35661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700" dirty="0">
                <a:solidFill>
                  <a:srgbClr val="FFFFFF">
                    <a:lumMod val="65000"/>
                  </a:srgbClr>
                </a:solidFill>
              </a:rPr>
              <a:t>Referent: Martin Hanewald |  Deep </a:t>
            </a:r>
            <a:r>
              <a:rPr lang="de-DE" sz="700" dirty="0" err="1">
                <a:solidFill>
                  <a:srgbClr val="FFFFFF">
                    <a:lumMod val="65000"/>
                  </a:srgbClr>
                </a:solidFill>
              </a:rPr>
              <a:t>Dive</a:t>
            </a:r>
            <a:r>
              <a:rPr lang="de-DE" sz="700" dirty="0">
                <a:solidFill>
                  <a:srgbClr val="FFFFFF">
                    <a:lumMod val="65000"/>
                  </a:srgbClr>
                </a:solidFill>
              </a:rPr>
              <a:t> </a:t>
            </a:r>
            <a:r>
              <a:rPr lang="de-DE" sz="700" dirty="0" err="1">
                <a:solidFill>
                  <a:srgbClr val="FFFFFF">
                    <a:lumMod val="65000"/>
                  </a:srgbClr>
                </a:solidFill>
              </a:rPr>
              <a:t>Advanced</a:t>
            </a:r>
            <a:r>
              <a:rPr lang="de-DE" sz="700" dirty="0">
                <a:solidFill>
                  <a:srgbClr val="FFFFFF">
                    <a:lumMod val="65000"/>
                  </a:srgbClr>
                </a:solidFill>
              </a:rPr>
              <a:t> Analytics  |  www.controllerakademie.de</a:t>
            </a:r>
            <a:endParaRPr lang="de-DE" sz="700" dirty="0">
              <a:solidFill>
                <a:srgbClr val="3A3A3A"/>
              </a:solidFill>
            </a:endParaRPr>
          </a:p>
          <a:p>
            <a:pPr algn="l" defTabSz="356616">
              <a:defRPr/>
            </a:pPr>
            <a:endParaRPr lang="de-DE" sz="700" dirty="0">
              <a:solidFill>
                <a:srgbClr val="3A3A3A"/>
              </a:solidFill>
            </a:endParaRPr>
          </a:p>
        </p:txBody>
      </p:sp>
      <p:pic>
        <p:nvPicPr>
          <p:cNvPr id="12" name="Bild 15">
            <a:extLst>
              <a:ext uri="{FF2B5EF4-FFF2-40B4-BE49-F238E27FC236}">
                <a16:creationId xmlns:a16="http://schemas.microsoft.com/office/drawing/2014/main" id="{8BF0183B-4285-4133-B88C-5922EA38100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567801" y="5392209"/>
            <a:ext cx="527569" cy="206807"/>
          </a:xfrm>
          <a:prstGeom prst="rect">
            <a:avLst/>
          </a:prstGeom>
        </p:spPr>
      </p:pic>
      <p:sp>
        <p:nvSpPr>
          <p:cNvPr id="13" name="Fußzeilenplatzhalter 18">
            <a:extLst>
              <a:ext uri="{FF2B5EF4-FFF2-40B4-BE49-F238E27FC236}">
                <a16:creationId xmlns:a16="http://schemas.microsoft.com/office/drawing/2014/main" id="{FEA0CDF2-22F0-4542-BC84-4FAAD3DE523D}"/>
              </a:ext>
            </a:extLst>
          </p:cNvPr>
          <p:cNvSpPr txBox="1">
            <a:spLocks/>
          </p:cNvSpPr>
          <p:nvPr userDrawn="1"/>
        </p:nvSpPr>
        <p:spPr>
          <a:xfrm>
            <a:off x="5768872" y="5456008"/>
            <a:ext cx="712381" cy="174907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de-DE"/>
            </a:defPPr>
            <a:lvl1pPr marL="0" algn="r" defTabSz="9144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/>
              <a:t>copyright</a:t>
            </a:r>
            <a:r>
              <a:rPr lang="de-DE" dirty="0"/>
              <a:t> </a:t>
            </a:r>
            <a:r>
              <a:rPr lang="de-DE" dirty="0" err="1"/>
              <a:t>by</a:t>
            </a:r>
            <a:endParaRPr lang="de-DE" baseline="30000" dirty="0"/>
          </a:p>
        </p:txBody>
      </p:sp>
    </p:spTree>
    <p:extLst>
      <p:ext uri="{BB962C8B-B14F-4D97-AF65-F5344CB8AC3E}">
        <p14:creationId xmlns:p14="http://schemas.microsoft.com/office/powerpoint/2010/main" val="3460575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Formatfüllend und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ildplatzhalter 3"/>
          <p:cNvSpPr>
            <a:spLocks noGrp="1"/>
          </p:cNvSpPr>
          <p:nvPr>
            <p:ph type="pic" sz="quarter" idx="10"/>
          </p:nvPr>
        </p:nvSpPr>
        <p:spPr>
          <a:xfrm>
            <a:off x="0" y="840606"/>
            <a:ext cx="9180000" cy="4488632"/>
          </a:xfrm>
          <a:prstGeom prst="rect">
            <a:avLst/>
          </a:prstGeom>
          <a:effectLst>
            <a:innerShdw blurRad="38100" dist="25400" dir="16200000">
              <a:srgbClr val="000000">
                <a:alpha val="40000"/>
              </a:srgbClr>
            </a:innerShdw>
          </a:effectLst>
        </p:spPr>
        <p:txBody>
          <a:bodyPr anchor="t" anchorCtr="0"/>
          <a:lstStyle>
            <a:lvl1pPr algn="ctr">
              <a:defRPr i="1"/>
            </a:lvl1pPr>
          </a:lstStyle>
          <a:p>
            <a:endParaRPr lang="de-DE" dirty="0"/>
          </a:p>
          <a:p>
            <a:r>
              <a:rPr lang="de-DE" dirty="0"/>
              <a:t>Bild auf den Platzhalter ziehen </a:t>
            </a:r>
          </a:p>
          <a:p>
            <a:r>
              <a:rPr lang="de-DE" dirty="0"/>
              <a:t>oder </a:t>
            </a:r>
          </a:p>
          <a:p>
            <a:r>
              <a:rPr lang="de-DE" dirty="0"/>
              <a:t>durch Klicken auf das Symbol hinzufügen.</a:t>
            </a:r>
          </a:p>
        </p:txBody>
      </p:sp>
      <p:sp>
        <p:nvSpPr>
          <p:cNvPr id="19" name="Titel 18"/>
          <p:cNvSpPr>
            <a:spLocks noGrp="1"/>
          </p:cNvSpPr>
          <p:nvPr>
            <p:ph type="title" hasCustomPrompt="1"/>
          </p:nvPr>
        </p:nvSpPr>
        <p:spPr>
          <a:xfrm>
            <a:off x="546100" y="166482"/>
            <a:ext cx="7528882" cy="269876"/>
          </a:xfrm>
          <a:prstGeom prst="rect">
            <a:avLst/>
          </a:prstGeom>
        </p:spPr>
        <p:txBody>
          <a:bodyPr vert="horz" lIns="0" bIns="0"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Hier steht eine Headline in der ersten Zeile</a:t>
            </a:r>
          </a:p>
        </p:txBody>
      </p:sp>
      <p:sp>
        <p:nvSpPr>
          <p:cNvPr id="23" name="Textplatzhalter 22"/>
          <p:cNvSpPr>
            <a:spLocks noGrp="1"/>
          </p:cNvSpPr>
          <p:nvPr>
            <p:ph type="body" sz="quarter" idx="11" hasCustomPrompt="1"/>
          </p:nvPr>
        </p:nvSpPr>
        <p:spPr>
          <a:xfrm>
            <a:off x="546100" y="483486"/>
            <a:ext cx="7528882" cy="282656"/>
          </a:xfrm>
          <a:prstGeom prst="rect">
            <a:avLst/>
          </a:prstGeom>
        </p:spPr>
        <p:txBody>
          <a:bodyPr vert="horz" lIns="0" tIns="0" bIns="0"/>
          <a:lstStyle>
            <a:lvl1pPr>
              <a:defRPr sz="1600">
                <a:solidFill>
                  <a:schemeClr val="bg2"/>
                </a:solidFill>
              </a:defRPr>
            </a:lvl1pPr>
          </a:lstStyle>
          <a:p>
            <a:pPr lvl="0"/>
            <a:r>
              <a:rPr lang="de-DE" dirty="0"/>
              <a:t>Hier steht eine </a:t>
            </a:r>
            <a:r>
              <a:rPr lang="de-DE" dirty="0" err="1"/>
              <a:t>Subline</a:t>
            </a:r>
            <a:r>
              <a:rPr lang="de-DE" dirty="0"/>
              <a:t> in der zweiten Zeile </a:t>
            </a:r>
          </a:p>
        </p:txBody>
      </p:sp>
      <p:sp>
        <p:nvSpPr>
          <p:cNvPr id="20" name="Textfeld 19"/>
          <p:cNvSpPr txBox="1"/>
          <p:nvPr userDrawn="1"/>
        </p:nvSpPr>
        <p:spPr>
          <a:xfrm>
            <a:off x="450916" y="5456008"/>
            <a:ext cx="205184" cy="123111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 algn="r" defTabSz="356616">
              <a:defRPr/>
            </a:pPr>
            <a:fld id="{70579353-F522-4457-BB32-EFA9BC41452F}" type="slidenum">
              <a:rPr lang="de-DE" sz="800" smtClean="0">
                <a:solidFill>
                  <a:srgbClr val="FFFFFF">
                    <a:lumMod val="65000"/>
                  </a:srgbClr>
                </a:solidFill>
              </a:rPr>
              <a:pPr algn="r" defTabSz="356616">
                <a:defRPr/>
              </a:pPr>
              <a:t>‹Nr.›</a:t>
            </a:fld>
            <a:endParaRPr lang="de-DE" sz="1400" dirty="0">
              <a:solidFill>
                <a:srgbClr val="3A3A3A"/>
              </a:solidFill>
            </a:endParaRPr>
          </a:p>
        </p:txBody>
      </p:sp>
      <p:pic>
        <p:nvPicPr>
          <p:cNvPr id="21" name="Bild 20" descr="CA controller akademie_Hotels_RGB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3068" y="5456598"/>
            <a:ext cx="1334286" cy="122481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5C94A7E9-AC8E-EC42-9FCF-C0605D780720}"/>
              </a:ext>
            </a:extLst>
          </p:cNvPr>
          <p:cNvSpPr txBox="1"/>
          <p:nvPr userDrawn="1"/>
        </p:nvSpPr>
        <p:spPr>
          <a:xfrm>
            <a:off x="955584" y="5468171"/>
            <a:ext cx="3617978" cy="215444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marL="0" marR="0" indent="0" algn="l" defTabSz="35661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700" dirty="0">
                <a:solidFill>
                  <a:srgbClr val="FFFFFF">
                    <a:lumMod val="65000"/>
                  </a:srgbClr>
                </a:solidFill>
              </a:rPr>
              <a:t>Referent: Martin Hanewald |  Deep </a:t>
            </a:r>
            <a:r>
              <a:rPr lang="de-DE" sz="700" dirty="0" err="1">
                <a:solidFill>
                  <a:srgbClr val="FFFFFF">
                    <a:lumMod val="65000"/>
                  </a:srgbClr>
                </a:solidFill>
              </a:rPr>
              <a:t>Dive</a:t>
            </a:r>
            <a:r>
              <a:rPr lang="de-DE" sz="700" dirty="0">
                <a:solidFill>
                  <a:srgbClr val="FFFFFF">
                    <a:lumMod val="65000"/>
                  </a:srgbClr>
                </a:solidFill>
              </a:rPr>
              <a:t> </a:t>
            </a:r>
            <a:r>
              <a:rPr lang="de-DE" sz="700" dirty="0" err="1">
                <a:solidFill>
                  <a:srgbClr val="FFFFFF">
                    <a:lumMod val="65000"/>
                  </a:srgbClr>
                </a:solidFill>
              </a:rPr>
              <a:t>Advanced</a:t>
            </a:r>
            <a:r>
              <a:rPr lang="de-DE" sz="700" dirty="0">
                <a:solidFill>
                  <a:srgbClr val="FFFFFF">
                    <a:lumMod val="65000"/>
                  </a:srgbClr>
                </a:solidFill>
              </a:rPr>
              <a:t> Analytics  |  www.controllerakademie.de</a:t>
            </a:r>
            <a:endParaRPr lang="de-DE" sz="700" dirty="0">
              <a:solidFill>
                <a:srgbClr val="3A3A3A"/>
              </a:solidFill>
            </a:endParaRPr>
          </a:p>
          <a:p>
            <a:pPr algn="l" defTabSz="356616">
              <a:defRPr/>
            </a:pPr>
            <a:endParaRPr lang="de-DE" sz="700" dirty="0">
              <a:solidFill>
                <a:srgbClr val="3A3A3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1488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ild Formatfüllend ohne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ildplatzhalt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80000" cy="5329238"/>
          </a:xfrm>
          <a:prstGeom prst="rect">
            <a:avLst/>
          </a:prstGeom>
          <a:effectLst>
            <a:innerShdw blurRad="38100" dist="25400" dir="16200000">
              <a:srgbClr val="000000">
                <a:alpha val="40000"/>
              </a:srgbClr>
            </a:innerShdw>
          </a:effectLst>
        </p:spPr>
        <p:txBody>
          <a:bodyPr anchor="t" anchorCtr="0"/>
          <a:lstStyle>
            <a:lvl1pPr algn="ctr">
              <a:defRPr i="1"/>
            </a:lvl1pPr>
          </a:lstStyle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Bild auf den Platzhalter ziehen </a:t>
            </a:r>
          </a:p>
          <a:p>
            <a:r>
              <a:rPr lang="de-DE" dirty="0"/>
              <a:t>oder </a:t>
            </a:r>
          </a:p>
          <a:p>
            <a:r>
              <a:rPr lang="de-DE" dirty="0"/>
              <a:t>durch Klicken auf das Symbol hinzufügen.</a:t>
            </a:r>
          </a:p>
        </p:txBody>
      </p:sp>
      <p:sp>
        <p:nvSpPr>
          <p:cNvPr id="8" name="Textfeld 7"/>
          <p:cNvSpPr txBox="1"/>
          <p:nvPr userDrawn="1"/>
        </p:nvSpPr>
        <p:spPr>
          <a:xfrm>
            <a:off x="450916" y="5456008"/>
            <a:ext cx="205184" cy="123111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 algn="r" defTabSz="356616">
              <a:defRPr/>
            </a:pPr>
            <a:fld id="{70579353-F522-4457-BB32-EFA9BC41452F}" type="slidenum">
              <a:rPr lang="de-DE" sz="800" smtClean="0">
                <a:solidFill>
                  <a:srgbClr val="FFFFFF">
                    <a:lumMod val="65000"/>
                  </a:srgbClr>
                </a:solidFill>
              </a:rPr>
              <a:pPr algn="r" defTabSz="356616">
                <a:defRPr/>
              </a:pPr>
              <a:t>‹Nr.›</a:t>
            </a:fld>
            <a:endParaRPr lang="de-DE" sz="1400" dirty="0">
              <a:solidFill>
                <a:srgbClr val="3A3A3A"/>
              </a:solidFill>
            </a:endParaRPr>
          </a:p>
        </p:txBody>
      </p:sp>
      <p:pic>
        <p:nvPicPr>
          <p:cNvPr id="9" name="Bild 8" descr="CA controller akademie_Hotels_RGB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3068" y="5456598"/>
            <a:ext cx="1334286" cy="122481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DB8CBCBC-AC49-7840-A2E0-0542BE53C9D9}"/>
              </a:ext>
            </a:extLst>
          </p:cNvPr>
          <p:cNvSpPr txBox="1"/>
          <p:nvPr userDrawn="1"/>
        </p:nvSpPr>
        <p:spPr>
          <a:xfrm>
            <a:off x="955584" y="5468171"/>
            <a:ext cx="3617978" cy="215444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marL="0" marR="0" indent="0" algn="l" defTabSz="35661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700" dirty="0">
                <a:solidFill>
                  <a:srgbClr val="FFFFFF">
                    <a:lumMod val="65000"/>
                  </a:srgbClr>
                </a:solidFill>
              </a:rPr>
              <a:t>Referent: Martin Hanewald |  Deep </a:t>
            </a:r>
            <a:r>
              <a:rPr lang="de-DE" sz="700" dirty="0" err="1">
                <a:solidFill>
                  <a:srgbClr val="FFFFFF">
                    <a:lumMod val="65000"/>
                  </a:srgbClr>
                </a:solidFill>
              </a:rPr>
              <a:t>Dive</a:t>
            </a:r>
            <a:r>
              <a:rPr lang="de-DE" sz="700" dirty="0">
                <a:solidFill>
                  <a:srgbClr val="FFFFFF">
                    <a:lumMod val="65000"/>
                  </a:srgbClr>
                </a:solidFill>
              </a:rPr>
              <a:t> </a:t>
            </a:r>
            <a:r>
              <a:rPr lang="de-DE" sz="700" dirty="0" err="1">
                <a:solidFill>
                  <a:srgbClr val="FFFFFF">
                    <a:lumMod val="65000"/>
                  </a:srgbClr>
                </a:solidFill>
              </a:rPr>
              <a:t>Advanced</a:t>
            </a:r>
            <a:r>
              <a:rPr lang="de-DE" sz="700" dirty="0">
                <a:solidFill>
                  <a:srgbClr val="FFFFFF">
                    <a:lumMod val="65000"/>
                  </a:srgbClr>
                </a:solidFill>
              </a:rPr>
              <a:t> Analytics  |  www.controllerakademie.de</a:t>
            </a:r>
            <a:endParaRPr lang="de-DE" sz="700" dirty="0">
              <a:solidFill>
                <a:srgbClr val="3A3A3A"/>
              </a:solidFill>
            </a:endParaRPr>
          </a:p>
          <a:p>
            <a:pPr algn="l" defTabSz="356616">
              <a:defRPr/>
            </a:pPr>
            <a:endParaRPr lang="de-DE" sz="700" dirty="0">
              <a:solidFill>
                <a:srgbClr val="3A3A3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0764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ild Formatfüllend+Headline ohne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ildplatzhalt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FF0000"/>
          </a:solidFill>
          <a:effectLst>
            <a:innerShdw blurRad="38100" dist="25400" dir="16200000">
              <a:srgbClr val="000000">
                <a:alpha val="40000"/>
              </a:srgbClr>
            </a:innerShdw>
          </a:effectLst>
        </p:spPr>
        <p:txBody>
          <a:bodyPr anchor="t" anchorCtr="0"/>
          <a:lstStyle>
            <a:lvl1pPr algn="ctr">
              <a:defRPr i="1"/>
            </a:lvl1pPr>
          </a:lstStyle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Bild auf den Platzhalter ziehen </a:t>
            </a:r>
          </a:p>
          <a:p>
            <a:r>
              <a:rPr lang="de-DE" dirty="0"/>
              <a:t>oder </a:t>
            </a:r>
          </a:p>
          <a:p>
            <a:r>
              <a:rPr lang="de-DE" dirty="0"/>
              <a:t>durch Klicken auf das Symbol hinzufügen.</a:t>
            </a:r>
          </a:p>
        </p:txBody>
      </p:sp>
      <p:sp>
        <p:nvSpPr>
          <p:cNvPr id="8" name="Textfeld 7"/>
          <p:cNvSpPr txBox="1"/>
          <p:nvPr userDrawn="1"/>
        </p:nvSpPr>
        <p:spPr>
          <a:xfrm>
            <a:off x="450916" y="5456008"/>
            <a:ext cx="205184" cy="123111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 algn="r" defTabSz="356616">
              <a:defRPr/>
            </a:pPr>
            <a:fld id="{70579353-F522-4457-BB32-EFA9BC41452F}" type="slidenum">
              <a:rPr lang="de-DE" sz="800" smtClean="0">
                <a:solidFill>
                  <a:schemeClr val="bg1"/>
                </a:solidFill>
              </a:rPr>
              <a:pPr algn="r" defTabSz="356616">
                <a:defRPr/>
              </a:pPr>
              <a:t>‹Nr.›</a:t>
            </a:fld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6" name="Titel 18">
            <a:extLst>
              <a:ext uri="{FF2B5EF4-FFF2-40B4-BE49-F238E27FC236}">
                <a16:creationId xmlns:a16="http://schemas.microsoft.com/office/drawing/2014/main" id="{BFE4643F-D330-4941-A4BF-6D16566586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1192" y="804332"/>
            <a:ext cx="7919647" cy="3742267"/>
          </a:xfrm>
          <a:prstGeom prst="rect">
            <a:avLst/>
          </a:prstGeom>
        </p:spPr>
        <p:txBody>
          <a:bodyPr vert="horz" lIns="0" bIns="0"/>
          <a:lstStyle>
            <a:lvl1pPr>
              <a:defRPr sz="5200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Hier steht eine schöne große Headline auf farbiger Fläche oder auf weiß im Bild.</a:t>
            </a:r>
          </a:p>
        </p:txBody>
      </p:sp>
    </p:spTree>
    <p:extLst>
      <p:ext uri="{BB962C8B-B14F-4D97-AF65-F5344CB8AC3E}">
        <p14:creationId xmlns:p14="http://schemas.microsoft.com/office/powerpoint/2010/main" val="290484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ild Formatfüllend ohne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ildplatzhalt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715000"/>
          </a:xfrm>
          <a:prstGeom prst="rect">
            <a:avLst/>
          </a:prstGeom>
          <a:noFill/>
          <a:effectLst>
            <a:innerShdw blurRad="38100" dist="25400" dir="16200000">
              <a:srgbClr val="000000">
                <a:alpha val="40000"/>
              </a:srgbClr>
            </a:innerShdw>
          </a:effectLst>
        </p:spPr>
        <p:txBody>
          <a:bodyPr anchor="t" anchorCtr="0"/>
          <a:lstStyle>
            <a:lvl1pPr algn="ctr">
              <a:defRPr i="1"/>
            </a:lvl1pPr>
          </a:lstStyle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Bild auf den Platzhalter ziehen </a:t>
            </a:r>
          </a:p>
          <a:p>
            <a:r>
              <a:rPr lang="de-DE" dirty="0"/>
              <a:t>oder </a:t>
            </a:r>
          </a:p>
          <a:p>
            <a:r>
              <a:rPr lang="de-DE" dirty="0"/>
              <a:t>durch Klicken auf das Symbol hinzufügen.</a:t>
            </a:r>
          </a:p>
        </p:txBody>
      </p:sp>
      <p:sp>
        <p:nvSpPr>
          <p:cNvPr id="8" name="Textfeld 7"/>
          <p:cNvSpPr txBox="1"/>
          <p:nvPr userDrawn="1"/>
        </p:nvSpPr>
        <p:spPr>
          <a:xfrm>
            <a:off x="450916" y="5456008"/>
            <a:ext cx="205184" cy="123111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 algn="r" defTabSz="356616">
              <a:defRPr/>
            </a:pPr>
            <a:fld id="{70579353-F522-4457-BB32-EFA9BC41452F}" type="slidenum">
              <a:rPr lang="de-DE" sz="800" smtClean="0">
                <a:solidFill>
                  <a:schemeClr val="bg1"/>
                </a:solidFill>
              </a:rPr>
              <a:pPr algn="r" defTabSz="356616">
                <a:defRPr/>
              </a:pPr>
              <a:t>‹Nr.›</a:t>
            </a:fld>
            <a:endParaRPr lang="de-DE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8129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0526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4" r:id="rId3"/>
    <p:sldLayoutId id="2147483727" r:id="rId4"/>
    <p:sldLayoutId id="2147483728" r:id="rId5"/>
    <p:sldLayoutId id="2147483729" r:id="rId6"/>
    <p:sldLayoutId id="2147483731" r:id="rId7"/>
    <p:sldLayoutId id="2147483732" r:id="rId8"/>
  </p:sldLayoutIdLst>
  <p:hf hdr="0" ftr="0" dt="0"/>
  <p:txStyles>
    <p:title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+mj-lt"/>
          <a:ea typeface="ヒラギノ角ゴ Pro W3" charset="0"/>
          <a:cs typeface="ヒラギノ角ゴ Pro W3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686D71"/>
          </a:solidFill>
          <a:latin typeface="Arial" charset="0"/>
          <a:ea typeface="ヒラギノ角ゴ Pro W3" charset="0"/>
          <a:cs typeface="ヒラギノ角ゴ Pro W3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686D71"/>
          </a:solidFill>
          <a:latin typeface="Arial" charset="0"/>
          <a:ea typeface="ヒラギノ角ゴ Pro W3" charset="0"/>
          <a:cs typeface="ヒラギノ角ゴ Pro W3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686D71"/>
          </a:solidFill>
          <a:latin typeface="Arial" charset="0"/>
          <a:ea typeface="ヒラギノ角ゴ Pro W3" charset="0"/>
          <a:cs typeface="ヒラギノ角ゴ Pro W3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686D71"/>
          </a:solidFill>
          <a:latin typeface="Arial" charset="0"/>
          <a:ea typeface="ヒラギノ角ゴ Pro W3" charset="0"/>
          <a:cs typeface="ヒラギノ角ゴ Pro W3" charset="0"/>
        </a:defRPr>
      </a:lvl5pPr>
      <a:lvl6pPr marL="356616" algn="l" rtl="0" eaLnBrk="1" fontAlgn="base" hangingPunct="1"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charset="0"/>
        </a:defRPr>
      </a:lvl6pPr>
      <a:lvl7pPr marL="713232" algn="l" rtl="0" eaLnBrk="1" fontAlgn="base" hangingPunct="1"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charset="0"/>
        </a:defRPr>
      </a:lvl7pPr>
      <a:lvl8pPr marL="1069848" algn="l" rtl="0" eaLnBrk="1" fontAlgn="base" hangingPunct="1"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charset="0"/>
        </a:defRPr>
      </a:lvl8pPr>
      <a:lvl9pPr marL="1426464" algn="l" rtl="0" eaLnBrk="1" fontAlgn="base" hangingPunct="1"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charset="0"/>
        </a:defRPr>
      </a:lvl9pPr>
    </p:titleStyle>
    <p:bodyStyle>
      <a:lvl1pPr marL="267462" indent="-267462" algn="l" rtl="0" eaLnBrk="1" fontAlgn="base" hangingPunct="1">
        <a:spcBef>
          <a:spcPct val="20000"/>
        </a:spcBef>
        <a:spcAft>
          <a:spcPct val="0"/>
        </a:spcAft>
        <a:defRPr>
          <a:solidFill>
            <a:srgbClr val="686D71"/>
          </a:solidFill>
          <a:latin typeface="+mn-lt"/>
          <a:ea typeface="ヒラギノ角ゴ Pro W3" charset="0"/>
          <a:cs typeface="ヒラギノ角ゴ Pro W3" charset="0"/>
        </a:defRPr>
      </a:lvl1pPr>
      <a:lvl2pPr marL="579501" indent="-222885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rgbClr val="595959"/>
          </a:solidFill>
          <a:latin typeface="+mn-lt"/>
          <a:ea typeface="ヒラギノ角ゴ Pro W3" charset="0"/>
          <a:cs typeface="ヒラギノ角ゴ Pro W3" charset="0"/>
        </a:defRPr>
      </a:lvl2pPr>
      <a:lvl3pPr marL="891540" indent="-178308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rgbClr val="595959"/>
          </a:solidFill>
          <a:latin typeface="+mn-lt"/>
          <a:ea typeface="ヒラギノ角ゴ Pro W3" charset="0"/>
          <a:cs typeface="ヒラギノ角ゴ Pro W3" charset="0"/>
        </a:defRPr>
      </a:lvl3pPr>
      <a:lvl4pPr marL="1248156" indent="-178308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rgbClr val="595959"/>
          </a:solidFill>
          <a:latin typeface="+mn-lt"/>
          <a:ea typeface="ヒラギノ角ゴ Pro W3" charset="0"/>
          <a:cs typeface="ヒラギノ角ゴ Pro W3" charset="0"/>
        </a:defRPr>
      </a:lvl4pPr>
      <a:lvl5pPr marL="1604772" indent="-178308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rgbClr val="595959"/>
          </a:solidFill>
          <a:latin typeface="+mn-lt"/>
          <a:ea typeface="ヒラギノ角ゴ Pro W3" charset="0"/>
          <a:cs typeface="ヒラギノ角ゴ Pro W3" charset="0"/>
        </a:defRPr>
      </a:lvl5pPr>
      <a:lvl6pPr marL="1961388" indent="-178308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318004" indent="-178308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2674620" indent="-178308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031236" indent="-178308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616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13232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69848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83080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39696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96312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852928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508822" y="4156870"/>
            <a:ext cx="7466012" cy="992646"/>
          </a:xfrm>
        </p:spPr>
        <p:txBody>
          <a:bodyPr/>
          <a:lstStyle/>
          <a:p>
            <a:r>
              <a:rPr lang="de-DE" sz="2800" dirty="0"/>
              <a:t>Herzlich willkommen!</a:t>
            </a:r>
          </a:p>
          <a:p>
            <a:r>
              <a:rPr lang="de-DE" sz="1800" dirty="0"/>
              <a:t>zum Seminar Deep </a:t>
            </a:r>
            <a:r>
              <a:rPr lang="de-DE" sz="1800" dirty="0" err="1"/>
              <a:t>Dive</a:t>
            </a:r>
            <a:r>
              <a:rPr lang="de-DE" sz="1800" dirty="0"/>
              <a:t> </a:t>
            </a:r>
            <a:r>
              <a:rPr lang="de-DE" sz="1800" dirty="0" err="1"/>
              <a:t>Advanced</a:t>
            </a:r>
            <a:r>
              <a:rPr lang="de-DE" sz="1800" dirty="0"/>
              <a:t> Analytics</a:t>
            </a:r>
          </a:p>
        </p:txBody>
      </p:sp>
      <p:pic>
        <p:nvPicPr>
          <p:cNvPr id="4" name="Bild 8" descr="5Fachbereiche.png">
            <a:extLst>
              <a:ext uri="{FF2B5EF4-FFF2-40B4-BE49-F238E27FC236}">
                <a16:creationId xmlns:a16="http://schemas.microsoft.com/office/drawing/2014/main" id="{6770DE58-9780-144D-A072-93C63A0DD0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7748" y="960476"/>
            <a:ext cx="2016252" cy="1260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65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Deep </a:t>
            </a:r>
            <a:r>
              <a:rPr lang="de-DE" dirty="0" err="1"/>
              <a:t>Dive</a:t>
            </a:r>
            <a:r>
              <a:rPr lang="de-DE" dirty="0"/>
              <a:t> </a:t>
            </a:r>
            <a:r>
              <a:rPr lang="de-DE" dirty="0" err="1"/>
              <a:t>Advanced</a:t>
            </a:r>
            <a:r>
              <a:rPr lang="de-DE" dirty="0"/>
              <a:t> Analytics</a:t>
            </a:r>
          </a:p>
        </p:txBody>
      </p:sp>
      <p:graphicFrame>
        <p:nvGraphicFramePr>
          <p:cNvPr id="8" name="Inhaltsplatzhalter 7">
            <a:extLst>
              <a:ext uri="{FF2B5EF4-FFF2-40B4-BE49-F238E27FC236}">
                <a16:creationId xmlns:a16="http://schemas.microsoft.com/office/drawing/2014/main" id="{1DD99803-6AD5-4155-9A98-F2F176B6DD69}"/>
              </a:ext>
            </a:extLst>
          </p:cNvPr>
          <p:cNvGraphicFramePr>
            <a:graphicFrameLocks noGrp="1"/>
          </p:cNvGraphicFramePr>
          <p:nvPr>
            <p:ph sz="quarter" idx="12"/>
            <p:extLst>
              <p:ext uri="{D42A27DB-BD31-4B8C-83A1-F6EECF244321}">
                <p14:modId xmlns:p14="http://schemas.microsoft.com/office/powerpoint/2010/main" val="90907638"/>
              </p:ext>
            </p:extLst>
          </p:nvPr>
        </p:nvGraphicFramePr>
        <p:xfrm>
          <a:off x="444500" y="1284288"/>
          <a:ext cx="8205886" cy="3205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05886">
                  <a:extLst>
                    <a:ext uri="{9D8B030D-6E8A-4147-A177-3AD203B41FA5}">
                      <a16:colId xmlns:a16="http://schemas.microsoft.com/office/drawing/2014/main" val="12409324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Tag 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6609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/>
                        <a:t>Tech Setup</a:t>
                      </a:r>
                    </a:p>
                    <a:p>
                      <a:r>
                        <a:rPr lang="en-US" sz="1100" dirty="0" err="1"/>
                        <a:t>Virtuelle</a:t>
                      </a:r>
                      <a:r>
                        <a:rPr lang="en-US" sz="1100" dirty="0"/>
                        <a:t> </a:t>
                      </a:r>
                      <a:r>
                        <a:rPr lang="en-US" sz="1100" dirty="0" err="1"/>
                        <a:t>Maschine</a:t>
                      </a:r>
                      <a:r>
                        <a:rPr lang="en-US" sz="1100" dirty="0"/>
                        <a:t>, R-Studio, </a:t>
                      </a:r>
                      <a:r>
                        <a:rPr lang="en-US" sz="1100" dirty="0" err="1"/>
                        <a:t>Github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9371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/>
                        <a:t>R Grundlagen</a:t>
                      </a:r>
                    </a:p>
                    <a:p>
                      <a:r>
                        <a:rPr lang="en-US" sz="1100" dirty="0" err="1"/>
                        <a:t>Datentypen</a:t>
                      </a:r>
                      <a:r>
                        <a:rPr lang="en-US" sz="1100" dirty="0"/>
                        <a:t>, Basis Syntax, </a:t>
                      </a:r>
                      <a:r>
                        <a:rPr lang="en-US" sz="1100" dirty="0" err="1"/>
                        <a:t>Kontrollstrukturen</a:t>
                      </a:r>
                      <a:r>
                        <a:rPr lang="en-US" sz="1100" dirty="0"/>
                        <a:t>, If-then-else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4825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/>
                        <a:t>Daten einlesen und aufbereiten</a:t>
                      </a:r>
                    </a:p>
                    <a:p>
                      <a:r>
                        <a:rPr lang="de-DE" sz="1100" dirty="0"/>
                        <a:t>Pakete aus dem </a:t>
                      </a:r>
                      <a:r>
                        <a:rPr lang="de-DE" sz="1100" dirty="0" err="1"/>
                        <a:t>Tidyverse</a:t>
                      </a:r>
                      <a:r>
                        <a:rPr lang="de-DE" sz="1100" dirty="0"/>
                        <a:t>: </a:t>
                      </a:r>
                      <a:r>
                        <a:rPr lang="de-DE" sz="1100" b="1" dirty="0" err="1"/>
                        <a:t>readR</a:t>
                      </a:r>
                      <a:r>
                        <a:rPr lang="de-DE" sz="1100" dirty="0"/>
                        <a:t> und </a:t>
                      </a:r>
                      <a:r>
                        <a:rPr lang="de-DE" sz="1100" b="1" dirty="0" err="1"/>
                        <a:t>tidyR</a:t>
                      </a:r>
                      <a:endParaRPr lang="en-US" sz="11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7035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/>
                        <a:t>Daten manipulieren</a:t>
                      </a:r>
                    </a:p>
                    <a:p>
                      <a:r>
                        <a:rPr lang="de-DE" sz="1100" dirty="0"/>
                        <a:t>Pakete aus dem </a:t>
                      </a:r>
                      <a:r>
                        <a:rPr lang="de-DE" sz="1100" dirty="0" err="1"/>
                        <a:t>Tidyverse</a:t>
                      </a:r>
                      <a:r>
                        <a:rPr lang="de-DE" sz="1100" dirty="0"/>
                        <a:t>: </a:t>
                      </a:r>
                      <a:r>
                        <a:rPr lang="de-DE" sz="1100" b="1" dirty="0" err="1"/>
                        <a:t>dplyR</a:t>
                      </a:r>
                      <a:endParaRPr lang="en-US" sz="11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5188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/>
                        <a:t>Konvertierung von Datumsfeldern</a:t>
                      </a:r>
                    </a:p>
                    <a:p>
                      <a:r>
                        <a:rPr lang="de-DE" sz="1100" dirty="0"/>
                        <a:t>Pakete aus dem </a:t>
                      </a:r>
                      <a:r>
                        <a:rPr lang="de-DE" sz="1100" dirty="0" err="1"/>
                        <a:t>Tidyverse</a:t>
                      </a:r>
                      <a:r>
                        <a:rPr lang="de-DE" sz="1100" dirty="0"/>
                        <a:t>: </a:t>
                      </a:r>
                      <a:r>
                        <a:rPr lang="de-DE" sz="1100" b="1" dirty="0" err="1"/>
                        <a:t>lubridate</a:t>
                      </a:r>
                      <a:endParaRPr lang="en-US" sz="11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7864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/>
                        <a:t>Arbeiten mit Textfeldern</a:t>
                      </a:r>
                    </a:p>
                    <a:p>
                      <a:r>
                        <a:rPr lang="de-DE" sz="1100" dirty="0"/>
                        <a:t>Pakete aus dem </a:t>
                      </a:r>
                      <a:r>
                        <a:rPr lang="de-DE" sz="1100" dirty="0" err="1"/>
                        <a:t>Tidyverse</a:t>
                      </a:r>
                      <a:r>
                        <a:rPr lang="de-DE" sz="1100" dirty="0"/>
                        <a:t>: </a:t>
                      </a:r>
                      <a:r>
                        <a:rPr lang="de-DE" sz="1100" b="1" dirty="0" err="1"/>
                        <a:t>stringR</a:t>
                      </a:r>
                      <a:endParaRPr lang="en-US" sz="11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64753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8469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Deep </a:t>
            </a:r>
            <a:r>
              <a:rPr lang="de-DE" dirty="0" err="1"/>
              <a:t>Dive</a:t>
            </a:r>
            <a:r>
              <a:rPr lang="de-DE" dirty="0"/>
              <a:t> </a:t>
            </a:r>
            <a:r>
              <a:rPr lang="de-DE" dirty="0" err="1"/>
              <a:t>Advanced</a:t>
            </a:r>
            <a:r>
              <a:rPr lang="de-DE" dirty="0"/>
              <a:t> Analytics</a:t>
            </a:r>
          </a:p>
        </p:txBody>
      </p:sp>
      <p:graphicFrame>
        <p:nvGraphicFramePr>
          <p:cNvPr id="8" name="Inhaltsplatzhalter 7">
            <a:extLst>
              <a:ext uri="{FF2B5EF4-FFF2-40B4-BE49-F238E27FC236}">
                <a16:creationId xmlns:a16="http://schemas.microsoft.com/office/drawing/2014/main" id="{1DD99803-6AD5-4155-9A98-F2F176B6DD69}"/>
              </a:ext>
            </a:extLst>
          </p:cNvPr>
          <p:cNvGraphicFramePr>
            <a:graphicFrameLocks noGrp="1"/>
          </p:cNvGraphicFramePr>
          <p:nvPr>
            <p:ph sz="quarter" idx="12"/>
            <p:extLst>
              <p:ext uri="{D42A27DB-BD31-4B8C-83A1-F6EECF244321}">
                <p14:modId xmlns:p14="http://schemas.microsoft.com/office/powerpoint/2010/main" val="753396671"/>
              </p:ext>
            </p:extLst>
          </p:nvPr>
        </p:nvGraphicFramePr>
        <p:xfrm>
          <a:off x="444500" y="1284288"/>
          <a:ext cx="8205886" cy="178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05886">
                  <a:extLst>
                    <a:ext uri="{9D8B030D-6E8A-4147-A177-3AD203B41FA5}">
                      <a16:colId xmlns:a16="http://schemas.microsoft.com/office/drawing/2014/main" val="12409324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Tag 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6609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/>
                        <a:t>Erstellung von fortgeschrittenen Analyse-Plots</a:t>
                      </a:r>
                    </a:p>
                    <a:p>
                      <a:r>
                        <a:rPr lang="de-DE" sz="1100" dirty="0"/>
                        <a:t>Pakete aus dem </a:t>
                      </a:r>
                      <a:r>
                        <a:rPr lang="en-US" sz="1100" dirty="0" err="1"/>
                        <a:t>Tidyverse</a:t>
                      </a:r>
                      <a:r>
                        <a:rPr lang="en-US" sz="1100" dirty="0"/>
                        <a:t>: </a:t>
                      </a:r>
                      <a:r>
                        <a:rPr lang="en-US" sz="1100" b="1" dirty="0"/>
                        <a:t>ggplot2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9371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/>
                        <a:t>Zeitreihenvorhersage schnell und einfach</a:t>
                      </a:r>
                    </a:p>
                    <a:p>
                      <a:r>
                        <a:rPr lang="en-US" sz="1100" dirty="0"/>
                        <a:t>Die </a:t>
                      </a:r>
                      <a:r>
                        <a:rPr lang="en-US" sz="1100" b="1" dirty="0"/>
                        <a:t>prophet</a:t>
                      </a:r>
                      <a:r>
                        <a:rPr lang="en-US" sz="1100" dirty="0"/>
                        <a:t> </a:t>
                      </a:r>
                      <a:r>
                        <a:rPr lang="en-US" sz="1100" dirty="0" err="1"/>
                        <a:t>Bibliothek</a:t>
                      </a:r>
                      <a:r>
                        <a:rPr lang="en-US" sz="1100" dirty="0"/>
                        <a:t> von Facebook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4825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 err="1"/>
                        <a:t>Machine</a:t>
                      </a:r>
                      <a:r>
                        <a:rPr lang="de-DE" b="1" dirty="0"/>
                        <a:t> Learning in der Praxis</a:t>
                      </a:r>
                    </a:p>
                    <a:p>
                      <a:r>
                        <a:rPr lang="de-DE" sz="1100" dirty="0"/>
                        <a:t>Die </a:t>
                      </a:r>
                      <a:r>
                        <a:rPr lang="de-DE" sz="1100" b="1" dirty="0" err="1"/>
                        <a:t>caret</a:t>
                      </a:r>
                      <a:r>
                        <a:rPr lang="de-DE" sz="1100" dirty="0"/>
                        <a:t> Bibliothek als universelle Schnittstelle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70352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7492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Deep </a:t>
            </a:r>
            <a:r>
              <a:rPr lang="de-DE" dirty="0" err="1"/>
              <a:t>Dive</a:t>
            </a:r>
            <a:r>
              <a:rPr lang="de-DE" dirty="0"/>
              <a:t> </a:t>
            </a:r>
            <a:r>
              <a:rPr lang="de-DE" dirty="0" err="1"/>
              <a:t>Advanced</a:t>
            </a:r>
            <a:r>
              <a:rPr lang="de-DE" dirty="0"/>
              <a:t> Analytics</a:t>
            </a:r>
          </a:p>
        </p:txBody>
      </p:sp>
      <p:graphicFrame>
        <p:nvGraphicFramePr>
          <p:cNvPr id="8" name="Inhaltsplatzhalter 7">
            <a:extLst>
              <a:ext uri="{FF2B5EF4-FFF2-40B4-BE49-F238E27FC236}">
                <a16:creationId xmlns:a16="http://schemas.microsoft.com/office/drawing/2014/main" id="{1DD99803-6AD5-4155-9A98-F2F176B6DD69}"/>
              </a:ext>
            </a:extLst>
          </p:cNvPr>
          <p:cNvGraphicFramePr>
            <a:graphicFrameLocks noGrp="1"/>
          </p:cNvGraphicFramePr>
          <p:nvPr>
            <p:ph sz="quarter" idx="12"/>
            <p:extLst>
              <p:ext uri="{D42A27DB-BD31-4B8C-83A1-F6EECF244321}">
                <p14:modId xmlns:p14="http://schemas.microsoft.com/office/powerpoint/2010/main" val="4178536722"/>
              </p:ext>
            </p:extLst>
          </p:nvPr>
        </p:nvGraphicFramePr>
        <p:xfrm>
          <a:off x="444500" y="1284288"/>
          <a:ext cx="8205886" cy="159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05886">
                  <a:extLst>
                    <a:ext uri="{9D8B030D-6E8A-4147-A177-3AD203B41FA5}">
                      <a16:colId xmlns:a16="http://schemas.microsoft.com/office/drawing/2014/main" val="12409324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Tag 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6609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/>
                        <a:t>Fallstudie in Eigenarbeit</a:t>
                      </a:r>
                    </a:p>
                    <a:p>
                      <a:r>
                        <a:rPr lang="en-US" sz="1200" dirty="0"/>
                        <a:t>Churn Prediction – </a:t>
                      </a:r>
                      <a:r>
                        <a:rPr lang="en-US" sz="1200" dirty="0" err="1"/>
                        <a:t>Vorhersage</a:t>
                      </a:r>
                      <a:r>
                        <a:rPr lang="en-US" sz="1200" dirty="0"/>
                        <a:t> von </a:t>
                      </a:r>
                      <a:r>
                        <a:rPr lang="en-US" sz="1200" dirty="0" err="1"/>
                        <a:t>Kundenabwanderung</a:t>
                      </a:r>
                      <a:endParaRPr lang="en-US" sz="1200" dirty="0"/>
                    </a:p>
                    <a:p>
                      <a:endParaRPr lang="en-US" sz="1200" dirty="0"/>
                    </a:p>
                    <a:p>
                      <a:endParaRPr lang="en-US" sz="1200" dirty="0"/>
                    </a:p>
                    <a:p>
                      <a:endParaRPr lang="en-US" sz="1200" dirty="0"/>
                    </a:p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93717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6933426"/>
      </p:ext>
    </p:extLst>
  </p:cSld>
  <p:clrMapOvr>
    <a:masterClrMapping/>
  </p:clrMapOvr>
</p:sld>
</file>

<file path=ppt/theme/theme1.xml><?xml version="1.0" encoding="utf-8"?>
<a:theme xmlns:a="http://schemas.openxmlformats.org/drawingml/2006/main" name="3_CA Master">
  <a:themeElements>
    <a:clrScheme name="CA 3">
      <a:dk1>
        <a:srgbClr val="404042"/>
      </a:dk1>
      <a:lt1>
        <a:srgbClr val="FFFFFF"/>
      </a:lt1>
      <a:dk2>
        <a:srgbClr val="808080"/>
      </a:dk2>
      <a:lt2>
        <a:srgbClr val="686D71"/>
      </a:lt2>
      <a:accent1>
        <a:srgbClr val="E11E00"/>
      </a:accent1>
      <a:accent2>
        <a:srgbClr val="499434"/>
      </a:accent2>
      <a:accent3>
        <a:srgbClr val="0374B0"/>
      </a:accent3>
      <a:accent4>
        <a:srgbClr val="002E5D"/>
      </a:accent4>
      <a:accent5>
        <a:srgbClr val="F18700"/>
      </a:accent5>
      <a:accent6>
        <a:srgbClr val="25AFD6"/>
      </a:accent6>
      <a:hlink>
        <a:srgbClr val="4D953D"/>
      </a:hlink>
      <a:folHlink>
        <a:srgbClr val="FF0000"/>
      </a:folHlink>
    </a:clrScheme>
    <a:fontScheme name="Office Klassisch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D70005"/>
        </a:solidFill>
        <a:ln w="50800">
          <a:noFill/>
          <a:headEnd type="triangle"/>
          <a:tailEnd type="none" w="med" len="med"/>
        </a:ln>
        <a:effectLst/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spDef>
    <a:lnDef>
      <a:spPr>
        <a:ln w="3175">
          <a:solidFill>
            <a:schemeClr val="tx1">
              <a:lumMod val="40000"/>
              <a:lumOff val="6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126</Words>
  <Application>Microsoft Office PowerPoint</Application>
  <PresentationFormat>Bildschirmpräsentation (16:10)</PresentationFormat>
  <Paragraphs>34</Paragraphs>
  <Slides>4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Wingdings</vt:lpstr>
      <vt:lpstr>3_CA Master</vt:lpstr>
      <vt:lpstr>PowerPoint-Präsentation</vt:lpstr>
      <vt:lpstr>Agenda</vt:lpstr>
      <vt:lpstr>Agenda</vt:lpstr>
      <vt:lpstr>Agenda</vt:lpstr>
    </vt:vector>
  </TitlesOfParts>
  <Manager/>
  <Company>CA Akademie AG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 Präsentation</dc:title>
  <dc:subject/>
  <dc:creator>CA Akademie AG</dc:creator>
  <cp:keywords/>
  <dc:description/>
  <cp:lastModifiedBy>Martin Hanewald</cp:lastModifiedBy>
  <cp:revision>1038</cp:revision>
  <cp:lastPrinted>2018-10-05T07:31:50Z</cp:lastPrinted>
  <dcterms:created xsi:type="dcterms:W3CDTF">2017-02-07T13:44:51Z</dcterms:created>
  <dcterms:modified xsi:type="dcterms:W3CDTF">2019-02-19T10:10:53Z</dcterms:modified>
  <cp:category/>
</cp:coreProperties>
</file>