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6" autoAdjust="0"/>
    <p:restoredTop sz="94660"/>
  </p:normalViewPr>
  <p:slideViewPr>
    <p:cSldViewPr snapToGrid="0">
      <p:cViewPr varScale="1">
        <p:scale>
          <a:sx n="109" d="100"/>
          <a:sy n="109" d="100"/>
        </p:scale>
        <p:origin x="108" y="22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2/12/2018</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2/12/2018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2/12/2018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2/12/2018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2/12/2018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2/12/2018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2/12/2018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2/12/2018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2/12/2018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2/12/2018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2/12/2018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2/12/2018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2/12/2018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2/12/2018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2/12/2018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2/12/2018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2/12/2018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2/12/2018</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MVC	</a:t>
            </a:r>
          </a:p>
        </p:txBody>
      </p:sp>
      <p:sp>
        <p:nvSpPr>
          <p:cNvPr id="3" name="Subtitle 2"/>
          <p:cNvSpPr>
            <a:spLocks noGrp="1"/>
          </p:cNvSpPr>
          <p:nvPr>
            <p:ph type="subTitle" idx="1"/>
          </p:nvPr>
        </p:nvSpPr>
        <p:spPr/>
        <p:txBody>
          <a:bodyPr/>
          <a:lstStyle/>
          <a:p>
            <a:r>
              <a:rPr lang="en-GB" dirty="0"/>
              <a:t>MODEL</a:t>
            </a:r>
          </a:p>
          <a:p>
            <a:r>
              <a:rPr lang="en-GB" dirty="0"/>
              <a:t>VIEW</a:t>
            </a:r>
          </a:p>
          <a:p>
            <a:r>
              <a:rPr lang="en-GB" dirty="0"/>
              <a:t>CONTROLLER</a:t>
            </a:r>
          </a:p>
        </p:txBody>
      </p:sp>
    </p:spTree>
    <p:extLst>
      <p:ext uri="{BB962C8B-B14F-4D97-AF65-F5344CB8AC3E}">
        <p14:creationId xmlns:p14="http://schemas.microsoft.com/office/powerpoint/2010/main" val="33291261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result for javafx mvc framework"/>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27268" y="1123406"/>
            <a:ext cx="9038387" cy="44936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65121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753082"/>
          </a:xfrm>
        </p:spPr>
        <p:txBody>
          <a:bodyPr>
            <a:normAutofit fontScale="90000"/>
          </a:bodyPr>
          <a:lstStyle/>
          <a:p>
            <a:r>
              <a:rPr lang="en-US" b="1" dirty="0"/>
              <a:t>The basics: MVC, and annotations</a:t>
            </a:r>
            <a:br>
              <a:rPr lang="en-US" b="1" dirty="0"/>
            </a:br>
            <a:endParaRPr lang="en-GB" dirty="0"/>
          </a:p>
        </p:txBody>
      </p:sp>
      <p:sp>
        <p:nvSpPr>
          <p:cNvPr id="3" name="Content Placeholder 2"/>
          <p:cNvSpPr>
            <a:spLocks noGrp="1"/>
          </p:cNvSpPr>
          <p:nvPr>
            <p:ph idx="1"/>
          </p:nvPr>
        </p:nvSpPr>
        <p:spPr>
          <a:xfrm>
            <a:off x="1141412" y="1136469"/>
            <a:ext cx="9905999" cy="5094514"/>
          </a:xfrm>
        </p:spPr>
        <p:txBody>
          <a:bodyPr>
            <a:normAutofit fontScale="92500"/>
          </a:bodyPr>
          <a:lstStyle/>
          <a:p>
            <a:r>
              <a:rPr lang="en-US" dirty="0"/>
              <a:t>As the name indicates, the Model-View-Controller pattern suggests the division of an application into the following elements:</a:t>
            </a:r>
          </a:p>
          <a:p>
            <a:r>
              <a:rPr lang="en-US" b="1" dirty="0"/>
              <a:t>Model</a:t>
            </a:r>
            <a:r>
              <a:rPr lang="en-US" dirty="0"/>
              <a:t>: Contains the data model and all information that identifies the state of the application. It is generally self-consistent and independent of the other elements.</a:t>
            </a:r>
          </a:p>
          <a:p>
            <a:r>
              <a:rPr lang="en-US" b="1" dirty="0"/>
              <a:t>View</a:t>
            </a:r>
            <a:r>
              <a:rPr lang="en-US" dirty="0"/>
              <a:t>: Stands on the other side in respect to the model and defines the representation of the data stored in the model. The view is commonly identified as your application's user interface (or GUI) or, in case of Web applications, the browser Webpage.</a:t>
            </a:r>
          </a:p>
          <a:p>
            <a:r>
              <a:rPr lang="en-US" b="1" dirty="0"/>
              <a:t>Controller</a:t>
            </a:r>
            <a:r>
              <a:rPr lang="en-US" dirty="0"/>
              <a:t>: Represents the application logic. Here, it is defined how the user can interact with the application and how user actions are mapped to model changes.</a:t>
            </a:r>
          </a:p>
          <a:p>
            <a:endParaRPr lang="en-GB" dirty="0"/>
          </a:p>
        </p:txBody>
      </p:sp>
    </p:spTree>
    <p:extLst>
      <p:ext uri="{BB962C8B-B14F-4D97-AF65-F5344CB8AC3E}">
        <p14:creationId xmlns:p14="http://schemas.microsoft.com/office/powerpoint/2010/main" val="39649262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872761" y="773052"/>
            <a:ext cx="628650" cy="533400"/>
          </a:xfrm>
          <a:prstGeom prst="rect">
            <a:avLst/>
          </a:prstGeom>
        </p:spPr>
      </p:pic>
      <p:pic>
        <p:nvPicPr>
          <p:cNvPr id="2052" name="Picture 4"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29237" y="718344"/>
            <a:ext cx="1428750" cy="352425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4"/>
          <a:stretch>
            <a:fillRect/>
          </a:stretch>
        </p:blipFill>
        <p:spPr>
          <a:xfrm>
            <a:off x="1896573" y="2230377"/>
            <a:ext cx="628650" cy="600075"/>
          </a:xfrm>
          <a:prstGeom prst="rect">
            <a:avLst/>
          </a:prstGeom>
        </p:spPr>
      </p:pic>
      <p:pic>
        <p:nvPicPr>
          <p:cNvPr id="6" name="Picture 5"/>
          <p:cNvPicPr>
            <a:picLocks noChangeAspect="1"/>
          </p:cNvPicPr>
          <p:nvPr/>
        </p:nvPicPr>
        <p:blipFill>
          <a:blip r:embed="rId5"/>
          <a:stretch>
            <a:fillRect/>
          </a:stretch>
        </p:blipFill>
        <p:spPr>
          <a:xfrm>
            <a:off x="1896573" y="3754378"/>
            <a:ext cx="628650" cy="542925"/>
          </a:xfrm>
          <a:prstGeom prst="rect">
            <a:avLst/>
          </a:prstGeom>
        </p:spPr>
      </p:pic>
      <p:sp>
        <p:nvSpPr>
          <p:cNvPr id="7" name="Rectangle 6"/>
          <p:cNvSpPr/>
          <p:nvPr/>
        </p:nvSpPr>
        <p:spPr>
          <a:xfrm>
            <a:off x="2915138" y="718344"/>
            <a:ext cx="6096000" cy="923330"/>
          </a:xfrm>
          <a:prstGeom prst="rect">
            <a:avLst/>
          </a:prstGeom>
        </p:spPr>
        <p:txBody>
          <a:bodyPr>
            <a:spAutoFit/>
          </a:bodyPr>
          <a:lstStyle/>
          <a:p>
            <a:pPr>
              <a:buFont typeface="Arial" panose="020B0604020202020204" pitchFamily="34" charset="0"/>
              <a:buChar char="•"/>
            </a:pPr>
            <a:r>
              <a:rPr lang="en-US" dirty="0">
                <a:solidFill>
                  <a:srgbClr val="292929"/>
                </a:solidFill>
                <a:latin typeface="Arial" panose="020B0604020202020204" pitchFamily="34" charset="0"/>
              </a:rPr>
              <a:t>Is responsible for the presentation of data</a:t>
            </a:r>
          </a:p>
          <a:p>
            <a:pPr>
              <a:buFont typeface="Arial" panose="020B0604020202020204" pitchFamily="34" charset="0"/>
              <a:buChar char="•"/>
            </a:pPr>
            <a:r>
              <a:rPr lang="en-US" dirty="0">
                <a:solidFill>
                  <a:srgbClr val="292929"/>
                </a:solidFill>
                <a:latin typeface="Arial" panose="020B0604020202020204" pitchFamily="34" charset="0"/>
              </a:rPr>
              <a:t>Initializes, organizes and stores all surface elements</a:t>
            </a:r>
          </a:p>
          <a:p>
            <a:pPr>
              <a:buFont typeface="Arial" panose="020B0604020202020204" pitchFamily="34" charset="0"/>
              <a:buChar char="•"/>
            </a:pPr>
            <a:r>
              <a:rPr lang="en-US" dirty="0">
                <a:solidFill>
                  <a:srgbClr val="292929"/>
                </a:solidFill>
                <a:latin typeface="Arial" panose="020B0604020202020204" pitchFamily="34" charset="0"/>
              </a:rPr>
              <a:t>Is responsible for style and layout</a:t>
            </a:r>
            <a:endParaRPr lang="en-US" b="0" i="0" dirty="0">
              <a:solidFill>
                <a:srgbClr val="292929"/>
              </a:solidFill>
              <a:effectLst/>
              <a:latin typeface="Arial" panose="020B0604020202020204" pitchFamily="34" charset="0"/>
            </a:endParaRPr>
          </a:p>
        </p:txBody>
      </p:sp>
      <p:sp>
        <p:nvSpPr>
          <p:cNvPr id="8" name="Rectangle 7"/>
          <p:cNvSpPr/>
          <p:nvPr/>
        </p:nvSpPr>
        <p:spPr>
          <a:xfrm>
            <a:off x="2915138" y="2068749"/>
            <a:ext cx="6096000" cy="923330"/>
          </a:xfrm>
          <a:prstGeom prst="rect">
            <a:avLst/>
          </a:prstGeom>
        </p:spPr>
        <p:txBody>
          <a:bodyPr>
            <a:spAutoFit/>
          </a:bodyPr>
          <a:lstStyle/>
          <a:p>
            <a:pPr>
              <a:buFont typeface="Arial" panose="020B0604020202020204" pitchFamily="34" charset="0"/>
              <a:buChar char="•"/>
            </a:pPr>
            <a:r>
              <a:rPr lang="en-US" dirty="0">
                <a:solidFill>
                  <a:srgbClr val="292929"/>
                </a:solidFill>
                <a:latin typeface="Arial" panose="020B0604020202020204" pitchFamily="34" charset="0"/>
              </a:rPr>
              <a:t>Connects View and Model</a:t>
            </a:r>
          </a:p>
          <a:p>
            <a:pPr>
              <a:buFont typeface="Arial" panose="020B0604020202020204" pitchFamily="34" charset="0"/>
              <a:buChar char="•"/>
            </a:pPr>
            <a:r>
              <a:rPr lang="en-US" dirty="0">
                <a:solidFill>
                  <a:srgbClr val="292929"/>
                </a:solidFill>
                <a:latin typeface="Arial" panose="020B0604020202020204" pitchFamily="34" charset="0"/>
              </a:rPr>
              <a:t>Contains control logic</a:t>
            </a:r>
          </a:p>
          <a:p>
            <a:pPr>
              <a:buFont typeface="Arial" panose="020B0604020202020204" pitchFamily="34" charset="0"/>
              <a:buChar char="•"/>
            </a:pPr>
            <a:r>
              <a:rPr lang="en-US" dirty="0">
                <a:solidFill>
                  <a:srgbClr val="292929"/>
                </a:solidFill>
                <a:latin typeface="Arial" panose="020B0604020202020204" pitchFamily="34" charset="0"/>
              </a:rPr>
              <a:t>Delegated business logic, but does not contain it!</a:t>
            </a:r>
            <a:endParaRPr lang="en-US" b="0" i="0" dirty="0">
              <a:solidFill>
                <a:srgbClr val="292929"/>
              </a:solidFill>
              <a:effectLst/>
              <a:latin typeface="Arial" panose="020B0604020202020204" pitchFamily="34" charset="0"/>
            </a:endParaRPr>
          </a:p>
        </p:txBody>
      </p:sp>
      <p:sp>
        <p:nvSpPr>
          <p:cNvPr id="9" name="Rectangle 8"/>
          <p:cNvSpPr/>
          <p:nvPr/>
        </p:nvSpPr>
        <p:spPr>
          <a:xfrm>
            <a:off x="2915138" y="3650972"/>
            <a:ext cx="6096000" cy="646331"/>
          </a:xfrm>
          <a:prstGeom prst="rect">
            <a:avLst/>
          </a:prstGeom>
        </p:spPr>
        <p:txBody>
          <a:bodyPr>
            <a:spAutoFit/>
          </a:bodyPr>
          <a:lstStyle/>
          <a:p>
            <a:pPr>
              <a:buFont typeface="Arial" panose="020B0604020202020204" pitchFamily="34" charset="0"/>
              <a:buChar char="•"/>
            </a:pPr>
            <a:r>
              <a:rPr lang="en-US" dirty="0">
                <a:solidFill>
                  <a:srgbClr val="292929"/>
                </a:solidFill>
                <a:latin typeface="Arial" panose="020B0604020202020204" pitchFamily="34" charset="0"/>
              </a:rPr>
              <a:t>Stores data</a:t>
            </a:r>
          </a:p>
          <a:p>
            <a:pPr>
              <a:buFont typeface="Arial" panose="020B0604020202020204" pitchFamily="34" charset="0"/>
              <a:buChar char="•"/>
            </a:pPr>
            <a:r>
              <a:rPr lang="en-US" dirty="0">
                <a:solidFill>
                  <a:srgbClr val="292929"/>
                </a:solidFill>
                <a:latin typeface="Arial" panose="020B0604020202020204" pitchFamily="34" charset="0"/>
              </a:rPr>
              <a:t>Has only getter and setter functions</a:t>
            </a:r>
            <a:endParaRPr lang="en-US" b="0" i="0" dirty="0">
              <a:solidFill>
                <a:srgbClr val="292929"/>
              </a:solidFill>
              <a:effectLst/>
              <a:latin typeface="Arial" panose="020B0604020202020204" pitchFamily="34" charset="0"/>
            </a:endParaRPr>
          </a:p>
        </p:txBody>
      </p:sp>
      <p:sp>
        <p:nvSpPr>
          <p:cNvPr id="10" name="Rectangle 9"/>
          <p:cNvSpPr/>
          <p:nvPr/>
        </p:nvSpPr>
        <p:spPr>
          <a:xfrm>
            <a:off x="2525223" y="4482565"/>
            <a:ext cx="8132764" cy="923330"/>
          </a:xfrm>
          <a:prstGeom prst="rect">
            <a:avLst/>
          </a:prstGeom>
        </p:spPr>
        <p:txBody>
          <a:bodyPr wrap="square">
            <a:spAutoFit/>
          </a:bodyPr>
          <a:lstStyle/>
          <a:p>
            <a:r>
              <a:rPr lang="en-US" b="1" dirty="0">
                <a:solidFill>
                  <a:srgbClr val="292929"/>
                </a:solidFill>
                <a:latin typeface="Arial" panose="020B0604020202020204" pitchFamily="34" charset="0"/>
              </a:rPr>
              <a:t>The goal</a:t>
            </a:r>
            <a:r>
              <a:rPr lang="en-US" dirty="0">
                <a:solidFill>
                  <a:srgbClr val="292929"/>
                </a:solidFill>
                <a:latin typeface="Arial" panose="020B0604020202020204" pitchFamily="34" charset="0"/>
              </a:rPr>
              <a:t> of the Model-View-Controller-Pattern is a </a:t>
            </a:r>
            <a:r>
              <a:rPr lang="en-US" b="1" dirty="0">
                <a:solidFill>
                  <a:srgbClr val="292929"/>
                </a:solidFill>
                <a:latin typeface="Arial" panose="020B0604020202020204" pitchFamily="34" charset="0"/>
              </a:rPr>
              <a:t>flexible program design</a:t>
            </a:r>
            <a:r>
              <a:rPr lang="en-US" dirty="0">
                <a:solidFill>
                  <a:srgbClr val="292929"/>
                </a:solidFill>
                <a:latin typeface="Arial" panose="020B0604020202020204" pitchFamily="34" charset="0"/>
              </a:rPr>
              <a:t> , which </a:t>
            </a:r>
            <a:r>
              <a:rPr lang="en-US" b="1" dirty="0">
                <a:solidFill>
                  <a:srgbClr val="292929"/>
                </a:solidFill>
                <a:latin typeface="Arial" panose="020B0604020202020204" pitchFamily="34" charset="0"/>
              </a:rPr>
              <a:t>facilitates</a:t>
            </a:r>
            <a:r>
              <a:rPr lang="en-US" dirty="0">
                <a:solidFill>
                  <a:srgbClr val="292929"/>
                </a:solidFill>
                <a:latin typeface="Arial" panose="020B0604020202020204" pitchFamily="34" charset="0"/>
              </a:rPr>
              <a:t> a </a:t>
            </a:r>
            <a:r>
              <a:rPr lang="en-US" b="1" dirty="0">
                <a:solidFill>
                  <a:srgbClr val="292929"/>
                </a:solidFill>
                <a:latin typeface="Arial" panose="020B0604020202020204" pitchFamily="34" charset="0"/>
              </a:rPr>
              <a:t>subsequent modification</a:t>
            </a:r>
            <a:r>
              <a:rPr lang="en-US" dirty="0">
                <a:solidFill>
                  <a:srgbClr val="292929"/>
                </a:solidFill>
                <a:latin typeface="Arial" panose="020B0604020202020204" pitchFamily="34" charset="0"/>
              </a:rPr>
              <a:t> or </a:t>
            </a:r>
            <a:r>
              <a:rPr lang="en-US" b="1" dirty="0">
                <a:solidFill>
                  <a:srgbClr val="292929"/>
                </a:solidFill>
                <a:latin typeface="Arial" panose="020B0604020202020204" pitchFamily="34" charset="0"/>
              </a:rPr>
              <a:t>expansion</a:t>
            </a:r>
            <a:r>
              <a:rPr lang="en-US" dirty="0">
                <a:solidFill>
                  <a:srgbClr val="292929"/>
                </a:solidFill>
                <a:latin typeface="Arial" panose="020B0604020202020204" pitchFamily="34" charset="0"/>
              </a:rPr>
              <a:t> and allows </a:t>
            </a:r>
            <a:r>
              <a:rPr lang="en-US" b="1" dirty="0">
                <a:solidFill>
                  <a:srgbClr val="292929"/>
                </a:solidFill>
                <a:latin typeface="Arial" panose="020B0604020202020204" pitchFamily="34" charset="0"/>
              </a:rPr>
              <a:t>reusability of the individual</a:t>
            </a:r>
            <a:r>
              <a:rPr lang="en-US" dirty="0">
                <a:solidFill>
                  <a:srgbClr val="292929"/>
                </a:solidFill>
                <a:latin typeface="Arial" panose="020B0604020202020204" pitchFamily="34" charset="0"/>
              </a:rPr>
              <a:t> components.</a:t>
            </a:r>
            <a:endParaRPr lang="en-GB" dirty="0"/>
          </a:p>
        </p:txBody>
      </p:sp>
    </p:spTree>
    <p:extLst>
      <p:ext uri="{BB962C8B-B14F-4D97-AF65-F5344CB8AC3E}">
        <p14:creationId xmlns:p14="http://schemas.microsoft.com/office/powerpoint/2010/main" val="3785694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749174"/>
          </a:xfrm>
        </p:spPr>
        <p:txBody>
          <a:bodyPr/>
          <a:lstStyle/>
          <a:p>
            <a:r>
              <a:rPr lang="en-GB" dirty="0"/>
              <a:t>Singleton Pattern</a:t>
            </a:r>
          </a:p>
        </p:txBody>
      </p:sp>
      <p:sp>
        <p:nvSpPr>
          <p:cNvPr id="3" name="Content Placeholder 2"/>
          <p:cNvSpPr>
            <a:spLocks noGrp="1"/>
          </p:cNvSpPr>
          <p:nvPr>
            <p:ph idx="1"/>
          </p:nvPr>
        </p:nvSpPr>
        <p:spPr>
          <a:xfrm>
            <a:off x="1141412" y="1367692"/>
            <a:ext cx="9905999" cy="4423509"/>
          </a:xfrm>
        </p:spPr>
        <p:txBody>
          <a:bodyPr/>
          <a:lstStyle/>
          <a:p>
            <a:r>
              <a:rPr lang="en-US" dirty="0"/>
              <a:t>The </a:t>
            </a:r>
            <a:r>
              <a:rPr lang="en-US" b="1" dirty="0"/>
              <a:t>singleton pattern</a:t>
            </a:r>
            <a:r>
              <a:rPr lang="en-US" dirty="0"/>
              <a:t> is one of the best-known </a:t>
            </a:r>
            <a:r>
              <a:rPr lang="en-US" b="1" dirty="0"/>
              <a:t>patterns</a:t>
            </a:r>
            <a:r>
              <a:rPr lang="en-US" dirty="0"/>
              <a:t> in software engineering. </a:t>
            </a:r>
          </a:p>
          <a:p>
            <a:r>
              <a:rPr lang="en-US" dirty="0"/>
              <a:t>Essentially, a </a:t>
            </a:r>
            <a:r>
              <a:rPr lang="en-US" b="1" dirty="0"/>
              <a:t>singleton</a:t>
            </a:r>
            <a:r>
              <a:rPr lang="en-US" dirty="0"/>
              <a:t> is a class which only allows a single instance of itself to be created, and usually gives simple access to that instance.</a:t>
            </a:r>
            <a:endParaRPr lang="en-GB" dirty="0"/>
          </a:p>
        </p:txBody>
      </p:sp>
    </p:spTree>
    <p:extLst>
      <p:ext uri="{BB962C8B-B14F-4D97-AF65-F5344CB8AC3E}">
        <p14:creationId xmlns:p14="http://schemas.microsoft.com/office/powerpoint/2010/main" val="25183451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305169" y="1028343"/>
            <a:ext cx="8667262" cy="4524315"/>
          </a:xfrm>
          <a:prstGeom prst="rect">
            <a:avLst/>
          </a:prstGeom>
        </p:spPr>
        <p:txBody>
          <a:bodyPr wrap="square">
            <a:spAutoFit/>
          </a:bodyPr>
          <a:lstStyle/>
          <a:p>
            <a:r>
              <a:rPr lang="en-GB" b="1" dirty="0">
                <a:solidFill>
                  <a:srgbClr val="7F0055"/>
                </a:solidFill>
                <a:latin typeface="Consolas" panose="020B0609020204030204" pitchFamily="49" charset="0"/>
              </a:rPr>
              <a:t>public</a:t>
            </a:r>
            <a:r>
              <a:rPr lang="en-GB" b="1" dirty="0">
                <a:solidFill>
                  <a:srgbClr val="000000"/>
                </a:solidFill>
                <a:latin typeface="Consolas" panose="020B0609020204030204" pitchFamily="49" charset="0"/>
              </a:rPr>
              <a:t> </a:t>
            </a:r>
            <a:r>
              <a:rPr lang="en-GB" b="1" dirty="0">
                <a:solidFill>
                  <a:srgbClr val="7F0055"/>
                </a:solidFill>
                <a:latin typeface="Consolas" panose="020B0609020204030204" pitchFamily="49" charset="0"/>
              </a:rPr>
              <a:t>final</a:t>
            </a:r>
            <a:r>
              <a:rPr lang="en-GB" b="1" dirty="0">
                <a:solidFill>
                  <a:srgbClr val="000000"/>
                </a:solidFill>
                <a:latin typeface="Consolas" panose="020B0609020204030204" pitchFamily="49" charset="0"/>
              </a:rPr>
              <a:t> </a:t>
            </a:r>
            <a:r>
              <a:rPr lang="en-GB" b="1" dirty="0">
                <a:solidFill>
                  <a:srgbClr val="7F0055"/>
                </a:solidFill>
                <a:latin typeface="Consolas" panose="020B0609020204030204" pitchFamily="49" charset="0"/>
              </a:rPr>
              <a:t>class</a:t>
            </a:r>
            <a:r>
              <a:rPr lang="en-GB" b="1" dirty="0">
                <a:solidFill>
                  <a:srgbClr val="000000"/>
                </a:solidFill>
                <a:latin typeface="Consolas" panose="020B0609020204030204" pitchFamily="49" charset="0"/>
              </a:rPr>
              <a:t> Singleton {</a:t>
            </a:r>
          </a:p>
          <a:p>
            <a:r>
              <a:rPr lang="it-IT" dirty="0">
                <a:solidFill>
                  <a:srgbClr val="000000"/>
                </a:solidFill>
                <a:latin typeface="Consolas" panose="020B0609020204030204" pitchFamily="49" charset="0"/>
              </a:rPr>
              <a:t>    </a:t>
            </a:r>
            <a:r>
              <a:rPr lang="it-IT" b="1" dirty="0">
                <a:solidFill>
                  <a:srgbClr val="7F0055"/>
                </a:solidFill>
                <a:latin typeface="Consolas" panose="020B0609020204030204" pitchFamily="49" charset="0"/>
              </a:rPr>
              <a:t>private</a:t>
            </a:r>
            <a:r>
              <a:rPr lang="it-IT" b="1" dirty="0">
                <a:solidFill>
                  <a:srgbClr val="000000"/>
                </a:solidFill>
                <a:latin typeface="Consolas" panose="020B0609020204030204" pitchFamily="49" charset="0"/>
              </a:rPr>
              <a:t> </a:t>
            </a:r>
            <a:r>
              <a:rPr lang="it-IT" b="1" dirty="0">
                <a:solidFill>
                  <a:srgbClr val="7F0055"/>
                </a:solidFill>
                <a:latin typeface="Consolas" panose="020B0609020204030204" pitchFamily="49" charset="0"/>
              </a:rPr>
              <a:t>static</a:t>
            </a:r>
            <a:r>
              <a:rPr lang="it-IT" b="1" dirty="0">
                <a:solidFill>
                  <a:srgbClr val="000000"/>
                </a:solidFill>
                <a:latin typeface="Consolas" panose="020B0609020204030204" pitchFamily="49" charset="0"/>
              </a:rPr>
              <a:t> Singleton </a:t>
            </a:r>
            <a:r>
              <a:rPr lang="it-IT" b="1" i="1" dirty="0">
                <a:solidFill>
                  <a:srgbClr val="0000C0"/>
                </a:solidFill>
                <a:latin typeface="Consolas" panose="020B0609020204030204" pitchFamily="49" charset="0"/>
              </a:rPr>
              <a:t>instance</a:t>
            </a:r>
            <a:r>
              <a:rPr lang="it-IT" b="1" i="1" dirty="0">
                <a:solidFill>
                  <a:srgbClr val="000000"/>
                </a:solidFill>
                <a:latin typeface="Consolas" panose="020B0609020204030204" pitchFamily="49" charset="0"/>
              </a:rPr>
              <a:t> = </a:t>
            </a:r>
            <a:r>
              <a:rPr lang="it-IT" b="1" i="1" dirty="0">
                <a:solidFill>
                  <a:srgbClr val="7F0055"/>
                </a:solidFill>
                <a:latin typeface="Consolas" panose="020B0609020204030204" pitchFamily="49" charset="0"/>
              </a:rPr>
              <a:t>null</a:t>
            </a:r>
            <a:r>
              <a:rPr lang="it-IT" b="1" i="1" dirty="0">
                <a:solidFill>
                  <a:srgbClr val="000000"/>
                </a:solidFill>
                <a:latin typeface="Consolas" panose="020B0609020204030204" pitchFamily="49" charset="0"/>
              </a:rPr>
              <a:t>;</a:t>
            </a:r>
          </a:p>
          <a:p>
            <a:endParaRPr lang="en-GB" dirty="0">
              <a:latin typeface="Consolas" panose="020B0609020204030204" pitchFamily="49" charset="0"/>
            </a:endParaRPr>
          </a:p>
          <a:p>
            <a:r>
              <a:rPr lang="en-GB" dirty="0">
                <a:solidFill>
                  <a:srgbClr val="000000"/>
                </a:solidFill>
                <a:latin typeface="Consolas" panose="020B0609020204030204" pitchFamily="49" charset="0"/>
              </a:rPr>
              <a:t>    </a:t>
            </a:r>
            <a:r>
              <a:rPr lang="en-GB" b="1" dirty="0">
                <a:solidFill>
                  <a:srgbClr val="7F0055"/>
                </a:solidFill>
                <a:latin typeface="Consolas" panose="020B0609020204030204" pitchFamily="49" charset="0"/>
              </a:rPr>
              <a:t>private</a:t>
            </a:r>
            <a:r>
              <a:rPr lang="en-GB" b="1" dirty="0">
                <a:solidFill>
                  <a:srgbClr val="000000"/>
                </a:solidFill>
                <a:latin typeface="Consolas" panose="020B0609020204030204" pitchFamily="49" charset="0"/>
              </a:rPr>
              <a:t> Singleton() {}</a:t>
            </a:r>
          </a:p>
          <a:p>
            <a:endParaRPr lang="en-GB" dirty="0">
              <a:latin typeface="Consolas" panose="020B0609020204030204" pitchFamily="49" charset="0"/>
            </a:endParaRPr>
          </a:p>
          <a:p>
            <a:r>
              <a:rPr lang="en-GB" dirty="0">
                <a:solidFill>
                  <a:srgbClr val="000000"/>
                </a:solidFill>
                <a:latin typeface="Consolas" panose="020B0609020204030204" pitchFamily="49" charset="0"/>
              </a:rPr>
              <a:t>    </a:t>
            </a:r>
            <a:r>
              <a:rPr lang="en-GB" b="1" dirty="0">
                <a:solidFill>
                  <a:srgbClr val="7F0055"/>
                </a:solidFill>
                <a:latin typeface="Consolas" panose="020B0609020204030204" pitchFamily="49" charset="0"/>
              </a:rPr>
              <a:t>public</a:t>
            </a:r>
            <a:r>
              <a:rPr lang="en-GB" b="1" dirty="0">
                <a:solidFill>
                  <a:srgbClr val="000000"/>
                </a:solidFill>
                <a:latin typeface="Consolas" panose="020B0609020204030204" pitchFamily="49" charset="0"/>
              </a:rPr>
              <a:t> </a:t>
            </a:r>
            <a:r>
              <a:rPr lang="en-GB" b="1" dirty="0">
                <a:solidFill>
                  <a:srgbClr val="7F0055"/>
                </a:solidFill>
                <a:latin typeface="Consolas" panose="020B0609020204030204" pitchFamily="49" charset="0"/>
              </a:rPr>
              <a:t>static</a:t>
            </a:r>
            <a:r>
              <a:rPr lang="en-GB" b="1" dirty="0">
                <a:solidFill>
                  <a:srgbClr val="000000"/>
                </a:solidFill>
                <a:latin typeface="Consolas" panose="020B0609020204030204" pitchFamily="49" charset="0"/>
              </a:rPr>
              <a:t> Singleton </a:t>
            </a:r>
            <a:r>
              <a:rPr lang="en-GB" b="1" dirty="0" err="1">
                <a:solidFill>
                  <a:srgbClr val="000000"/>
                </a:solidFill>
                <a:latin typeface="Consolas" panose="020B0609020204030204" pitchFamily="49" charset="0"/>
              </a:rPr>
              <a:t>getInstance</a:t>
            </a:r>
            <a:r>
              <a:rPr lang="en-GB" b="1" dirty="0">
                <a:solidFill>
                  <a:srgbClr val="000000"/>
                </a:solidFill>
                <a:latin typeface="Consolas" panose="020B0609020204030204" pitchFamily="49" charset="0"/>
              </a:rPr>
              <a:t>() {</a:t>
            </a:r>
          </a:p>
          <a:p>
            <a:r>
              <a:rPr lang="en-GB" dirty="0">
                <a:solidFill>
                  <a:srgbClr val="000000"/>
                </a:solidFill>
                <a:latin typeface="Consolas" panose="020B0609020204030204" pitchFamily="49" charset="0"/>
              </a:rPr>
              <a:t>        </a:t>
            </a:r>
            <a:r>
              <a:rPr lang="en-GB" b="1" dirty="0">
                <a:solidFill>
                  <a:srgbClr val="7F0055"/>
                </a:solidFill>
                <a:latin typeface="Consolas" panose="020B0609020204030204" pitchFamily="49" charset="0"/>
              </a:rPr>
              <a:t>if</a:t>
            </a:r>
            <a:r>
              <a:rPr lang="en-GB" b="1" dirty="0">
                <a:solidFill>
                  <a:srgbClr val="000000"/>
                </a:solidFill>
                <a:latin typeface="Consolas" panose="020B0609020204030204" pitchFamily="49" charset="0"/>
              </a:rPr>
              <a:t> (</a:t>
            </a:r>
            <a:r>
              <a:rPr lang="en-GB" b="1" i="1" dirty="0">
                <a:solidFill>
                  <a:srgbClr val="0000C0"/>
                </a:solidFill>
                <a:latin typeface="Consolas" panose="020B0609020204030204" pitchFamily="49" charset="0"/>
              </a:rPr>
              <a:t>instance</a:t>
            </a:r>
            <a:r>
              <a:rPr lang="en-GB" b="1" i="1" dirty="0">
                <a:solidFill>
                  <a:srgbClr val="000000"/>
                </a:solidFill>
                <a:latin typeface="Consolas" panose="020B0609020204030204" pitchFamily="49" charset="0"/>
              </a:rPr>
              <a:t> == </a:t>
            </a:r>
            <a:r>
              <a:rPr lang="en-GB" b="1" i="1" dirty="0">
                <a:solidFill>
                  <a:srgbClr val="7F0055"/>
                </a:solidFill>
                <a:latin typeface="Consolas" panose="020B0609020204030204" pitchFamily="49" charset="0"/>
              </a:rPr>
              <a:t>null</a:t>
            </a:r>
            <a:r>
              <a:rPr lang="en-GB" b="1" i="1" dirty="0">
                <a:solidFill>
                  <a:srgbClr val="000000"/>
                </a:solidFill>
                <a:latin typeface="Consolas" panose="020B0609020204030204" pitchFamily="49" charset="0"/>
              </a:rPr>
              <a:t>) {</a:t>
            </a:r>
          </a:p>
          <a:p>
            <a:r>
              <a:rPr lang="en-GB" dirty="0">
                <a:solidFill>
                  <a:srgbClr val="000000"/>
                </a:solidFill>
                <a:latin typeface="Consolas" panose="020B0609020204030204" pitchFamily="49" charset="0"/>
              </a:rPr>
              <a:t>            </a:t>
            </a:r>
            <a:r>
              <a:rPr lang="en-GB" b="1" dirty="0">
                <a:solidFill>
                  <a:srgbClr val="7F0055"/>
                </a:solidFill>
                <a:latin typeface="Consolas" panose="020B0609020204030204" pitchFamily="49" charset="0"/>
              </a:rPr>
              <a:t>synchronized</a:t>
            </a:r>
            <a:r>
              <a:rPr lang="en-GB" b="1" dirty="0">
                <a:solidFill>
                  <a:srgbClr val="000000"/>
                </a:solidFill>
                <a:latin typeface="Consolas" panose="020B0609020204030204" pitchFamily="49" charset="0"/>
              </a:rPr>
              <a:t>(</a:t>
            </a:r>
            <a:r>
              <a:rPr lang="en-GB" b="1" dirty="0" err="1">
                <a:solidFill>
                  <a:srgbClr val="000000"/>
                </a:solidFill>
                <a:latin typeface="Consolas" panose="020B0609020204030204" pitchFamily="49" charset="0"/>
              </a:rPr>
              <a:t>Singleton.</a:t>
            </a:r>
            <a:r>
              <a:rPr lang="en-GB" b="1" dirty="0" err="1">
                <a:solidFill>
                  <a:srgbClr val="7F0055"/>
                </a:solidFill>
                <a:latin typeface="Consolas" panose="020B0609020204030204" pitchFamily="49" charset="0"/>
              </a:rPr>
              <a:t>class</a:t>
            </a:r>
            <a:r>
              <a:rPr lang="en-GB" b="1" dirty="0">
                <a:solidFill>
                  <a:srgbClr val="000000"/>
                </a:solidFill>
                <a:latin typeface="Consolas" panose="020B0609020204030204" pitchFamily="49" charset="0"/>
              </a:rPr>
              <a:t>) {</a:t>
            </a:r>
          </a:p>
          <a:p>
            <a:r>
              <a:rPr lang="en-GB" dirty="0">
                <a:solidFill>
                  <a:srgbClr val="000000"/>
                </a:solidFill>
                <a:latin typeface="Consolas" panose="020B0609020204030204" pitchFamily="49" charset="0"/>
              </a:rPr>
              <a:t>                </a:t>
            </a:r>
            <a:r>
              <a:rPr lang="en-GB" b="1" dirty="0">
                <a:solidFill>
                  <a:srgbClr val="7F0055"/>
                </a:solidFill>
                <a:latin typeface="Consolas" panose="020B0609020204030204" pitchFamily="49" charset="0"/>
              </a:rPr>
              <a:t>if</a:t>
            </a:r>
            <a:r>
              <a:rPr lang="en-GB" b="1" dirty="0">
                <a:solidFill>
                  <a:srgbClr val="000000"/>
                </a:solidFill>
                <a:latin typeface="Consolas" panose="020B0609020204030204" pitchFamily="49" charset="0"/>
              </a:rPr>
              <a:t> (</a:t>
            </a:r>
            <a:r>
              <a:rPr lang="en-GB" b="1" i="1" dirty="0">
                <a:solidFill>
                  <a:srgbClr val="0000C0"/>
                </a:solidFill>
                <a:latin typeface="Consolas" panose="020B0609020204030204" pitchFamily="49" charset="0"/>
              </a:rPr>
              <a:t>instance</a:t>
            </a:r>
            <a:r>
              <a:rPr lang="en-GB" b="1" i="1" dirty="0">
                <a:solidFill>
                  <a:srgbClr val="000000"/>
                </a:solidFill>
                <a:latin typeface="Consolas" panose="020B0609020204030204" pitchFamily="49" charset="0"/>
              </a:rPr>
              <a:t> == </a:t>
            </a:r>
            <a:r>
              <a:rPr lang="en-GB" b="1" i="1" dirty="0">
                <a:solidFill>
                  <a:srgbClr val="7F0055"/>
                </a:solidFill>
                <a:latin typeface="Consolas" panose="020B0609020204030204" pitchFamily="49" charset="0"/>
              </a:rPr>
              <a:t>null</a:t>
            </a:r>
            <a:r>
              <a:rPr lang="en-GB" b="1" i="1" dirty="0">
                <a:solidFill>
                  <a:srgbClr val="000000"/>
                </a:solidFill>
                <a:latin typeface="Consolas" panose="020B0609020204030204" pitchFamily="49" charset="0"/>
              </a:rPr>
              <a:t>) {</a:t>
            </a:r>
          </a:p>
          <a:p>
            <a:r>
              <a:rPr lang="en-GB" dirty="0">
                <a:solidFill>
                  <a:srgbClr val="000000"/>
                </a:solidFill>
                <a:latin typeface="Consolas" panose="020B0609020204030204" pitchFamily="49" charset="0"/>
              </a:rPr>
              <a:t>                    </a:t>
            </a:r>
            <a:r>
              <a:rPr lang="en-GB" i="1" dirty="0">
                <a:solidFill>
                  <a:srgbClr val="0000C0"/>
                </a:solidFill>
                <a:latin typeface="Consolas" panose="020B0609020204030204" pitchFamily="49" charset="0"/>
              </a:rPr>
              <a:t>instance</a:t>
            </a:r>
            <a:r>
              <a:rPr lang="en-GB" i="1" dirty="0">
                <a:solidFill>
                  <a:srgbClr val="000000"/>
                </a:solidFill>
                <a:latin typeface="Consolas" panose="020B0609020204030204" pitchFamily="49" charset="0"/>
              </a:rPr>
              <a:t> = </a:t>
            </a:r>
            <a:r>
              <a:rPr lang="en-GB" b="1" i="1" dirty="0">
                <a:solidFill>
                  <a:srgbClr val="7F0055"/>
                </a:solidFill>
                <a:latin typeface="Consolas" panose="020B0609020204030204" pitchFamily="49" charset="0"/>
              </a:rPr>
              <a:t>new</a:t>
            </a:r>
            <a:r>
              <a:rPr lang="en-GB" b="1" i="1" dirty="0">
                <a:solidFill>
                  <a:srgbClr val="000000"/>
                </a:solidFill>
                <a:latin typeface="Consolas" panose="020B0609020204030204" pitchFamily="49" charset="0"/>
              </a:rPr>
              <a:t> Singleton();</a:t>
            </a:r>
          </a:p>
          <a:p>
            <a:r>
              <a:rPr lang="en-GB" dirty="0">
                <a:solidFill>
                  <a:srgbClr val="000000"/>
                </a:solidFill>
                <a:latin typeface="Consolas" panose="020B0609020204030204" pitchFamily="49" charset="0"/>
              </a:rPr>
              <a:t>                }</a:t>
            </a:r>
          </a:p>
          <a:p>
            <a:r>
              <a:rPr lang="en-GB" dirty="0">
                <a:solidFill>
                  <a:srgbClr val="000000"/>
                </a:solidFill>
                <a:latin typeface="Consolas" panose="020B0609020204030204" pitchFamily="49" charset="0"/>
              </a:rPr>
              <a:t>            }</a:t>
            </a:r>
          </a:p>
          <a:p>
            <a:r>
              <a:rPr lang="en-GB" dirty="0">
                <a:solidFill>
                  <a:srgbClr val="000000"/>
                </a:solidFill>
                <a:latin typeface="Consolas" panose="020B0609020204030204" pitchFamily="49" charset="0"/>
              </a:rPr>
              <a:t>        }</a:t>
            </a:r>
          </a:p>
          <a:p>
            <a:r>
              <a:rPr lang="en-GB" dirty="0">
                <a:solidFill>
                  <a:srgbClr val="000000"/>
                </a:solidFill>
                <a:latin typeface="Consolas" panose="020B0609020204030204" pitchFamily="49" charset="0"/>
              </a:rPr>
              <a:t>        </a:t>
            </a:r>
            <a:r>
              <a:rPr lang="en-GB" b="1" dirty="0">
                <a:solidFill>
                  <a:srgbClr val="7F0055"/>
                </a:solidFill>
                <a:latin typeface="Consolas" panose="020B0609020204030204" pitchFamily="49" charset="0"/>
              </a:rPr>
              <a:t>return</a:t>
            </a:r>
            <a:r>
              <a:rPr lang="en-GB" b="1" dirty="0">
                <a:solidFill>
                  <a:srgbClr val="000000"/>
                </a:solidFill>
                <a:latin typeface="Consolas" panose="020B0609020204030204" pitchFamily="49" charset="0"/>
              </a:rPr>
              <a:t> </a:t>
            </a:r>
            <a:r>
              <a:rPr lang="en-GB" b="1" i="1" dirty="0">
                <a:solidFill>
                  <a:srgbClr val="0000C0"/>
                </a:solidFill>
                <a:latin typeface="Consolas" panose="020B0609020204030204" pitchFamily="49" charset="0"/>
              </a:rPr>
              <a:t>instance</a:t>
            </a:r>
            <a:r>
              <a:rPr lang="en-GB" b="1" i="1" dirty="0">
                <a:solidFill>
                  <a:srgbClr val="000000"/>
                </a:solidFill>
                <a:latin typeface="Consolas" panose="020B0609020204030204" pitchFamily="49" charset="0"/>
              </a:rPr>
              <a:t>;</a:t>
            </a:r>
          </a:p>
          <a:p>
            <a:r>
              <a:rPr lang="en-GB" dirty="0">
                <a:solidFill>
                  <a:srgbClr val="000000"/>
                </a:solidFill>
                <a:latin typeface="Consolas" panose="020B0609020204030204" pitchFamily="49" charset="0"/>
              </a:rPr>
              <a:t>    }</a:t>
            </a:r>
          </a:p>
          <a:p>
            <a:r>
              <a:rPr lang="en-GB" dirty="0">
                <a:solidFill>
                  <a:srgbClr val="000000"/>
                </a:solidFill>
                <a:latin typeface="Consolas" panose="020B0609020204030204" pitchFamily="49" charset="0"/>
              </a:rPr>
              <a:t>}</a:t>
            </a:r>
            <a:endParaRPr lang="en-GB" dirty="0"/>
          </a:p>
        </p:txBody>
      </p:sp>
    </p:spTree>
    <p:extLst>
      <p:ext uri="{BB962C8B-B14F-4D97-AF65-F5344CB8AC3E}">
        <p14:creationId xmlns:p14="http://schemas.microsoft.com/office/powerpoint/2010/main" val="41453727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1944"/>
          </a:xfrm>
        </p:spPr>
        <p:txBody>
          <a:bodyPr/>
          <a:lstStyle/>
          <a:p>
            <a:r>
              <a:rPr lang="en-GB" dirty="0"/>
              <a:t>Singleton in JAVAFX &amp; MVC</a:t>
            </a:r>
          </a:p>
        </p:txBody>
      </p:sp>
      <p:sp>
        <p:nvSpPr>
          <p:cNvPr id="3" name="Content Placeholder 2"/>
          <p:cNvSpPr>
            <a:spLocks noGrp="1"/>
          </p:cNvSpPr>
          <p:nvPr>
            <p:ph idx="1"/>
          </p:nvPr>
        </p:nvSpPr>
        <p:spPr>
          <a:xfrm>
            <a:off x="1141412" y="1250462"/>
            <a:ext cx="9905999" cy="4540739"/>
          </a:xfrm>
        </p:spPr>
        <p:txBody>
          <a:bodyPr/>
          <a:lstStyle/>
          <a:p>
            <a:r>
              <a:rPr lang="en-GB" dirty="0"/>
              <a:t>Store a stage in a single accessible static class</a:t>
            </a:r>
          </a:p>
          <a:p>
            <a:pPr lvl="1"/>
            <a:r>
              <a:rPr lang="en-GB" dirty="0"/>
              <a:t>Accessible by all elements </a:t>
            </a:r>
          </a:p>
          <a:p>
            <a:pPr lvl="1"/>
            <a:r>
              <a:rPr lang="en-GB" dirty="0"/>
              <a:t>Ability to reset the scene as you wish</a:t>
            </a:r>
          </a:p>
          <a:p>
            <a:pPr lvl="1"/>
            <a:r>
              <a:rPr lang="en-GB" dirty="0"/>
              <a:t>All elements can share the same stage</a:t>
            </a:r>
          </a:p>
          <a:p>
            <a:r>
              <a:rPr lang="en-GB" dirty="0"/>
              <a:t>Data Persistence</a:t>
            </a:r>
          </a:p>
          <a:p>
            <a:pPr lvl="1"/>
            <a:r>
              <a:rPr lang="en-GB" dirty="0"/>
              <a:t>Control all access to the model/data</a:t>
            </a:r>
          </a:p>
          <a:p>
            <a:pPr lvl="1"/>
            <a:r>
              <a:rPr lang="en-GB" dirty="0"/>
              <a:t>1 database object to be used by all</a:t>
            </a:r>
          </a:p>
        </p:txBody>
      </p:sp>
    </p:spTree>
    <p:extLst>
      <p:ext uri="{BB962C8B-B14F-4D97-AF65-F5344CB8AC3E}">
        <p14:creationId xmlns:p14="http://schemas.microsoft.com/office/powerpoint/2010/main" val="16556123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C2E07B-A52C-4733-836B-9A88C8DACD61}"/>
              </a:ext>
            </a:extLst>
          </p:cNvPr>
          <p:cNvSpPr>
            <a:spLocks noGrp="1"/>
          </p:cNvSpPr>
          <p:nvPr>
            <p:ph type="title"/>
          </p:nvPr>
        </p:nvSpPr>
        <p:spPr>
          <a:xfrm>
            <a:off x="1141413" y="618518"/>
            <a:ext cx="9905998" cy="581108"/>
          </a:xfrm>
        </p:spPr>
        <p:txBody>
          <a:bodyPr>
            <a:normAutofit fontScale="90000"/>
          </a:bodyPr>
          <a:lstStyle/>
          <a:p>
            <a:r>
              <a:rPr lang="en-GB" dirty="0"/>
              <a:t>Assignment flow</a:t>
            </a:r>
          </a:p>
        </p:txBody>
      </p:sp>
      <p:sp>
        <p:nvSpPr>
          <p:cNvPr id="3" name="Content Placeholder 2">
            <a:extLst>
              <a:ext uri="{FF2B5EF4-FFF2-40B4-BE49-F238E27FC236}">
                <a16:creationId xmlns:a16="http://schemas.microsoft.com/office/drawing/2014/main" id="{E554134C-BA0A-4B34-BB49-CE0049C48832}"/>
              </a:ext>
            </a:extLst>
          </p:cNvPr>
          <p:cNvSpPr>
            <a:spLocks noGrp="1"/>
          </p:cNvSpPr>
          <p:nvPr>
            <p:ph idx="1"/>
          </p:nvPr>
        </p:nvSpPr>
        <p:spPr>
          <a:xfrm>
            <a:off x="1141412" y="1199626"/>
            <a:ext cx="9905999" cy="5285064"/>
          </a:xfrm>
        </p:spPr>
        <p:txBody>
          <a:bodyPr/>
          <a:lstStyle/>
          <a:p>
            <a:endParaRPr lang="en-GB" dirty="0"/>
          </a:p>
        </p:txBody>
      </p:sp>
      <p:sp>
        <p:nvSpPr>
          <p:cNvPr id="4" name="Rectangle: Rounded Corners 3">
            <a:extLst>
              <a:ext uri="{FF2B5EF4-FFF2-40B4-BE49-F238E27FC236}">
                <a16:creationId xmlns:a16="http://schemas.microsoft.com/office/drawing/2014/main" id="{AC2C9F35-0C9F-420D-838E-83B0D7064449}"/>
              </a:ext>
            </a:extLst>
          </p:cNvPr>
          <p:cNvSpPr/>
          <p:nvPr/>
        </p:nvSpPr>
        <p:spPr>
          <a:xfrm>
            <a:off x="5050172" y="1199626"/>
            <a:ext cx="1921079" cy="65434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Dental GUI</a:t>
            </a:r>
          </a:p>
        </p:txBody>
      </p:sp>
      <p:sp>
        <p:nvSpPr>
          <p:cNvPr id="5" name="Oval 4">
            <a:extLst>
              <a:ext uri="{FF2B5EF4-FFF2-40B4-BE49-F238E27FC236}">
                <a16:creationId xmlns:a16="http://schemas.microsoft.com/office/drawing/2014/main" id="{2D30B5F8-BD7B-4555-AC69-30B4EF3AE568}"/>
              </a:ext>
            </a:extLst>
          </p:cNvPr>
          <p:cNvSpPr/>
          <p:nvPr/>
        </p:nvSpPr>
        <p:spPr>
          <a:xfrm>
            <a:off x="1673603" y="4286774"/>
            <a:ext cx="1744910" cy="115768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Persistence – Serial Files</a:t>
            </a:r>
          </a:p>
        </p:txBody>
      </p:sp>
      <p:sp>
        <p:nvSpPr>
          <p:cNvPr id="6" name="Rectangle 5">
            <a:extLst>
              <a:ext uri="{FF2B5EF4-FFF2-40B4-BE49-F238E27FC236}">
                <a16:creationId xmlns:a16="http://schemas.microsoft.com/office/drawing/2014/main" id="{691FD1EB-8464-4E7C-99DC-DA11B4EF248F}"/>
              </a:ext>
            </a:extLst>
          </p:cNvPr>
          <p:cNvSpPr/>
          <p:nvPr/>
        </p:nvSpPr>
        <p:spPr>
          <a:xfrm>
            <a:off x="2986290" y="2488471"/>
            <a:ext cx="6216242" cy="10265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Application Code</a:t>
            </a:r>
          </a:p>
          <a:p>
            <a:pPr algn="ctr"/>
            <a:r>
              <a:rPr lang="en-GB" dirty="0"/>
              <a:t>Event Handling</a:t>
            </a:r>
          </a:p>
          <a:p>
            <a:pPr algn="ctr"/>
            <a:r>
              <a:rPr lang="en-GB" dirty="0"/>
              <a:t>Error Handling</a:t>
            </a:r>
          </a:p>
        </p:txBody>
      </p:sp>
      <p:sp>
        <p:nvSpPr>
          <p:cNvPr id="7" name="Rectangle: Top Corners Snipped 6">
            <a:extLst>
              <a:ext uri="{FF2B5EF4-FFF2-40B4-BE49-F238E27FC236}">
                <a16:creationId xmlns:a16="http://schemas.microsoft.com/office/drawing/2014/main" id="{47F7F480-B136-441E-BBDF-80ECADB352E2}"/>
              </a:ext>
            </a:extLst>
          </p:cNvPr>
          <p:cNvSpPr/>
          <p:nvPr/>
        </p:nvSpPr>
        <p:spPr>
          <a:xfrm>
            <a:off x="5385731" y="4395831"/>
            <a:ext cx="1409350" cy="1048624"/>
          </a:xfrm>
          <a:prstGeom prst="snip2Same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Storage</a:t>
            </a:r>
          </a:p>
        </p:txBody>
      </p:sp>
      <p:sp>
        <p:nvSpPr>
          <p:cNvPr id="8" name="Oval 7">
            <a:extLst>
              <a:ext uri="{FF2B5EF4-FFF2-40B4-BE49-F238E27FC236}">
                <a16:creationId xmlns:a16="http://schemas.microsoft.com/office/drawing/2014/main" id="{094E5476-A89D-4A22-B13B-C0AB5E333481}"/>
              </a:ext>
            </a:extLst>
          </p:cNvPr>
          <p:cNvSpPr/>
          <p:nvPr/>
        </p:nvSpPr>
        <p:spPr>
          <a:xfrm>
            <a:off x="9030412" y="4488110"/>
            <a:ext cx="1803441" cy="95634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Persistence – MySQL Database</a:t>
            </a:r>
          </a:p>
        </p:txBody>
      </p:sp>
      <p:sp>
        <p:nvSpPr>
          <p:cNvPr id="9" name="Arrow: Down 8">
            <a:extLst>
              <a:ext uri="{FF2B5EF4-FFF2-40B4-BE49-F238E27FC236}">
                <a16:creationId xmlns:a16="http://schemas.microsoft.com/office/drawing/2014/main" id="{3104E175-D593-41CD-965F-8EE0D04F5CC1}"/>
              </a:ext>
            </a:extLst>
          </p:cNvPr>
          <p:cNvSpPr/>
          <p:nvPr/>
        </p:nvSpPr>
        <p:spPr>
          <a:xfrm>
            <a:off x="6010711" y="1884464"/>
            <a:ext cx="1568741" cy="57045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Events</a:t>
            </a:r>
          </a:p>
        </p:txBody>
      </p:sp>
      <p:sp>
        <p:nvSpPr>
          <p:cNvPr id="10" name="Arrow: Down 9">
            <a:extLst>
              <a:ext uri="{FF2B5EF4-FFF2-40B4-BE49-F238E27FC236}">
                <a16:creationId xmlns:a16="http://schemas.microsoft.com/office/drawing/2014/main" id="{DBECFC4F-C969-4372-A30D-4BD349B3C424}"/>
              </a:ext>
            </a:extLst>
          </p:cNvPr>
          <p:cNvSpPr/>
          <p:nvPr/>
        </p:nvSpPr>
        <p:spPr>
          <a:xfrm rot="10800000">
            <a:off x="4420995" y="1884463"/>
            <a:ext cx="1459685" cy="5368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2" name="Rectangle 11">
            <a:extLst>
              <a:ext uri="{FF2B5EF4-FFF2-40B4-BE49-F238E27FC236}">
                <a16:creationId xmlns:a16="http://schemas.microsoft.com/office/drawing/2014/main" id="{52CB4EDD-3547-4D2A-BC1A-5EDEB56BE284}"/>
              </a:ext>
            </a:extLst>
          </p:cNvPr>
          <p:cNvSpPr/>
          <p:nvPr/>
        </p:nvSpPr>
        <p:spPr>
          <a:xfrm>
            <a:off x="4861207" y="2063793"/>
            <a:ext cx="579261" cy="276999"/>
          </a:xfrm>
          <a:prstGeom prst="rect">
            <a:avLst/>
          </a:prstGeom>
          <a:noFill/>
        </p:spPr>
        <p:txBody>
          <a:bodyPr wrap="none" lIns="91440" tIns="45720" rIns="91440" bIns="45720">
            <a:spAutoFit/>
          </a:bodyPr>
          <a:lstStyle/>
          <a:p>
            <a:pPr algn="ctr"/>
            <a:r>
              <a:rPr lang="en-US" sz="1200" b="0" cap="none" spc="0" dirty="0">
                <a:ln w="0"/>
                <a:solidFill>
                  <a:schemeClr val="tx1"/>
                </a:solidFill>
                <a:effectLst>
                  <a:outerShdw blurRad="38100" dist="19050" dir="2700000" algn="tl" rotWithShape="0">
                    <a:schemeClr val="dk1">
                      <a:alpha val="40000"/>
                    </a:schemeClr>
                  </a:outerShdw>
                </a:effectLst>
              </a:rPr>
              <a:t>Results</a:t>
            </a:r>
          </a:p>
        </p:txBody>
      </p:sp>
      <p:sp>
        <p:nvSpPr>
          <p:cNvPr id="13" name="Arrow: Down 12">
            <a:extLst>
              <a:ext uri="{FF2B5EF4-FFF2-40B4-BE49-F238E27FC236}">
                <a16:creationId xmlns:a16="http://schemas.microsoft.com/office/drawing/2014/main" id="{18763391-5C9B-4C62-865E-3B65D0D0B8C8}"/>
              </a:ext>
            </a:extLst>
          </p:cNvPr>
          <p:cNvSpPr/>
          <p:nvPr/>
        </p:nvSpPr>
        <p:spPr>
          <a:xfrm>
            <a:off x="5295382" y="3566456"/>
            <a:ext cx="1633924" cy="74662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Save </a:t>
            </a:r>
          </a:p>
          <a:p>
            <a:pPr algn="ctr"/>
            <a:r>
              <a:rPr lang="en-GB" dirty="0"/>
              <a:t>State</a:t>
            </a:r>
          </a:p>
        </p:txBody>
      </p:sp>
      <p:sp>
        <p:nvSpPr>
          <p:cNvPr id="14" name="Arrow: Right 13">
            <a:extLst>
              <a:ext uri="{FF2B5EF4-FFF2-40B4-BE49-F238E27FC236}">
                <a16:creationId xmlns:a16="http://schemas.microsoft.com/office/drawing/2014/main" id="{B9C1F5F7-7F57-4C30-A2EF-4C7DDDFA25AB}"/>
              </a:ext>
            </a:extLst>
          </p:cNvPr>
          <p:cNvSpPr/>
          <p:nvPr/>
        </p:nvSpPr>
        <p:spPr>
          <a:xfrm rot="10800000">
            <a:off x="3418513" y="4689446"/>
            <a:ext cx="1876869"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Arrow: Right 14">
            <a:extLst>
              <a:ext uri="{FF2B5EF4-FFF2-40B4-BE49-F238E27FC236}">
                <a16:creationId xmlns:a16="http://schemas.microsoft.com/office/drawing/2014/main" id="{73ACD722-3D1C-4879-8FA8-61B2B91E5F85}"/>
              </a:ext>
            </a:extLst>
          </p:cNvPr>
          <p:cNvSpPr/>
          <p:nvPr/>
        </p:nvSpPr>
        <p:spPr>
          <a:xfrm>
            <a:off x="6960596" y="4677827"/>
            <a:ext cx="1904301"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0797125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4"/>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2" grpId="0"/>
      <p:bldP spid="13" grpId="0" animBg="1"/>
      <p:bldP spid="14" grpId="0" animBg="1"/>
      <p:bldP spid="15" grpId="0"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98</TotalTime>
  <Words>331</Words>
  <Application>Microsoft Office PowerPoint</Application>
  <PresentationFormat>Widescreen</PresentationFormat>
  <Paragraphs>57</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Consolas</vt:lpstr>
      <vt:lpstr>Trebuchet MS</vt:lpstr>
      <vt:lpstr>Tw Cen MT</vt:lpstr>
      <vt:lpstr>Circuit</vt:lpstr>
      <vt:lpstr>MVC </vt:lpstr>
      <vt:lpstr>PowerPoint Presentation</vt:lpstr>
      <vt:lpstr>The basics: MVC, and annotations </vt:lpstr>
      <vt:lpstr>PowerPoint Presentation</vt:lpstr>
      <vt:lpstr>Singleton Pattern</vt:lpstr>
      <vt:lpstr>PowerPoint Presentation</vt:lpstr>
      <vt:lpstr>Singleton in JAVAFX &amp; MVC</vt:lpstr>
      <vt:lpstr>Assignment flow</vt:lpstr>
    </vt:vector>
  </TitlesOfParts>
  <Company>DeCare Systems Ireland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MVC</dc:title>
  <dc:creator>Diarmuid McCarthy</dc:creator>
  <cp:lastModifiedBy>Diarmuid McCarthy</cp:lastModifiedBy>
  <cp:revision>6</cp:revision>
  <dcterms:created xsi:type="dcterms:W3CDTF">2017-02-14T10:15:01Z</dcterms:created>
  <dcterms:modified xsi:type="dcterms:W3CDTF">2018-02-12T14:58:55Z</dcterms:modified>
</cp:coreProperties>
</file>