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55ca65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55ca65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c513db1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c513db1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c55ca65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c55ca65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c55ca65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c55ca65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c513db1f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c513db1f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513db1f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513db1f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c55ca65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c55ca65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c513db1f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c513db1f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c513db1f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c513db1f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c513db1f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c513db1f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513db1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513db1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c513db1f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c513db1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c55ca65b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c55ca65b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c55ca65b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c55ca65b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c55ca65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c55ca65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c55ca65b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c55ca65b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c513db1f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c513db1f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c55ca65b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c55ca65b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c55ca65b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c55ca65b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c55ca65b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c55ca65b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513db1f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513db1f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513db1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513db1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513db1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513db1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513db1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513db1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53de53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c53de53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53de53c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c53de53c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53de53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c53de53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좋은 훈련세트 만들기:</a:t>
            </a:r>
            <a:br>
              <a:rPr lang="ko"/>
            </a:br>
            <a:r>
              <a:rPr lang="ko" sz="2500"/>
              <a:t>데이터 전처리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55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2020. 01. 13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박동민</a:t>
            </a:r>
            <a:endParaRPr b="1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Imputer / </a:t>
            </a:r>
            <a:r>
              <a:rPr lang="ko" sz="1500"/>
              <a:t>평균, 중앙값, 최빈값, 지정값</a:t>
            </a:r>
            <a:endParaRPr sz="1500"/>
          </a:p>
        </p:txBody>
      </p:sp>
      <p:sp>
        <p:nvSpPr>
          <p:cNvPr id="213" name="Google Shape;213;p22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214" name="Google Shape;214;p22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범주형 데이터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9" name="Google Shape;219;p22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대체</a:t>
            </a:r>
            <a:endParaRPr b="1"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75" y="2914075"/>
            <a:ext cx="3857750" cy="9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>
            <p:ph idx="4294967295" type="subTitle"/>
          </p:nvPr>
        </p:nvSpPr>
        <p:spPr>
          <a:xfrm>
            <a:off x="2281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0.20</a:t>
            </a:r>
            <a:endParaRPr b="1"/>
          </a:p>
        </p:txBody>
      </p:sp>
      <p:sp>
        <p:nvSpPr>
          <p:cNvPr id="222" name="Google Shape;222;p22"/>
          <p:cNvSpPr txBox="1"/>
          <p:nvPr>
            <p:ph idx="4294967295" type="subTitle"/>
          </p:nvPr>
        </p:nvSpPr>
        <p:spPr>
          <a:xfrm>
            <a:off x="46160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0.22</a:t>
            </a:r>
            <a:endParaRPr b="1"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800" y="2428200"/>
            <a:ext cx="4727199" cy="2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3489525" y="3194425"/>
            <a:ext cx="6324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6251900" y="2993975"/>
            <a:ext cx="11487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231" name="Google Shape;231;p23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232" name="Google Shape;232;p23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39305" l="0" r="0" t="0"/>
          <a:stretch/>
        </p:blipFill>
        <p:spPr>
          <a:xfrm>
            <a:off x="590725" y="2122225"/>
            <a:ext cx="3925776" cy="2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60939"/>
          <a:stretch/>
        </p:blipFill>
        <p:spPr>
          <a:xfrm>
            <a:off x="4583100" y="2785175"/>
            <a:ext cx="4486275" cy="17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map() </a:t>
            </a:r>
            <a:endParaRPr sz="1500"/>
          </a:p>
        </p:txBody>
      </p:sp>
      <p:sp>
        <p:nvSpPr>
          <p:cNvPr id="243" name="Google Shape;243;p24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244" name="Google Shape;244;p24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245" name="Google Shape;245;p24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49" name="Google Shape;249;p24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순서 O</a:t>
            </a:r>
            <a:endParaRPr b="1"/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/>
          </a:blip>
          <a:srcRect b="48817" l="0" r="0" t="0"/>
          <a:stretch/>
        </p:blipFill>
        <p:spPr>
          <a:xfrm>
            <a:off x="729450" y="2063075"/>
            <a:ext cx="3533775" cy="1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50161"/>
          <a:stretch/>
        </p:blipFill>
        <p:spPr>
          <a:xfrm>
            <a:off x="4686075" y="2228150"/>
            <a:ext cx="3533775" cy="17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2488425" y="3460075"/>
            <a:ext cx="6324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5440725" y="2816750"/>
            <a:ext cx="425100" cy="1001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map() </a:t>
            </a:r>
            <a:endParaRPr sz="1500"/>
          </a:p>
        </p:txBody>
      </p:sp>
      <p:sp>
        <p:nvSpPr>
          <p:cNvPr id="259" name="Google Shape;259;p25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260" name="Google Shape;260;p25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261" name="Google Shape;261;p25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65" name="Google Shape;265;p25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순서 X</a:t>
            </a:r>
            <a:endParaRPr b="1"/>
          </a:p>
        </p:txBody>
      </p:sp>
      <p:sp>
        <p:nvSpPr>
          <p:cNvPr id="266" name="Google Shape;266;p25"/>
          <p:cNvSpPr/>
          <p:nvPr/>
        </p:nvSpPr>
        <p:spPr>
          <a:xfrm>
            <a:off x="2488425" y="3460075"/>
            <a:ext cx="6324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53902" l="0" r="0" t="0"/>
          <a:stretch/>
        </p:blipFill>
        <p:spPr>
          <a:xfrm>
            <a:off x="729450" y="2571749"/>
            <a:ext cx="3722475" cy="149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45292"/>
          <a:stretch/>
        </p:blipFill>
        <p:spPr>
          <a:xfrm>
            <a:off x="4706300" y="2518850"/>
            <a:ext cx="4239899" cy="2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/>
          <p:nvPr/>
        </p:nvSpPr>
        <p:spPr>
          <a:xfrm>
            <a:off x="6234225" y="3460075"/>
            <a:ext cx="679500" cy="94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766000" y="3110875"/>
            <a:ext cx="722400" cy="34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7246975" y="2626000"/>
            <a:ext cx="6324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LabelEncoder()</a:t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278" name="Google Shape;278;p26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279" name="Google Shape;279;p26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3" name="Google Shape;283;p26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순서 X</a:t>
            </a:r>
            <a:endParaRPr b="1"/>
          </a:p>
        </p:txBody>
      </p:sp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 b="0" l="0" r="-5674" t="14155"/>
          <a:stretch/>
        </p:blipFill>
        <p:spPr>
          <a:xfrm>
            <a:off x="729450" y="2078875"/>
            <a:ext cx="4499425" cy="21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/>
          <p:nvPr/>
        </p:nvSpPr>
        <p:spPr>
          <a:xfrm>
            <a:off x="3534200" y="2222225"/>
            <a:ext cx="10377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LabelEncoder(), OneHotEncoder()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292" name="Google Shape;292;p27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293" name="Google Shape;293;p27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7" name="Google Shape;297;p27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순서 X</a:t>
            </a:r>
            <a:endParaRPr b="1"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29532" t="0"/>
          <a:stretch/>
        </p:blipFill>
        <p:spPr>
          <a:xfrm>
            <a:off x="345275" y="2614475"/>
            <a:ext cx="3539026" cy="19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>
            <p:ph idx="4294967295" type="subTitle"/>
          </p:nvPr>
        </p:nvSpPr>
        <p:spPr>
          <a:xfrm>
            <a:off x="2281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0.20</a:t>
            </a:r>
            <a:endParaRPr b="1"/>
          </a:p>
        </p:txBody>
      </p:sp>
      <p:sp>
        <p:nvSpPr>
          <p:cNvPr id="300" name="Google Shape;300;p27"/>
          <p:cNvSpPr txBox="1"/>
          <p:nvPr>
            <p:ph idx="4294967295" type="subTitle"/>
          </p:nvPr>
        </p:nvSpPr>
        <p:spPr>
          <a:xfrm>
            <a:off x="46160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0.22</a:t>
            </a:r>
            <a:endParaRPr b="1"/>
          </a:p>
        </p:txBody>
      </p:sp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 b="0" l="0" r="0" t="34434"/>
          <a:stretch/>
        </p:blipFill>
        <p:spPr>
          <a:xfrm>
            <a:off x="4207700" y="2977249"/>
            <a:ext cx="4818925" cy="6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/>
          <p:nvPr/>
        </p:nvSpPr>
        <p:spPr>
          <a:xfrm>
            <a:off x="6137950" y="3022550"/>
            <a:ext cx="6324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LabelEncoder(), OneHotEncoder()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309" name="Google Shape;309;p28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310" name="Google Shape;310;p28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14" name="Google Shape;314;p28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순서 X</a:t>
            </a:r>
            <a:endParaRPr b="1"/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b="0" l="0" r="29532" t="0"/>
          <a:stretch/>
        </p:blipFill>
        <p:spPr>
          <a:xfrm>
            <a:off x="345275" y="2614475"/>
            <a:ext cx="3539026" cy="19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>
            <p:ph idx="4294967295" type="subTitle"/>
          </p:nvPr>
        </p:nvSpPr>
        <p:spPr>
          <a:xfrm>
            <a:off x="2281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0.20</a:t>
            </a:r>
            <a:endParaRPr b="1"/>
          </a:p>
        </p:txBody>
      </p:sp>
      <p:sp>
        <p:nvSpPr>
          <p:cNvPr id="317" name="Google Shape;317;p28"/>
          <p:cNvSpPr txBox="1"/>
          <p:nvPr>
            <p:ph idx="4294967295" type="subTitle"/>
          </p:nvPr>
        </p:nvSpPr>
        <p:spPr>
          <a:xfrm>
            <a:off x="46160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0.22</a:t>
            </a:r>
            <a:endParaRPr b="1"/>
          </a:p>
        </p:txBody>
      </p:sp>
      <p:pic>
        <p:nvPicPr>
          <p:cNvPr id="318" name="Google Shape;318;p28"/>
          <p:cNvPicPr preferRelativeResize="0"/>
          <p:nvPr/>
        </p:nvPicPr>
        <p:blipFill rotWithShape="1">
          <a:blip r:embed="rId4">
            <a:alphaModFix/>
          </a:blip>
          <a:srcRect b="0" l="0" r="0" t="34434"/>
          <a:stretch/>
        </p:blipFill>
        <p:spPr>
          <a:xfrm>
            <a:off x="4207700" y="2977249"/>
            <a:ext cx="4818925" cy="6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8"/>
          <p:cNvPicPr preferRelativeResize="0"/>
          <p:nvPr/>
        </p:nvPicPr>
        <p:blipFill rotWithShape="1">
          <a:blip r:embed="rId4">
            <a:alphaModFix/>
          </a:blip>
          <a:srcRect b="67022" l="0" r="0" t="0"/>
          <a:stretch/>
        </p:blipFill>
        <p:spPr>
          <a:xfrm>
            <a:off x="4207700" y="2614475"/>
            <a:ext cx="4818925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700" y="3809375"/>
            <a:ext cx="3016675" cy="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/>
          <p:nvPr/>
        </p:nvSpPr>
        <p:spPr>
          <a:xfrm>
            <a:off x="4259850" y="2707725"/>
            <a:ext cx="27831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LabelEncoder(), OneHotEncoder(), 그리고 get_dummies()</a:t>
            </a:r>
            <a:endParaRPr sz="1000"/>
          </a:p>
        </p:txBody>
      </p:sp>
      <p:sp>
        <p:nvSpPr>
          <p:cNvPr id="327" name="Google Shape;32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문자열만 변환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329" name="Google Shape;329;p29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330" name="Google Shape;330;p29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34" name="Google Shape;334;p29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순서 X</a:t>
            </a:r>
            <a:endParaRPr b="1"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975" y="2571750"/>
            <a:ext cx="39052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63" y="2890325"/>
            <a:ext cx="265747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/>
          <p:nvPr/>
        </p:nvSpPr>
        <p:spPr>
          <a:xfrm>
            <a:off x="3529150" y="3567200"/>
            <a:ext cx="362700" cy="41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981750" y="3524175"/>
            <a:ext cx="518700" cy="102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5509325" y="3524175"/>
            <a:ext cx="2312700" cy="113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데이터셋, 그리고 m-1</a:t>
            </a:r>
            <a:endParaRPr sz="1400"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다중공선성 문제 유념</a:t>
            </a:r>
            <a:br>
              <a:rPr lang="ko"/>
            </a:b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어떤 알고리즘에 이슈가 되는가?</a:t>
            </a:r>
            <a:br>
              <a:rPr lang="ko"/>
            </a:br>
            <a:r>
              <a:rPr lang="ko"/>
              <a:t>-&gt; </a:t>
            </a:r>
            <a:r>
              <a:rPr b="1" lang="ko"/>
              <a:t>선형 모델</a:t>
            </a:r>
            <a:br>
              <a:rPr b="1" lang="ko"/>
            </a:b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반대로 </a:t>
            </a:r>
            <a:r>
              <a:rPr b="1" lang="ko"/>
              <a:t>K-NN</a:t>
            </a:r>
            <a:r>
              <a:rPr lang="ko"/>
              <a:t>같은 </a:t>
            </a:r>
            <a:r>
              <a:rPr b="1" lang="ko"/>
              <a:t>비선형 모델</a:t>
            </a:r>
            <a:r>
              <a:rPr lang="ko"/>
              <a:t>에는 m-1 </a:t>
            </a:r>
            <a:r>
              <a:rPr b="1" lang="ko"/>
              <a:t>불필요</a:t>
            </a:r>
            <a:br>
              <a:rPr b="1" lang="ko"/>
            </a:br>
            <a:r>
              <a:rPr lang="ko"/>
              <a:t>-&gt; 오히려 m개일 때와 다른 분류 산출 가능하며 모델에 대한 기여도 불균형 초래</a:t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347" name="Google Shape;347;p30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348" name="Google Shape;348;p30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train_test_split </a:t>
            </a:r>
            <a:r>
              <a:rPr lang="ko" sz="1300"/>
              <a:t>(</a:t>
            </a:r>
            <a:r>
              <a:rPr b="0" lang="ko" sz="1300"/>
              <a:t>in </a:t>
            </a:r>
            <a:r>
              <a:rPr lang="ko" sz="1300"/>
              <a:t>‘model_selection’</a:t>
            </a:r>
            <a:r>
              <a:rPr b="0" lang="ko" sz="1300"/>
              <a:t> module)</a:t>
            </a:r>
            <a:endParaRPr b="0" sz="200"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359" name="Google Shape;359;p31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360" name="Google Shape;360;p31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361" name="Google Shape;361;p31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364" name="Google Shape;3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5" y="1961500"/>
            <a:ext cx="8084159" cy="30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/>
          <p:nvPr/>
        </p:nvSpPr>
        <p:spPr>
          <a:xfrm>
            <a:off x="2712525" y="3486725"/>
            <a:ext cx="11505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677350" y="4339975"/>
            <a:ext cx="2203800" cy="63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00" y="2366100"/>
            <a:ext cx="8356400" cy="24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4294967295" type="subTitle"/>
          </p:nvPr>
        </p:nvSpPr>
        <p:spPr>
          <a:xfrm>
            <a:off x="729450" y="781250"/>
            <a:ext cx="2174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/>
              <a:t>모델링 == 재단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727650" y="1748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정규화</a:t>
            </a:r>
            <a:endParaRPr b="1" sz="15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특성의 </a:t>
            </a:r>
            <a:r>
              <a:rPr b="1" lang="ko"/>
              <a:t>스케일</a:t>
            </a:r>
            <a:r>
              <a:rPr lang="ko"/>
              <a:t>을 </a:t>
            </a:r>
            <a:r>
              <a:rPr b="1" lang="ko"/>
              <a:t>[0, 1]</a:t>
            </a:r>
            <a:r>
              <a:rPr lang="ko"/>
              <a:t> 범위에 맞추는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표준화</a:t>
            </a:r>
            <a:endParaRPr b="1" sz="15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특성의 </a:t>
            </a:r>
            <a:r>
              <a:rPr b="1" lang="ko"/>
              <a:t>평균</a:t>
            </a:r>
            <a:r>
              <a:rPr lang="ko"/>
              <a:t>을  </a:t>
            </a:r>
            <a:r>
              <a:rPr b="1" lang="ko"/>
              <a:t>0</a:t>
            </a:r>
            <a:r>
              <a:rPr lang="ko"/>
              <a:t>  </a:t>
            </a:r>
            <a:r>
              <a:rPr b="1" lang="ko"/>
              <a:t>표준편차</a:t>
            </a:r>
            <a:r>
              <a:rPr lang="ko"/>
              <a:t> </a:t>
            </a:r>
            <a:r>
              <a:rPr b="1" lang="ko"/>
              <a:t>1</a:t>
            </a:r>
            <a:r>
              <a:rPr lang="ko"/>
              <a:t>로 만들어</a:t>
            </a:r>
            <a:br>
              <a:rPr lang="ko"/>
            </a:br>
            <a:r>
              <a:rPr b="1" lang="ko"/>
              <a:t>정규 분포</a:t>
            </a:r>
            <a:r>
              <a:rPr lang="ko"/>
              <a:t>와 같은 특징 가지도록 함</a:t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373" name="Google Shape;373;p32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374" name="Google Shape;374;p32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375" name="Google Shape;375;p32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376" name="Google Shape;376;p32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78" name="Google Shape;378;p32"/>
          <p:cNvSpPr txBox="1"/>
          <p:nvPr>
            <p:ph idx="4294967295" type="subTitle"/>
          </p:nvPr>
        </p:nvSpPr>
        <p:spPr>
          <a:xfrm>
            <a:off x="729450" y="781250"/>
            <a:ext cx="19278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정규화와 표준화</a:t>
            </a:r>
            <a:endParaRPr b="1"/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862" y="1681550"/>
            <a:ext cx="2914775" cy="10711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32"/>
          <p:cNvPicPr preferRelativeResize="0"/>
          <p:nvPr/>
        </p:nvPicPr>
        <p:blipFill rotWithShape="1">
          <a:blip r:embed="rId4">
            <a:alphaModFix/>
          </a:blip>
          <a:srcRect b="1471" l="56424" r="15206" t="69385"/>
          <a:stretch/>
        </p:blipFill>
        <p:spPr>
          <a:xfrm>
            <a:off x="5920700" y="3291350"/>
            <a:ext cx="1719850" cy="115080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유용한 특성 선택</a:t>
            </a:r>
            <a:endParaRPr sz="1500"/>
          </a:p>
        </p:txBody>
      </p:sp>
      <p:sp>
        <p:nvSpPr>
          <p:cNvPr id="386" name="Google Shape;38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더 많은 훈련 데이터를 모읍니다.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규제를 통해 복잡도를 제한합니다.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파라미터 개수가 적은 간단한 모델을 선택합니다.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데이터 차원을 줄입니다.</a:t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388" name="Google Shape;388;p33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389" name="Google Shape;389;p33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390" name="Google Shape;390;p33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391" name="Google Shape;391;p33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특성 선택</a:t>
            </a:r>
            <a:endParaRPr b="1" sz="1200"/>
          </a:p>
        </p:txBody>
      </p:sp>
      <p:sp>
        <p:nvSpPr>
          <p:cNvPr id="392" name="Google Shape;392;p33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유용한 특성 선택</a:t>
            </a:r>
            <a:endParaRPr sz="1500"/>
          </a:p>
        </p:txBody>
      </p:sp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 많은 훈련 데이터를 모읍니다.</a:t>
            </a:r>
            <a:br>
              <a:rPr lang="ko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규제를 통해 복잡도를 제한합니다.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 개수가 적은 간단한 모델을 선택합니다.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데이터 차원을 줄입니다.</a:t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400" name="Google Shape;400;p34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401" name="Google Shape;401;p34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402" name="Google Shape;402;p34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403" name="Google Shape;403;p34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특성 선택</a:t>
            </a:r>
            <a:endParaRPr b="1" sz="1200"/>
          </a:p>
        </p:txBody>
      </p:sp>
      <p:sp>
        <p:nvSpPr>
          <p:cNvPr id="404" name="Google Shape;404;p34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5869175" y="2702725"/>
            <a:ext cx="2145000" cy="5352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ko" sz="1800"/>
              <a:t>penalty tems</a:t>
            </a:r>
            <a:endParaRPr sz="1800"/>
          </a:p>
        </p:txBody>
      </p:sp>
      <p:sp>
        <p:nvSpPr>
          <p:cNvPr id="410" name="Google Shape;410;p35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411" name="Google Shape;411;p35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412" name="Google Shape;412;p35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413" name="Google Shape;413;p35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414" name="Google Shape;414;p35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특성 선택</a:t>
            </a:r>
            <a:endParaRPr b="1" sz="1200"/>
          </a:p>
        </p:txBody>
      </p:sp>
      <p:sp>
        <p:nvSpPr>
          <p:cNvPr id="415" name="Google Shape;415;p35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16" name="Google Shape;416;p35"/>
          <p:cNvSpPr txBox="1"/>
          <p:nvPr>
            <p:ph idx="4294967295" type="subTitle"/>
          </p:nvPr>
        </p:nvSpPr>
        <p:spPr>
          <a:xfrm>
            <a:off x="729449" y="781250"/>
            <a:ext cx="1638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규제(=정규화)</a:t>
            </a:r>
            <a:endParaRPr b="1"/>
          </a:p>
        </p:txBody>
      </p:sp>
      <p:pic>
        <p:nvPicPr>
          <p:cNvPr id="417" name="Google Shape;417;p35"/>
          <p:cNvPicPr preferRelativeResize="0"/>
          <p:nvPr/>
        </p:nvPicPr>
        <p:blipFill rotWithShape="1">
          <a:blip r:embed="rId3">
            <a:alphaModFix/>
          </a:blip>
          <a:srcRect b="0" l="0" r="30371" t="0"/>
          <a:stretch/>
        </p:blipFill>
        <p:spPr>
          <a:xfrm>
            <a:off x="846025" y="2128225"/>
            <a:ext cx="4735000" cy="16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423" name="Google Shape;423;p36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424" name="Google Shape;424;p36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425" name="Google Shape;425;p36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426" name="Google Shape;426;p36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특성 선택</a:t>
            </a:r>
            <a:endParaRPr b="1" sz="1200"/>
          </a:p>
        </p:txBody>
      </p:sp>
      <p:sp>
        <p:nvSpPr>
          <p:cNvPr id="427" name="Google Shape;427;p36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28" name="Google Shape;428;p36"/>
          <p:cNvSpPr txBox="1"/>
          <p:nvPr>
            <p:ph idx="4294967295" type="subTitle"/>
          </p:nvPr>
        </p:nvSpPr>
        <p:spPr>
          <a:xfrm>
            <a:off x="729450" y="781250"/>
            <a:ext cx="1638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규제(=정규화)</a:t>
            </a:r>
            <a:endParaRPr b="1"/>
          </a:p>
        </p:txBody>
      </p:sp>
      <p:pic>
        <p:nvPicPr>
          <p:cNvPr id="429" name="Google Shape;429;p36"/>
          <p:cNvPicPr preferRelativeResize="0"/>
          <p:nvPr/>
        </p:nvPicPr>
        <p:blipFill rotWithShape="1">
          <a:blip r:embed="rId3">
            <a:alphaModFix/>
          </a:blip>
          <a:srcRect b="0" l="0" r="1068" t="0"/>
          <a:stretch/>
        </p:blipFill>
        <p:spPr>
          <a:xfrm>
            <a:off x="846025" y="2128225"/>
            <a:ext cx="6727875" cy="16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L1 규제</a:t>
            </a:r>
            <a:endParaRPr sz="1500"/>
          </a:p>
        </p:txBody>
      </p:sp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Manhattan Norm</a:t>
            </a:r>
            <a:br>
              <a:rPr lang="ko"/>
            </a:br>
            <a:r>
              <a:rPr lang="ko" sz="900"/>
              <a:t>**Norm은 벡터의 길이, 혹은 크기를 측정하는 방법</a:t>
            </a:r>
            <a:br>
              <a:rPr lang="ko" sz="900"/>
            </a:br>
            <a:endParaRPr sz="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요소 </a:t>
            </a:r>
            <a:r>
              <a:rPr lang="ko"/>
              <a:t>절댓값의 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437" name="Google Shape;437;p37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438" name="Google Shape;438;p37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439" name="Google Shape;439;p37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440" name="Google Shape;440;p37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42" name="Google Shape;442;p37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규제</a:t>
            </a:r>
            <a:endParaRPr b="1"/>
          </a:p>
        </p:txBody>
      </p:sp>
      <p:pic>
        <p:nvPicPr>
          <p:cNvPr id="443" name="Google Shape;4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38" y="3044575"/>
            <a:ext cx="35718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7"/>
          <p:cNvPicPr preferRelativeResize="0"/>
          <p:nvPr/>
        </p:nvPicPr>
        <p:blipFill rotWithShape="1">
          <a:blip r:embed="rId4">
            <a:alphaModFix/>
          </a:blip>
          <a:srcRect b="0" l="46027" r="0" t="0"/>
          <a:stretch/>
        </p:blipFill>
        <p:spPr>
          <a:xfrm>
            <a:off x="4451925" y="1143000"/>
            <a:ext cx="37014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L2 규제</a:t>
            </a:r>
            <a:endParaRPr sz="1500"/>
          </a:p>
        </p:txBody>
      </p:sp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Euclidean</a:t>
            </a:r>
            <a:r>
              <a:rPr lang="ko"/>
              <a:t> Norm</a:t>
            </a:r>
            <a:br>
              <a:rPr lang="ko"/>
            </a:br>
            <a:r>
              <a:rPr lang="ko" sz="900"/>
              <a:t>**Norm은 벡터의 길이, 혹은 크기를 측정하는 방법</a:t>
            </a:r>
            <a:br>
              <a:rPr lang="ko" sz="900"/>
            </a:br>
            <a:endParaRPr sz="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n 차원 좌표평면에서의 벡터 크기 계산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452" name="Google Shape;452;p38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453" name="Google Shape;453;p38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454" name="Google Shape;454;p38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455" name="Google Shape;455;p38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7" name="Google Shape;457;p38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규제</a:t>
            </a:r>
            <a:endParaRPr b="1"/>
          </a:p>
        </p:txBody>
      </p:sp>
      <p:pic>
        <p:nvPicPr>
          <p:cNvPr id="458" name="Google Shape;458;p38"/>
          <p:cNvPicPr preferRelativeResize="0"/>
          <p:nvPr/>
        </p:nvPicPr>
        <p:blipFill rotWithShape="1">
          <a:blip r:embed="rId3">
            <a:alphaModFix/>
          </a:blip>
          <a:srcRect b="0" l="0" r="0" t="9436"/>
          <a:stretch/>
        </p:blipFill>
        <p:spPr>
          <a:xfrm>
            <a:off x="1003875" y="3051975"/>
            <a:ext cx="3448050" cy="15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 rotWithShape="1">
          <a:blip r:embed="rId4">
            <a:alphaModFix/>
          </a:blip>
          <a:srcRect b="10157" l="0" r="36179" t="11711"/>
          <a:stretch/>
        </p:blipFill>
        <p:spPr>
          <a:xfrm>
            <a:off x="4313201" y="1143475"/>
            <a:ext cx="3357799" cy="2942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287275" y="1782600"/>
            <a:ext cx="122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SSE</a:t>
            </a:r>
            <a:endParaRPr sz="900"/>
          </a:p>
        </p:txBody>
      </p:sp>
      <p:sp>
        <p:nvSpPr>
          <p:cNvPr id="465" name="Google Shape;465;p39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466" name="Google Shape;466;p39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467" name="Google Shape;467;p39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468" name="Google Shape;468;p39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469" name="Google Shape;469;p39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71" name="Google Shape;471;p39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규제</a:t>
            </a:r>
            <a:endParaRPr b="1"/>
          </a:p>
        </p:txBody>
      </p:sp>
      <p:pic>
        <p:nvPicPr>
          <p:cNvPr id="472" name="Google Shape;4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038" y="2317799"/>
            <a:ext cx="2713575" cy="22251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50" y="2317797"/>
            <a:ext cx="2713575" cy="222512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2551" y="2395478"/>
            <a:ext cx="1913999" cy="22251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5" name="Google Shape;475;p39"/>
          <p:cNvSpPr txBox="1"/>
          <p:nvPr>
            <p:ph type="title"/>
          </p:nvPr>
        </p:nvSpPr>
        <p:spPr>
          <a:xfrm>
            <a:off x="4283313" y="1782600"/>
            <a:ext cx="122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SSE + L2</a:t>
            </a:r>
            <a:endParaRPr sz="900"/>
          </a:p>
        </p:txBody>
      </p:sp>
      <p:sp>
        <p:nvSpPr>
          <p:cNvPr id="476" name="Google Shape;476;p39"/>
          <p:cNvSpPr txBox="1"/>
          <p:nvPr>
            <p:ph type="title"/>
          </p:nvPr>
        </p:nvSpPr>
        <p:spPr>
          <a:xfrm>
            <a:off x="6741963" y="1860275"/>
            <a:ext cx="122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SSE + L1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482" name="Google Shape;482;p40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범주형 데이터</a:t>
            </a:r>
            <a:endParaRPr b="1" sz="1200"/>
          </a:p>
        </p:txBody>
      </p:sp>
      <p:sp>
        <p:nvSpPr>
          <p:cNvPr id="483" name="Google Shape;483;p40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훈련/테스트 나누기</a:t>
            </a:r>
            <a:endParaRPr b="1" sz="1200"/>
          </a:p>
        </p:txBody>
      </p:sp>
      <p:sp>
        <p:nvSpPr>
          <p:cNvPr id="484" name="Google Shape;484;p40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스케일 맞추기</a:t>
            </a:r>
            <a:endParaRPr b="1" sz="1200"/>
          </a:p>
        </p:txBody>
      </p:sp>
      <p:sp>
        <p:nvSpPr>
          <p:cNvPr id="485" name="Google Shape;485;p40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87" name="Google Shape;487;p40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차원축소</a:t>
            </a:r>
            <a:endParaRPr b="1"/>
          </a:p>
        </p:txBody>
      </p:sp>
      <p:sp>
        <p:nvSpPr>
          <p:cNvPr id="488" name="Google Shape;488;p40"/>
          <p:cNvSpPr txBox="1"/>
          <p:nvPr>
            <p:ph idx="1" type="body"/>
          </p:nvPr>
        </p:nvSpPr>
        <p:spPr>
          <a:xfrm>
            <a:off x="727650" y="1748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특성 선택 &amp; 특성 추출</a:t>
            </a:r>
            <a:r>
              <a:rPr lang="ko" sz="1000"/>
              <a:t>(여기서는 특성 선택만)</a:t>
            </a:r>
            <a:br>
              <a:rPr b="1" lang="ko" sz="1500"/>
            </a:br>
            <a:endParaRPr b="1" sz="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순차 특성 선택</a:t>
            </a:r>
            <a:r>
              <a:rPr b="1" lang="ko" sz="1000"/>
              <a:t>( </a:t>
            </a:r>
            <a:r>
              <a:rPr lang="ko" sz="1000"/>
              <a:t>탐욕적 탐색 알고리즘</a:t>
            </a:r>
            <a:r>
              <a:rPr b="1" lang="ko" sz="1000"/>
              <a:t>)</a:t>
            </a:r>
            <a:endParaRPr b="1"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 초기</a:t>
            </a:r>
            <a:r>
              <a:rPr b="1" lang="ko" sz="1000"/>
              <a:t> d차원의 특성 공간을</a:t>
            </a:r>
            <a:r>
              <a:rPr lang="ko" sz="1000"/>
              <a:t> k &lt; d인 </a:t>
            </a:r>
            <a:r>
              <a:rPr b="1" lang="ko" sz="1000"/>
              <a:t>k 차원의 특성 부분 공간</a:t>
            </a:r>
            <a:r>
              <a:rPr lang="ko" sz="1000"/>
              <a:t>으로 </a:t>
            </a:r>
            <a:r>
              <a:rPr b="1" lang="ko" sz="1000"/>
              <a:t>축소</a:t>
            </a:r>
            <a:endParaRPr b="1"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 주어진 문제에 </a:t>
            </a:r>
            <a:r>
              <a:rPr b="1" lang="ko" sz="1000"/>
              <a:t>가장 관련이 높은 특성 부분 집합</a:t>
            </a:r>
            <a:r>
              <a:rPr lang="ko" sz="1000"/>
              <a:t>을 </a:t>
            </a:r>
            <a:r>
              <a:rPr b="1" lang="ko" sz="1000"/>
              <a:t>자동으로 선택</a:t>
            </a:r>
            <a:r>
              <a:rPr lang="ko" sz="1000"/>
              <a:t>하는 것이 목적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- </a:t>
            </a:r>
            <a:r>
              <a:rPr b="1" lang="ko" sz="1000"/>
              <a:t>관계없는 특성이나 잡음을 제거</a:t>
            </a:r>
            <a:r>
              <a:rPr lang="ko" sz="1000"/>
              <a:t>하여 </a:t>
            </a:r>
            <a:r>
              <a:rPr b="1" lang="ko" sz="1000"/>
              <a:t>계산 효율성을 높이고 모델의 일반화 오차를 줄임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00" y="2366100"/>
            <a:ext cx="8356400" cy="24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3257550" y="3257550"/>
            <a:ext cx="1082400" cy="1221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4294967295" type="subTitle"/>
          </p:nvPr>
        </p:nvSpPr>
        <p:spPr>
          <a:xfrm>
            <a:off x="729450" y="781250"/>
            <a:ext cx="2174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/>
              <a:t>모델링 == 재단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is.null() 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108" name="Google Shape;108;p16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범주형 데이터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식별</a:t>
            </a:r>
            <a:endParaRPr b="1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43829" l="0" r="0" t="0"/>
          <a:stretch/>
        </p:blipFill>
        <p:spPr>
          <a:xfrm>
            <a:off x="729450" y="2011275"/>
            <a:ext cx="3050450" cy="28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56217"/>
          <a:stretch/>
        </p:blipFill>
        <p:spPr>
          <a:xfrm>
            <a:off x="4764250" y="2329825"/>
            <a:ext cx="3050450" cy="225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1827900" y="4476125"/>
            <a:ext cx="289500" cy="16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109925" y="4638425"/>
            <a:ext cx="289500" cy="16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999550" y="3098400"/>
            <a:ext cx="289500" cy="16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289050" y="3260700"/>
            <a:ext cx="289500" cy="16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dropna()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126" name="Google Shape;126;p17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범주형 데이터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1" name="Google Shape;131;p17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제외</a:t>
            </a:r>
            <a:endParaRPr b="1"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33871" l="0" r="0" t="0"/>
          <a:stretch/>
        </p:blipFill>
        <p:spPr>
          <a:xfrm>
            <a:off x="480650" y="2084250"/>
            <a:ext cx="2803120" cy="267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9682" r="0" t="0"/>
          <a:stretch/>
        </p:blipFill>
        <p:spPr>
          <a:xfrm>
            <a:off x="3471550" y="1993550"/>
            <a:ext cx="1989900" cy="29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325" y="1908175"/>
            <a:ext cx="3167475" cy="28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Imputer / </a:t>
            </a:r>
            <a:r>
              <a:rPr lang="ko" sz="1500"/>
              <a:t>평균, 중앙값, 최빈값</a:t>
            </a:r>
            <a:endParaRPr sz="1500"/>
          </a:p>
        </p:txBody>
      </p:sp>
      <p:sp>
        <p:nvSpPr>
          <p:cNvPr id="140" name="Google Shape;140;p18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141" name="Google Shape;141;p18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범주형 데이터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대체</a:t>
            </a:r>
            <a:endParaRPr b="1"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13269" r="0" t="21210"/>
          <a:stretch/>
        </p:blipFill>
        <p:spPr>
          <a:xfrm>
            <a:off x="495050" y="2699825"/>
            <a:ext cx="3174925" cy="17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050" y="2571750"/>
            <a:ext cx="3174925" cy="7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4294967295" type="subTitle"/>
          </p:nvPr>
        </p:nvSpPr>
        <p:spPr>
          <a:xfrm>
            <a:off x="2281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0.20</a:t>
            </a:r>
            <a:endParaRPr b="1"/>
          </a:p>
        </p:txBody>
      </p:sp>
      <p:sp>
        <p:nvSpPr>
          <p:cNvPr id="150" name="Google Shape;150;p18"/>
          <p:cNvSpPr txBox="1"/>
          <p:nvPr>
            <p:ph idx="4294967295" type="subTitle"/>
          </p:nvPr>
        </p:nvSpPr>
        <p:spPr>
          <a:xfrm>
            <a:off x="474960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0.22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Imputer / </a:t>
            </a:r>
            <a:r>
              <a:rPr lang="ko" sz="1500"/>
              <a:t>평균, 중앙값, 최빈값</a:t>
            </a:r>
            <a:endParaRPr sz="1500"/>
          </a:p>
        </p:txBody>
      </p:sp>
      <p:sp>
        <p:nvSpPr>
          <p:cNvPr id="156" name="Google Shape;156;p19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157" name="Google Shape;157;p19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범주형 데이터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대체</a:t>
            </a:r>
            <a:endParaRPr b="1"/>
          </a:p>
        </p:txBody>
      </p:sp>
      <p:sp>
        <p:nvSpPr>
          <p:cNvPr id="163" name="Google Shape;163;p19"/>
          <p:cNvSpPr/>
          <p:nvPr/>
        </p:nvSpPr>
        <p:spPr>
          <a:xfrm>
            <a:off x="7088800" y="2745700"/>
            <a:ext cx="485100" cy="21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859500" y="2959900"/>
            <a:ext cx="305100" cy="2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4294967295" type="subTitle"/>
          </p:nvPr>
        </p:nvSpPr>
        <p:spPr>
          <a:xfrm>
            <a:off x="22815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0.20</a:t>
            </a:r>
            <a:endParaRPr b="1"/>
          </a:p>
        </p:txBody>
      </p:sp>
      <p:sp>
        <p:nvSpPr>
          <p:cNvPr id="166" name="Google Shape;166;p19"/>
          <p:cNvSpPr txBox="1"/>
          <p:nvPr>
            <p:ph idx="4294967295" type="subTitle"/>
          </p:nvPr>
        </p:nvSpPr>
        <p:spPr>
          <a:xfrm>
            <a:off x="4749600" y="1967325"/>
            <a:ext cx="1446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사이킷런 0.22</a:t>
            </a:r>
            <a:endParaRPr b="1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50" y="2745700"/>
            <a:ext cx="4223775" cy="179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11319" r="1068" t="0"/>
          <a:stretch/>
        </p:blipFill>
        <p:spPr>
          <a:xfrm>
            <a:off x="4749600" y="2373025"/>
            <a:ext cx="3887024" cy="2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2116599" y="2729975"/>
            <a:ext cx="540300" cy="287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6956425" y="2743475"/>
            <a:ext cx="577500" cy="26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52805" l="10128" r="16530" t="0"/>
          <a:stretch/>
        </p:blipFill>
        <p:spPr>
          <a:xfrm>
            <a:off x="163288" y="2051425"/>
            <a:ext cx="4288625" cy="24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Imputer / </a:t>
            </a:r>
            <a:r>
              <a:rPr lang="ko" sz="1500"/>
              <a:t>평균, 중앙값, 최빈값</a:t>
            </a:r>
            <a:endParaRPr sz="1500"/>
          </a:p>
        </p:txBody>
      </p:sp>
      <p:sp>
        <p:nvSpPr>
          <p:cNvPr id="177" name="Google Shape;177;p20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178" name="Google Shape;178;p20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범주형 데이터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대체</a:t>
            </a:r>
            <a:endParaRPr b="1"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1523" l="10005" r="11826" t="46649"/>
          <a:stretch/>
        </p:blipFill>
        <p:spPr>
          <a:xfrm>
            <a:off x="4572000" y="2125425"/>
            <a:ext cx="4456876" cy="259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1412600" y="3985550"/>
            <a:ext cx="333300" cy="21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736150" y="4108350"/>
            <a:ext cx="333300" cy="21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620600" y="3924150"/>
            <a:ext cx="333300" cy="21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944150" y="4046950"/>
            <a:ext cx="333300" cy="21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3635125" y="2571750"/>
            <a:ext cx="5685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7939325" y="2539150"/>
            <a:ext cx="10083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Imputer / </a:t>
            </a:r>
            <a:r>
              <a:rPr lang="ko" sz="1500"/>
              <a:t>평균, 중앙값, 최빈값, 지정값</a:t>
            </a:r>
            <a:endParaRPr sz="1500"/>
          </a:p>
        </p:txBody>
      </p:sp>
      <p:sp>
        <p:nvSpPr>
          <p:cNvPr id="196" name="Google Shape;196;p21"/>
          <p:cNvSpPr/>
          <p:nvPr/>
        </p:nvSpPr>
        <p:spPr>
          <a:xfrm>
            <a:off x="0" y="54775"/>
            <a:ext cx="1500300" cy="41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누락 데이터 처리</a:t>
            </a:r>
            <a:endParaRPr b="1" sz="1200"/>
          </a:p>
        </p:txBody>
      </p:sp>
      <p:sp>
        <p:nvSpPr>
          <p:cNvPr id="197" name="Google Shape;197;p21"/>
          <p:cNvSpPr/>
          <p:nvPr/>
        </p:nvSpPr>
        <p:spPr>
          <a:xfrm>
            <a:off x="1329950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범주형 데이터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280495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훈련/테스트 나누기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4451925" y="54775"/>
            <a:ext cx="16383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스케일 맞추기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9207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특성 선택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7573900" y="54775"/>
            <a:ext cx="1811100" cy="417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RF 특성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중요도 사용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02" name="Google Shape;202;p21"/>
          <p:cNvSpPr txBox="1"/>
          <p:nvPr>
            <p:ph idx="4294967295" type="subTitle"/>
          </p:nvPr>
        </p:nvSpPr>
        <p:spPr>
          <a:xfrm>
            <a:off x="729451" y="781250"/>
            <a:ext cx="945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대체</a:t>
            </a:r>
            <a:endParaRPr b="1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00" y="2216548"/>
            <a:ext cx="5557724" cy="24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4451925" y="2638375"/>
            <a:ext cx="6324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159375" y="2638375"/>
            <a:ext cx="1057200" cy="24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950650" y="4118750"/>
            <a:ext cx="314100" cy="21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2264750" y="4271150"/>
            <a:ext cx="314100" cy="21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