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9" r:id="rId4"/>
    <p:sldId id="261" r:id="rId5"/>
    <p:sldId id="262" r:id="rId6"/>
    <p:sldId id="263" r:id="rId7"/>
    <p:sldId id="265" r:id="rId8"/>
  </p:sldIdLst>
  <p:sldSz cx="4610100" cy="3454400"/>
  <p:notesSz cx="4610100" cy="3454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66" autoAdjust="0"/>
  </p:normalViewPr>
  <p:slideViewPr>
    <p:cSldViewPr>
      <p:cViewPr varScale="1">
        <p:scale>
          <a:sx n="156" d="100"/>
          <a:sy n="156" d="100"/>
        </p:scale>
        <p:origin x="4596"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ED1BDE2F-B6CF-4D88-AFF3-C39BAAEE8466}" type="datetimeFigureOut">
              <a:rPr lang="en-US" smtClean="0"/>
              <a:t>28-Apr-25</a:t>
            </a:fld>
            <a:endParaRPr lang="en-US"/>
          </a:p>
        </p:txBody>
      </p:sp>
      <p:sp>
        <p:nvSpPr>
          <p:cNvPr id="4" name="Slide Image Placeholder 3"/>
          <p:cNvSpPr>
            <a:spLocks noGrp="1" noRot="1" noChangeAspect="1"/>
          </p:cNvSpPr>
          <p:nvPr>
            <p:ph type="sldImg" idx="2"/>
          </p:nvPr>
        </p:nvSpPr>
        <p:spPr>
          <a:xfrm>
            <a:off x="1527175" y="431800"/>
            <a:ext cx="1555750" cy="11652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60375" y="1662113"/>
            <a:ext cx="3689350" cy="13604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281363"/>
            <a:ext cx="1997075" cy="1730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611438" y="3281363"/>
            <a:ext cx="1997075" cy="173037"/>
          </a:xfrm>
          <a:prstGeom prst="rect">
            <a:avLst/>
          </a:prstGeom>
        </p:spPr>
        <p:txBody>
          <a:bodyPr vert="horz" lIns="91440" tIns="45720" rIns="91440" bIns="45720" rtlCol="0" anchor="b"/>
          <a:lstStyle>
            <a:lvl1pPr algn="r">
              <a:defRPr sz="1200"/>
            </a:lvl1pPr>
          </a:lstStyle>
          <a:p>
            <a:fld id="{DDCD2BB8-2D75-4529-B7AE-9264CBB0369D}" type="slidenum">
              <a:rPr lang="en-US" smtClean="0"/>
              <a:t>‹#›</a:t>
            </a:fld>
            <a:endParaRPr lang="en-US"/>
          </a:p>
        </p:txBody>
      </p:sp>
    </p:spTree>
    <p:extLst>
      <p:ext uri="{BB962C8B-B14F-4D97-AF65-F5344CB8AC3E}">
        <p14:creationId xmlns:p14="http://schemas.microsoft.com/office/powerpoint/2010/main" val="972218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We </a:t>
            </a:r>
            <a:r>
              <a:rPr lang="en-US" sz="1800" dirty="0" err="1">
                <a:effectLst/>
                <a:latin typeface="Times New Roman" panose="02020603050405020304" pitchFamily="18" charset="0"/>
                <a:ea typeface="Times New Roman" panose="02020603050405020304" pitchFamily="18" charset="0"/>
              </a:rPr>
              <a:t>analysed</a:t>
            </a:r>
            <a:r>
              <a:rPr lang="en-US" sz="1800" dirty="0">
                <a:effectLst/>
                <a:latin typeface="Times New Roman" panose="02020603050405020304" pitchFamily="18" charset="0"/>
                <a:ea typeface="Times New Roman" panose="02020603050405020304" pitchFamily="18" charset="0"/>
              </a:rPr>
              <a:t> annotation data to identify overlapping annotation durations among files.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1- We determined the annotation duration by subtracting the onset from the offset, then we detected the instances of unique overlapping between annotations using a precision threshold of 100 </a:t>
            </a:r>
            <a:r>
              <a:rPr lang="en-US" sz="1800" dirty="0" err="1">
                <a:effectLst/>
                <a:latin typeface="Times New Roman" panose="02020603050405020304" pitchFamily="18" charset="0"/>
                <a:ea typeface="Times New Roman" panose="02020603050405020304" pitchFamily="18" charset="0"/>
              </a:rPr>
              <a:t>ms</a:t>
            </a:r>
            <a:r>
              <a:rPr lang="en-US" sz="1800" dirty="0">
                <a:effectLst/>
                <a:latin typeface="Times New Roman" panose="02020603050405020304" pitchFamily="18" charset="0"/>
                <a:ea typeface="Times New Roman" panose="02020603050405020304" pitchFamily="18" charset="0"/>
              </a:rPr>
              <a:t>, to achieve the following results: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Total number of files with 2 annotators: 725; Number of files with at least 1 overlapping region with 2 annotators: 446; Maximum number of overlapping regions: 20 (for audio file: 560530.mp3)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total number of files with 3 annotators was only 6 so its effect is quite negligible, but 4 out of those were overlapping in at least 1 region, with a maximum number of overlapping regions of 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In any case, this shows there is an agreement for 61.5% of the cases with two annotations within the given threshold, so the annotations are actually not very precise. Maybe this is explained by files containing complex or multiple sound events, which can be interpreted differently by the several annotators.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2- Here we calculated the mean cosine similarity score between the text embeddings of overlapping annotations to get the following results: “mean similarity with 2 annotators: 0.4271726608276367; mean similarity with 3 annotators: 0.3451352119445801”, which makes for some level of agreement, although lesser among triple-annotator files.</a:t>
            </a:r>
            <a:endParaRPr lang="de-AT"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de-AT"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DCD2BB8-2D75-4529-B7AE-9264CBB0369D}" type="slidenum">
              <a:rPr lang="en-US" smtClean="0"/>
              <a:t>2</a:t>
            </a:fld>
            <a:endParaRPr lang="en-US"/>
          </a:p>
        </p:txBody>
      </p:sp>
    </p:spTree>
    <p:extLst>
      <p:ext uri="{BB962C8B-B14F-4D97-AF65-F5344CB8AC3E}">
        <p14:creationId xmlns:p14="http://schemas.microsoft.com/office/powerpoint/2010/main" val="488833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Tx/>
              <a:buChar char="-"/>
            </a:pPr>
            <a:r>
              <a:rPr lang="en-US" sz="1800" dirty="0">
                <a:effectLst/>
                <a:latin typeface="Times New Roman" panose="02020603050405020304" pitchFamily="18" charset="0"/>
                <a:ea typeface="Times New Roman" panose="02020603050405020304" pitchFamily="18" charset="0"/>
              </a:rPr>
              <a:t>We visualized the number of annotations per file with a histogram (bins=30). We saw that a majority of the files (about 8000) contained &lt;10 annotations, with about 6400 containing 3 annotations or less</a:t>
            </a:r>
          </a:p>
          <a:p>
            <a:pPr marL="285750" indent="-285750">
              <a:buFontTx/>
              <a:buChar char="-"/>
            </a:pPr>
            <a:endParaRPr lang="en-US" sz="1800" dirty="0">
              <a:effectLst/>
              <a:latin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dirty="0">
                <a:effectLst/>
                <a:latin typeface="Times New Roman" panose="02020603050405020304" pitchFamily="18" charset="0"/>
              </a:rPr>
              <a:t>Now i</a:t>
            </a:r>
            <a:r>
              <a:rPr lang="en-US" sz="1800" dirty="0">
                <a:effectLst/>
                <a:latin typeface="Times New Roman" panose="02020603050405020304" pitchFamily="18" charset="0"/>
                <a:ea typeface="Times New Roman" panose="02020603050405020304" pitchFamily="18" charset="0"/>
              </a:rPr>
              <a:t>n order to calculate the number of distinct sound events, we made the following assumption: instances of repeating sound events (e.g. a dog barks loudly) would have been annotated multiple times using the identical text. With this, we computed the number of unique textual annotations to get a ballpark figure of the number of distinct sound events. We found that over 7500 files contained 1-5 sound events, with only 3 with 20&gt; sound events.</a:t>
            </a:r>
            <a:endParaRPr lang="de-AT" sz="1800" dirty="0">
              <a:effectLst/>
              <a:latin typeface="Times New Roman" panose="02020603050405020304" pitchFamily="18" charset="0"/>
              <a:ea typeface="Times New Roman" panose="02020603050405020304" pitchFamily="18" charset="0"/>
            </a:endParaRPr>
          </a:p>
          <a:p>
            <a:pPr marL="285750" indent="-285750">
              <a:buFontTx/>
              <a:buChar char="-"/>
            </a:pPr>
            <a:endParaRPr lang="en-US" sz="1800"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DCD2BB8-2D75-4529-B7AE-9264CBB0369D}" type="slidenum">
              <a:rPr lang="en-US" smtClean="0"/>
              <a:t>3</a:t>
            </a:fld>
            <a:endParaRPr lang="en-US"/>
          </a:p>
        </p:txBody>
      </p:sp>
    </p:spTree>
    <p:extLst>
      <p:ext uri="{BB962C8B-B14F-4D97-AF65-F5344CB8AC3E}">
        <p14:creationId xmlns:p14="http://schemas.microsoft.com/office/powerpoint/2010/main" val="8319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To determine annotation quality, we calculated both the cosine similarity &amp; dot product (which mathematically yielded identical results) between the embeddings of the audio annotations and the ones of the metadata for all annotators to obtain a similarity score.</a:t>
            </a:r>
          </a:p>
          <a:p>
            <a:r>
              <a:rPr lang="en-US" sz="1800" dirty="0">
                <a:effectLst/>
                <a:latin typeface="Times New Roman" panose="02020603050405020304" pitchFamily="18" charset="0"/>
                <a:ea typeface="Times New Roman" panose="02020603050405020304" pitchFamily="18" charset="0"/>
              </a:rPr>
              <a:t>We also calculated the length of characters in each annotation (not length of words),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Then we created box-plots to visualize some summary statistics for both these values, e.g. median annotation length of approx. 40 chars, we can also see a large number of outliers and some extreme outliers above 250 chars</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rPr>
              <a:t>Median similarity score of a little above 0.3 indicates </a:t>
            </a:r>
            <a:r>
              <a:rPr lang="en-US" sz="2800" b="0" i="0" dirty="0">
                <a:effectLst/>
                <a:latin typeface="D-DINExp"/>
              </a:rPr>
              <a:t>low to moderate similarity between annotations. We had many examples of a zero similarity score (so </a:t>
            </a:r>
            <a:r>
              <a:rPr lang="en-US" sz="4000" b="0" i="0" dirty="0">
                <a:effectLst/>
                <a:latin typeface="D-DINExp"/>
              </a:rPr>
              <a:t>orthogonal embedding vectors and no shared similarity).</a:t>
            </a:r>
            <a:r>
              <a:rPr lang="en-US" sz="2800" b="0" i="0" dirty="0">
                <a:effectLst/>
                <a:latin typeface="D-DINExp"/>
              </a:rPr>
              <a:t> But also observed that a perfect annotation score of 1 was achieved, but more on that next slide. The worst score was about -0.4, so still not completely </a:t>
            </a:r>
            <a:r>
              <a:rPr lang="de-AT" sz="2800" b="0" i="0" dirty="0" err="1">
                <a:effectLst/>
                <a:latin typeface="D-DINExp"/>
              </a:rPr>
              <a:t>opposite</a:t>
            </a:r>
            <a:r>
              <a:rPr lang="de-AT" sz="2800" b="0" i="0" dirty="0">
                <a:effectLst/>
                <a:latin typeface="D-DINExp"/>
              </a:rPr>
              <a:t> </a:t>
            </a:r>
            <a:r>
              <a:rPr lang="de-AT" sz="2800" b="0" i="0" dirty="0" err="1">
                <a:effectLst/>
                <a:latin typeface="D-DINExp"/>
              </a:rPr>
              <a:t>vectors</a:t>
            </a:r>
            <a:r>
              <a:rPr lang="de-AT" sz="2800" b="0" i="0" dirty="0">
                <a:effectLst/>
                <a:latin typeface="D-DINExp"/>
              </a:rPr>
              <a:t> (</a:t>
            </a:r>
            <a:r>
              <a:rPr lang="de-AT" sz="2800" b="0" i="0" dirty="0" err="1">
                <a:effectLst/>
                <a:latin typeface="D-DINExp"/>
              </a:rPr>
              <a:t>which</a:t>
            </a:r>
            <a:r>
              <a:rPr lang="de-AT" sz="2800" b="0" i="0" dirty="0">
                <a:effectLst/>
                <a:latin typeface="D-DINExp"/>
              </a:rPr>
              <a:t> </a:t>
            </a:r>
            <a:r>
              <a:rPr lang="de-AT" sz="2800" b="0" i="0" dirty="0" err="1">
                <a:effectLst/>
                <a:latin typeface="D-DINExp"/>
              </a:rPr>
              <a:t>would</a:t>
            </a:r>
            <a:r>
              <a:rPr lang="de-AT" sz="2800" b="0" i="0" dirty="0">
                <a:effectLst/>
                <a:latin typeface="D-DINExp"/>
              </a:rPr>
              <a:t> </a:t>
            </a:r>
            <a:r>
              <a:rPr lang="de-AT" sz="2800" b="0" i="0" dirty="0" err="1">
                <a:effectLst/>
                <a:latin typeface="D-DINExp"/>
              </a:rPr>
              <a:t>be</a:t>
            </a:r>
            <a:r>
              <a:rPr lang="de-AT" sz="2800" b="0" i="0" dirty="0">
                <a:effectLst/>
                <a:latin typeface="D-DINExp"/>
              </a:rPr>
              <a:t> at -1)</a:t>
            </a:r>
            <a:endParaRPr lang="en-US" sz="1800" dirty="0">
              <a:effectLst/>
              <a:latin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DDCD2BB8-2D75-4529-B7AE-9264CBB0369D}" type="slidenum">
              <a:rPr lang="en-US" smtClean="0"/>
              <a:t>4</a:t>
            </a:fld>
            <a:endParaRPr lang="en-US"/>
          </a:p>
        </p:txBody>
      </p:sp>
    </p:spTree>
    <p:extLst>
      <p:ext uri="{BB962C8B-B14F-4D97-AF65-F5344CB8AC3E}">
        <p14:creationId xmlns:p14="http://schemas.microsoft.com/office/powerpoint/2010/main" val="3822209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then used a </a:t>
            </a:r>
            <a:r>
              <a:rPr lang="en-US" sz="1800" dirty="0">
                <a:effectLst/>
                <a:latin typeface="Times New Roman" panose="02020603050405020304" pitchFamily="18" charset="0"/>
                <a:ea typeface="Times New Roman" panose="02020603050405020304" pitchFamily="18" charset="0"/>
              </a:rPr>
              <a:t>scatter plot to plot annotations length &amp;  similarity score against each other to try and find a correlation. </a:t>
            </a:r>
            <a:r>
              <a:rPr lang="en-US" sz="1800" dirty="0">
                <a:effectLst/>
                <a:latin typeface="Times New Roman" panose="02020603050405020304" pitchFamily="18" charset="0"/>
              </a:rPr>
              <a:t>We only did this visually, but even so, one can generally see that a longer annotation meant a better similarity score, so it might be the case that an annotator put more effort into typing annotations and thus achieved a better accuracy. </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Or, as in the case with our #1 annotation, which </a:t>
            </a:r>
            <a:r>
              <a:rPr lang="en-US" sz="1800" dirty="0">
                <a:effectLst/>
                <a:latin typeface="Times New Roman" panose="02020603050405020304" pitchFamily="18" charset="0"/>
                <a:ea typeface="Times New Roman" panose="02020603050405020304" pitchFamily="18" charset="0"/>
              </a:rPr>
              <a:t>consisted of a single word but achieved a perfect similarity score of 1, those annotations relied heavily on the metadata. The perfect annotation for instance just so happened to exactly contain the only word listed in the metadata, hence being a perfect match. Whether intentionally copied or not is unknown.</a:t>
            </a:r>
          </a:p>
          <a:p>
            <a:endParaRPr lang="en-US" sz="1800" dirty="0">
              <a:effectLst/>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rPr>
              <a:t>As mentioned, m</a:t>
            </a:r>
            <a:r>
              <a:rPr lang="en-US" sz="1800" dirty="0">
                <a:effectLst/>
                <a:latin typeface="Times New Roman" panose="02020603050405020304" pitchFamily="18" charset="0"/>
                <a:ea typeface="Times New Roman" panose="02020603050405020304" pitchFamily="18" charset="0"/>
              </a:rPr>
              <a:t>ost of the lower quality annotations contained fewer chars. Therefore, a simple method at filtering such instances would be to exclude the quadrant of negative similarity scores containing &lt;100 characters. We could also double-check whether highly-scoring ones were one-to-one copies of the meta data and use some threshold to filter those.</a:t>
            </a:r>
            <a:endParaRPr lang="de-AT"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DDCD2BB8-2D75-4529-B7AE-9264CBB0369D}" type="slidenum">
              <a:rPr lang="en-US" smtClean="0"/>
              <a:t>5</a:t>
            </a:fld>
            <a:endParaRPr lang="en-US"/>
          </a:p>
        </p:txBody>
      </p:sp>
    </p:spTree>
    <p:extLst>
      <p:ext uri="{BB962C8B-B14F-4D97-AF65-F5344CB8AC3E}">
        <p14:creationId xmlns:p14="http://schemas.microsoft.com/office/powerpoint/2010/main" val="1492784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For annotation quality, we firstly mapped the long annotator ID’s to indices, which we mapped back at the end in order to identify them. Then, to determine the variation, we similarly used the mean cosine similarity scores for each annotator to calculate the standard deviation of the similarity scores across their respective set of audio files. </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We visualized this in bar charts obtain the fifteen best/worst and most/least consistent annotators, although now realizing we somehow switched the titles of the best/worst scores graphs. The best performing annotator achieved a mean similarity score of around 0.6 and also was in the top 15 most consistent annotators, with only 0.14 SD.</a:t>
            </a:r>
          </a:p>
          <a:p>
            <a:endParaRPr lang="en-US"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While the worst averaged a little above 0.2, which is actually better than we expected. The least consistent annotators only had a </a:t>
            </a:r>
            <a:r>
              <a:rPr lang="en-US" sz="1800" dirty="0" err="1">
                <a:effectLst/>
                <a:latin typeface="Times New Roman" panose="02020603050405020304" pitchFamily="18" charset="0"/>
                <a:ea typeface="Times New Roman" panose="02020603050405020304" pitchFamily="18" charset="0"/>
              </a:rPr>
              <a:t>standev</a:t>
            </a:r>
            <a:r>
              <a:rPr lang="en-US" sz="1800" dirty="0">
                <a:effectLst/>
                <a:latin typeface="Times New Roman" panose="02020603050405020304" pitchFamily="18" charset="0"/>
                <a:ea typeface="Times New Roman" panose="02020603050405020304" pitchFamily="18" charset="0"/>
              </a:rPr>
              <a:t> of 0.25, so even they were quite consistent, although not necessarily consistently good, just little variation from their mean scores.</a:t>
            </a:r>
          </a:p>
        </p:txBody>
      </p:sp>
      <p:sp>
        <p:nvSpPr>
          <p:cNvPr id="4" name="Slide Number Placeholder 3"/>
          <p:cNvSpPr>
            <a:spLocks noGrp="1"/>
          </p:cNvSpPr>
          <p:nvPr>
            <p:ph type="sldNum" sz="quarter" idx="5"/>
          </p:nvPr>
        </p:nvSpPr>
        <p:spPr/>
        <p:txBody>
          <a:bodyPr/>
          <a:lstStyle/>
          <a:p>
            <a:fld id="{DDCD2BB8-2D75-4529-B7AE-9264CBB0369D}" type="slidenum">
              <a:rPr lang="en-US" smtClean="0"/>
              <a:t>6</a:t>
            </a:fld>
            <a:endParaRPr lang="en-US"/>
          </a:p>
        </p:txBody>
      </p:sp>
    </p:spTree>
    <p:extLst>
      <p:ext uri="{BB962C8B-B14F-4D97-AF65-F5344CB8AC3E}">
        <p14:creationId xmlns:p14="http://schemas.microsoft.com/office/powerpoint/2010/main" val="7302448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0864"/>
            <a:ext cx="3918585" cy="725424"/>
          </a:xfrm>
          <a:prstGeom prst="rect">
            <a:avLst/>
          </a:prstGeom>
        </p:spPr>
        <p:txBody>
          <a:bodyPr wrap="square" lIns="0" tIns="0" rIns="0" bIns="0">
            <a:spAutoFit/>
          </a:bodyPr>
          <a:lstStyle>
            <a:lvl1pPr>
              <a:defRPr sz="1400" b="1" i="0">
                <a:solidFill>
                  <a:srgbClr val="046C98"/>
                </a:solidFill>
                <a:latin typeface="Arial"/>
                <a:cs typeface="Arial"/>
              </a:defRPr>
            </a:lvl1pPr>
          </a:lstStyle>
          <a:p>
            <a:endParaRPr/>
          </a:p>
        </p:txBody>
      </p:sp>
      <p:sp>
        <p:nvSpPr>
          <p:cNvPr id="3" name="Holder 3"/>
          <p:cNvSpPr>
            <a:spLocks noGrp="1"/>
          </p:cNvSpPr>
          <p:nvPr>
            <p:ph type="subTitle" idx="4"/>
          </p:nvPr>
        </p:nvSpPr>
        <p:spPr>
          <a:xfrm>
            <a:off x="691515" y="1934464"/>
            <a:ext cx="3227070" cy="863600"/>
          </a:xfrm>
          <a:prstGeom prst="rect">
            <a:avLst/>
          </a:prstGeom>
        </p:spPr>
        <p:txBody>
          <a:bodyPr wrap="square" lIns="0" tIns="0" rIns="0" bIns="0">
            <a:spAutoFit/>
          </a:bodyPr>
          <a:lstStyle>
            <a:lvl1pPr>
              <a:defRPr sz="1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46C98"/>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46C98"/>
                </a:solidFill>
                <a:latin typeface="Arial"/>
                <a:cs typeface="Arial"/>
              </a:defRPr>
            </a:lvl1pPr>
          </a:lstStyle>
          <a:p>
            <a:endParaRPr/>
          </a:p>
        </p:txBody>
      </p:sp>
      <p:sp>
        <p:nvSpPr>
          <p:cNvPr id="3" name="Holder 3"/>
          <p:cNvSpPr>
            <a:spLocks noGrp="1"/>
          </p:cNvSpPr>
          <p:nvPr>
            <p:ph sz="half" idx="2"/>
          </p:nvPr>
        </p:nvSpPr>
        <p:spPr>
          <a:xfrm>
            <a:off x="230505" y="794512"/>
            <a:ext cx="2005393" cy="227990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4512"/>
            <a:ext cx="2005393" cy="227990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rgbClr val="046C98"/>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47293" y="103807"/>
            <a:ext cx="1614170" cy="238760"/>
          </a:xfrm>
          <a:prstGeom prst="rect">
            <a:avLst/>
          </a:prstGeom>
        </p:spPr>
        <p:txBody>
          <a:bodyPr wrap="square" lIns="0" tIns="0" rIns="0" bIns="0">
            <a:spAutoFit/>
          </a:bodyPr>
          <a:lstStyle>
            <a:lvl1pPr>
              <a:defRPr sz="1400" b="1" i="0">
                <a:solidFill>
                  <a:srgbClr val="046C98"/>
                </a:solidFill>
                <a:latin typeface="Arial"/>
                <a:cs typeface="Arial"/>
              </a:defRPr>
            </a:lvl1pPr>
          </a:lstStyle>
          <a:p>
            <a:endParaRPr/>
          </a:p>
        </p:txBody>
      </p:sp>
      <p:sp>
        <p:nvSpPr>
          <p:cNvPr id="3" name="Holder 3"/>
          <p:cNvSpPr>
            <a:spLocks noGrp="1"/>
          </p:cNvSpPr>
          <p:nvPr>
            <p:ph type="body" idx="1"/>
          </p:nvPr>
        </p:nvSpPr>
        <p:spPr>
          <a:xfrm>
            <a:off x="578930" y="605062"/>
            <a:ext cx="3545840" cy="2277110"/>
          </a:xfrm>
          <a:prstGeom prst="rect">
            <a:avLst/>
          </a:prstGeom>
        </p:spPr>
        <p:txBody>
          <a:bodyPr wrap="square" lIns="0" tIns="0" rIns="0" bIns="0">
            <a:spAutoFit/>
          </a:bodyPr>
          <a:lstStyle>
            <a:lvl1pPr>
              <a:defRPr sz="10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031994" y="3225333"/>
            <a:ext cx="223520" cy="139064"/>
          </a:xfrm>
          <a:prstGeom prst="rect">
            <a:avLst/>
          </a:prstGeom>
        </p:spPr>
        <p:txBody>
          <a:bodyPr wrap="square" lIns="0" tIns="0" rIns="0" bIns="0">
            <a:spAutoFit/>
          </a:bodyPr>
          <a:lstStyle>
            <a:lvl1pPr>
              <a:defRPr sz="800" b="0" i="0">
                <a:solidFill>
                  <a:srgbClr val="595959"/>
                </a:solidFill>
                <a:latin typeface="Arial MT"/>
                <a:cs typeface="Arial MT"/>
              </a:defRPr>
            </a:lvl1pPr>
          </a:lstStyle>
          <a:p>
            <a:pPr marL="12700">
              <a:lnSpc>
                <a:spcPct val="100000"/>
              </a:lnSpc>
              <a:spcBef>
                <a:spcPts val="25"/>
              </a:spcBef>
            </a:pPr>
            <a:r>
              <a:rPr spc="-20" dirty="0"/>
              <a:t>1/35</a:t>
            </a:r>
          </a:p>
        </p:txBody>
      </p:sp>
      <p:sp>
        <p:nvSpPr>
          <p:cNvPr id="5" name="Holder 5"/>
          <p:cNvSpPr>
            <a:spLocks noGrp="1"/>
          </p:cNvSpPr>
          <p:nvPr>
            <p:ph type="dt" sz="half" idx="6"/>
          </p:nvPr>
        </p:nvSpPr>
        <p:spPr>
          <a:xfrm>
            <a:off x="230505" y="3212592"/>
            <a:ext cx="1060323" cy="1727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27-Apr-25</a:t>
            </a:fld>
            <a:endParaRPr lang="en-US"/>
          </a:p>
        </p:txBody>
      </p:sp>
      <p:sp>
        <p:nvSpPr>
          <p:cNvPr id="6" name="Holder 6"/>
          <p:cNvSpPr>
            <a:spLocks noGrp="1"/>
          </p:cNvSpPr>
          <p:nvPr>
            <p:ph type="sldNum" sz="quarter" idx="7"/>
          </p:nvPr>
        </p:nvSpPr>
        <p:spPr>
          <a:xfrm>
            <a:off x="3319272" y="3212592"/>
            <a:ext cx="1060323" cy="1727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2.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293" y="363174"/>
            <a:ext cx="3394710" cy="654050"/>
          </a:xfrm>
          <a:prstGeom prst="rect">
            <a:avLst/>
          </a:prstGeom>
        </p:spPr>
        <p:txBody>
          <a:bodyPr vert="horz" wrap="square" lIns="0" tIns="12700" rIns="0" bIns="0" rtlCol="0">
            <a:spAutoFit/>
          </a:bodyPr>
          <a:lstStyle/>
          <a:p>
            <a:pPr marL="12700">
              <a:lnSpc>
                <a:spcPct val="100000"/>
              </a:lnSpc>
              <a:spcBef>
                <a:spcPts val="100"/>
              </a:spcBef>
            </a:pPr>
            <a:r>
              <a:rPr sz="2050" dirty="0"/>
              <a:t>UE</a:t>
            </a:r>
            <a:r>
              <a:rPr sz="2050" spc="-15" dirty="0"/>
              <a:t> </a:t>
            </a:r>
            <a:r>
              <a:rPr sz="2050" dirty="0"/>
              <a:t>MLPC</a:t>
            </a:r>
            <a:r>
              <a:rPr sz="2050" spc="-15" dirty="0"/>
              <a:t> </a:t>
            </a:r>
            <a:r>
              <a:rPr sz="2050" spc="-10" dirty="0"/>
              <a:t>2025:</a:t>
            </a:r>
            <a:endParaRPr sz="2050"/>
          </a:p>
          <a:p>
            <a:pPr marL="12700">
              <a:lnSpc>
                <a:spcPct val="100000"/>
              </a:lnSpc>
              <a:spcBef>
                <a:spcPts val="30"/>
              </a:spcBef>
            </a:pPr>
            <a:r>
              <a:rPr sz="2050" spc="-85" dirty="0"/>
              <a:t>DATA</a:t>
            </a:r>
            <a:r>
              <a:rPr sz="2050" spc="-80" dirty="0"/>
              <a:t> </a:t>
            </a:r>
            <a:r>
              <a:rPr sz="2050" spc="-10" dirty="0"/>
              <a:t>EXPLORATION</a:t>
            </a:r>
            <a:r>
              <a:rPr sz="2050" spc="-105" dirty="0"/>
              <a:t> </a:t>
            </a:r>
            <a:r>
              <a:rPr sz="2050" spc="-20" dirty="0"/>
              <a:t>TASK</a:t>
            </a:r>
            <a:endParaRPr sz="2050"/>
          </a:p>
        </p:txBody>
      </p:sp>
      <p:grpSp>
        <p:nvGrpSpPr>
          <p:cNvPr id="3" name="object 3"/>
          <p:cNvGrpSpPr/>
          <p:nvPr/>
        </p:nvGrpSpPr>
        <p:grpSpPr>
          <a:xfrm>
            <a:off x="357771" y="1051149"/>
            <a:ext cx="635635" cy="576580"/>
            <a:chOff x="357771" y="1051149"/>
            <a:chExt cx="635635" cy="576580"/>
          </a:xfrm>
        </p:grpSpPr>
        <p:sp>
          <p:nvSpPr>
            <p:cNvPr id="4" name="object 4"/>
            <p:cNvSpPr/>
            <p:nvPr/>
          </p:nvSpPr>
          <p:spPr>
            <a:xfrm>
              <a:off x="362534" y="1487379"/>
              <a:ext cx="626110" cy="135890"/>
            </a:xfrm>
            <a:custGeom>
              <a:avLst/>
              <a:gdLst/>
              <a:ahLst/>
              <a:cxnLst/>
              <a:rect l="l" t="t" r="r" b="b"/>
              <a:pathLst>
                <a:path w="626110" h="135890">
                  <a:moveTo>
                    <a:pt x="626047" y="135361"/>
                  </a:moveTo>
                  <a:lnTo>
                    <a:pt x="0" y="135361"/>
                  </a:lnTo>
                  <a:lnTo>
                    <a:pt x="0" y="0"/>
                  </a:lnTo>
                  <a:lnTo>
                    <a:pt x="626047" y="0"/>
                  </a:lnTo>
                  <a:lnTo>
                    <a:pt x="626047" y="135361"/>
                  </a:lnTo>
                  <a:close/>
                </a:path>
              </a:pathLst>
            </a:custGeom>
            <a:solidFill>
              <a:srgbClr val="046C98"/>
            </a:solidFill>
          </p:spPr>
          <p:txBody>
            <a:bodyPr wrap="square" lIns="0" tIns="0" rIns="0" bIns="0" rtlCol="0"/>
            <a:lstStyle/>
            <a:p>
              <a:endParaRPr/>
            </a:p>
          </p:txBody>
        </p:sp>
        <p:sp>
          <p:nvSpPr>
            <p:cNvPr id="5" name="object 5"/>
            <p:cNvSpPr/>
            <p:nvPr/>
          </p:nvSpPr>
          <p:spPr>
            <a:xfrm>
              <a:off x="362534" y="1487379"/>
              <a:ext cx="626110" cy="135890"/>
            </a:xfrm>
            <a:custGeom>
              <a:avLst/>
              <a:gdLst/>
              <a:ahLst/>
              <a:cxnLst/>
              <a:rect l="l" t="t" r="r" b="b"/>
              <a:pathLst>
                <a:path w="626110" h="135890">
                  <a:moveTo>
                    <a:pt x="0" y="135361"/>
                  </a:moveTo>
                  <a:lnTo>
                    <a:pt x="626047" y="135361"/>
                  </a:lnTo>
                  <a:lnTo>
                    <a:pt x="626047" y="0"/>
                  </a:lnTo>
                  <a:lnTo>
                    <a:pt x="0" y="0"/>
                  </a:lnTo>
                  <a:lnTo>
                    <a:pt x="0" y="135361"/>
                  </a:lnTo>
                  <a:close/>
                </a:path>
              </a:pathLst>
            </a:custGeom>
            <a:ln w="9524">
              <a:solidFill>
                <a:srgbClr val="046C98"/>
              </a:solidFill>
            </a:ln>
          </p:spPr>
          <p:txBody>
            <a:bodyPr wrap="square" lIns="0" tIns="0" rIns="0" bIns="0" rtlCol="0"/>
            <a:lstStyle/>
            <a:p>
              <a:endParaRPr/>
            </a:p>
          </p:txBody>
        </p:sp>
        <p:sp>
          <p:nvSpPr>
            <p:cNvPr id="6" name="object 6"/>
            <p:cNvSpPr/>
            <p:nvPr/>
          </p:nvSpPr>
          <p:spPr>
            <a:xfrm>
              <a:off x="362534" y="1055912"/>
              <a:ext cx="626110" cy="431800"/>
            </a:xfrm>
            <a:custGeom>
              <a:avLst/>
              <a:gdLst/>
              <a:ahLst/>
              <a:cxnLst/>
              <a:rect l="l" t="t" r="r" b="b"/>
              <a:pathLst>
                <a:path w="626110" h="431800">
                  <a:moveTo>
                    <a:pt x="313024" y="431466"/>
                  </a:moveTo>
                  <a:lnTo>
                    <a:pt x="0" y="160743"/>
                  </a:lnTo>
                  <a:lnTo>
                    <a:pt x="0" y="0"/>
                  </a:lnTo>
                  <a:lnTo>
                    <a:pt x="313024" y="270724"/>
                  </a:lnTo>
                  <a:lnTo>
                    <a:pt x="626047" y="0"/>
                  </a:lnTo>
                  <a:lnTo>
                    <a:pt x="626047" y="160743"/>
                  </a:lnTo>
                  <a:lnTo>
                    <a:pt x="313024" y="431466"/>
                  </a:lnTo>
                  <a:close/>
                </a:path>
              </a:pathLst>
            </a:custGeom>
            <a:solidFill>
              <a:srgbClr val="046C98"/>
            </a:solidFill>
          </p:spPr>
          <p:txBody>
            <a:bodyPr wrap="square" lIns="0" tIns="0" rIns="0" bIns="0" rtlCol="0"/>
            <a:lstStyle/>
            <a:p>
              <a:endParaRPr/>
            </a:p>
          </p:txBody>
        </p:sp>
        <p:sp>
          <p:nvSpPr>
            <p:cNvPr id="7" name="object 7"/>
            <p:cNvSpPr/>
            <p:nvPr/>
          </p:nvSpPr>
          <p:spPr>
            <a:xfrm>
              <a:off x="362534" y="1055912"/>
              <a:ext cx="626110" cy="431800"/>
            </a:xfrm>
            <a:custGeom>
              <a:avLst/>
              <a:gdLst/>
              <a:ahLst/>
              <a:cxnLst/>
              <a:rect l="l" t="t" r="r" b="b"/>
              <a:pathLst>
                <a:path w="626110" h="431800">
                  <a:moveTo>
                    <a:pt x="313024" y="431466"/>
                  </a:moveTo>
                  <a:lnTo>
                    <a:pt x="626047" y="160743"/>
                  </a:lnTo>
                  <a:lnTo>
                    <a:pt x="626047" y="0"/>
                  </a:lnTo>
                  <a:lnTo>
                    <a:pt x="313024" y="270724"/>
                  </a:lnTo>
                  <a:lnTo>
                    <a:pt x="0" y="0"/>
                  </a:lnTo>
                  <a:lnTo>
                    <a:pt x="0" y="160743"/>
                  </a:lnTo>
                  <a:lnTo>
                    <a:pt x="313024" y="431466"/>
                  </a:lnTo>
                  <a:close/>
                </a:path>
              </a:pathLst>
            </a:custGeom>
            <a:ln w="9524">
              <a:solidFill>
                <a:srgbClr val="046C98"/>
              </a:solidFill>
            </a:ln>
          </p:spPr>
          <p:txBody>
            <a:bodyPr wrap="square" lIns="0" tIns="0" rIns="0" bIns="0" rtlCol="0"/>
            <a:lstStyle/>
            <a:p>
              <a:endParaRPr/>
            </a:p>
          </p:txBody>
        </p:sp>
      </p:grpSp>
      <p:sp>
        <p:nvSpPr>
          <p:cNvPr id="8" name="object 8"/>
          <p:cNvSpPr txBox="1"/>
          <p:nvPr/>
        </p:nvSpPr>
        <p:spPr>
          <a:xfrm>
            <a:off x="347293" y="1751254"/>
            <a:ext cx="1859280" cy="840740"/>
          </a:xfrm>
          <a:prstGeom prst="rect">
            <a:avLst/>
          </a:prstGeom>
        </p:spPr>
        <p:txBody>
          <a:bodyPr vert="horz" wrap="square" lIns="0" tIns="12700" rIns="0" bIns="0" rtlCol="0">
            <a:spAutoFit/>
          </a:bodyPr>
          <a:lstStyle/>
          <a:p>
            <a:pPr marL="12700" marR="5080">
              <a:lnSpc>
                <a:spcPct val="111500"/>
              </a:lnSpc>
              <a:spcBef>
                <a:spcPts val="100"/>
              </a:spcBef>
            </a:pPr>
            <a:r>
              <a:rPr sz="1200" i="1" dirty="0">
                <a:latin typeface="Arial"/>
                <a:cs typeface="Arial"/>
              </a:rPr>
              <a:t>Abdalaziz</a:t>
            </a:r>
            <a:r>
              <a:rPr sz="1200" i="1" spc="-55" dirty="0">
                <a:latin typeface="Arial"/>
                <a:cs typeface="Arial"/>
              </a:rPr>
              <a:t> </a:t>
            </a:r>
            <a:r>
              <a:rPr sz="1200" i="1" dirty="0">
                <a:latin typeface="Arial"/>
                <a:cs typeface="Arial"/>
              </a:rPr>
              <a:t>Adil</a:t>
            </a:r>
            <a:r>
              <a:rPr sz="1200" i="1" spc="-55" dirty="0">
                <a:latin typeface="Arial"/>
                <a:cs typeface="Arial"/>
              </a:rPr>
              <a:t> </a:t>
            </a:r>
            <a:r>
              <a:rPr sz="1200" i="1" spc="-10" dirty="0">
                <a:latin typeface="Arial"/>
                <a:cs typeface="Arial"/>
              </a:rPr>
              <a:t>Awad</a:t>
            </a:r>
            <a:r>
              <a:rPr sz="1200" i="1" spc="-50" dirty="0">
                <a:latin typeface="Arial"/>
                <a:cs typeface="Arial"/>
              </a:rPr>
              <a:t> </a:t>
            </a:r>
            <a:r>
              <a:rPr sz="1200" i="1" spc="-10" dirty="0">
                <a:latin typeface="Arial"/>
                <a:cs typeface="Arial"/>
              </a:rPr>
              <a:t>Ayoub </a:t>
            </a:r>
            <a:r>
              <a:rPr sz="1200" i="1" dirty="0">
                <a:latin typeface="Arial"/>
                <a:cs typeface="Arial"/>
              </a:rPr>
              <a:t>Abdulkarim</a:t>
            </a:r>
            <a:r>
              <a:rPr sz="1200" i="1" spc="-55" dirty="0">
                <a:latin typeface="Arial"/>
                <a:cs typeface="Arial"/>
              </a:rPr>
              <a:t> </a:t>
            </a:r>
            <a:r>
              <a:rPr sz="1200" i="1" dirty="0">
                <a:latin typeface="Arial"/>
                <a:cs typeface="Arial"/>
              </a:rPr>
              <a:t>Al</a:t>
            </a:r>
            <a:r>
              <a:rPr sz="1200" i="1" spc="-5" dirty="0">
                <a:latin typeface="Arial"/>
                <a:cs typeface="Arial"/>
              </a:rPr>
              <a:t> </a:t>
            </a:r>
            <a:r>
              <a:rPr sz="1200" i="1" spc="-10" dirty="0">
                <a:latin typeface="Arial"/>
                <a:cs typeface="Arial"/>
              </a:rPr>
              <a:t>Jamal </a:t>
            </a:r>
            <a:r>
              <a:rPr sz="1200" i="1" dirty="0">
                <a:latin typeface="Arial"/>
                <a:cs typeface="Arial"/>
              </a:rPr>
              <a:t>Beibarys</a:t>
            </a:r>
            <a:r>
              <a:rPr sz="1200" i="1" spc="-50" dirty="0">
                <a:latin typeface="Arial"/>
                <a:cs typeface="Arial"/>
              </a:rPr>
              <a:t> </a:t>
            </a:r>
            <a:r>
              <a:rPr sz="1200" i="1" spc="-10" dirty="0">
                <a:latin typeface="Arial"/>
                <a:cs typeface="Arial"/>
              </a:rPr>
              <a:t>Abissatov</a:t>
            </a:r>
            <a:r>
              <a:rPr sz="1200" i="1" spc="500" dirty="0">
                <a:latin typeface="Arial"/>
                <a:cs typeface="Arial"/>
              </a:rPr>
              <a:t> </a:t>
            </a:r>
            <a:r>
              <a:rPr sz="1200" i="1" dirty="0">
                <a:latin typeface="Arial"/>
                <a:cs typeface="Arial"/>
              </a:rPr>
              <a:t>Jeronim</a:t>
            </a:r>
            <a:r>
              <a:rPr sz="1200" i="1" spc="-5" dirty="0">
                <a:latin typeface="Arial"/>
                <a:cs typeface="Arial"/>
              </a:rPr>
              <a:t> </a:t>
            </a:r>
            <a:r>
              <a:rPr sz="1200" i="1" spc="-10" dirty="0">
                <a:latin typeface="Arial"/>
                <a:cs typeface="Arial"/>
              </a:rPr>
              <a:t>Bašić</a:t>
            </a:r>
            <a:endParaRPr sz="1200">
              <a:latin typeface="Arial"/>
              <a:cs typeface="Arial"/>
            </a:endParaRPr>
          </a:p>
        </p:txBody>
      </p:sp>
      <p:grpSp>
        <p:nvGrpSpPr>
          <p:cNvPr id="9" name="object 9"/>
          <p:cNvGrpSpPr/>
          <p:nvPr/>
        </p:nvGrpSpPr>
        <p:grpSpPr>
          <a:xfrm>
            <a:off x="362398" y="2810966"/>
            <a:ext cx="633095" cy="203200"/>
            <a:chOff x="362398" y="2810966"/>
            <a:chExt cx="633095" cy="203200"/>
          </a:xfrm>
        </p:grpSpPr>
        <p:pic>
          <p:nvPicPr>
            <p:cNvPr id="10" name="object 10"/>
            <p:cNvPicPr/>
            <p:nvPr/>
          </p:nvPicPr>
          <p:blipFill>
            <a:blip r:embed="rId2" cstate="print"/>
            <a:stretch>
              <a:fillRect/>
            </a:stretch>
          </p:blipFill>
          <p:spPr>
            <a:xfrm>
              <a:off x="362398" y="2810966"/>
              <a:ext cx="149664" cy="202596"/>
            </a:xfrm>
            <a:prstGeom prst="rect">
              <a:avLst/>
            </a:prstGeom>
          </p:spPr>
        </p:pic>
        <p:pic>
          <p:nvPicPr>
            <p:cNvPr id="11" name="object 11"/>
            <p:cNvPicPr/>
            <p:nvPr/>
          </p:nvPicPr>
          <p:blipFill>
            <a:blip r:embed="rId3" cstate="print"/>
            <a:stretch>
              <a:fillRect/>
            </a:stretch>
          </p:blipFill>
          <p:spPr>
            <a:xfrm>
              <a:off x="548060" y="2810966"/>
              <a:ext cx="219641" cy="199870"/>
            </a:xfrm>
            <a:prstGeom prst="rect">
              <a:avLst/>
            </a:prstGeom>
          </p:spPr>
        </p:pic>
        <p:pic>
          <p:nvPicPr>
            <p:cNvPr id="12" name="object 12"/>
            <p:cNvPicPr/>
            <p:nvPr/>
          </p:nvPicPr>
          <p:blipFill>
            <a:blip r:embed="rId4" cstate="print"/>
            <a:stretch>
              <a:fillRect/>
            </a:stretch>
          </p:blipFill>
          <p:spPr>
            <a:xfrm>
              <a:off x="803582" y="2810966"/>
              <a:ext cx="191340" cy="202946"/>
            </a:xfrm>
            <a:prstGeom prst="rect">
              <a:avLst/>
            </a:prstGeom>
          </p:spPr>
        </p:pic>
      </p:grpSp>
      <p:sp>
        <p:nvSpPr>
          <p:cNvPr id="13" name="object 13"/>
          <p:cNvSpPr/>
          <p:nvPr/>
        </p:nvSpPr>
        <p:spPr>
          <a:xfrm>
            <a:off x="545211" y="3068866"/>
            <a:ext cx="560705" cy="97790"/>
          </a:xfrm>
          <a:custGeom>
            <a:avLst/>
            <a:gdLst/>
            <a:ahLst/>
            <a:cxnLst/>
            <a:rect l="l" t="t" r="r" b="b"/>
            <a:pathLst>
              <a:path w="560705" h="97789">
                <a:moveTo>
                  <a:pt x="26162" y="711"/>
                </a:moveTo>
                <a:lnTo>
                  <a:pt x="17526" y="711"/>
                </a:lnTo>
                <a:lnTo>
                  <a:pt x="17526" y="29959"/>
                </a:lnTo>
                <a:lnTo>
                  <a:pt x="15506" y="31851"/>
                </a:lnTo>
                <a:lnTo>
                  <a:pt x="9588" y="31851"/>
                </a:lnTo>
                <a:lnTo>
                  <a:pt x="7467" y="30429"/>
                </a:lnTo>
                <a:lnTo>
                  <a:pt x="5334" y="28054"/>
                </a:lnTo>
                <a:lnTo>
                  <a:pt x="0" y="33972"/>
                </a:lnTo>
                <a:lnTo>
                  <a:pt x="2603" y="37058"/>
                </a:lnTo>
                <a:lnTo>
                  <a:pt x="6629" y="39776"/>
                </a:lnTo>
                <a:lnTo>
                  <a:pt x="16383" y="39776"/>
                </a:lnTo>
                <a:lnTo>
                  <a:pt x="26162" y="30429"/>
                </a:lnTo>
                <a:lnTo>
                  <a:pt x="26162" y="711"/>
                </a:lnTo>
                <a:close/>
              </a:path>
              <a:path w="560705" h="97789">
                <a:moveTo>
                  <a:pt x="36233" y="58369"/>
                </a:moveTo>
                <a:lnTo>
                  <a:pt x="27825" y="58369"/>
                </a:lnTo>
                <a:lnTo>
                  <a:pt x="27825" y="86321"/>
                </a:lnTo>
                <a:lnTo>
                  <a:pt x="24752" y="89509"/>
                </a:lnTo>
                <a:lnTo>
                  <a:pt x="14325" y="89509"/>
                </a:lnTo>
                <a:lnTo>
                  <a:pt x="11252" y="86321"/>
                </a:lnTo>
                <a:lnTo>
                  <a:pt x="11252" y="58369"/>
                </a:lnTo>
                <a:lnTo>
                  <a:pt x="2844" y="58369"/>
                </a:lnTo>
                <a:lnTo>
                  <a:pt x="2971" y="91643"/>
                </a:lnTo>
                <a:lnTo>
                  <a:pt x="9118" y="97320"/>
                </a:lnTo>
                <a:lnTo>
                  <a:pt x="29718" y="97320"/>
                </a:lnTo>
                <a:lnTo>
                  <a:pt x="36233" y="91643"/>
                </a:lnTo>
                <a:lnTo>
                  <a:pt x="36233" y="89509"/>
                </a:lnTo>
                <a:lnTo>
                  <a:pt x="36233" y="58369"/>
                </a:lnTo>
                <a:close/>
              </a:path>
              <a:path w="560705" h="97789">
                <a:moveTo>
                  <a:pt x="73774" y="19888"/>
                </a:moveTo>
                <a:lnTo>
                  <a:pt x="72250" y="12141"/>
                </a:lnTo>
                <a:lnTo>
                  <a:pt x="69354" y="7810"/>
                </a:lnTo>
                <a:lnTo>
                  <a:pt x="68021" y="5816"/>
                </a:lnTo>
                <a:lnTo>
                  <a:pt x="65011" y="3835"/>
                </a:lnTo>
                <a:lnTo>
                  <a:pt x="65011" y="13258"/>
                </a:lnTo>
                <a:lnTo>
                  <a:pt x="65011" y="26644"/>
                </a:lnTo>
                <a:lnTo>
                  <a:pt x="60274" y="31965"/>
                </a:lnTo>
                <a:lnTo>
                  <a:pt x="46774" y="31965"/>
                </a:lnTo>
                <a:lnTo>
                  <a:pt x="42024" y="26644"/>
                </a:lnTo>
                <a:lnTo>
                  <a:pt x="41922" y="13258"/>
                </a:lnTo>
                <a:lnTo>
                  <a:pt x="46647" y="7810"/>
                </a:lnTo>
                <a:lnTo>
                  <a:pt x="60147" y="7810"/>
                </a:lnTo>
                <a:lnTo>
                  <a:pt x="65011" y="13258"/>
                </a:lnTo>
                <a:lnTo>
                  <a:pt x="65011" y="3835"/>
                </a:lnTo>
                <a:lnTo>
                  <a:pt x="61582" y="1562"/>
                </a:lnTo>
                <a:lnTo>
                  <a:pt x="53403" y="0"/>
                </a:lnTo>
                <a:lnTo>
                  <a:pt x="45199" y="1562"/>
                </a:lnTo>
                <a:lnTo>
                  <a:pt x="38722" y="5816"/>
                </a:lnTo>
                <a:lnTo>
                  <a:pt x="34455" y="12141"/>
                </a:lnTo>
                <a:lnTo>
                  <a:pt x="32918" y="19888"/>
                </a:lnTo>
                <a:lnTo>
                  <a:pt x="34429" y="27686"/>
                </a:lnTo>
                <a:lnTo>
                  <a:pt x="38658" y="33972"/>
                </a:lnTo>
                <a:lnTo>
                  <a:pt x="45110" y="38227"/>
                </a:lnTo>
                <a:lnTo>
                  <a:pt x="53276" y="39776"/>
                </a:lnTo>
                <a:lnTo>
                  <a:pt x="61429" y="38227"/>
                </a:lnTo>
                <a:lnTo>
                  <a:pt x="67919" y="33972"/>
                </a:lnTo>
                <a:lnTo>
                  <a:pt x="69316" y="31965"/>
                </a:lnTo>
                <a:lnTo>
                  <a:pt x="72186" y="27686"/>
                </a:lnTo>
                <a:lnTo>
                  <a:pt x="72440" y="26644"/>
                </a:lnTo>
                <a:lnTo>
                  <a:pt x="73774" y="19888"/>
                </a:lnTo>
                <a:close/>
              </a:path>
              <a:path w="560705" h="97789">
                <a:moveTo>
                  <a:pt x="81699" y="58254"/>
                </a:moveTo>
                <a:lnTo>
                  <a:pt x="73406" y="58254"/>
                </a:lnTo>
                <a:lnTo>
                  <a:pt x="73406" y="81927"/>
                </a:lnTo>
                <a:lnTo>
                  <a:pt x="66040" y="72224"/>
                </a:lnTo>
                <a:lnTo>
                  <a:pt x="55422" y="58254"/>
                </a:lnTo>
                <a:lnTo>
                  <a:pt x="47599" y="58254"/>
                </a:lnTo>
                <a:lnTo>
                  <a:pt x="47599" y="96608"/>
                </a:lnTo>
                <a:lnTo>
                  <a:pt x="55892" y="96608"/>
                </a:lnTo>
                <a:lnTo>
                  <a:pt x="55892" y="72224"/>
                </a:lnTo>
                <a:lnTo>
                  <a:pt x="74472" y="96608"/>
                </a:lnTo>
                <a:lnTo>
                  <a:pt x="81699" y="96608"/>
                </a:lnTo>
                <a:lnTo>
                  <a:pt x="81699" y="81927"/>
                </a:lnTo>
                <a:lnTo>
                  <a:pt x="81699" y="58254"/>
                </a:lnTo>
                <a:close/>
              </a:path>
              <a:path w="560705" h="97789">
                <a:moveTo>
                  <a:pt x="101003" y="58254"/>
                </a:moveTo>
                <a:lnTo>
                  <a:pt x="92595" y="58254"/>
                </a:lnTo>
                <a:lnTo>
                  <a:pt x="92595" y="96608"/>
                </a:lnTo>
                <a:lnTo>
                  <a:pt x="101003" y="96608"/>
                </a:lnTo>
                <a:lnTo>
                  <a:pt x="101003" y="58254"/>
                </a:lnTo>
                <a:close/>
              </a:path>
              <a:path w="560705" h="97789">
                <a:moveTo>
                  <a:pt x="112839" y="711"/>
                </a:moveTo>
                <a:lnTo>
                  <a:pt x="104432" y="711"/>
                </a:lnTo>
                <a:lnTo>
                  <a:pt x="104432" y="15862"/>
                </a:lnTo>
                <a:lnTo>
                  <a:pt x="88925" y="15862"/>
                </a:lnTo>
                <a:lnTo>
                  <a:pt x="88925" y="711"/>
                </a:lnTo>
                <a:lnTo>
                  <a:pt x="80403" y="711"/>
                </a:lnTo>
                <a:lnTo>
                  <a:pt x="80403" y="39065"/>
                </a:lnTo>
                <a:lnTo>
                  <a:pt x="88798" y="39065"/>
                </a:lnTo>
                <a:lnTo>
                  <a:pt x="88798" y="23672"/>
                </a:lnTo>
                <a:lnTo>
                  <a:pt x="104317" y="23672"/>
                </a:lnTo>
                <a:lnTo>
                  <a:pt x="104317" y="39065"/>
                </a:lnTo>
                <a:lnTo>
                  <a:pt x="112839" y="39065"/>
                </a:lnTo>
                <a:lnTo>
                  <a:pt x="112839" y="23672"/>
                </a:lnTo>
                <a:lnTo>
                  <a:pt x="112839" y="15862"/>
                </a:lnTo>
                <a:lnTo>
                  <a:pt x="112839" y="711"/>
                </a:lnTo>
                <a:close/>
              </a:path>
              <a:path w="560705" h="97789">
                <a:moveTo>
                  <a:pt x="146824" y="58254"/>
                </a:moveTo>
                <a:lnTo>
                  <a:pt x="137706" y="58254"/>
                </a:lnTo>
                <a:lnTo>
                  <a:pt x="127762" y="85242"/>
                </a:lnTo>
                <a:lnTo>
                  <a:pt x="117690" y="58254"/>
                </a:lnTo>
                <a:lnTo>
                  <a:pt x="108343" y="58254"/>
                </a:lnTo>
                <a:lnTo>
                  <a:pt x="123850" y="96850"/>
                </a:lnTo>
                <a:lnTo>
                  <a:pt x="131318" y="96850"/>
                </a:lnTo>
                <a:lnTo>
                  <a:pt x="135978" y="85242"/>
                </a:lnTo>
                <a:lnTo>
                  <a:pt x="146824" y="58254"/>
                </a:lnTo>
                <a:close/>
              </a:path>
              <a:path w="560705" h="97789">
                <a:moveTo>
                  <a:pt x="159372" y="39065"/>
                </a:moveTo>
                <a:lnTo>
                  <a:pt x="155663" y="30429"/>
                </a:lnTo>
                <a:lnTo>
                  <a:pt x="152450" y="22974"/>
                </a:lnTo>
                <a:lnTo>
                  <a:pt x="147116" y="10541"/>
                </a:lnTo>
                <a:lnTo>
                  <a:pt x="143865" y="2959"/>
                </a:lnTo>
                <a:lnTo>
                  <a:pt x="143865" y="22974"/>
                </a:lnTo>
                <a:lnTo>
                  <a:pt x="133680" y="22974"/>
                </a:lnTo>
                <a:lnTo>
                  <a:pt x="138772" y="10541"/>
                </a:lnTo>
                <a:lnTo>
                  <a:pt x="143865" y="22974"/>
                </a:lnTo>
                <a:lnTo>
                  <a:pt x="143865" y="2959"/>
                </a:lnTo>
                <a:lnTo>
                  <a:pt x="142798" y="469"/>
                </a:lnTo>
                <a:lnTo>
                  <a:pt x="134975" y="469"/>
                </a:lnTo>
                <a:lnTo>
                  <a:pt x="118516" y="39065"/>
                </a:lnTo>
                <a:lnTo>
                  <a:pt x="127165" y="39065"/>
                </a:lnTo>
                <a:lnTo>
                  <a:pt x="130721" y="30429"/>
                </a:lnTo>
                <a:lnTo>
                  <a:pt x="146939" y="30429"/>
                </a:lnTo>
                <a:lnTo>
                  <a:pt x="150495" y="39065"/>
                </a:lnTo>
                <a:lnTo>
                  <a:pt x="159372" y="39065"/>
                </a:lnTo>
                <a:close/>
              </a:path>
              <a:path w="560705" h="97789">
                <a:moveTo>
                  <a:pt x="183413" y="89154"/>
                </a:moveTo>
                <a:lnTo>
                  <a:pt x="162572" y="89154"/>
                </a:lnTo>
                <a:lnTo>
                  <a:pt x="162572" y="81102"/>
                </a:lnTo>
                <a:lnTo>
                  <a:pt x="180682" y="81102"/>
                </a:lnTo>
                <a:lnTo>
                  <a:pt x="180682" y="73647"/>
                </a:lnTo>
                <a:lnTo>
                  <a:pt x="162572" y="73647"/>
                </a:lnTo>
                <a:lnTo>
                  <a:pt x="162572" y="65709"/>
                </a:lnTo>
                <a:lnTo>
                  <a:pt x="183172" y="65709"/>
                </a:lnTo>
                <a:lnTo>
                  <a:pt x="183172" y="58254"/>
                </a:lnTo>
                <a:lnTo>
                  <a:pt x="154165" y="58254"/>
                </a:lnTo>
                <a:lnTo>
                  <a:pt x="154165" y="96608"/>
                </a:lnTo>
                <a:lnTo>
                  <a:pt x="183413" y="96608"/>
                </a:lnTo>
                <a:lnTo>
                  <a:pt x="183413" y="89154"/>
                </a:lnTo>
                <a:close/>
              </a:path>
              <a:path w="560705" h="97789">
                <a:moveTo>
                  <a:pt x="199034" y="711"/>
                </a:moveTo>
                <a:lnTo>
                  <a:pt x="190754" y="711"/>
                </a:lnTo>
                <a:lnTo>
                  <a:pt x="190754" y="24384"/>
                </a:lnTo>
                <a:lnTo>
                  <a:pt x="183375" y="14681"/>
                </a:lnTo>
                <a:lnTo>
                  <a:pt x="172758" y="711"/>
                </a:lnTo>
                <a:lnTo>
                  <a:pt x="164934" y="711"/>
                </a:lnTo>
                <a:lnTo>
                  <a:pt x="164934" y="39065"/>
                </a:lnTo>
                <a:lnTo>
                  <a:pt x="173228" y="39065"/>
                </a:lnTo>
                <a:lnTo>
                  <a:pt x="173228" y="14681"/>
                </a:lnTo>
                <a:lnTo>
                  <a:pt x="191820" y="39065"/>
                </a:lnTo>
                <a:lnTo>
                  <a:pt x="199034" y="39065"/>
                </a:lnTo>
                <a:lnTo>
                  <a:pt x="199034" y="24384"/>
                </a:lnTo>
                <a:lnTo>
                  <a:pt x="199034" y="711"/>
                </a:lnTo>
                <a:close/>
              </a:path>
              <a:path w="560705" h="97789">
                <a:moveTo>
                  <a:pt x="226390" y="96608"/>
                </a:moveTo>
                <a:lnTo>
                  <a:pt x="218008" y="84302"/>
                </a:lnTo>
                <a:lnTo>
                  <a:pt x="217043" y="82880"/>
                </a:lnTo>
                <a:lnTo>
                  <a:pt x="221894" y="81102"/>
                </a:lnTo>
                <a:lnTo>
                  <a:pt x="225323" y="77190"/>
                </a:lnTo>
                <a:lnTo>
                  <a:pt x="225323" y="76962"/>
                </a:lnTo>
                <a:lnTo>
                  <a:pt x="225323" y="65951"/>
                </a:lnTo>
                <a:lnTo>
                  <a:pt x="225323" y="62979"/>
                </a:lnTo>
                <a:lnTo>
                  <a:pt x="219887" y="58254"/>
                </a:lnTo>
                <a:lnTo>
                  <a:pt x="216674" y="58254"/>
                </a:lnTo>
                <a:lnTo>
                  <a:pt x="216674" y="67716"/>
                </a:lnTo>
                <a:lnTo>
                  <a:pt x="216674" y="74714"/>
                </a:lnTo>
                <a:lnTo>
                  <a:pt x="214312" y="76962"/>
                </a:lnTo>
                <a:lnTo>
                  <a:pt x="201650" y="76962"/>
                </a:lnTo>
                <a:lnTo>
                  <a:pt x="201650" y="65951"/>
                </a:lnTo>
                <a:lnTo>
                  <a:pt x="214350" y="65951"/>
                </a:lnTo>
                <a:lnTo>
                  <a:pt x="216674" y="67716"/>
                </a:lnTo>
                <a:lnTo>
                  <a:pt x="216674" y="58254"/>
                </a:lnTo>
                <a:lnTo>
                  <a:pt x="193357" y="58254"/>
                </a:lnTo>
                <a:lnTo>
                  <a:pt x="193357" y="96608"/>
                </a:lnTo>
                <a:lnTo>
                  <a:pt x="201764" y="96608"/>
                </a:lnTo>
                <a:lnTo>
                  <a:pt x="201764" y="84302"/>
                </a:lnTo>
                <a:lnTo>
                  <a:pt x="208394" y="84302"/>
                </a:lnTo>
                <a:lnTo>
                  <a:pt x="216560" y="96608"/>
                </a:lnTo>
                <a:lnTo>
                  <a:pt x="226390" y="96608"/>
                </a:lnTo>
                <a:close/>
              </a:path>
              <a:path w="560705" h="97789">
                <a:moveTo>
                  <a:pt x="242849" y="711"/>
                </a:moveTo>
                <a:lnTo>
                  <a:pt x="234556" y="711"/>
                </a:lnTo>
                <a:lnTo>
                  <a:pt x="234556" y="24384"/>
                </a:lnTo>
                <a:lnTo>
                  <a:pt x="227177" y="14681"/>
                </a:lnTo>
                <a:lnTo>
                  <a:pt x="216560" y="711"/>
                </a:lnTo>
                <a:lnTo>
                  <a:pt x="208749" y="711"/>
                </a:lnTo>
                <a:lnTo>
                  <a:pt x="208749" y="39065"/>
                </a:lnTo>
                <a:lnTo>
                  <a:pt x="217043" y="39065"/>
                </a:lnTo>
                <a:lnTo>
                  <a:pt x="217043" y="14681"/>
                </a:lnTo>
                <a:lnTo>
                  <a:pt x="235623" y="39065"/>
                </a:lnTo>
                <a:lnTo>
                  <a:pt x="242849" y="39065"/>
                </a:lnTo>
                <a:lnTo>
                  <a:pt x="242849" y="24384"/>
                </a:lnTo>
                <a:lnTo>
                  <a:pt x="242849" y="711"/>
                </a:lnTo>
                <a:close/>
              </a:path>
              <a:path w="560705" h="97789">
                <a:moveTo>
                  <a:pt x="262153" y="78498"/>
                </a:moveTo>
                <a:lnTo>
                  <a:pt x="257771" y="75653"/>
                </a:lnTo>
                <a:lnTo>
                  <a:pt x="243319" y="71996"/>
                </a:lnTo>
                <a:lnTo>
                  <a:pt x="241668" y="71158"/>
                </a:lnTo>
                <a:lnTo>
                  <a:pt x="241668" y="66535"/>
                </a:lnTo>
                <a:lnTo>
                  <a:pt x="243319" y="65125"/>
                </a:lnTo>
                <a:lnTo>
                  <a:pt x="249948" y="65125"/>
                </a:lnTo>
                <a:lnTo>
                  <a:pt x="253263" y="66535"/>
                </a:lnTo>
                <a:lnTo>
                  <a:pt x="256590" y="68910"/>
                </a:lnTo>
                <a:lnTo>
                  <a:pt x="259181" y="65125"/>
                </a:lnTo>
                <a:lnTo>
                  <a:pt x="260972" y="62522"/>
                </a:lnTo>
                <a:lnTo>
                  <a:pt x="257060" y="59436"/>
                </a:lnTo>
                <a:lnTo>
                  <a:pt x="252323" y="57658"/>
                </a:lnTo>
                <a:lnTo>
                  <a:pt x="238950" y="57658"/>
                </a:lnTo>
                <a:lnTo>
                  <a:pt x="233375" y="62280"/>
                </a:lnTo>
                <a:lnTo>
                  <a:pt x="233375" y="76962"/>
                </a:lnTo>
                <a:lnTo>
                  <a:pt x="238353" y="79095"/>
                </a:lnTo>
                <a:lnTo>
                  <a:pt x="252450" y="82765"/>
                </a:lnTo>
                <a:lnTo>
                  <a:pt x="253746" y="83832"/>
                </a:lnTo>
                <a:lnTo>
                  <a:pt x="253746" y="88328"/>
                </a:lnTo>
                <a:lnTo>
                  <a:pt x="251612" y="89750"/>
                </a:lnTo>
                <a:lnTo>
                  <a:pt x="243801" y="89750"/>
                </a:lnTo>
                <a:lnTo>
                  <a:pt x="240131" y="87972"/>
                </a:lnTo>
                <a:lnTo>
                  <a:pt x="236689" y="85128"/>
                </a:lnTo>
                <a:lnTo>
                  <a:pt x="231724" y="91046"/>
                </a:lnTo>
                <a:lnTo>
                  <a:pt x="236334" y="95199"/>
                </a:lnTo>
                <a:lnTo>
                  <a:pt x="242138" y="97205"/>
                </a:lnTo>
                <a:lnTo>
                  <a:pt x="256349" y="97205"/>
                </a:lnTo>
                <a:lnTo>
                  <a:pt x="262153" y="92938"/>
                </a:lnTo>
                <a:lnTo>
                  <a:pt x="262153" y="89750"/>
                </a:lnTo>
                <a:lnTo>
                  <a:pt x="262153" y="78498"/>
                </a:lnTo>
                <a:close/>
              </a:path>
              <a:path w="560705" h="97789">
                <a:moveTo>
                  <a:pt x="279908" y="58254"/>
                </a:moveTo>
                <a:lnTo>
                  <a:pt x="271500" y="58254"/>
                </a:lnTo>
                <a:lnTo>
                  <a:pt x="271500" y="96608"/>
                </a:lnTo>
                <a:lnTo>
                  <a:pt x="279908" y="96608"/>
                </a:lnTo>
                <a:lnTo>
                  <a:pt x="279908" y="58254"/>
                </a:lnTo>
                <a:close/>
              </a:path>
              <a:path w="560705" h="97789">
                <a:moveTo>
                  <a:pt x="281686" y="31610"/>
                </a:moveTo>
                <a:lnTo>
                  <a:pt x="260845" y="31610"/>
                </a:lnTo>
                <a:lnTo>
                  <a:pt x="260845" y="23558"/>
                </a:lnTo>
                <a:lnTo>
                  <a:pt x="278955" y="23558"/>
                </a:lnTo>
                <a:lnTo>
                  <a:pt x="278955" y="15976"/>
                </a:lnTo>
                <a:lnTo>
                  <a:pt x="260845" y="15976"/>
                </a:lnTo>
                <a:lnTo>
                  <a:pt x="260845" y="8166"/>
                </a:lnTo>
                <a:lnTo>
                  <a:pt x="281457" y="8166"/>
                </a:lnTo>
                <a:lnTo>
                  <a:pt x="281457" y="711"/>
                </a:lnTo>
                <a:lnTo>
                  <a:pt x="252564" y="711"/>
                </a:lnTo>
                <a:lnTo>
                  <a:pt x="252564" y="39065"/>
                </a:lnTo>
                <a:lnTo>
                  <a:pt x="281686" y="39065"/>
                </a:lnTo>
                <a:lnTo>
                  <a:pt x="281686" y="31610"/>
                </a:lnTo>
                <a:close/>
              </a:path>
              <a:path w="560705" h="97789">
                <a:moveTo>
                  <a:pt x="317322" y="21082"/>
                </a:moveTo>
                <a:lnTo>
                  <a:pt x="312953" y="18237"/>
                </a:lnTo>
                <a:lnTo>
                  <a:pt x="298500" y="14566"/>
                </a:lnTo>
                <a:lnTo>
                  <a:pt x="296849" y="13728"/>
                </a:lnTo>
                <a:lnTo>
                  <a:pt x="296849" y="9105"/>
                </a:lnTo>
                <a:lnTo>
                  <a:pt x="298500" y="7696"/>
                </a:lnTo>
                <a:lnTo>
                  <a:pt x="305015" y="7696"/>
                </a:lnTo>
                <a:lnTo>
                  <a:pt x="308444" y="9105"/>
                </a:lnTo>
                <a:lnTo>
                  <a:pt x="311759" y="11480"/>
                </a:lnTo>
                <a:lnTo>
                  <a:pt x="314363" y="7696"/>
                </a:lnTo>
                <a:lnTo>
                  <a:pt x="316141" y="5092"/>
                </a:lnTo>
                <a:lnTo>
                  <a:pt x="312242" y="2006"/>
                </a:lnTo>
                <a:lnTo>
                  <a:pt x="307505" y="228"/>
                </a:lnTo>
                <a:lnTo>
                  <a:pt x="294119" y="228"/>
                </a:lnTo>
                <a:lnTo>
                  <a:pt x="288556" y="4851"/>
                </a:lnTo>
                <a:lnTo>
                  <a:pt x="288556" y="19532"/>
                </a:lnTo>
                <a:lnTo>
                  <a:pt x="293522" y="21666"/>
                </a:lnTo>
                <a:lnTo>
                  <a:pt x="307619" y="25336"/>
                </a:lnTo>
                <a:lnTo>
                  <a:pt x="308914" y="26403"/>
                </a:lnTo>
                <a:lnTo>
                  <a:pt x="308800" y="30784"/>
                </a:lnTo>
                <a:lnTo>
                  <a:pt x="306781" y="32194"/>
                </a:lnTo>
                <a:lnTo>
                  <a:pt x="298970" y="32194"/>
                </a:lnTo>
                <a:lnTo>
                  <a:pt x="295300" y="30429"/>
                </a:lnTo>
                <a:lnTo>
                  <a:pt x="291871" y="27584"/>
                </a:lnTo>
                <a:lnTo>
                  <a:pt x="286893" y="33502"/>
                </a:lnTo>
                <a:lnTo>
                  <a:pt x="291515" y="37655"/>
                </a:lnTo>
                <a:lnTo>
                  <a:pt x="297319" y="39662"/>
                </a:lnTo>
                <a:lnTo>
                  <a:pt x="311518" y="39662"/>
                </a:lnTo>
                <a:lnTo>
                  <a:pt x="317322" y="35407"/>
                </a:lnTo>
                <a:lnTo>
                  <a:pt x="317322" y="32194"/>
                </a:lnTo>
                <a:lnTo>
                  <a:pt x="317322" y="21082"/>
                </a:lnTo>
                <a:close/>
              </a:path>
              <a:path w="560705" h="97789">
                <a:moveTo>
                  <a:pt x="319455" y="58254"/>
                </a:moveTo>
                <a:lnTo>
                  <a:pt x="287604" y="58254"/>
                </a:lnTo>
                <a:lnTo>
                  <a:pt x="287604" y="66065"/>
                </a:lnTo>
                <a:lnTo>
                  <a:pt x="299326" y="66065"/>
                </a:lnTo>
                <a:lnTo>
                  <a:pt x="299326" y="96608"/>
                </a:lnTo>
                <a:lnTo>
                  <a:pt x="307733" y="96608"/>
                </a:lnTo>
                <a:lnTo>
                  <a:pt x="307733" y="66065"/>
                </a:lnTo>
                <a:lnTo>
                  <a:pt x="319455" y="66065"/>
                </a:lnTo>
                <a:lnTo>
                  <a:pt x="319455" y="58254"/>
                </a:lnTo>
                <a:close/>
              </a:path>
              <a:path w="560705" h="97789">
                <a:moveTo>
                  <a:pt x="363156" y="58254"/>
                </a:moveTo>
                <a:lnTo>
                  <a:pt x="353555" y="58254"/>
                </a:lnTo>
                <a:lnTo>
                  <a:pt x="344081" y="73647"/>
                </a:lnTo>
                <a:lnTo>
                  <a:pt x="334975" y="58254"/>
                </a:lnTo>
                <a:lnTo>
                  <a:pt x="325132" y="58254"/>
                </a:lnTo>
                <a:lnTo>
                  <a:pt x="339940" y="81457"/>
                </a:lnTo>
                <a:lnTo>
                  <a:pt x="339940" y="96608"/>
                </a:lnTo>
                <a:lnTo>
                  <a:pt x="348348" y="96608"/>
                </a:lnTo>
                <a:lnTo>
                  <a:pt x="348348" y="81457"/>
                </a:lnTo>
                <a:lnTo>
                  <a:pt x="353288" y="73647"/>
                </a:lnTo>
                <a:lnTo>
                  <a:pt x="363156" y="58254"/>
                </a:lnTo>
                <a:close/>
              </a:path>
              <a:path w="560705" h="97789">
                <a:moveTo>
                  <a:pt x="377367" y="38950"/>
                </a:moveTo>
                <a:lnTo>
                  <a:pt x="365150" y="22606"/>
                </a:lnTo>
                <a:lnTo>
                  <a:pt x="361251" y="17399"/>
                </a:lnTo>
                <a:lnTo>
                  <a:pt x="360895" y="16929"/>
                </a:lnTo>
                <a:lnTo>
                  <a:pt x="376529" y="584"/>
                </a:lnTo>
                <a:lnTo>
                  <a:pt x="366344" y="584"/>
                </a:lnTo>
                <a:lnTo>
                  <a:pt x="350837" y="17399"/>
                </a:lnTo>
                <a:lnTo>
                  <a:pt x="350837" y="584"/>
                </a:lnTo>
                <a:lnTo>
                  <a:pt x="342430" y="584"/>
                </a:lnTo>
                <a:lnTo>
                  <a:pt x="342430" y="38950"/>
                </a:lnTo>
                <a:lnTo>
                  <a:pt x="350837" y="38950"/>
                </a:lnTo>
                <a:lnTo>
                  <a:pt x="350837" y="27228"/>
                </a:lnTo>
                <a:lnTo>
                  <a:pt x="355333" y="22606"/>
                </a:lnTo>
                <a:lnTo>
                  <a:pt x="367169" y="38950"/>
                </a:lnTo>
                <a:lnTo>
                  <a:pt x="377367" y="38950"/>
                </a:lnTo>
                <a:close/>
              </a:path>
              <a:path w="560705" h="97789">
                <a:moveTo>
                  <a:pt x="411810" y="31610"/>
                </a:moveTo>
                <a:lnTo>
                  <a:pt x="390982" y="31610"/>
                </a:lnTo>
                <a:lnTo>
                  <a:pt x="390982" y="23558"/>
                </a:lnTo>
                <a:lnTo>
                  <a:pt x="408978" y="23558"/>
                </a:lnTo>
                <a:lnTo>
                  <a:pt x="408978" y="15976"/>
                </a:lnTo>
                <a:lnTo>
                  <a:pt x="390855" y="15976"/>
                </a:lnTo>
                <a:lnTo>
                  <a:pt x="390855" y="8166"/>
                </a:lnTo>
                <a:lnTo>
                  <a:pt x="411454" y="8166"/>
                </a:lnTo>
                <a:lnTo>
                  <a:pt x="411454" y="711"/>
                </a:lnTo>
                <a:lnTo>
                  <a:pt x="382562" y="711"/>
                </a:lnTo>
                <a:lnTo>
                  <a:pt x="382562" y="39065"/>
                </a:lnTo>
                <a:lnTo>
                  <a:pt x="411810" y="39065"/>
                </a:lnTo>
                <a:lnTo>
                  <a:pt x="411810" y="31610"/>
                </a:lnTo>
                <a:close/>
              </a:path>
              <a:path w="560705" h="97789">
                <a:moveTo>
                  <a:pt x="416306" y="88912"/>
                </a:moveTo>
                <a:lnTo>
                  <a:pt x="397129" y="88912"/>
                </a:lnTo>
                <a:lnTo>
                  <a:pt x="397129" y="58254"/>
                </a:lnTo>
                <a:lnTo>
                  <a:pt x="388721" y="58254"/>
                </a:lnTo>
                <a:lnTo>
                  <a:pt x="388721" y="96608"/>
                </a:lnTo>
                <a:lnTo>
                  <a:pt x="416306" y="96608"/>
                </a:lnTo>
                <a:lnTo>
                  <a:pt x="416306" y="88912"/>
                </a:lnTo>
                <a:close/>
              </a:path>
              <a:path w="560705" h="97789">
                <a:moveTo>
                  <a:pt x="432422" y="58254"/>
                </a:moveTo>
                <a:lnTo>
                  <a:pt x="424002" y="58254"/>
                </a:lnTo>
                <a:lnTo>
                  <a:pt x="424002" y="96608"/>
                </a:lnTo>
                <a:lnTo>
                  <a:pt x="432422" y="96608"/>
                </a:lnTo>
                <a:lnTo>
                  <a:pt x="432422" y="58254"/>
                </a:lnTo>
                <a:close/>
              </a:path>
              <a:path w="560705" h="97789">
                <a:moveTo>
                  <a:pt x="450303" y="6146"/>
                </a:moveTo>
                <a:lnTo>
                  <a:pt x="444728" y="711"/>
                </a:lnTo>
                <a:lnTo>
                  <a:pt x="441769" y="711"/>
                </a:lnTo>
                <a:lnTo>
                  <a:pt x="441769" y="10299"/>
                </a:lnTo>
                <a:lnTo>
                  <a:pt x="441769" y="17526"/>
                </a:lnTo>
                <a:lnTo>
                  <a:pt x="439280" y="20015"/>
                </a:lnTo>
                <a:lnTo>
                  <a:pt x="428510" y="20015"/>
                </a:lnTo>
                <a:lnTo>
                  <a:pt x="428510" y="8280"/>
                </a:lnTo>
                <a:lnTo>
                  <a:pt x="439166" y="8280"/>
                </a:lnTo>
                <a:lnTo>
                  <a:pt x="441769" y="10299"/>
                </a:lnTo>
                <a:lnTo>
                  <a:pt x="441769" y="711"/>
                </a:lnTo>
                <a:lnTo>
                  <a:pt x="419989" y="711"/>
                </a:lnTo>
                <a:lnTo>
                  <a:pt x="419989" y="39065"/>
                </a:lnTo>
                <a:lnTo>
                  <a:pt x="428396" y="39065"/>
                </a:lnTo>
                <a:lnTo>
                  <a:pt x="428396" y="27584"/>
                </a:lnTo>
                <a:lnTo>
                  <a:pt x="443306" y="27584"/>
                </a:lnTo>
                <a:lnTo>
                  <a:pt x="450303" y="22974"/>
                </a:lnTo>
                <a:lnTo>
                  <a:pt x="450303" y="20015"/>
                </a:lnTo>
                <a:lnTo>
                  <a:pt x="450303" y="8280"/>
                </a:lnTo>
                <a:lnTo>
                  <a:pt x="450303" y="6146"/>
                </a:lnTo>
                <a:close/>
              </a:path>
              <a:path w="560705" h="97789">
                <a:moveTo>
                  <a:pt x="477875" y="58254"/>
                </a:moveTo>
                <a:lnTo>
                  <a:pt x="469595" y="58254"/>
                </a:lnTo>
                <a:lnTo>
                  <a:pt x="469595" y="81927"/>
                </a:lnTo>
                <a:lnTo>
                  <a:pt x="462216" y="72224"/>
                </a:lnTo>
                <a:lnTo>
                  <a:pt x="451599" y="58254"/>
                </a:lnTo>
                <a:lnTo>
                  <a:pt x="443788" y="58254"/>
                </a:lnTo>
                <a:lnTo>
                  <a:pt x="443788" y="96608"/>
                </a:lnTo>
                <a:lnTo>
                  <a:pt x="452069" y="96608"/>
                </a:lnTo>
                <a:lnTo>
                  <a:pt x="452069" y="72224"/>
                </a:lnTo>
                <a:lnTo>
                  <a:pt x="470662" y="96608"/>
                </a:lnTo>
                <a:lnTo>
                  <a:pt x="477875" y="96608"/>
                </a:lnTo>
                <a:lnTo>
                  <a:pt x="477875" y="81927"/>
                </a:lnTo>
                <a:lnTo>
                  <a:pt x="477875" y="58254"/>
                </a:lnTo>
                <a:close/>
              </a:path>
              <a:path w="560705" h="97789">
                <a:moveTo>
                  <a:pt x="484162" y="31369"/>
                </a:moveTo>
                <a:lnTo>
                  <a:pt x="464985" y="31369"/>
                </a:lnTo>
                <a:lnTo>
                  <a:pt x="464985" y="711"/>
                </a:lnTo>
                <a:lnTo>
                  <a:pt x="456692" y="711"/>
                </a:lnTo>
                <a:lnTo>
                  <a:pt x="456692" y="39065"/>
                </a:lnTo>
                <a:lnTo>
                  <a:pt x="484162" y="39065"/>
                </a:lnTo>
                <a:lnTo>
                  <a:pt x="484162" y="31369"/>
                </a:lnTo>
                <a:close/>
              </a:path>
              <a:path w="560705" h="97789">
                <a:moveTo>
                  <a:pt x="519328" y="58254"/>
                </a:moveTo>
                <a:lnTo>
                  <a:pt x="488073" y="58254"/>
                </a:lnTo>
                <a:lnTo>
                  <a:pt x="488073" y="65709"/>
                </a:lnTo>
                <a:lnTo>
                  <a:pt x="508431" y="65709"/>
                </a:lnTo>
                <a:lnTo>
                  <a:pt x="487349" y="90220"/>
                </a:lnTo>
                <a:lnTo>
                  <a:pt x="487349" y="96608"/>
                </a:lnTo>
                <a:lnTo>
                  <a:pt x="519328" y="96608"/>
                </a:lnTo>
                <a:lnTo>
                  <a:pt x="519328" y="89154"/>
                </a:lnTo>
                <a:lnTo>
                  <a:pt x="498246" y="89154"/>
                </a:lnTo>
                <a:lnTo>
                  <a:pt x="519328" y="64643"/>
                </a:lnTo>
                <a:lnTo>
                  <a:pt x="519328" y="58254"/>
                </a:lnTo>
                <a:close/>
              </a:path>
              <a:path w="560705" h="97789">
                <a:moveTo>
                  <a:pt x="519328" y="31610"/>
                </a:moveTo>
                <a:lnTo>
                  <a:pt x="498487" y="31610"/>
                </a:lnTo>
                <a:lnTo>
                  <a:pt x="498487" y="23558"/>
                </a:lnTo>
                <a:lnTo>
                  <a:pt x="516610" y="23558"/>
                </a:lnTo>
                <a:lnTo>
                  <a:pt x="516610" y="15976"/>
                </a:lnTo>
                <a:lnTo>
                  <a:pt x="498487" y="15976"/>
                </a:lnTo>
                <a:lnTo>
                  <a:pt x="498487" y="8166"/>
                </a:lnTo>
                <a:lnTo>
                  <a:pt x="519087" y="8166"/>
                </a:lnTo>
                <a:lnTo>
                  <a:pt x="519087" y="711"/>
                </a:lnTo>
                <a:lnTo>
                  <a:pt x="490080" y="711"/>
                </a:lnTo>
                <a:lnTo>
                  <a:pt x="490080" y="39065"/>
                </a:lnTo>
                <a:lnTo>
                  <a:pt x="519328" y="39065"/>
                </a:lnTo>
                <a:lnTo>
                  <a:pt x="519328" y="31610"/>
                </a:lnTo>
                <a:close/>
              </a:path>
              <a:path w="560705" h="97789">
                <a:moveTo>
                  <a:pt x="560527" y="39065"/>
                </a:moveTo>
                <a:lnTo>
                  <a:pt x="552145" y="26758"/>
                </a:lnTo>
                <a:lnTo>
                  <a:pt x="551180" y="25336"/>
                </a:lnTo>
                <a:lnTo>
                  <a:pt x="556031" y="23558"/>
                </a:lnTo>
                <a:lnTo>
                  <a:pt x="559346" y="19646"/>
                </a:lnTo>
                <a:lnTo>
                  <a:pt x="559346" y="19304"/>
                </a:lnTo>
                <a:lnTo>
                  <a:pt x="559346" y="9702"/>
                </a:lnTo>
                <a:lnTo>
                  <a:pt x="558774" y="8280"/>
                </a:lnTo>
                <a:lnTo>
                  <a:pt x="558165" y="6743"/>
                </a:lnTo>
                <a:lnTo>
                  <a:pt x="553542" y="2133"/>
                </a:lnTo>
                <a:lnTo>
                  <a:pt x="550938" y="1155"/>
                </a:lnTo>
                <a:lnTo>
                  <a:pt x="550938" y="10172"/>
                </a:lnTo>
                <a:lnTo>
                  <a:pt x="550938" y="17043"/>
                </a:lnTo>
                <a:lnTo>
                  <a:pt x="548576" y="19304"/>
                </a:lnTo>
                <a:lnTo>
                  <a:pt x="535901" y="19304"/>
                </a:lnTo>
                <a:lnTo>
                  <a:pt x="535901" y="8280"/>
                </a:lnTo>
                <a:lnTo>
                  <a:pt x="548462" y="8280"/>
                </a:lnTo>
                <a:lnTo>
                  <a:pt x="550938" y="10172"/>
                </a:lnTo>
                <a:lnTo>
                  <a:pt x="550938" y="1155"/>
                </a:lnTo>
                <a:lnTo>
                  <a:pt x="549757" y="711"/>
                </a:lnTo>
                <a:lnTo>
                  <a:pt x="527380" y="711"/>
                </a:lnTo>
                <a:lnTo>
                  <a:pt x="527380" y="39065"/>
                </a:lnTo>
                <a:lnTo>
                  <a:pt x="535787" y="39065"/>
                </a:lnTo>
                <a:lnTo>
                  <a:pt x="535787" y="26758"/>
                </a:lnTo>
                <a:lnTo>
                  <a:pt x="542531" y="26758"/>
                </a:lnTo>
                <a:lnTo>
                  <a:pt x="550697" y="39065"/>
                </a:lnTo>
                <a:lnTo>
                  <a:pt x="560527" y="39065"/>
                </a:lnTo>
                <a:close/>
              </a:path>
            </a:pathLst>
          </a:custGeom>
          <a:solidFill>
            <a:srgbClr val="000000"/>
          </a:solidFill>
        </p:spPr>
        <p:txBody>
          <a:bodyPr wrap="square" lIns="0" tIns="0" rIns="0" bIns="0" rtlCol="0"/>
          <a:lstStyle/>
          <a:p>
            <a:endParaRPr/>
          </a:p>
        </p:txBody>
      </p:sp>
      <p:grpSp>
        <p:nvGrpSpPr>
          <p:cNvPr id="14" name="object 14"/>
          <p:cNvGrpSpPr/>
          <p:nvPr/>
        </p:nvGrpSpPr>
        <p:grpSpPr>
          <a:xfrm>
            <a:off x="3963134" y="2797175"/>
            <a:ext cx="309880" cy="360045"/>
            <a:chOff x="3963134" y="2797175"/>
            <a:chExt cx="309880" cy="360045"/>
          </a:xfrm>
        </p:grpSpPr>
        <p:sp>
          <p:nvSpPr>
            <p:cNvPr id="15" name="object 15"/>
            <p:cNvSpPr/>
            <p:nvPr/>
          </p:nvSpPr>
          <p:spPr>
            <a:xfrm>
              <a:off x="3963123" y="2797187"/>
              <a:ext cx="309880" cy="328295"/>
            </a:xfrm>
            <a:custGeom>
              <a:avLst/>
              <a:gdLst/>
              <a:ahLst/>
              <a:cxnLst/>
              <a:rect l="l" t="t" r="r" b="b"/>
              <a:pathLst>
                <a:path w="309879" h="328294">
                  <a:moveTo>
                    <a:pt x="309499" y="58915"/>
                  </a:moveTo>
                  <a:lnTo>
                    <a:pt x="282524" y="34442"/>
                  </a:lnTo>
                  <a:lnTo>
                    <a:pt x="251028" y="15887"/>
                  </a:lnTo>
                  <a:lnTo>
                    <a:pt x="215849" y="4114"/>
                  </a:lnTo>
                  <a:lnTo>
                    <a:pt x="177876" y="0"/>
                  </a:lnTo>
                  <a:lnTo>
                    <a:pt x="130606" y="6426"/>
                  </a:lnTo>
                  <a:lnTo>
                    <a:pt x="88125" y="24574"/>
                  </a:lnTo>
                  <a:lnTo>
                    <a:pt x="52120" y="52730"/>
                  </a:lnTo>
                  <a:lnTo>
                    <a:pt x="24295" y="89166"/>
                  </a:lnTo>
                  <a:lnTo>
                    <a:pt x="6362" y="132168"/>
                  </a:lnTo>
                  <a:lnTo>
                    <a:pt x="0" y="179997"/>
                  </a:lnTo>
                  <a:lnTo>
                    <a:pt x="5435" y="224282"/>
                  </a:lnTo>
                  <a:lnTo>
                    <a:pt x="20840" y="264566"/>
                  </a:lnTo>
                  <a:lnTo>
                    <a:pt x="44894" y="299491"/>
                  </a:lnTo>
                  <a:lnTo>
                    <a:pt x="76238" y="327698"/>
                  </a:lnTo>
                  <a:lnTo>
                    <a:pt x="76238" y="179387"/>
                  </a:lnTo>
                  <a:lnTo>
                    <a:pt x="84239" y="139357"/>
                  </a:lnTo>
                  <a:lnTo>
                    <a:pt x="106019" y="106667"/>
                  </a:lnTo>
                  <a:lnTo>
                    <a:pt x="138328" y="84607"/>
                  </a:lnTo>
                  <a:lnTo>
                    <a:pt x="177876" y="76530"/>
                  </a:lnTo>
                  <a:lnTo>
                    <a:pt x="199694" y="78905"/>
                  </a:lnTo>
                  <a:lnTo>
                    <a:pt x="219875" y="85699"/>
                  </a:lnTo>
                  <a:lnTo>
                    <a:pt x="237934" y="96418"/>
                  </a:lnTo>
                  <a:lnTo>
                    <a:pt x="253377" y="110528"/>
                  </a:lnTo>
                  <a:lnTo>
                    <a:pt x="290347" y="76530"/>
                  </a:lnTo>
                  <a:lnTo>
                    <a:pt x="309499" y="58915"/>
                  </a:lnTo>
                  <a:close/>
                </a:path>
              </a:pathLst>
            </a:custGeom>
            <a:solidFill>
              <a:srgbClr val="000000"/>
            </a:solidFill>
          </p:spPr>
          <p:txBody>
            <a:bodyPr wrap="square" lIns="0" tIns="0" rIns="0" bIns="0" rtlCol="0"/>
            <a:lstStyle/>
            <a:p>
              <a:endParaRPr/>
            </a:p>
          </p:txBody>
        </p:sp>
        <p:pic>
          <p:nvPicPr>
            <p:cNvPr id="16" name="object 16"/>
            <p:cNvPicPr/>
            <p:nvPr/>
          </p:nvPicPr>
          <p:blipFill>
            <a:blip r:embed="rId5" cstate="print"/>
            <a:stretch>
              <a:fillRect/>
            </a:stretch>
          </p:blipFill>
          <p:spPr>
            <a:xfrm>
              <a:off x="4102898" y="3047888"/>
              <a:ext cx="166748" cy="109290"/>
            </a:xfrm>
            <a:prstGeom prst="rect">
              <a:avLst/>
            </a:prstGeom>
          </p:spPr>
        </p:pic>
        <p:pic>
          <p:nvPicPr>
            <p:cNvPr id="17" name="object 17"/>
            <p:cNvPicPr/>
            <p:nvPr/>
          </p:nvPicPr>
          <p:blipFill>
            <a:blip r:embed="rId6" cstate="print"/>
            <a:stretch>
              <a:fillRect/>
            </a:stretch>
          </p:blipFill>
          <p:spPr>
            <a:xfrm>
              <a:off x="4102898" y="2938612"/>
              <a:ext cx="76222" cy="77141"/>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Annotation</a:t>
            </a:r>
            <a:r>
              <a:rPr spc="-50" dirty="0"/>
              <a:t> </a:t>
            </a:r>
            <a:r>
              <a:rPr spc="-10" dirty="0"/>
              <a:t>Quality</a:t>
            </a:r>
          </a:p>
        </p:txBody>
      </p:sp>
      <p:sp>
        <p:nvSpPr>
          <p:cNvPr id="3" name="object 3"/>
          <p:cNvSpPr txBox="1"/>
          <p:nvPr/>
        </p:nvSpPr>
        <p:spPr>
          <a:xfrm>
            <a:off x="432878" y="605062"/>
            <a:ext cx="3592829" cy="2254463"/>
          </a:xfrm>
          <a:prstGeom prst="rect">
            <a:avLst/>
          </a:prstGeom>
        </p:spPr>
        <p:txBody>
          <a:bodyPr vert="horz" wrap="square" lIns="0" tIns="12700" rIns="0" bIns="0" rtlCol="0">
            <a:spAutoFit/>
          </a:bodyPr>
          <a:lstStyle/>
          <a:p>
            <a:pPr marL="12700">
              <a:lnSpc>
                <a:spcPct val="100000"/>
              </a:lnSpc>
              <a:spcBef>
                <a:spcPts val="100"/>
              </a:spcBef>
              <a:buClr>
                <a:srgbClr val="046C98"/>
              </a:buClr>
              <a:buSzPct val="110000"/>
              <a:tabLst>
                <a:tab pos="201295" algn="l"/>
              </a:tabLst>
            </a:pPr>
            <a:r>
              <a:rPr lang="en-US" sz="1100" dirty="0">
                <a:latin typeface="Times New Roman"/>
                <a:cs typeface="Times New Roman"/>
              </a:rPr>
              <a:t>For audio recordings annotated by multiple people:</a:t>
            </a:r>
          </a:p>
          <a:p>
            <a:pPr marL="12700">
              <a:lnSpc>
                <a:spcPct val="100000"/>
              </a:lnSpc>
              <a:spcBef>
                <a:spcPts val="100"/>
              </a:spcBef>
              <a:buClr>
                <a:srgbClr val="046C98"/>
              </a:buClr>
              <a:buSzPct val="110000"/>
              <a:tabLst>
                <a:tab pos="201295" algn="l"/>
              </a:tabLst>
            </a:pPr>
            <a:endParaRPr lang="en-US" sz="1000" b="1" dirty="0">
              <a:latin typeface="Times New Roman"/>
              <a:cs typeface="Times New Roman"/>
            </a:endParaRPr>
          </a:p>
          <a:p>
            <a:pPr marL="201295" indent="-188595">
              <a:lnSpc>
                <a:spcPct val="100000"/>
              </a:lnSpc>
              <a:spcBef>
                <a:spcPts val="100"/>
              </a:spcBef>
              <a:buClr>
                <a:srgbClr val="046C98"/>
              </a:buClr>
              <a:buSzPct val="110000"/>
              <a:buFont typeface="Arial MT"/>
              <a:buChar char="■"/>
              <a:tabLst>
                <a:tab pos="201295" algn="l"/>
              </a:tabLst>
            </a:pPr>
            <a:r>
              <a:rPr sz="1200" i="1" dirty="0">
                <a:latin typeface="Times New Roman"/>
                <a:cs typeface="Times New Roman"/>
              </a:rPr>
              <a:t>How</a:t>
            </a:r>
            <a:r>
              <a:rPr sz="1200" i="1" spc="-20" dirty="0">
                <a:latin typeface="Times New Roman"/>
                <a:cs typeface="Times New Roman"/>
              </a:rPr>
              <a:t> </a:t>
            </a:r>
            <a:r>
              <a:rPr sz="1200" i="1" spc="-10" dirty="0">
                <a:latin typeface="Times New Roman"/>
                <a:cs typeface="Times New Roman"/>
              </a:rPr>
              <a:t>precise</a:t>
            </a:r>
            <a:r>
              <a:rPr sz="1200" i="1" spc="-20" dirty="0">
                <a:latin typeface="Times New Roman"/>
                <a:cs typeface="Times New Roman"/>
              </a:rPr>
              <a:t> </a:t>
            </a:r>
            <a:r>
              <a:rPr sz="1200" i="1" dirty="0">
                <a:latin typeface="Times New Roman"/>
                <a:cs typeface="Times New Roman"/>
              </a:rPr>
              <a:t>are</a:t>
            </a:r>
            <a:r>
              <a:rPr sz="1200" i="1" spc="-15" dirty="0">
                <a:latin typeface="Times New Roman"/>
                <a:cs typeface="Times New Roman"/>
              </a:rPr>
              <a:t> </a:t>
            </a:r>
            <a:r>
              <a:rPr sz="1200" i="1" dirty="0">
                <a:latin typeface="Times New Roman"/>
                <a:cs typeface="Times New Roman"/>
              </a:rPr>
              <a:t>the</a:t>
            </a:r>
            <a:r>
              <a:rPr sz="1200" i="1" spc="-20" dirty="0">
                <a:latin typeface="Times New Roman"/>
                <a:cs typeface="Times New Roman"/>
              </a:rPr>
              <a:t> </a:t>
            </a:r>
            <a:r>
              <a:rPr sz="1200" i="1" spc="-10" dirty="0">
                <a:latin typeface="Times New Roman"/>
                <a:cs typeface="Times New Roman"/>
              </a:rPr>
              <a:t>temporal</a:t>
            </a:r>
            <a:r>
              <a:rPr sz="1200" i="1" spc="-20" dirty="0">
                <a:latin typeface="Times New Roman"/>
                <a:cs typeface="Times New Roman"/>
              </a:rPr>
              <a:t> </a:t>
            </a:r>
            <a:r>
              <a:rPr sz="1200" i="1" spc="-10" dirty="0">
                <a:latin typeface="Times New Roman"/>
                <a:cs typeface="Times New Roman"/>
              </a:rPr>
              <a:t>annotations?</a:t>
            </a:r>
            <a:endParaRPr lang="en-US" sz="1200" i="1" spc="-10" dirty="0">
              <a:latin typeface="Times New Roman"/>
              <a:cs typeface="Times New Roman"/>
            </a:endParaRPr>
          </a:p>
          <a:p>
            <a:pPr marL="12700">
              <a:lnSpc>
                <a:spcPct val="100000"/>
              </a:lnSpc>
              <a:spcBef>
                <a:spcPts val="100"/>
              </a:spcBef>
              <a:buClr>
                <a:srgbClr val="046C98"/>
              </a:buClr>
              <a:buSzPct val="110000"/>
              <a:tabLst>
                <a:tab pos="201295" algn="l"/>
              </a:tabLst>
            </a:pPr>
            <a:endParaRPr lang="en-US" sz="1200" i="1" spc="-10" dirty="0">
              <a:latin typeface="Times New Roman"/>
              <a:cs typeface="Times New Roman"/>
            </a:endParaRPr>
          </a:p>
          <a:p>
            <a:pPr marL="12700">
              <a:lnSpc>
                <a:spcPct val="100000"/>
              </a:lnSpc>
              <a:spcBef>
                <a:spcPts val="100"/>
              </a:spcBef>
              <a:buClr>
                <a:srgbClr val="046C98"/>
              </a:buClr>
              <a:buSzPct val="110000"/>
              <a:tabLst>
                <a:tab pos="201295" algn="l"/>
              </a:tabLst>
            </a:pPr>
            <a:r>
              <a:rPr lang="en-US" sz="1000" b="1" spc="-10" dirty="0">
                <a:latin typeface="Times New Roman"/>
                <a:cs typeface="Times New Roman"/>
              </a:rPr>
              <a:t>61.5% for the 725 files with 2 annotators (446 files had min. 1 overlapping region within 100 </a:t>
            </a:r>
            <a:r>
              <a:rPr lang="en-US" sz="1000" b="1" spc="-10" dirty="0" err="1">
                <a:latin typeface="Times New Roman"/>
                <a:cs typeface="Times New Roman"/>
              </a:rPr>
              <a:t>ms</a:t>
            </a:r>
            <a:r>
              <a:rPr lang="en-US" sz="1000" b="1" spc="-10" dirty="0">
                <a:latin typeface="Times New Roman"/>
                <a:cs typeface="Times New Roman"/>
              </a:rPr>
              <a:t> threshold). File 560530.mp3 had 20 overlapping regions</a:t>
            </a:r>
          </a:p>
          <a:p>
            <a:pPr marL="12700">
              <a:lnSpc>
                <a:spcPct val="100000"/>
              </a:lnSpc>
              <a:spcBef>
                <a:spcPts val="100"/>
              </a:spcBef>
              <a:buClr>
                <a:srgbClr val="046C98"/>
              </a:buClr>
              <a:buSzPct val="110000"/>
              <a:tabLst>
                <a:tab pos="201295" algn="l"/>
              </a:tabLst>
            </a:pPr>
            <a:endParaRPr lang="en-US" sz="1000" b="1" spc="-10" dirty="0">
              <a:latin typeface="Times New Roman"/>
              <a:cs typeface="Times New Roman"/>
            </a:endParaRPr>
          </a:p>
          <a:p>
            <a:pPr marL="201295" indent="-188595">
              <a:lnSpc>
                <a:spcPct val="100000"/>
              </a:lnSpc>
              <a:spcBef>
                <a:spcPts val="100"/>
              </a:spcBef>
              <a:buClr>
                <a:srgbClr val="046C98"/>
              </a:buClr>
              <a:buSzPct val="110000"/>
              <a:buFont typeface="Arial MT"/>
              <a:buChar char="■"/>
              <a:tabLst>
                <a:tab pos="201295" algn="l"/>
              </a:tabLst>
            </a:pPr>
            <a:r>
              <a:rPr lang="en-US" sz="1200" i="1" spc="-10" dirty="0">
                <a:latin typeface="Times New Roman"/>
                <a:cs typeface="Times New Roman"/>
              </a:rPr>
              <a:t>How similar are the text annotations that correspond to the same region?</a:t>
            </a:r>
          </a:p>
          <a:p>
            <a:pPr marL="201295" indent="-188595">
              <a:lnSpc>
                <a:spcPct val="100000"/>
              </a:lnSpc>
              <a:spcBef>
                <a:spcPts val="100"/>
              </a:spcBef>
              <a:buClr>
                <a:srgbClr val="046C98"/>
              </a:buClr>
              <a:buSzPct val="110000"/>
              <a:buFont typeface="Arial MT"/>
              <a:buChar char="■"/>
              <a:tabLst>
                <a:tab pos="201295" algn="l"/>
              </a:tabLst>
            </a:pPr>
            <a:endParaRPr lang="en-US" sz="1000" b="1" spc="-10" dirty="0">
              <a:latin typeface="Times New Roman"/>
              <a:cs typeface="Times New Roman"/>
            </a:endParaRPr>
          </a:p>
          <a:p>
            <a:pPr marL="12700">
              <a:spcBef>
                <a:spcPts val="100"/>
              </a:spcBef>
              <a:buClr>
                <a:srgbClr val="046C98"/>
              </a:buClr>
              <a:buSzPct val="110000"/>
              <a:tabLst>
                <a:tab pos="201295" algn="l"/>
              </a:tabLst>
            </a:pPr>
            <a:r>
              <a:rPr lang="en-US" sz="1000" b="1" spc="-10" dirty="0">
                <a:latin typeface="Times New Roman" panose="02020603050405020304" pitchFamily="18" charset="0"/>
                <a:cs typeface="Times New Roman" panose="02020603050405020304" pitchFamily="18" charset="0"/>
              </a:rPr>
              <a:t>Mean cosine similarity of 42.7% (for two annotators) and 34.5% (for three annotators)</a:t>
            </a:r>
            <a:endParaRPr sz="1000" dirty="0">
              <a:latin typeface="Times New Roman"/>
              <a:cs typeface="Times New Roman"/>
            </a:endParaRPr>
          </a:p>
        </p:txBody>
      </p:sp>
      <p:pic>
        <p:nvPicPr>
          <p:cNvPr id="4" name="object 4"/>
          <p:cNvPicPr/>
          <p:nvPr/>
        </p:nvPicPr>
        <p:blipFill>
          <a:blip r:embed="rId3" cstate="print"/>
          <a:stretch>
            <a:fillRect/>
          </a:stretch>
        </p:blipFill>
        <p:spPr>
          <a:xfrm>
            <a:off x="355625" y="3217179"/>
            <a:ext cx="394650" cy="126526"/>
          </a:xfrm>
          <a:prstGeom prst="rect">
            <a:avLst/>
          </a:prstGeom>
        </p:spPr>
      </p:pic>
      <p:pic>
        <p:nvPicPr>
          <p:cNvPr id="5" name="object 5"/>
          <p:cNvPicPr/>
          <p:nvPr/>
        </p:nvPicPr>
        <p:blipFill>
          <a:blip r:embed="rId4" cstate="print"/>
          <a:stretch>
            <a:fillRect/>
          </a:stretch>
        </p:blipFill>
        <p:spPr>
          <a:xfrm>
            <a:off x="2082469" y="3217186"/>
            <a:ext cx="108765" cy="126518"/>
          </a:xfrm>
          <a:prstGeom prst="rect">
            <a:avLst/>
          </a:prstGeom>
        </p:spPr>
      </p:pic>
      <p:sp>
        <p:nvSpPr>
          <p:cNvPr id="6" name="object 6"/>
          <p:cNvSpPr txBox="1">
            <a:spLocks noGrp="1"/>
          </p:cNvSpPr>
          <p:nvPr>
            <p:ph type="ftr" sz="quarter" idx="5"/>
          </p:nvPr>
        </p:nvSpPr>
        <p:spPr>
          <a:xfrm>
            <a:off x="4031994" y="3225333"/>
            <a:ext cx="223520" cy="126317"/>
          </a:xfrm>
          <a:prstGeom prst="rect">
            <a:avLst/>
          </a:prstGeom>
        </p:spPr>
        <p:txBody>
          <a:bodyPr vert="horz" wrap="square" lIns="0" tIns="3175" rIns="0" bIns="0" rtlCol="0">
            <a:spAutoFit/>
          </a:bodyPr>
          <a:lstStyle/>
          <a:p>
            <a:pPr marL="12700">
              <a:lnSpc>
                <a:spcPct val="100000"/>
              </a:lnSpc>
              <a:spcBef>
                <a:spcPts val="25"/>
              </a:spcBef>
            </a:pPr>
            <a:r>
              <a:rPr lang="en-US" spc="-20" dirty="0"/>
              <a:t>2</a:t>
            </a:r>
            <a:r>
              <a:rPr spc="-20" dirty="0"/>
              <a:t>/</a:t>
            </a:r>
            <a:r>
              <a:rPr lang="en-US" spc="-20" dirty="0"/>
              <a:t>6</a:t>
            </a:r>
            <a:endParaRPr spc="-2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55625" y="3217179"/>
            <a:ext cx="394651" cy="126526"/>
          </a:xfrm>
          <a:prstGeom prst="rect">
            <a:avLst/>
          </a:prstGeom>
        </p:spPr>
      </p:pic>
      <p:pic>
        <p:nvPicPr>
          <p:cNvPr id="4" name="object 4"/>
          <p:cNvPicPr/>
          <p:nvPr/>
        </p:nvPicPr>
        <p:blipFill>
          <a:blip r:embed="rId4" cstate="print"/>
          <a:stretch>
            <a:fillRect/>
          </a:stretch>
        </p:blipFill>
        <p:spPr>
          <a:xfrm>
            <a:off x="2082469" y="3217186"/>
            <a:ext cx="108765" cy="126518"/>
          </a:xfrm>
          <a:prstGeom prst="rect">
            <a:avLst/>
          </a:prstGeom>
        </p:spPr>
      </p:pic>
      <p:sp>
        <p:nvSpPr>
          <p:cNvPr id="6" name="object 6"/>
          <p:cNvSpPr txBox="1">
            <a:spLocks noGrp="1"/>
          </p:cNvSpPr>
          <p:nvPr>
            <p:ph type="ftr" sz="quarter" idx="5"/>
          </p:nvPr>
        </p:nvSpPr>
        <p:spPr>
          <a:xfrm>
            <a:off x="4031994" y="3225333"/>
            <a:ext cx="223520" cy="126317"/>
          </a:xfrm>
          <a:prstGeom prst="rect">
            <a:avLst/>
          </a:prstGeom>
        </p:spPr>
        <p:txBody>
          <a:bodyPr vert="horz" wrap="square" lIns="0" tIns="3175" rIns="0" bIns="0" rtlCol="0">
            <a:spAutoFit/>
          </a:bodyPr>
          <a:lstStyle/>
          <a:p>
            <a:pPr marL="12700">
              <a:lnSpc>
                <a:spcPct val="100000"/>
              </a:lnSpc>
              <a:spcBef>
                <a:spcPts val="25"/>
              </a:spcBef>
            </a:pPr>
            <a:r>
              <a:rPr lang="en-US" spc="-20" dirty="0"/>
              <a:t>3</a:t>
            </a:r>
            <a:r>
              <a:rPr spc="-20" dirty="0"/>
              <a:t>/</a:t>
            </a:r>
            <a:r>
              <a:rPr lang="en-US" spc="-20" dirty="0"/>
              <a:t>6</a:t>
            </a:r>
            <a:endParaRPr spc="-20" dirty="0"/>
          </a:p>
        </p:txBody>
      </p:sp>
      <p:pic>
        <p:nvPicPr>
          <p:cNvPr id="7" name="object 5"/>
          <p:cNvPicPr/>
          <p:nvPr/>
        </p:nvPicPr>
        <p:blipFill>
          <a:blip r:embed="rId5" cstate="print"/>
          <a:stretch>
            <a:fillRect/>
          </a:stretch>
        </p:blipFill>
        <p:spPr>
          <a:xfrm>
            <a:off x="347292" y="340845"/>
            <a:ext cx="3557958" cy="1354041"/>
          </a:xfrm>
          <a:prstGeom prst="rect">
            <a:avLst/>
          </a:prstGeom>
        </p:spPr>
      </p:pic>
      <p:sp>
        <p:nvSpPr>
          <p:cNvPr id="8" name="object 2"/>
          <p:cNvSpPr txBox="1"/>
          <p:nvPr/>
        </p:nvSpPr>
        <p:spPr>
          <a:xfrm>
            <a:off x="347292" y="103805"/>
            <a:ext cx="4015157" cy="190180"/>
          </a:xfrm>
          <a:prstGeom prst="rect">
            <a:avLst/>
          </a:prstGeom>
        </p:spPr>
        <p:txBody>
          <a:bodyPr vert="horz" wrap="square" lIns="0" tIns="12700" rIns="0" bIns="0" rtlCol="0">
            <a:spAutoFit/>
          </a:bodyPr>
          <a:lstStyle/>
          <a:p>
            <a:pPr marL="286385" marR="5080" indent="-188595">
              <a:lnSpc>
                <a:spcPct val="102000"/>
              </a:lnSpc>
              <a:buClr>
                <a:srgbClr val="046C98"/>
              </a:buClr>
              <a:buSzPct val="110000"/>
              <a:buFont typeface="Arial MT"/>
              <a:buChar char="■"/>
              <a:tabLst>
                <a:tab pos="289560" algn="l"/>
              </a:tabLst>
            </a:pPr>
            <a:r>
              <a:rPr lang="en-US" sz="1200" i="1" dirty="0">
                <a:latin typeface="Times New Roman"/>
                <a:cs typeface="Times New Roman"/>
              </a:rPr>
              <a:t>How</a:t>
            </a:r>
            <a:r>
              <a:rPr lang="en-US" sz="1200" i="1" spc="-20" dirty="0">
                <a:latin typeface="Times New Roman"/>
                <a:cs typeface="Times New Roman"/>
              </a:rPr>
              <a:t> </a:t>
            </a:r>
            <a:r>
              <a:rPr lang="en-US" sz="1200" i="1" dirty="0">
                <a:latin typeface="Times New Roman"/>
                <a:cs typeface="Times New Roman"/>
              </a:rPr>
              <a:t>many</a:t>
            </a:r>
            <a:r>
              <a:rPr lang="en-US" sz="1200" i="1" spc="-15" dirty="0">
                <a:latin typeface="Times New Roman"/>
                <a:cs typeface="Times New Roman"/>
              </a:rPr>
              <a:t> </a:t>
            </a:r>
            <a:r>
              <a:rPr lang="en-US" sz="1200" i="1" dirty="0">
                <a:latin typeface="Times New Roman"/>
                <a:cs typeface="Times New Roman"/>
              </a:rPr>
              <a:t>annotations</a:t>
            </a:r>
            <a:r>
              <a:rPr lang="en-US" sz="1200" i="1" spc="-20" dirty="0">
                <a:latin typeface="Times New Roman"/>
                <a:cs typeface="Times New Roman"/>
              </a:rPr>
              <a:t> </a:t>
            </a:r>
            <a:r>
              <a:rPr lang="en-US" sz="1200" i="1" dirty="0">
                <a:latin typeface="Times New Roman"/>
                <a:cs typeface="Times New Roman"/>
              </a:rPr>
              <a:t>did</a:t>
            </a:r>
            <a:r>
              <a:rPr lang="en-US" sz="1200" i="1" spc="-20" dirty="0">
                <a:latin typeface="Times New Roman"/>
                <a:cs typeface="Times New Roman"/>
              </a:rPr>
              <a:t> </a:t>
            </a:r>
            <a:r>
              <a:rPr lang="en-US" sz="1200" i="1" dirty="0">
                <a:latin typeface="Times New Roman"/>
                <a:cs typeface="Times New Roman"/>
              </a:rPr>
              <a:t>we</a:t>
            </a:r>
            <a:r>
              <a:rPr lang="en-US" sz="1200" i="1" spc="-20" dirty="0">
                <a:latin typeface="Times New Roman"/>
                <a:cs typeface="Times New Roman"/>
              </a:rPr>
              <a:t> </a:t>
            </a:r>
            <a:r>
              <a:rPr lang="en-US" sz="1200" i="1" spc="-10" dirty="0">
                <a:latin typeface="Times New Roman"/>
                <a:cs typeface="Times New Roman"/>
              </a:rPr>
              <a:t>collect </a:t>
            </a:r>
            <a:r>
              <a:rPr lang="en-US" sz="1200" i="1" dirty="0">
                <a:latin typeface="Times New Roman"/>
                <a:cs typeface="Times New Roman"/>
              </a:rPr>
              <a:t>per</a:t>
            </a:r>
            <a:r>
              <a:rPr lang="en-US" sz="1200" i="1" spc="-45" dirty="0">
                <a:latin typeface="Times New Roman"/>
                <a:cs typeface="Times New Roman"/>
              </a:rPr>
              <a:t> </a:t>
            </a:r>
            <a:r>
              <a:rPr lang="en-US" sz="1200" i="1" spc="-10" dirty="0">
                <a:latin typeface="Times New Roman"/>
                <a:cs typeface="Times New Roman"/>
              </a:rPr>
              <a:t>file?</a:t>
            </a:r>
            <a:endParaRPr lang="en-US" sz="1200" i="1" dirty="0">
              <a:latin typeface="Times New Roman"/>
              <a:cs typeface="Times New Roman"/>
            </a:endParaRPr>
          </a:p>
        </p:txBody>
      </p:sp>
      <p:sp>
        <p:nvSpPr>
          <p:cNvPr id="9" name="object 2">
            <a:extLst>
              <a:ext uri="{FF2B5EF4-FFF2-40B4-BE49-F238E27FC236}">
                <a16:creationId xmlns:a16="http://schemas.microsoft.com/office/drawing/2014/main" id="{5E7887F7-6AE0-1E3B-9C14-940E5086AEBA}"/>
              </a:ext>
            </a:extLst>
          </p:cNvPr>
          <p:cNvSpPr txBox="1"/>
          <p:nvPr/>
        </p:nvSpPr>
        <p:spPr>
          <a:xfrm>
            <a:off x="396006" y="1694886"/>
            <a:ext cx="4015157" cy="190180"/>
          </a:xfrm>
          <a:prstGeom prst="rect">
            <a:avLst/>
          </a:prstGeom>
        </p:spPr>
        <p:txBody>
          <a:bodyPr vert="horz" wrap="square" lIns="0" tIns="12700" rIns="0" bIns="0" rtlCol="0">
            <a:spAutoFit/>
          </a:bodyPr>
          <a:lstStyle/>
          <a:p>
            <a:pPr marL="286385" marR="5080" indent="-188595">
              <a:lnSpc>
                <a:spcPct val="102000"/>
              </a:lnSpc>
              <a:buClr>
                <a:srgbClr val="046C98"/>
              </a:buClr>
              <a:buSzPct val="110000"/>
              <a:buFont typeface="Arial MT"/>
              <a:buChar char="■"/>
              <a:tabLst>
                <a:tab pos="289560" algn="l"/>
              </a:tabLst>
            </a:pPr>
            <a:r>
              <a:rPr lang="en-US" sz="1200" i="1" dirty="0">
                <a:latin typeface="Times New Roman"/>
                <a:cs typeface="Times New Roman"/>
              </a:rPr>
              <a:t>How many distinct sound events per file?</a:t>
            </a:r>
          </a:p>
        </p:txBody>
      </p:sp>
      <p:pic>
        <p:nvPicPr>
          <p:cNvPr id="10" name="object 5"/>
          <p:cNvPicPr/>
          <p:nvPr/>
        </p:nvPicPr>
        <p:blipFill>
          <a:blip r:embed="rId6" cstate="print"/>
          <a:stretch>
            <a:fillRect/>
          </a:stretch>
        </p:blipFill>
        <p:spPr>
          <a:xfrm>
            <a:off x="400050" y="1935880"/>
            <a:ext cx="3505200" cy="122450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7293" y="103807"/>
            <a:ext cx="3980450" cy="197490"/>
          </a:xfrm>
          <a:prstGeom prst="rect">
            <a:avLst/>
          </a:prstGeom>
        </p:spPr>
        <p:txBody>
          <a:bodyPr vert="horz" wrap="square" lIns="0" tIns="12700" rIns="0" bIns="0" rtlCol="0">
            <a:spAutoFit/>
          </a:bodyPr>
          <a:lstStyle/>
          <a:p>
            <a:pPr marL="286385" indent="-188595">
              <a:lnSpc>
                <a:spcPct val="100000"/>
              </a:lnSpc>
              <a:buClr>
                <a:srgbClr val="046C98"/>
              </a:buClr>
              <a:buSzPct val="110000"/>
              <a:buFont typeface="Arial MT"/>
              <a:buChar char="■"/>
              <a:tabLst>
                <a:tab pos="286385" algn="l"/>
              </a:tabLst>
            </a:pPr>
            <a:r>
              <a:rPr lang="en-US" sz="1200" i="1" dirty="0">
                <a:latin typeface="Times New Roman"/>
                <a:cs typeface="Times New Roman"/>
              </a:rPr>
              <a:t>How detailed are the text annotations? </a:t>
            </a:r>
          </a:p>
        </p:txBody>
      </p:sp>
      <p:pic>
        <p:nvPicPr>
          <p:cNvPr id="3" name="object 3"/>
          <p:cNvPicPr/>
          <p:nvPr/>
        </p:nvPicPr>
        <p:blipFill>
          <a:blip r:embed="rId3" cstate="print"/>
          <a:stretch>
            <a:fillRect/>
          </a:stretch>
        </p:blipFill>
        <p:spPr>
          <a:xfrm>
            <a:off x="355625" y="3217179"/>
            <a:ext cx="394650" cy="126526"/>
          </a:xfrm>
          <a:prstGeom prst="rect">
            <a:avLst/>
          </a:prstGeom>
        </p:spPr>
      </p:pic>
      <p:pic>
        <p:nvPicPr>
          <p:cNvPr id="4" name="object 4"/>
          <p:cNvPicPr/>
          <p:nvPr/>
        </p:nvPicPr>
        <p:blipFill>
          <a:blip r:embed="rId4" cstate="print"/>
          <a:stretch>
            <a:fillRect/>
          </a:stretch>
        </p:blipFill>
        <p:spPr>
          <a:xfrm>
            <a:off x="2082469" y="3217186"/>
            <a:ext cx="108765" cy="126518"/>
          </a:xfrm>
          <a:prstGeom prst="rect">
            <a:avLst/>
          </a:prstGeom>
        </p:spPr>
      </p:pic>
      <p:pic>
        <p:nvPicPr>
          <p:cNvPr id="5" name="object 5"/>
          <p:cNvPicPr/>
          <p:nvPr/>
        </p:nvPicPr>
        <p:blipFill>
          <a:blip r:embed="rId5" cstate="print"/>
          <a:stretch>
            <a:fillRect/>
          </a:stretch>
        </p:blipFill>
        <p:spPr>
          <a:xfrm>
            <a:off x="95250" y="429815"/>
            <a:ext cx="4361269" cy="2667000"/>
          </a:xfrm>
          <a:prstGeom prst="rect">
            <a:avLst/>
          </a:prstGeom>
        </p:spPr>
      </p:pic>
      <p:sp>
        <p:nvSpPr>
          <p:cNvPr id="6" name="object 6"/>
          <p:cNvSpPr txBox="1">
            <a:spLocks noGrp="1"/>
          </p:cNvSpPr>
          <p:nvPr>
            <p:ph type="ftr" sz="quarter" idx="5"/>
          </p:nvPr>
        </p:nvSpPr>
        <p:spPr>
          <a:xfrm>
            <a:off x="4031994" y="3225333"/>
            <a:ext cx="223520" cy="126317"/>
          </a:xfrm>
          <a:prstGeom prst="rect">
            <a:avLst/>
          </a:prstGeom>
        </p:spPr>
        <p:txBody>
          <a:bodyPr vert="horz" wrap="square" lIns="0" tIns="3175" rIns="0" bIns="0" rtlCol="0">
            <a:spAutoFit/>
          </a:bodyPr>
          <a:lstStyle/>
          <a:p>
            <a:pPr marL="12700">
              <a:lnSpc>
                <a:spcPct val="100000"/>
              </a:lnSpc>
              <a:spcBef>
                <a:spcPts val="25"/>
              </a:spcBef>
            </a:pPr>
            <a:r>
              <a:rPr lang="en-US" spc="-20" dirty="0"/>
              <a:t>4</a:t>
            </a:r>
            <a:r>
              <a:rPr spc="-20" dirty="0"/>
              <a:t>/</a:t>
            </a:r>
            <a:r>
              <a:rPr lang="en-US" spc="-20" dirty="0"/>
              <a:t>6</a:t>
            </a:r>
            <a:endParaRPr spc="-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55625" y="3217179"/>
            <a:ext cx="394651" cy="126526"/>
          </a:xfrm>
          <a:prstGeom prst="rect">
            <a:avLst/>
          </a:prstGeom>
        </p:spPr>
      </p:pic>
      <p:pic>
        <p:nvPicPr>
          <p:cNvPr id="4" name="object 4"/>
          <p:cNvPicPr/>
          <p:nvPr/>
        </p:nvPicPr>
        <p:blipFill>
          <a:blip r:embed="rId4" cstate="print"/>
          <a:stretch>
            <a:fillRect/>
          </a:stretch>
        </p:blipFill>
        <p:spPr>
          <a:xfrm>
            <a:off x="2082469" y="3217186"/>
            <a:ext cx="108765" cy="126518"/>
          </a:xfrm>
          <a:prstGeom prst="rect">
            <a:avLst/>
          </a:prstGeom>
        </p:spPr>
      </p:pic>
      <p:pic>
        <p:nvPicPr>
          <p:cNvPr id="5" name="object 5"/>
          <p:cNvPicPr/>
          <p:nvPr/>
        </p:nvPicPr>
        <p:blipFill>
          <a:blip r:embed="rId5" cstate="print"/>
          <a:stretch>
            <a:fillRect/>
          </a:stretch>
        </p:blipFill>
        <p:spPr>
          <a:xfrm>
            <a:off x="219132" y="355600"/>
            <a:ext cx="3980450" cy="2438400"/>
          </a:xfrm>
          <a:prstGeom prst="rect">
            <a:avLst/>
          </a:prstGeom>
        </p:spPr>
      </p:pic>
      <p:sp>
        <p:nvSpPr>
          <p:cNvPr id="6" name="object 6"/>
          <p:cNvSpPr txBox="1">
            <a:spLocks noGrp="1"/>
          </p:cNvSpPr>
          <p:nvPr>
            <p:ph type="ftr" sz="quarter" idx="5"/>
          </p:nvPr>
        </p:nvSpPr>
        <p:spPr>
          <a:xfrm>
            <a:off x="4031994" y="3225333"/>
            <a:ext cx="254256" cy="126317"/>
          </a:xfrm>
          <a:prstGeom prst="rect">
            <a:avLst/>
          </a:prstGeom>
        </p:spPr>
        <p:txBody>
          <a:bodyPr vert="horz" wrap="square" lIns="0" tIns="3175" rIns="0" bIns="0" rtlCol="0">
            <a:spAutoFit/>
          </a:bodyPr>
          <a:lstStyle/>
          <a:p>
            <a:pPr marL="12700">
              <a:lnSpc>
                <a:spcPct val="100000"/>
              </a:lnSpc>
              <a:spcBef>
                <a:spcPts val="25"/>
              </a:spcBef>
            </a:pPr>
            <a:r>
              <a:rPr lang="en-US" spc="-20" dirty="0"/>
              <a:t>5</a:t>
            </a:r>
            <a:r>
              <a:rPr spc="-20" dirty="0"/>
              <a:t>/</a:t>
            </a:r>
            <a:r>
              <a:rPr lang="en-US" spc="-20" dirty="0"/>
              <a:t>6</a:t>
            </a:r>
            <a:endParaRPr spc="-20" dirty="0"/>
          </a:p>
        </p:txBody>
      </p:sp>
      <p:sp>
        <p:nvSpPr>
          <p:cNvPr id="9" name="object 2">
            <a:extLst>
              <a:ext uri="{FF2B5EF4-FFF2-40B4-BE49-F238E27FC236}">
                <a16:creationId xmlns:a16="http://schemas.microsoft.com/office/drawing/2014/main" id="{F0B13FED-C8AA-0FCA-4FC2-7C45D679EC01}"/>
              </a:ext>
            </a:extLst>
          </p:cNvPr>
          <p:cNvSpPr txBox="1"/>
          <p:nvPr/>
        </p:nvSpPr>
        <p:spPr>
          <a:xfrm>
            <a:off x="347293" y="103807"/>
            <a:ext cx="3980450" cy="197490"/>
          </a:xfrm>
          <a:prstGeom prst="rect">
            <a:avLst/>
          </a:prstGeom>
        </p:spPr>
        <p:txBody>
          <a:bodyPr vert="horz" wrap="square" lIns="0" tIns="12700" rIns="0" bIns="0" rtlCol="0">
            <a:spAutoFit/>
          </a:bodyPr>
          <a:lstStyle/>
          <a:p>
            <a:pPr marL="286385" indent="-188595">
              <a:lnSpc>
                <a:spcPct val="100000"/>
              </a:lnSpc>
              <a:buClr>
                <a:srgbClr val="046C98"/>
              </a:buClr>
              <a:buSzPct val="110000"/>
              <a:buFont typeface="Arial MT"/>
              <a:buChar char="■"/>
              <a:tabLst>
                <a:tab pos="286385" algn="l"/>
              </a:tabLst>
            </a:pPr>
            <a:r>
              <a:rPr lang="en-US" sz="1200" i="1" dirty="0">
                <a:latin typeface="Times New Roman"/>
                <a:cs typeface="Times New Roman"/>
              </a:rPr>
              <a:t>How detailed are the text annotations? (cont.) </a:t>
            </a:r>
          </a:p>
        </p:txBody>
      </p:sp>
      <p:sp>
        <p:nvSpPr>
          <p:cNvPr id="13" name="TextBox 12">
            <a:extLst>
              <a:ext uri="{FF2B5EF4-FFF2-40B4-BE49-F238E27FC236}">
                <a16:creationId xmlns:a16="http://schemas.microsoft.com/office/drawing/2014/main" id="{9FF44E2E-18FC-C398-FFFF-904D9972495F}"/>
              </a:ext>
            </a:extLst>
          </p:cNvPr>
          <p:cNvSpPr txBox="1"/>
          <p:nvPr/>
        </p:nvSpPr>
        <p:spPr>
          <a:xfrm>
            <a:off x="242018" y="2731725"/>
            <a:ext cx="4191000" cy="461665"/>
          </a:xfrm>
          <a:prstGeom prst="rect">
            <a:avLst/>
          </a:prstGeom>
          <a:noFill/>
        </p:spPr>
        <p:txBody>
          <a:bodyPr wrap="square">
            <a:spAutoFit/>
          </a:bodyPr>
          <a:lstStyle/>
          <a:p>
            <a:pPr marL="286385" marR="0" lvl="0" indent="-188595" defTabSz="914400" eaLnBrk="1" fontAlgn="auto" latinLnBrk="0" hangingPunct="1">
              <a:lnSpc>
                <a:spcPct val="100000"/>
              </a:lnSpc>
              <a:spcBef>
                <a:spcPts val="0"/>
              </a:spcBef>
              <a:spcAft>
                <a:spcPts val="0"/>
              </a:spcAft>
              <a:buClr>
                <a:srgbClr val="046C98"/>
              </a:buClr>
              <a:buSzPct val="110000"/>
              <a:buFont typeface="Arial MT"/>
              <a:buChar char="■"/>
              <a:tabLst>
                <a:tab pos="286385" algn="l"/>
              </a:tabLst>
              <a:defRPr/>
            </a:pPr>
            <a:r>
              <a:rPr kumimoji="0" lang="en-US" sz="1200" b="0" i="1" u="none" strike="noStrike" kern="0" cap="none" spc="0" normalizeH="0" baseline="0" noProof="0" dirty="0">
                <a:ln>
                  <a:noFill/>
                </a:ln>
                <a:solidFill>
                  <a:sysClr val="windowText" lastClr="000000"/>
                </a:solidFill>
                <a:effectLst/>
                <a:uLnTx/>
                <a:uFillTx/>
                <a:latin typeface="Times New Roman"/>
                <a:cs typeface="Times New Roman"/>
              </a:rPr>
              <a:t>Propose a simple method to filter or fix incorrect or poor-quality annotations.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3" cstate="print"/>
          <a:stretch>
            <a:fillRect/>
          </a:stretch>
        </p:blipFill>
        <p:spPr>
          <a:xfrm>
            <a:off x="355625" y="3217179"/>
            <a:ext cx="394651" cy="126526"/>
          </a:xfrm>
          <a:prstGeom prst="rect">
            <a:avLst/>
          </a:prstGeom>
        </p:spPr>
      </p:pic>
      <p:pic>
        <p:nvPicPr>
          <p:cNvPr id="4" name="object 4"/>
          <p:cNvPicPr/>
          <p:nvPr/>
        </p:nvPicPr>
        <p:blipFill>
          <a:blip r:embed="rId4" cstate="print"/>
          <a:stretch>
            <a:fillRect/>
          </a:stretch>
        </p:blipFill>
        <p:spPr>
          <a:xfrm>
            <a:off x="2082469" y="3217186"/>
            <a:ext cx="108765" cy="126518"/>
          </a:xfrm>
          <a:prstGeom prst="rect">
            <a:avLst/>
          </a:prstGeom>
        </p:spPr>
      </p:pic>
      <p:pic>
        <p:nvPicPr>
          <p:cNvPr id="5" name="object 5"/>
          <p:cNvPicPr/>
          <p:nvPr/>
        </p:nvPicPr>
        <p:blipFill>
          <a:blip r:embed="rId5" cstate="print"/>
          <a:stretch>
            <a:fillRect/>
          </a:stretch>
        </p:blipFill>
        <p:spPr>
          <a:xfrm>
            <a:off x="271495" y="477065"/>
            <a:ext cx="4076321" cy="2689037"/>
          </a:xfrm>
          <a:prstGeom prst="rect">
            <a:avLst/>
          </a:prstGeom>
        </p:spPr>
      </p:pic>
      <p:sp>
        <p:nvSpPr>
          <p:cNvPr id="6" name="object 6"/>
          <p:cNvSpPr txBox="1">
            <a:spLocks noGrp="1"/>
          </p:cNvSpPr>
          <p:nvPr>
            <p:ph type="ftr" sz="quarter" idx="5"/>
          </p:nvPr>
        </p:nvSpPr>
        <p:spPr>
          <a:xfrm>
            <a:off x="4031994" y="3225333"/>
            <a:ext cx="223520" cy="126317"/>
          </a:xfrm>
          <a:prstGeom prst="rect">
            <a:avLst/>
          </a:prstGeom>
        </p:spPr>
        <p:txBody>
          <a:bodyPr vert="horz" wrap="square" lIns="0" tIns="3175" rIns="0" bIns="0" rtlCol="0">
            <a:spAutoFit/>
          </a:bodyPr>
          <a:lstStyle/>
          <a:p>
            <a:pPr marL="12700">
              <a:lnSpc>
                <a:spcPct val="100000"/>
              </a:lnSpc>
              <a:spcBef>
                <a:spcPts val="25"/>
              </a:spcBef>
            </a:pPr>
            <a:r>
              <a:rPr lang="en-US" spc="-20" dirty="0"/>
              <a:t>6</a:t>
            </a:r>
            <a:r>
              <a:rPr spc="-20" dirty="0"/>
              <a:t>/</a:t>
            </a:r>
            <a:r>
              <a:rPr lang="en-US" spc="-20" dirty="0"/>
              <a:t>6</a:t>
            </a:r>
            <a:endParaRPr spc="-20" dirty="0"/>
          </a:p>
        </p:txBody>
      </p:sp>
      <p:sp>
        <p:nvSpPr>
          <p:cNvPr id="9" name="object 2">
            <a:extLst>
              <a:ext uri="{FF2B5EF4-FFF2-40B4-BE49-F238E27FC236}">
                <a16:creationId xmlns:a16="http://schemas.microsoft.com/office/drawing/2014/main" id="{80539101-D7BA-3EC4-0C50-D1B85AFC9659}"/>
              </a:ext>
            </a:extLst>
          </p:cNvPr>
          <p:cNvSpPr txBox="1"/>
          <p:nvPr/>
        </p:nvSpPr>
        <p:spPr>
          <a:xfrm>
            <a:off x="347293" y="103807"/>
            <a:ext cx="3980450" cy="382156"/>
          </a:xfrm>
          <a:prstGeom prst="rect">
            <a:avLst/>
          </a:prstGeom>
        </p:spPr>
        <p:txBody>
          <a:bodyPr vert="horz" wrap="square" lIns="0" tIns="12700" rIns="0" bIns="0" rtlCol="0">
            <a:spAutoFit/>
          </a:bodyPr>
          <a:lstStyle/>
          <a:p>
            <a:pPr marL="286385" indent="-188595">
              <a:lnSpc>
                <a:spcPct val="100000"/>
              </a:lnSpc>
              <a:buClr>
                <a:srgbClr val="046C98"/>
              </a:buClr>
              <a:buSzPct val="110000"/>
              <a:buFont typeface="Arial MT"/>
              <a:buChar char="■"/>
              <a:tabLst>
                <a:tab pos="286385" algn="l"/>
              </a:tabLst>
            </a:pPr>
            <a:r>
              <a:rPr lang="en-US" sz="1200" i="1" dirty="0">
                <a:latin typeface="Times New Roman"/>
                <a:cs typeface="Times New Roman"/>
              </a:rPr>
              <a:t>How much does the quality of annotations vary between different annotators?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33450" y="950976"/>
            <a:ext cx="2748915" cy="878840"/>
          </a:xfrm>
          <a:prstGeom prst="rect">
            <a:avLst/>
          </a:prstGeom>
        </p:spPr>
        <p:txBody>
          <a:bodyPr vert="horz" wrap="square" lIns="0" tIns="12700" rIns="0" bIns="0" rtlCol="0">
            <a:spAutoFit/>
          </a:bodyPr>
          <a:lstStyle/>
          <a:p>
            <a:pPr marL="12700">
              <a:lnSpc>
                <a:spcPct val="100000"/>
              </a:lnSpc>
              <a:spcBef>
                <a:spcPts val="100"/>
              </a:spcBef>
            </a:pPr>
            <a:r>
              <a:rPr sz="2800" dirty="0"/>
              <a:t>Thank</a:t>
            </a:r>
            <a:r>
              <a:rPr sz="2800" spc="-110" dirty="0"/>
              <a:t> </a:t>
            </a:r>
            <a:r>
              <a:rPr sz="2800" spc="-20" dirty="0"/>
              <a:t>you!</a:t>
            </a:r>
            <a:endParaRPr sz="2800"/>
          </a:p>
          <a:p>
            <a:pPr marL="12700">
              <a:lnSpc>
                <a:spcPct val="100000"/>
              </a:lnSpc>
            </a:pPr>
            <a:r>
              <a:rPr sz="2800" dirty="0"/>
              <a:t>Any</a:t>
            </a:r>
            <a:r>
              <a:rPr sz="2800" spc="-70" dirty="0"/>
              <a:t> </a:t>
            </a:r>
            <a:r>
              <a:rPr sz="2800" spc="-10" dirty="0"/>
              <a:t>Questions?</a:t>
            </a:r>
            <a:endParaRPr sz="2800"/>
          </a:p>
        </p:txBody>
      </p:sp>
      <p:grpSp>
        <p:nvGrpSpPr>
          <p:cNvPr id="3" name="object 3"/>
          <p:cNvGrpSpPr/>
          <p:nvPr/>
        </p:nvGrpSpPr>
        <p:grpSpPr>
          <a:xfrm>
            <a:off x="264799" y="2555691"/>
            <a:ext cx="635635" cy="576580"/>
            <a:chOff x="264799" y="2555691"/>
            <a:chExt cx="635635" cy="576580"/>
          </a:xfrm>
        </p:grpSpPr>
        <p:sp>
          <p:nvSpPr>
            <p:cNvPr id="4" name="object 4"/>
            <p:cNvSpPr/>
            <p:nvPr/>
          </p:nvSpPr>
          <p:spPr>
            <a:xfrm>
              <a:off x="269562" y="2991921"/>
              <a:ext cx="626110" cy="135890"/>
            </a:xfrm>
            <a:custGeom>
              <a:avLst/>
              <a:gdLst/>
              <a:ahLst/>
              <a:cxnLst/>
              <a:rect l="l" t="t" r="r" b="b"/>
              <a:pathLst>
                <a:path w="626110" h="135889">
                  <a:moveTo>
                    <a:pt x="626047" y="135362"/>
                  </a:moveTo>
                  <a:lnTo>
                    <a:pt x="0" y="135362"/>
                  </a:lnTo>
                  <a:lnTo>
                    <a:pt x="0" y="0"/>
                  </a:lnTo>
                  <a:lnTo>
                    <a:pt x="626047" y="0"/>
                  </a:lnTo>
                  <a:lnTo>
                    <a:pt x="626047" y="135362"/>
                  </a:lnTo>
                  <a:close/>
                </a:path>
              </a:pathLst>
            </a:custGeom>
            <a:solidFill>
              <a:srgbClr val="046C98"/>
            </a:solidFill>
          </p:spPr>
          <p:txBody>
            <a:bodyPr wrap="square" lIns="0" tIns="0" rIns="0" bIns="0" rtlCol="0"/>
            <a:lstStyle/>
            <a:p>
              <a:endParaRPr/>
            </a:p>
          </p:txBody>
        </p:sp>
        <p:sp>
          <p:nvSpPr>
            <p:cNvPr id="5" name="object 5"/>
            <p:cNvSpPr/>
            <p:nvPr/>
          </p:nvSpPr>
          <p:spPr>
            <a:xfrm>
              <a:off x="269562" y="2991921"/>
              <a:ext cx="626110" cy="135890"/>
            </a:xfrm>
            <a:custGeom>
              <a:avLst/>
              <a:gdLst/>
              <a:ahLst/>
              <a:cxnLst/>
              <a:rect l="l" t="t" r="r" b="b"/>
              <a:pathLst>
                <a:path w="626110" h="135889">
                  <a:moveTo>
                    <a:pt x="0" y="135362"/>
                  </a:moveTo>
                  <a:lnTo>
                    <a:pt x="626047" y="135362"/>
                  </a:lnTo>
                  <a:lnTo>
                    <a:pt x="626047" y="0"/>
                  </a:lnTo>
                  <a:lnTo>
                    <a:pt x="0" y="0"/>
                  </a:lnTo>
                  <a:lnTo>
                    <a:pt x="0" y="135362"/>
                  </a:lnTo>
                  <a:close/>
                </a:path>
              </a:pathLst>
            </a:custGeom>
            <a:ln w="9524">
              <a:solidFill>
                <a:srgbClr val="046C98"/>
              </a:solidFill>
            </a:ln>
          </p:spPr>
          <p:txBody>
            <a:bodyPr wrap="square" lIns="0" tIns="0" rIns="0" bIns="0" rtlCol="0"/>
            <a:lstStyle/>
            <a:p>
              <a:endParaRPr/>
            </a:p>
          </p:txBody>
        </p:sp>
        <p:sp>
          <p:nvSpPr>
            <p:cNvPr id="6" name="object 6"/>
            <p:cNvSpPr/>
            <p:nvPr/>
          </p:nvSpPr>
          <p:spPr>
            <a:xfrm>
              <a:off x="269562" y="2560453"/>
              <a:ext cx="626110" cy="431800"/>
            </a:xfrm>
            <a:custGeom>
              <a:avLst/>
              <a:gdLst/>
              <a:ahLst/>
              <a:cxnLst/>
              <a:rect l="l" t="t" r="r" b="b"/>
              <a:pathLst>
                <a:path w="626110" h="431800">
                  <a:moveTo>
                    <a:pt x="313024" y="431466"/>
                  </a:moveTo>
                  <a:lnTo>
                    <a:pt x="0" y="160743"/>
                  </a:lnTo>
                  <a:lnTo>
                    <a:pt x="0" y="0"/>
                  </a:lnTo>
                  <a:lnTo>
                    <a:pt x="313024" y="270724"/>
                  </a:lnTo>
                  <a:lnTo>
                    <a:pt x="626047" y="0"/>
                  </a:lnTo>
                  <a:lnTo>
                    <a:pt x="626047" y="160743"/>
                  </a:lnTo>
                  <a:lnTo>
                    <a:pt x="313024" y="431466"/>
                  </a:lnTo>
                  <a:close/>
                </a:path>
              </a:pathLst>
            </a:custGeom>
            <a:solidFill>
              <a:srgbClr val="046C98"/>
            </a:solidFill>
          </p:spPr>
          <p:txBody>
            <a:bodyPr wrap="square" lIns="0" tIns="0" rIns="0" bIns="0" rtlCol="0"/>
            <a:lstStyle/>
            <a:p>
              <a:endParaRPr/>
            </a:p>
          </p:txBody>
        </p:sp>
        <p:sp>
          <p:nvSpPr>
            <p:cNvPr id="7" name="object 7"/>
            <p:cNvSpPr/>
            <p:nvPr/>
          </p:nvSpPr>
          <p:spPr>
            <a:xfrm>
              <a:off x="269562" y="2560453"/>
              <a:ext cx="626110" cy="431800"/>
            </a:xfrm>
            <a:custGeom>
              <a:avLst/>
              <a:gdLst/>
              <a:ahLst/>
              <a:cxnLst/>
              <a:rect l="l" t="t" r="r" b="b"/>
              <a:pathLst>
                <a:path w="626110" h="431800">
                  <a:moveTo>
                    <a:pt x="313024" y="431466"/>
                  </a:moveTo>
                  <a:lnTo>
                    <a:pt x="626047" y="160743"/>
                  </a:lnTo>
                  <a:lnTo>
                    <a:pt x="626047" y="0"/>
                  </a:lnTo>
                  <a:lnTo>
                    <a:pt x="313024" y="270724"/>
                  </a:lnTo>
                  <a:lnTo>
                    <a:pt x="0" y="0"/>
                  </a:lnTo>
                  <a:lnTo>
                    <a:pt x="0" y="160743"/>
                  </a:lnTo>
                  <a:lnTo>
                    <a:pt x="313024" y="431466"/>
                  </a:lnTo>
                  <a:close/>
                </a:path>
              </a:pathLst>
            </a:custGeom>
            <a:ln w="9524">
              <a:solidFill>
                <a:srgbClr val="046C98"/>
              </a:solidFill>
            </a:ln>
          </p:spPr>
          <p:txBody>
            <a:bodyPr wrap="square" lIns="0" tIns="0" rIns="0" bIns="0" rtlCol="0"/>
            <a:lstStyle/>
            <a:p>
              <a:endParaRPr/>
            </a:p>
          </p:txBody>
        </p:sp>
      </p:grpSp>
      <p:grpSp>
        <p:nvGrpSpPr>
          <p:cNvPr id="8" name="object 8"/>
          <p:cNvGrpSpPr/>
          <p:nvPr/>
        </p:nvGrpSpPr>
        <p:grpSpPr>
          <a:xfrm>
            <a:off x="3981450" y="2797457"/>
            <a:ext cx="309880" cy="360045"/>
            <a:chOff x="3981450" y="2797457"/>
            <a:chExt cx="309880" cy="360045"/>
          </a:xfrm>
        </p:grpSpPr>
        <p:sp>
          <p:nvSpPr>
            <p:cNvPr id="9" name="object 9"/>
            <p:cNvSpPr/>
            <p:nvPr/>
          </p:nvSpPr>
          <p:spPr>
            <a:xfrm>
              <a:off x="3981450" y="2797467"/>
              <a:ext cx="309880" cy="328295"/>
            </a:xfrm>
            <a:custGeom>
              <a:avLst/>
              <a:gdLst/>
              <a:ahLst/>
              <a:cxnLst/>
              <a:rect l="l" t="t" r="r" b="b"/>
              <a:pathLst>
                <a:path w="309879" h="328294">
                  <a:moveTo>
                    <a:pt x="309486" y="58915"/>
                  </a:moveTo>
                  <a:lnTo>
                    <a:pt x="282511" y="34442"/>
                  </a:lnTo>
                  <a:lnTo>
                    <a:pt x="251015" y="15887"/>
                  </a:lnTo>
                  <a:lnTo>
                    <a:pt x="215849" y="4114"/>
                  </a:lnTo>
                  <a:lnTo>
                    <a:pt x="177863" y="0"/>
                  </a:lnTo>
                  <a:lnTo>
                    <a:pt x="130594" y="6426"/>
                  </a:lnTo>
                  <a:lnTo>
                    <a:pt x="88112" y="24587"/>
                  </a:lnTo>
                  <a:lnTo>
                    <a:pt x="52108" y="52743"/>
                  </a:lnTo>
                  <a:lnTo>
                    <a:pt x="24282" y="89166"/>
                  </a:lnTo>
                  <a:lnTo>
                    <a:pt x="6350" y="132168"/>
                  </a:lnTo>
                  <a:lnTo>
                    <a:pt x="0" y="180009"/>
                  </a:lnTo>
                  <a:lnTo>
                    <a:pt x="5422" y="224294"/>
                  </a:lnTo>
                  <a:lnTo>
                    <a:pt x="20828" y="264566"/>
                  </a:lnTo>
                  <a:lnTo>
                    <a:pt x="44881" y="299491"/>
                  </a:lnTo>
                  <a:lnTo>
                    <a:pt x="76238" y="327710"/>
                  </a:lnTo>
                  <a:lnTo>
                    <a:pt x="76238" y="179387"/>
                  </a:lnTo>
                  <a:lnTo>
                    <a:pt x="84226" y="139357"/>
                  </a:lnTo>
                  <a:lnTo>
                    <a:pt x="106006" y="106667"/>
                  </a:lnTo>
                  <a:lnTo>
                    <a:pt x="138315" y="84620"/>
                  </a:lnTo>
                  <a:lnTo>
                    <a:pt x="177863" y="76530"/>
                  </a:lnTo>
                  <a:lnTo>
                    <a:pt x="199682" y="78905"/>
                  </a:lnTo>
                  <a:lnTo>
                    <a:pt x="219875" y="85712"/>
                  </a:lnTo>
                  <a:lnTo>
                    <a:pt x="237934" y="96418"/>
                  </a:lnTo>
                  <a:lnTo>
                    <a:pt x="253365" y="110540"/>
                  </a:lnTo>
                  <a:lnTo>
                    <a:pt x="290334" y="76530"/>
                  </a:lnTo>
                  <a:lnTo>
                    <a:pt x="309486" y="58915"/>
                  </a:lnTo>
                  <a:close/>
                </a:path>
              </a:pathLst>
            </a:custGeom>
            <a:solidFill>
              <a:srgbClr val="000000"/>
            </a:solidFill>
          </p:spPr>
          <p:txBody>
            <a:bodyPr wrap="square" lIns="0" tIns="0" rIns="0" bIns="0" rtlCol="0"/>
            <a:lstStyle/>
            <a:p>
              <a:endParaRPr/>
            </a:p>
          </p:txBody>
        </p:sp>
        <p:pic>
          <p:nvPicPr>
            <p:cNvPr id="10" name="object 10"/>
            <p:cNvPicPr/>
            <p:nvPr/>
          </p:nvPicPr>
          <p:blipFill>
            <a:blip r:embed="rId2" cstate="print"/>
            <a:stretch>
              <a:fillRect/>
            </a:stretch>
          </p:blipFill>
          <p:spPr>
            <a:xfrm>
              <a:off x="4121213" y="3048171"/>
              <a:ext cx="166748" cy="109290"/>
            </a:xfrm>
            <a:prstGeom prst="rect">
              <a:avLst/>
            </a:prstGeom>
          </p:spPr>
        </p:pic>
        <p:pic>
          <p:nvPicPr>
            <p:cNvPr id="11" name="object 11"/>
            <p:cNvPicPr/>
            <p:nvPr/>
          </p:nvPicPr>
          <p:blipFill>
            <a:blip r:embed="rId3" cstate="print"/>
            <a:stretch>
              <a:fillRect/>
            </a:stretch>
          </p:blipFill>
          <p:spPr>
            <a:xfrm>
              <a:off x="4121214" y="2938895"/>
              <a:ext cx="76221" cy="77141"/>
            </a:xfrm>
            <a:prstGeom prst="rect">
              <a:avLst/>
            </a:prstGeom>
          </p:spPr>
        </p:pic>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1102</Words>
  <Application>Microsoft Office PowerPoint</Application>
  <PresentationFormat>Custom</PresentationFormat>
  <Paragraphs>60</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Arial MT</vt:lpstr>
      <vt:lpstr>D-DINExp</vt:lpstr>
      <vt:lpstr>Times New Roman</vt:lpstr>
      <vt:lpstr>Office Theme</vt:lpstr>
      <vt:lpstr>UE MLPC 2025: DATA EXPLORATION TASK</vt:lpstr>
      <vt:lpstr>Annotation Quality</vt:lpstr>
      <vt:lpstr>PowerPoint Presentation</vt:lpstr>
      <vt:lpstr>PowerPoint Presentation</vt:lpstr>
      <vt:lpstr>PowerPoint Presentation</vt:lpstr>
      <vt:lpstr>PowerPoint Presentation</vt:lpstr>
      <vt:lpstr>Thank you! Any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UE_MLPC_2025_Data_Exploration_Task</dc:title>
  <cp:lastModifiedBy>Abdulkarim Al Jamal</cp:lastModifiedBy>
  <cp:revision>1</cp:revision>
  <dcterms:created xsi:type="dcterms:W3CDTF">2025-04-27T20:39:59Z</dcterms:created>
  <dcterms:modified xsi:type="dcterms:W3CDTF">2025-04-28T00:18:02Z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2025-04-27T00:00:00Z</vt:filetime>
  </property>
  <property fmtid="{D5CDD505-2E9C-101B-9397-08002B2CF9AE}" pid="3" name="Creator">
    <vt:lpwstr>Google</vt:lpwstr>
  </property>
  <property fmtid="{D5CDD505-2E9C-101B-9397-08002B2CF9AE}" pid="4" name="LastSaved">
    <vt:filetime>2025-04-27T00:00:00Z</vt:filetime>
  </property>
</Properties>
</file>