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Lst>
  <p:sldSz cy="3454400" cx="4610100"/>
  <p:notesSz cx="4610100" cy="3454400"/>
  <p:embeddedFontLst>
    <p:embeddedFont>
      <p:font typeface="Helvetica Neue"/>
      <p:regular r:id="rId13"/>
      <p:bold r:id="rId14"/>
      <p:italic r:id="rId15"/>
      <p:boldItalic r:id="rId16"/>
    </p:embeddedFont>
    <p:embeddedFont>
      <p:font typeface="Helvetica Neue Ligh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HelveticaNeu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HelveticaNeue-italic.fntdata"/><Relationship Id="rId14" Type="http://schemas.openxmlformats.org/officeDocument/2006/relationships/font" Target="fonts/HelveticaNeue-bold.fntdata"/><Relationship Id="rId17" Type="http://schemas.openxmlformats.org/officeDocument/2006/relationships/font" Target="fonts/HelveticaNeueLight-regular.fntdata"/><Relationship Id="rId16" Type="http://schemas.openxmlformats.org/officeDocument/2006/relationships/font" Target="fonts/HelveticaNeue-boldItalic.fntdata"/><Relationship Id="rId5" Type="http://schemas.openxmlformats.org/officeDocument/2006/relationships/notesMaster" Target="notesMasters/notesMaster1.xml"/><Relationship Id="rId19" Type="http://schemas.openxmlformats.org/officeDocument/2006/relationships/font" Target="fonts/HelveticaNeueLight-italic.fntdata"/><Relationship Id="rId6" Type="http://schemas.openxmlformats.org/officeDocument/2006/relationships/slide" Target="slides/slide1.xml"/><Relationship Id="rId18" Type="http://schemas.openxmlformats.org/officeDocument/2006/relationships/font" Target="fonts/HelveticaNeueLigh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768500" y="259075"/>
            <a:ext cx="3073550" cy="1295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461000" y="1640825"/>
            <a:ext cx="3688075" cy="15544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461000" y="1640825"/>
            <a:ext cx="3688075" cy="15544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68500" y="259075"/>
            <a:ext cx="307355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In the previous project phase, we conducted a detailed feature analysis, which showed that </a:t>
            </a:r>
            <a:r>
              <a:rPr b="1" lang="en-US">
                <a:solidFill>
                  <a:schemeClr val="dk1"/>
                </a:solidFill>
              </a:rPr>
              <a:t>mel-spectrograms carried the most informative signal</a:t>
            </a:r>
            <a:r>
              <a:rPr lang="en-US">
                <a:solidFill>
                  <a:schemeClr val="dk1"/>
                </a:solidFill>
              </a:rPr>
              <a:t> among the available features—including MFCCs and the provided embeddings.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This insight motivated us to treat mel-spectrograms as a kind of </a:t>
            </a:r>
            <a:r>
              <a:rPr b="1" lang="en-US">
                <a:solidFill>
                  <a:schemeClr val="dk1"/>
                </a:solidFill>
              </a:rPr>
              <a:t>visual input</a:t>
            </a:r>
            <a:r>
              <a:rPr lang="en-US">
                <a:solidFill>
                  <a:schemeClr val="dk1"/>
                </a:solidFill>
              </a:rPr>
              <a:t>, since they are essentially 2D matrices representing time vs. frequency—very similar to grayscale images.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Drawing inspiration from the</a:t>
            </a:r>
            <a:r>
              <a:rPr b="1" lang="en-US">
                <a:solidFill>
                  <a:schemeClr val="dk1"/>
                </a:solidFill>
              </a:rPr>
              <a:t> </a:t>
            </a:r>
            <a:r>
              <a:rPr lang="en-US">
                <a:solidFill>
                  <a:schemeClr val="dk1"/>
                </a:solidFill>
              </a:rPr>
              <a:t>Convolutional Transformer</a:t>
            </a:r>
            <a:r>
              <a:rPr lang="en-US">
                <a:solidFill>
                  <a:schemeClr val="dk1"/>
                </a:solidFill>
              </a:rPr>
              <a:t> architecture, we constructed our first model by stacking </a:t>
            </a:r>
            <a:r>
              <a:rPr b="1" lang="en-US">
                <a:solidFill>
                  <a:schemeClr val="dk1"/>
                </a:solidFill>
              </a:rPr>
              <a:t>two convolutional layers</a:t>
            </a:r>
            <a:r>
              <a:rPr lang="en-US">
                <a:solidFill>
                  <a:schemeClr val="dk1"/>
                </a:solidFill>
              </a:rPr>
              <a:t> to extract localized features from the spectrogram inputs, and then pass them through a Transformer encoder to capture longer-range dependencies</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The output was used for frame-level classification, making the architecture suitable for sound event detection. This hybrid structure became the foundation for further refinements in our project</a:t>
            </a:r>
            <a:endParaRPr>
              <a:solidFill>
                <a:schemeClr val="dk1"/>
              </a:solidFill>
            </a:endParaRPr>
          </a:p>
        </p:txBody>
      </p:sp>
      <p:sp>
        <p:nvSpPr>
          <p:cNvPr id="61" name="Google Shape;61;p2: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a60361054_1_1155: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36a60361054_1_1155: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a60361054_1_1303: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a:t>Changes resulting in cost improvements:</a:t>
            </a:r>
            <a:endParaRPr/>
          </a:p>
          <a:p>
            <a:pPr indent="-298450" lvl="0" marL="457200" rtl="0" algn="l">
              <a:lnSpc>
                <a:spcPct val="115000"/>
              </a:lnSpc>
              <a:spcBef>
                <a:spcPts val="1200"/>
              </a:spcBef>
              <a:spcAft>
                <a:spcPts val="0"/>
              </a:spcAft>
              <a:buSzPts val="1100"/>
              <a:buAutoNum type="arabicPeriod"/>
            </a:pPr>
            <a:r>
              <a:rPr b="1" lang="en-US" sz="1200"/>
              <a:t>Cost-Sensitive Tuning of Positive Weights</a:t>
            </a:r>
            <a:r>
              <a:rPr lang="en-US"/>
              <a:t>: </a:t>
            </a:r>
            <a:r>
              <a:rPr lang="en-US" sz="1200"/>
              <a:t>We </a:t>
            </a:r>
            <a:r>
              <a:rPr lang="en-US" sz="1200"/>
              <a:t>adjusted</a:t>
            </a:r>
            <a:r>
              <a:rPr lang="en-US" sz="1200"/>
              <a:t> the class-specific loss weights in order help the model prioritize rare classes or ones with stagnant costs</a:t>
            </a:r>
            <a:r>
              <a:rPr lang="en-US" sz="1200">
                <a:solidFill>
                  <a:schemeClr val="dk1"/>
                </a:solidFill>
              </a:rPr>
              <a:t>, e.g. Rooster crow which was only represented in 0.23% all data. This helped decreased the Avg. Cost per minute</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200">
                <a:solidFill>
                  <a:schemeClr val="dk1"/>
                </a:solidFill>
              </a:rPr>
              <a:t>Transfer Learning</a:t>
            </a:r>
            <a:r>
              <a:rPr lang="en-US">
                <a:solidFill>
                  <a:schemeClr val="dk1"/>
                </a:solidFill>
              </a:rPr>
              <a:t>: </a:t>
            </a:r>
            <a:r>
              <a:rPr lang="en-US" sz="1200">
                <a:solidFill>
                  <a:schemeClr val="dk1"/>
                </a:solidFill>
              </a:rPr>
              <a:t>We explored transfer learning by replacing our 2 stacked Conv layers stack with a </a:t>
            </a:r>
            <a:r>
              <a:rPr b="1" lang="en-US" sz="1200">
                <a:solidFill>
                  <a:schemeClr val="dk1"/>
                </a:solidFill>
              </a:rPr>
              <a:t>ResNet-34</a:t>
            </a:r>
            <a:r>
              <a:rPr lang="en-US" sz="1200">
                <a:solidFill>
                  <a:schemeClr val="dk1"/>
                </a:solidFill>
              </a:rPr>
              <a:t>, which is ofc pretrained on ImageNet but generalizes surprisingly well to log-mel-spectrograms since they have similar low-level patterns (edges, contours, textures), although we had to replicated the mel-spectrogram across three channels to match the ResNet’s expected input format. This change</a:t>
            </a:r>
            <a:r>
              <a:rPr lang="en-US">
                <a:solidFill>
                  <a:schemeClr val="dk1"/>
                </a:solidFill>
              </a:rPr>
              <a:t> alone brought down our total cost per minute from </a:t>
            </a:r>
            <a:r>
              <a:rPr b="1" lang="en-US">
                <a:solidFill>
                  <a:schemeClr val="dk1"/>
                </a:solidFill>
              </a:rPr>
              <a:t>81 to 61 </a:t>
            </a:r>
            <a:r>
              <a:rPr lang="en-US">
                <a:solidFill>
                  <a:schemeClr val="dk1"/>
                </a:solidFill>
              </a:rPr>
              <a:t>on the validation set, likely due to Resnet having alot more layers &amp; can extract more abstract and rich representations for the transformer encoder to use. The constraint of having pre-trained layers may actually prevent overfitting as well, so an indirect form of regularization.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t/>
            </a:r>
            <a:endParaRPr>
              <a:solidFill>
                <a:schemeClr val="dk1"/>
              </a:solidFill>
            </a:endParaRPr>
          </a:p>
          <a:p>
            <a:pPr indent="0" lvl="0" marL="0" rtl="0" algn="l">
              <a:lnSpc>
                <a:spcPct val="115000"/>
              </a:lnSpc>
              <a:spcBef>
                <a:spcPts val="1200"/>
              </a:spcBef>
              <a:spcAft>
                <a:spcPts val="0"/>
              </a:spcAft>
              <a:buNone/>
            </a:pPr>
            <a:r>
              <a:rPr lang="en-US">
                <a:solidFill>
                  <a:srgbClr val="FF0000"/>
                </a:solidFill>
              </a:rPr>
              <a:t>ResNet-34 has 34 layers. Specifically, it consists of an initial convolutional layer, followed by 16 residual blocks (which include 33 convolutional layers), plus the final fully connected layer.</a:t>
            </a:r>
            <a:endParaRPr>
              <a:solidFill>
                <a:srgbClr val="FF0000"/>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124" name="Google Shape;124;g36a60361054_1_1303: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a60361054_5_97: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b="1" lang="en-US" sz="1200">
                <a:solidFill>
                  <a:schemeClr val="dk1"/>
                </a:solidFill>
              </a:rPr>
              <a:t>Embeddings:</a:t>
            </a:r>
            <a:r>
              <a:rPr b="1" lang="en-US">
                <a:solidFill>
                  <a:schemeClr val="dk1"/>
                </a:solidFill>
              </a:rPr>
              <a:t> </a:t>
            </a:r>
            <a:r>
              <a:rPr lang="en-US" sz="1200">
                <a:solidFill>
                  <a:schemeClr val="dk1"/>
                </a:solidFill>
              </a:rPr>
              <a:t>In the next iteration of our model pipeline, we experimented with replacing the spectrogram-based input with </a:t>
            </a:r>
            <a:r>
              <a:rPr b="1" lang="en-US" sz="1200">
                <a:solidFill>
                  <a:schemeClr val="dk1"/>
                </a:solidFill>
              </a:rPr>
              <a:t>precomputed audio embeddings </a:t>
            </a:r>
            <a:r>
              <a:rPr lang="en-US" sz="1200">
                <a:solidFill>
                  <a:schemeClr val="dk1"/>
                </a:solidFill>
              </a:rPr>
              <a:t>that were provided to us. These embeddings </a:t>
            </a:r>
            <a:r>
              <a:rPr lang="en-US" sz="1200">
                <a:solidFill>
                  <a:schemeClr val="dk1"/>
                </a:solidFill>
              </a:rPr>
              <a:t>themselves</a:t>
            </a:r>
            <a:r>
              <a:rPr lang="en-US" sz="1200">
                <a:solidFill>
                  <a:schemeClr val="dk1"/>
                </a:solidFill>
              </a:rPr>
              <a:t> are designed to encode rich &amp; high-level acoustic info in a compact form, and instead of using a ResNet to extract features from spectrograms, we projected the 768-dimensional embeddings using a 1D Conv layer, before </a:t>
            </a:r>
            <a:r>
              <a:rPr lang="en-US" sz="1200">
                <a:solidFill>
                  <a:schemeClr val="dk1"/>
                </a:solidFill>
              </a:rPr>
              <a:t>passing</a:t>
            </a:r>
            <a:r>
              <a:rPr lang="en-US" sz="1200">
                <a:solidFill>
                  <a:schemeClr val="dk1"/>
                </a:solidFill>
              </a:rPr>
              <a:t> them to our transformer.Surprisingly, this architecture significantly outperformed our spectrogram-based pipeline, achieving ~40 cost per minute, versus 61/min with ResNet. This improvement likely because embeddings already capture important audio context, so there is even less need for low-level feature extraction, which leads to better generalization and faster convergence. However, it does rely on a frozen external model, so </a:t>
            </a:r>
            <a:r>
              <a:rPr lang="en-US" sz="1200">
                <a:solidFill>
                  <a:schemeClr val="dk1"/>
                </a:solidFill>
              </a:rPr>
              <a:t>likely not very applicable for real-world applications that should optimally operate directly on raw audio features. Nonetheless, we used them for our models.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298450" lvl="0" marL="457200" rtl="0" algn="l">
              <a:spcBef>
                <a:spcPts val="0"/>
              </a:spcBef>
              <a:spcAft>
                <a:spcPts val="0"/>
              </a:spcAft>
              <a:buClr>
                <a:schemeClr val="dk1"/>
              </a:buClr>
              <a:buSzPts val="1100"/>
              <a:buAutoNum type="arabicPeriod"/>
            </a:pPr>
            <a:r>
              <a:rPr b="1" lang="en-US" sz="1200">
                <a:solidFill>
                  <a:schemeClr val="dk1"/>
                </a:solidFill>
              </a:rPr>
              <a:t>Linear Projection</a:t>
            </a:r>
            <a:r>
              <a:rPr lang="en-US">
                <a:solidFill>
                  <a:schemeClr val="dk1"/>
                </a:solidFill>
              </a:rPr>
              <a:t>: As a final step in our model development, we experimented with </a:t>
            </a:r>
            <a:r>
              <a:rPr b="1" lang="en-US">
                <a:solidFill>
                  <a:schemeClr val="dk1"/>
                </a:solidFill>
              </a:rPr>
              <a:t>simplifying the </a:t>
            </a:r>
            <a:r>
              <a:rPr b="1" lang="en-US">
                <a:solidFill>
                  <a:schemeClr val="dk1"/>
                </a:solidFill>
              </a:rPr>
              <a:t>pipeline,</a:t>
            </a:r>
            <a:r>
              <a:rPr lang="en-US">
                <a:solidFill>
                  <a:schemeClr val="dk1"/>
                </a:solidFill>
              </a:rPr>
              <a:t> so instead of using the </a:t>
            </a:r>
            <a:r>
              <a:rPr lang="en-US" sz="1200">
                <a:solidFill>
                  <a:schemeClr val="dk1"/>
                </a:solidFill>
              </a:rPr>
              <a:t>Conv layer </a:t>
            </a:r>
            <a:r>
              <a:rPr lang="en-US">
                <a:solidFill>
                  <a:schemeClr val="dk1"/>
                </a:solidFill>
              </a:rPr>
              <a:t>to transform the 768-dimensional frozen embedding into a 1024-dimensional representation to feeding it into the Transformer, we thought a simpler linear projection might work just as well. Using this </a:t>
            </a:r>
            <a:r>
              <a:rPr b="1" lang="en-US">
                <a:solidFill>
                  <a:schemeClr val="dk1"/>
                </a:solidFill>
              </a:rPr>
              <a:t>single linear projection layer</a:t>
            </a:r>
            <a:r>
              <a:rPr lang="en-US">
                <a:solidFill>
                  <a:schemeClr val="dk1"/>
                </a:solidFill>
              </a:rPr>
              <a:t>, followed by a second linear transformation and GeLU activation, we achieved </a:t>
            </a:r>
            <a:r>
              <a:rPr b="1" lang="en-US">
                <a:solidFill>
                  <a:schemeClr val="dk1"/>
                </a:solidFill>
              </a:rPr>
              <a:t>a new best performance of 37.3 cost/minute</a:t>
            </a:r>
            <a:r>
              <a:rPr lang="en-US">
                <a:solidFill>
                  <a:schemeClr val="dk1"/>
                </a:solidFill>
              </a:rPr>
              <a:t>. We think that this this change reduced model complexity, led to </a:t>
            </a:r>
            <a:r>
              <a:rPr b="1" lang="en-US">
                <a:solidFill>
                  <a:schemeClr val="dk1"/>
                </a:solidFill>
              </a:rPr>
              <a:t>more stable training</a:t>
            </a:r>
            <a:r>
              <a:rPr lang="en-US">
                <a:solidFill>
                  <a:schemeClr val="dk1"/>
                </a:solidFill>
              </a:rPr>
              <a:t>, and improved generalization. Moreover, being fixed-size vectors, the embeddings don’t benefit as much from the local pattern detection of convolution.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37" name="Google Shape;137;g36a60361054_5_97: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a60361054_5_47: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Not all ideas led to performance gains. For example, while </a:t>
            </a:r>
            <a:r>
              <a:rPr b="1" lang="en-US">
                <a:solidFill>
                  <a:schemeClr val="dk1"/>
                </a:solidFill>
              </a:rPr>
              <a:t>spectrogram augmentation</a:t>
            </a:r>
            <a:r>
              <a:rPr lang="en-US">
                <a:solidFill>
                  <a:schemeClr val="dk1"/>
                </a:solidFill>
              </a:rPr>
              <a:t> through frequency and time masking is common in large-scale audio tasks, in our case it slightly </a:t>
            </a:r>
            <a:r>
              <a:rPr b="1" lang="en-US">
                <a:solidFill>
                  <a:schemeClr val="dk1"/>
                </a:solidFill>
              </a:rPr>
              <a:t>degraded performance</a:t>
            </a:r>
            <a:r>
              <a:rPr lang="en-US">
                <a:solidFill>
                  <a:schemeClr val="dk1"/>
                </a:solidFill>
              </a:rPr>
              <a:t> (cost increased from 61 to 62.68).</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This degradation may be due to the sparsity of our dataset; there were </a:t>
            </a:r>
            <a:r>
              <a:rPr b="1" lang="en-US">
                <a:solidFill>
                  <a:schemeClr val="dk1"/>
                </a:solidFill>
              </a:rPr>
              <a:t>already a limited number of samples per class</a:t>
            </a:r>
            <a:r>
              <a:rPr lang="en-US">
                <a:solidFill>
                  <a:schemeClr val="dk1"/>
                </a:solidFill>
              </a:rPr>
              <a:t>, so by masking time or frequency regions, we may have further </a:t>
            </a:r>
            <a:r>
              <a:rPr b="1" lang="en-US">
                <a:solidFill>
                  <a:schemeClr val="dk1"/>
                </a:solidFill>
              </a:rPr>
              <a:t>reduced the amount of informative content</a:t>
            </a:r>
            <a:r>
              <a:rPr lang="en-US">
                <a:solidFill>
                  <a:schemeClr val="dk1"/>
                </a:solidFill>
              </a:rPr>
              <a:t>, especially for rare events — ultimately hurting the model’s ability to separate similar classes. Perhaps a more careful augmentation method, possibly conditioned on event type or frequency range, could have yielded better results.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Another experiment involved concatenating </a:t>
            </a:r>
            <a:r>
              <a:rPr b="1" lang="en-US">
                <a:solidFill>
                  <a:schemeClr val="dk1"/>
                </a:solidFill>
              </a:rPr>
              <a:t>the most informative MFCC coefficients</a:t>
            </a:r>
            <a:r>
              <a:rPr lang="en-US">
                <a:solidFill>
                  <a:schemeClr val="dk1"/>
                </a:solidFill>
              </a:rPr>
              <a:t> (according to previous project phase: 0, 1, 22) to the mel-spectrogram to create a richer input feature. Although MFCCs theoretically add informative content, concatenating them along the frequency axis without channel separation may have led to suboptimal integration, especially when fed to the pretrained ResNet expecting consistent 2D patterns. A better approach might involve stacking them as an additional channel, although this was incompatible with the Resnet we used. </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Lastly, we tried to improve classification by adding </a:t>
            </a:r>
            <a:r>
              <a:rPr b="1" lang="en-US">
                <a:solidFill>
                  <a:schemeClr val="dk1"/>
                </a:solidFill>
              </a:rPr>
              <a:t>another linear layer</a:t>
            </a:r>
            <a:r>
              <a:rPr lang="en-US">
                <a:solidFill>
                  <a:schemeClr val="dk1"/>
                </a:solidFill>
              </a:rPr>
              <a:t> at the output to better learn decision boundaries. But since our transformer already produced high-quality embeddings, this only added marginal improvement as the base model was likely already sufficient, so it was ultimately just a case of </a:t>
            </a:r>
            <a:r>
              <a:rPr b="1" lang="en-US">
                <a:solidFill>
                  <a:schemeClr val="dk1"/>
                </a:solidFill>
              </a:rPr>
              <a:t>over-engineering the classifier head</a:t>
            </a:r>
            <a:r>
              <a:rPr lang="en-US">
                <a:solidFill>
                  <a:schemeClr val="dk1"/>
                </a:solidFill>
              </a:rPr>
              <a:t>.</a:t>
            </a:r>
            <a:endParaRPr>
              <a:solidFill>
                <a:schemeClr val="dk1"/>
              </a:solidFill>
            </a:endParaRPr>
          </a:p>
        </p:txBody>
      </p:sp>
      <p:sp>
        <p:nvSpPr>
          <p:cNvPr id="150" name="Google Shape;150;g36a60361054_5_47: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a60361054_1_1282:notes"/>
          <p:cNvSpPr/>
          <p:nvPr>
            <p:ph idx="2" type="sldImg"/>
          </p:nvPr>
        </p:nvSpPr>
        <p:spPr>
          <a:xfrm>
            <a:off x="768500" y="259075"/>
            <a:ext cx="3073500" cy="12954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a60361054_1_1282:notes"/>
          <p:cNvSpPr txBox="1"/>
          <p:nvPr>
            <p:ph idx="1" type="body"/>
          </p:nvPr>
        </p:nvSpPr>
        <p:spPr>
          <a:xfrm>
            <a:off x="461000" y="1640825"/>
            <a:ext cx="36882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230505" y="794512"/>
            <a:ext cx="4149090"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3"/>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 name="Shape 22"/>
        <p:cNvGrpSpPr/>
        <p:nvPr/>
      </p:nvGrpSpPr>
      <p:grpSpPr>
        <a:xfrm>
          <a:off x="0" y="0"/>
          <a:ext cx="0" cy="0"/>
          <a:chOff x="0" y="0"/>
          <a:chExt cx="0" cy="0"/>
        </a:xfrm>
      </p:grpSpPr>
      <p:sp>
        <p:nvSpPr>
          <p:cNvPr id="23" name="Google Shape;23;p4"/>
          <p:cNvSpPr txBox="1"/>
          <p:nvPr>
            <p:ph type="ctrTitle"/>
          </p:nvPr>
        </p:nvSpPr>
        <p:spPr>
          <a:xfrm>
            <a:off x="345757" y="1070864"/>
            <a:ext cx="3918585" cy="72542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subTitle"/>
          </p:nvPr>
        </p:nvSpPr>
        <p:spPr>
          <a:xfrm>
            <a:off x="691515" y="1934464"/>
            <a:ext cx="3227070" cy="863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50">
                <a:solidFill>
                  <a:srgbClr val="046C98"/>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230505" y="794512"/>
            <a:ext cx="2005393"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2374201" y="794512"/>
            <a:ext cx="2005393" cy="227990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7293" y="349585"/>
            <a:ext cx="2476500" cy="65405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050" u="none" cap="none" strike="noStrike">
                <a:solidFill>
                  <a:srgbClr val="046C98"/>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230505" y="794512"/>
            <a:ext cx="4149090" cy="227990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1567434" y="3212592"/>
            <a:ext cx="1475232" cy="17272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0" type="dt"/>
          </p:nvPr>
        </p:nvSpPr>
        <p:spPr>
          <a:xfrm>
            <a:off x="230505" y="3212592"/>
            <a:ext cx="1060323" cy="172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2" type="sldNum"/>
          </p:nvPr>
        </p:nvSpPr>
        <p:spPr>
          <a:xfrm>
            <a:off x="4006594" y="3218193"/>
            <a:ext cx="192404" cy="139064"/>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800">
                <a:solidFill>
                  <a:srgbClr val="595959"/>
                </a:solidFill>
                <a:latin typeface="Arial"/>
                <a:ea typeface="Arial"/>
                <a:cs typeface="Arial"/>
                <a:sym typeface="Arial"/>
              </a:defRPr>
            </a:lvl1pPr>
            <a:lvl2pPr indent="0" lvl="1" marL="38100">
              <a:lnSpc>
                <a:spcPct val="100000"/>
              </a:lnSpc>
              <a:spcBef>
                <a:spcPts val="0"/>
              </a:spcBef>
              <a:buNone/>
              <a:defRPr b="0" i="0" sz="800">
                <a:solidFill>
                  <a:srgbClr val="595959"/>
                </a:solidFill>
                <a:latin typeface="Arial"/>
                <a:ea typeface="Arial"/>
                <a:cs typeface="Arial"/>
                <a:sym typeface="Arial"/>
              </a:defRPr>
            </a:lvl2pPr>
            <a:lvl3pPr indent="0" lvl="2" marL="38100">
              <a:lnSpc>
                <a:spcPct val="100000"/>
              </a:lnSpc>
              <a:spcBef>
                <a:spcPts val="0"/>
              </a:spcBef>
              <a:buNone/>
              <a:defRPr b="0" i="0" sz="800">
                <a:solidFill>
                  <a:srgbClr val="595959"/>
                </a:solidFill>
                <a:latin typeface="Arial"/>
                <a:ea typeface="Arial"/>
                <a:cs typeface="Arial"/>
                <a:sym typeface="Arial"/>
              </a:defRPr>
            </a:lvl3pPr>
            <a:lvl4pPr indent="0" lvl="3" marL="38100">
              <a:lnSpc>
                <a:spcPct val="100000"/>
              </a:lnSpc>
              <a:spcBef>
                <a:spcPts val="0"/>
              </a:spcBef>
              <a:buNone/>
              <a:defRPr b="0" i="0" sz="800">
                <a:solidFill>
                  <a:srgbClr val="595959"/>
                </a:solidFill>
                <a:latin typeface="Arial"/>
                <a:ea typeface="Arial"/>
                <a:cs typeface="Arial"/>
                <a:sym typeface="Arial"/>
              </a:defRPr>
            </a:lvl4pPr>
            <a:lvl5pPr indent="0" lvl="4" marL="38100">
              <a:lnSpc>
                <a:spcPct val="100000"/>
              </a:lnSpc>
              <a:spcBef>
                <a:spcPts val="0"/>
              </a:spcBef>
              <a:buNone/>
              <a:defRPr b="0" i="0" sz="800">
                <a:solidFill>
                  <a:srgbClr val="595959"/>
                </a:solidFill>
                <a:latin typeface="Arial"/>
                <a:ea typeface="Arial"/>
                <a:cs typeface="Arial"/>
                <a:sym typeface="Arial"/>
              </a:defRPr>
            </a:lvl5pPr>
            <a:lvl6pPr indent="0" lvl="5" marL="38100">
              <a:lnSpc>
                <a:spcPct val="100000"/>
              </a:lnSpc>
              <a:spcBef>
                <a:spcPts val="0"/>
              </a:spcBef>
              <a:buNone/>
              <a:defRPr b="0" i="0" sz="800">
                <a:solidFill>
                  <a:srgbClr val="595959"/>
                </a:solidFill>
                <a:latin typeface="Arial"/>
                <a:ea typeface="Arial"/>
                <a:cs typeface="Arial"/>
                <a:sym typeface="Arial"/>
              </a:defRPr>
            </a:lvl6pPr>
            <a:lvl7pPr indent="0" lvl="6" marL="38100">
              <a:lnSpc>
                <a:spcPct val="100000"/>
              </a:lnSpc>
              <a:spcBef>
                <a:spcPts val="0"/>
              </a:spcBef>
              <a:buNone/>
              <a:defRPr b="0" i="0" sz="800">
                <a:solidFill>
                  <a:srgbClr val="595959"/>
                </a:solidFill>
                <a:latin typeface="Arial"/>
                <a:ea typeface="Arial"/>
                <a:cs typeface="Arial"/>
                <a:sym typeface="Arial"/>
              </a:defRPr>
            </a:lvl7pPr>
            <a:lvl8pPr indent="0" lvl="7" marL="38100">
              <a:lnSpc>
                <a:spcPct val="100000"/>
              </a:lnSpc>
              <a:spcBef>
                <a:spcPts val="0"/>
              </a:spcBef>
              <a:buNone/>
              <a:defRPr b="0" i="0" sz="800">
                <a:solidFill>
                  <a:srgbClr val="595959"/>
                </a:solidFill>
                <a:latin typeface="Arial"/>
                <a:ea typeface="Arial"/>
                <a:cs typeface="Arial"/>
                <a:sym typeface="Arial"/>
              </a:defRPr>
            </a:lvl8pPr>
            <a:lvl9pPr indent="0" lvl="8" marL="38100">
              <a:lnSpc>
                <a:spcPct val="100000"/>
              </a:lnSpc>
              <a:spcBef>
                <a:spcPts val="0"/>
              </a:spcBef>
              <a:buNone/>
              <a:defRPr b="0" i="0" sz="800">
                <a:solidFill>
                  <a:srgbClr val="595959"/>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en-US"/>
              <a:t>‹#›</a:t>
            </a:fld>
            <a:r>
              <a:rPr lang="en-US"/>
              <a:t>/6</a:t>
            </a:r>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7"/>
          <p:cNvSpPr txBox="1"/>
          <p:nvPr>
            <p:ph type="title"/>
          </p:nvPr>
        </p:nvSpPr>
        <p:spPr>
          <a:xfrm>
            <a:off x="347303" y="388150"/>
            <a:ext cx="3615900" cy="359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250"/>
              <a:t>UE MLPC 2025: Challenge</a:t>
            </a:r>
            <a:endParaRPr sz="2250"/>
          </a:p>
        </p:txBody>
      </p:sp>
      <p:grpSp>
        <p:nvGrpSpPr>
          <p:cNvPr id="44" name="Google Shape;44;p7"/>
          <p:cNvGrpSpPr/>
          <p:nvPr/>
        </p:nvGrpSpPr>
        <p:grpSpPr>
          <a:xfrm>
            <a:off x="347309" y="895900"/>
            <a:ext cx="626110" cy="567356"/>
            <a:chOff x="362534" y="1055912"/>
            <a:chExt cx="626110" cy="567356"/>
          </a:xfrm>
        </p:grpSpPr>
        <p:sp>
          <p:nvSpPr>
            <p:cNvPr id="45" name="Google Shape;45;p7"/>
            <p:cNvSpPr/>
            <p:nvPr/>
          </p:nvSpPr>
          <p:spPr>
            <a:xfrm>
              <a:off x="362534" y="1487378"/>
              <a:ext cx="626110" cy="135890"/>
            </a:xfrm>
            <a:custGeom>
              <a:rect b="b" l="l" r="r" t="t"/>
              <a:pathLst>
                <a:path extrusionOk="0" h="135890" w="626110">
                  <a:moveTo>
                    <a:pt x="626046" y="135360"/>
                  </a:moveTo>
                  <a:lnTo>
                    <a:pt x="0" y="135360"/>
                  </a:lnTo>
                  <a:lnTo>
                    <a:pt x="0" y="0"/>
                  </a:lnTo>
                  <a:lnTo>
                    <a:pt x="626046" y="0"/>
                  </a:lnTo>
                  <a:lnTo>
                    <a:pt x="626046" y="135360"/>
                  </a:lnTo>
                  <a:close/>
                </a:path>
              </a:pathLst>
            </a:custGeom>
            <a:solidFill>
              <a:srgbClr val="046C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 name="Google Shape;46;p7"/>
            <p:cNvSpPr/>
            <p:nvPr/>
          </p:nvSpPr>
          <p:spPr>
            <a:xfrm>
              <a:off x="362534" y="1487378"/>
              <a:ext cx="626110" cy="135890"/>
            </a:xfrm>
            <a:custGeom>
              <a:rect b="b" l="l" r="r" t="t"/>
              <a:pathLst>
                <a:path extrusionOk="0" h="135890" w="626110">
                  <a:moveTo>
                    <a:pt x="0" y="135360"/>
                  </a:moveTo>
                  <a:lnTo>
                    <a:pt x="626046" y="135360"/>
                  </a:lnTo>
                  <a:lnTo>
                    <a:pt x="626046" y="0"/>
                  </a:lnTo>
                  <a:lnTo>
                    <a:pt x="0" y="0"/>
                  </a:lnTo>
                  <a:lnTo>
                    <a:pt x="0" y="135360"/>
                  </a:lnTo>
                  <a:close/>
                </a:path>
              </a:pathLst>
            </a:custGeom>
            <a:noFill/>
            <a:ln cap="flat" cmpd="sng" w="9525">
              <a:solidFill>
                <a:srgbClr val="046C9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 name="Google Shape;47;p7"/>
            <p:cNvSpPr/>
            <p:nvPr/>
          </p:nvSpPr>
          <p:spPr>
            <a:xfrm>
              <a:off x="362534" y="1055912"/>
              <a:ext cx="626110" cy="431800"/>
            </a:xfrm>
            <a:custGeom>
              <a:rect b="b" l="l" r="r" t="t"/>
              <a:pathLst>
                <a:path extrusionOk="0" h="431800" w="626110">
                  <a:moveTo>
                    <a:pt x="313023" y="431465"/>
                  </a:moveTo>
                  <a:lnTo>
                    <a:pt x="0" y="160742"/>
                  </a:lnTo>
                  <a:lnTo>
                    <a:pt x="0" y="0"/>
                  </a:lnTo>
                  <a:lnTo>
                    <a:pt x="313023" y="270723"/>
                  </a:lnTo>
                  <a:lnTo>
                    <a:pt x="626046" y="0"/>
                  </a:lnTo>
                  <a:lnTo>
                    <a:pt x="626046" y="160742"/>
                  </a:lnTo>
                  <a:lnTo>
                    <a:pt x="313023" y="431465"/>
                  </a:lnTo>
                  <a:close/>
                </a:path>
              </a:pathLst>
            </a:custGeom>
            <a:solidFill>
              <a:srgbClr val="046C9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 name="Google Shape;48;p7"/>
            <p:cNvSpPr/>
            <p:nvPr/>
          </p:nvSpPr>
          <p:spPr>
            <a:xfrm>
              <a:off x="362534" y="1055912"/>
              <a:ext cx="626110" cy="431800"/>
            </a:xfrm>
            <a:custGeom>
              <a:rect b="b" l="l" r="r" t="t"/>
              <a:pathLst>
                <a:path extrusionOk="0" h="431800" w="626110">
                  <a:moveTo>
                    <a:pt x="313023" y="431465"/>
                  </a:moveTo>
                  <a:lnTo>
                    <a:pt x="626046" y="160742"/>
                  </a:lnTo>
                  <a:lnTo>
                    <a:pt x="626046" y="0"/>
                  </a:lnTo>
                  <a:lnTo>
                    <a:pt x="313023" y="270723"/>
                  </a:lnTo>
                  <a:lnTo>
                    <a:pt x="0" y="0"/>
                  </a:lnTo>
                  <a:lnTo>
                    <a:pt x="0" y="160742"/>
                  </a:lnTo>
                  <a:lnTo>
                    <a:pt x="313023" y="431465"/>
                  </a:lnTo>
                  <a:close/>
                </a:path>
              </a:pathLst>
            </a:custGeom>
            <a:noFill/>
            <a:ln cap="flat" cmpd="sng" w="9525">
              <a:solidFill>
                <a:srgbClr val="046C9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49" name="Google Shape;49;p7"/>
          <p:cNvSpPr txBox="1"/>
          <p:nvPr/>
        </p:nvSpPr>
        <p:spPr>
          <a:xfrm>
            <a:off x="347293" y="1599139"/>
            <a:ext cx="1865700" cy="1063200"/>
          </a:xfrm>
          <a:prstGeom prst="rect">
            <a:avLst/>
          </a:prstGeom>
          <a:noFill/>
          <a:ln>
            <a:noFill/>
          </a:ln>
        </p:spPr>
        <p:txBody>
          <a:bodyPr anchorCtr="0" anchor="t" bIns="0" lIns="0" spcFirstLastPara="1" rIns="0" wrap="square" tIns="12700">
            <a:spAutoFit/>
          </a:bodyPr>
          <a:lstStyle/>
          <a:p>
            <a:pPr indent="0" lvl="0" marL="12700" marR="5080" rtl="0" algn="l">
              <a:lnSpc>
                <a:spcPct val="115000"/>
              </a:lnSpc>
              <a:spcBef>
                <a:spcPts val="0"/>
              </a:spcBef>
              <a:spcAft>
                <a:spcPts val="0"/>
              </a:spcAft>
              <a:buNone/>
            </a:pPr>
            <a:r>
              <a:rPr b="1" lang="en-US">
                <a:latin typeface="Helvetica Neue"/>
                <a:ea typeface="Helvetica Neue"/>
                <a:cs typeface="Helvetica Neue"/>
                <a:sym typeface="Helvetica Neue"/>
              </a:rPr>
              <a:t>Team Fumbling:</a:t>
            </a:r>
            <a:r>
              <a:rPr b="1" lang="en-US" sz="1200">
                <a:latin typeface="Helvetica Neue"/>
                <a:ea typeface="Helvetica Neue"/>
                <a:cs typeface="Helvetica Neue"/>
                <a:sym typeface="Helvetica Neue"/>
              </a:rPr>
              <a:t> </a:t>
            </a:r>
            <a:endParaRPr b="1" sz="1200">
              <a:latin typeface="Helvetica Neue"/>
              <a:ea typeface="Helvetica Neue"/>
              <a:cs typeface="Helvetica Neue"/>
              <a:sym typeface="Helvetica Neue"/>
            </a:endParaRPr>
          </a:p>
          <a:p>
            <a:pPr indent="0" lvl="0" marL="0" marR="5080" rtl="0" algn="l">
              <a:lnSpc>
                <a:spcPct val="115000"/>
              </a:lnSpc>
              <a:spcBef>
                <a:spcPts val="1000"/>
              </a:spcBef>
              <a:spcAft>
                <a:spcPts val="0"/>
              </a:spcAft>
              <a:buNone/>
            </a:pPr>
            <a:r>
              <a:rPr i="1" lang="en-US" sz="1000">
                <a:latin typeface="Helvetica Neue Light"/>
                <a:ea typeface="Helvetica Neue Light"/>
                <a:cs typeface="Helvetica Neue Light"/>
                <a:sym typeface="Helvetica Neue Light"/>
              </a:rPr>
              <a:t>Abdalaziz Ayoub </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Abdulkarim Al Jamal</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Beibarys Abissatov </a:t>
            </a:r>
            <a:endParaRPr i="1" sz="1000">
              <a:latin typeface="Helvetica Neue Light"/>
              <a:ea typeface="Helvetica Neue Light"/>
              <a:cs typeface="Helvetica Neue Light"/>
              <a:sym typeface="Helvetica Neue Light"/>
            </a:endParaRPr>
          </a:p>
          <a:p>
            <a:pPr indent="0" lvl="0" marL="12700" marR="5080" rtl="0" algn="l">
              <a:lnSpc>
                <a:spcPct val="111500"/>
              </a:lnSpc>
              <a:spcBef>
                <a:spcPts val="0"/>
              </a:spcBef>
              <a:spcAft>
                <a:spcPts val="0"/>
              </a:spcAft>
              <a:buNone/>
            </a:pPr>
            <a:r>
              <a:rPr i="1" lang="en-US" sz="1000">
                <a:latin typeface="Helvetica Neue Light"/>
                <a:ea typeface="Helvetica Neue Light"/>
                <a:cs typeface="Helvetica Neue Light"/>
                <a:sym typeface="Helvetica Neue Light"/>
              </a:rPr>
              <a:t>Jeronim Bašić</a:t>
            </a:r>
            <a:endParaRPr i="1" sz="1200">
              <a:latin typeface="Helvetica Neue Light"/>
              <a:ea typeface="Helvetica Neue Light"/>
              <a:cs typeface="Helvetica Neue Light"/>
              <a:sym typeface="Helvetica Neue Light"/>
            </a:endParaRPr>
          </a:p>
        </p:txBody>
      </p:sp>
      <p:grpSp>
        <p:nvGrpSpPr>
          <p:cNvPr id="50" name="Google Shape;50;p7"/>
          <p:cNvGrpSpPr/>
          <p:nvPr/>
        </p:nvGrpSpPr>
        <p:grpSpPr>
          <a:xfrm>
            <a:off x="362398" y="2810966"/>
            <a:ext cx="632523" cy="202945"/>
            <a:chOff x="362398" y="2810966"/>
            <a:chExt cx="632523" cy="202945"/>
          </a:xfrm>
        </p:grpSpPr>
        <p:pic>
          <p:nvPicPr>
            <p:cNvPr id="51" name="Google Shape;51;p7"/>
            <p:cNvPicPr preferRelativeResize="0"/>
            <p:nvPr/>
          </p:nvPicPr>
          <p:blipFill rotWithShape="1">
            <a:blip r:embed="rId3">
              <a:alphaModFix/>
            </a:blip>
            <a:srcRect b="0" l="0" r="0" t="0"/>
            <a:stretch/>
          </p:blipFill>
          <p:spPr>
            <a:xfrm>
              <a:off x="362398" y="2810966"/>
              <a:ext cx="149663" cy="202595"/>
            </a:xfrm>
            <a:prstGeom prst="rect">
              <a:avLst/>
            </a:prstGeom>
            <a:noFill/>
            <a:ln>
              <a:noFill/>
            </a:ln>
          </p:spPr>
        </p:pic>
        <p:pic>
          <p:nvPicPr>
            <p:cNvPr id="52" name="Google Shape;52;p7"/>
            <p:cNvPicPr preferRelativeResize="0"/>
            <p:nvPr/>
          </p:nvPicPr>
          <p:blipFill rotWithShape="1">
            <a:blip r:embed="rId4">
              <a:alphaModFix/>
            </a:blip>
            <a:srcRect b="0" l="0" r="0" t="0"/>
            <a:stretch/>
          </p:blipFill>
          <p:spPr>
            <a:xfrm>
              <a:off x="548060" y="2810966"/>
              <a:ext cx="219640" cy="199869"/>
            </a:xfrm>
            <a:prstGeom prst="rect">
              <a:avLst/>
            </a:prstGeom>
            <a:noFill/>
            <a:ln>
              <a:noFill/>
            </a:ln>
          </p:spPr>
        </p:pic>
        <p:pic>
          <p:nvPicPr>
            <p:cNvPr id="53" name="Google Shape;53;p7"/>
            <p:cNvPicPr preferRelativeResize="0"/>
            <p:nvPr/>
          </p:nvPicPr>
          <p:blipFill rotWithShape="1">
            <a:blip r:embed="rId5">
              <a:alphaModFix/>
            </a:blip>
            <a:srcRect b="0" l="0" r="0" t="0"/>
            <a:stretch/>
          </p:blipFill>
          <p:spPr>
            <a:xfrm>
              <a:off x="803582" y="2810966"/>
              <a:ext cx="191339" cy="202945"/>
            </a:xfrm>
            <a:prstGeom prst="rect">
              <a:avLst/>
            </a:prstGeom>
            <a:noFill/>
            <a:ln>
              <a:noFill/>
            </a:ln>
          </p:spPr>
        </p:pic>
      </p:grpSp>
      <p:sp>
        <p:nvSpPr>
          <p:cNvPr id="54" name="Google Shape;54;p7"/>
          <p:cNvSpPr/>
          <p:nvPr/>
        </p:nvSpPr>
        <p:spPr>
          <a:xfrm>
            <a:off x="545211" y="3068866"/>
            <a:ext cx="560705" cy="97790"/>
          </a:xfrm>
          <a:custGeom>
            <a:rect b="b" l="l" r="r" t="t"/>
            <a:pathLst>
              <a:path extrusionOk="0" h="97789" w="560705">
                <a:moveTo>
                  <a:pt x="26162" y="711"/>
                </a:moveTo>
                <a:lnTo>
                  <a:pt x="17526" y="711"/>
                </a:lnTo>
                <a:lnTo>
                  <a:pt x="17526" y="29972"/>
                </a:lnTo>
                <a:lnTo>
                  <a:pt x="15494" y="31851"/>
                </a:lnTo>
                <a:lnTo>
                  <a:pt x="9575" y="31851"/>
                </a:lnTo>
                <a:lnTo>
                  <a:pt x="7454" y="30429"/>
                </a:lnTo>
                <a:lnTo>
                  <a:pt x="5334" y="28054"/>
                </a:lnTo>
                <a:lnTo>
                  <a:pt x="0" y="33972"/>
                </a:lnTo>
                <a:lnTo>
                  <a:pt x="2590" y="37058"/>
                </a:lnTo>
                <a:lnTo>
                  <a:pt x="6616" y="39776"/>
                </a:lnTo>
                <a:lnTo>
                  <a:pt x="16383" y="39776"/>
                </a:lnTo>
                <a:lnTo>
                  <a:pt x="26162" y="30429"/>
                </a:lnTo>
                <a:lnTo>
                  <a:pt x="26162" y="711"/>
                </a:lnTo>
                <a:close/>
              </a:path>
              <a:path extrusionOk="0" h="97789" w="560705">
                <a:moveTo>
                  <a:pt x="36220" y="58381"/>
                </a:moveTo>
                <a:lnTo>
                  <a:pt x="27813" y="58381"/>
                </a:lnTo>
                <a:lnTo>
                  <a:pt x="27813" y="86321"/>
                </a:lnTo>
                <a:lnTo>
                  <a:pt x="24739" y="89522"/>
                </a:lnTo>
                <a:lnTo>
                  <a:pt x="14312" y="89522"/>
                </a:lnTo>
                <a:lnTo>
                  <a:pt x="11239" y="86321"/>
                </a:lnTo>
                <a:lnTo>
                  <a:pt x="11239" y="58381"/>
                </a:lnTo>
                <a:lnTo>
                  <a:pt x="2832" y="58381"/>
                </a:lnTo>
                <a:lnTo>
                  <a:pt x="2959" y="91655"/>
                </a:lnTo>
                <a:lnTo>
                  <a:pt x="9105" y="97332"/>
                </a:lnTo>
                <a:lnTo>
                  <a:pt x="29718" y="97332"/>
                </a:lnTo>
                <a:lnTo>
                  <a:pt x="36220" y="91655"/>
                </a:lnTo>
                <a:lnTo>
                  <a:pt x="36220" y="58381"/>
                </a:lnTo>
                <a:close/>
              </a:path>
              <a:path extrusionOk="0" h="97789" w="560705">
                <a:moveTo>
                  <a:pt x="73761" y="19888"/>
                </a:moveTo>
                <a:lnTo>
                  <a:pt x="72237" y="12141"/>
                </a:lnTo>
                <a:lnTo>
                  <a:pt x="68008" y="5816"/>
                </a:lnTo>
                <a:lnTo>
                  <a:pt x="64998" y="3835"/>
                </a:lnTo>
                <a:lnTo>
                  <a:pt x="64998" y="13258"/>
                </a:lnTo>
                <a:lnTo>
                  <a:pt x="64998" y="26644"/>
                </a:lnTo>
                <a:lnTo>
                  <a:pt x="60261" y="31965"/>
                </a:lnTo>
                <a:lnTo>
                  <a:pt x="46761" y="31965"/>
                </a:lnTo>
                <a:lnTo>
                  <a:pt x="42011" y="26644"/>
                </a:lnTo>
                <a:lnTo>
                  <a:pt x="41910" y="13258"/>
                </a:lnTo>
                <a:lnTo>
                  <a:pt x="46634" y="7810"/>
                </a:lnTo>
                <a:lnTo>
                  <a:pt x="60134" y="7810"/>
                </a:lnTo>
                <a:lnTo>
                  <a:pt x="64998" y="13258"/>
                </a:lnTo>
                <a:lnTo>
                  <a:pt x="64998" y="3835"/>
                </a:lnTo>
                <a:lnTo>
                  <a:pt x="61569" y="1562"/>
                </a:lnTo>
                <a:lnTo>
                  <a:pt x="53390" y="0"/>
                </a:lnTo>
                <a:lnTo>
                  <a:pt x="45186" y="1562"/>
                </a:lnTo>
                <a:lnTo>
                  <a:pt x="38709" y="5816"/>
                </a:lnTo>
                <a:lnTo>
                  <a:pt x="34442" y="12141"/>
                </a:lnTo>
                <a:lnTo>
                  <a:pt x="32905" y="19888"/>
                </a:lnTo>
                <a:lnTo>
                  <a:pt x="34417" y="27698"/>
                </a:lnTo>
                <a:lnTo>
                  <a:pt x="38646" y="33972"/>
                </a:lnTo>
                <a:lnTo>
                  <a:pt x="45097" y="38239"/>
                </a:lnTo>
                <a:lnTo>
                  <a:pt x="53263" y="39776"/>
                </a:lnTo>
                <a:lnTo>
                  <a:pt x="61417" y="38239"/>
                </a:lnTo>
                <a:lnTo>
                  <a:pt x="67906" y="33972"/>
                </a:lnTo>
                <a:lnTo>
                  <a:pt x="69303" y="31965"/>
                </a:lnTo>
                <a:lnTo>
                  <a:pt x="72174" y="27698"/>
                </a:lnTo>
                <a:lnTo>
                  <a:pt x="72428" y="26644"/>
                </a:lnTo>
                <a:lnTo>
                  <a:pt x="73761" y="19888"/>
                </a:lnTo>
                <a:close/>
              </a:path>
              <a:path extrusionOk="0" h="97789" w="560705">
                <a:moveTo>
                  <a:pt x="81686" y="58254"/>
                </a:moveTo>
                <a:lnTo>
                  <a:pt x="73406" y="58254"/>
                </a:lnTo>
                <a:lnTo>
                  <a:pt x="73406" y="81927"/>
                </a:lnTo>
                <a:lnTo>
                  <a:pt x="66040" y="72224"/>
                </a:lnTo>
                <a:lnTo>
                  <a:pt x="55410" y="58254"/>
                </a:lnTo>
                <a:lnTo>
                  <a:pt x="47586" y="58254"/>
                </a:lnTo>
                <a:lnTo>
                  <a:pt x="47586" y="96621"/>
                </a:lnTo>
                <a:lnTo>
                  <a:pt x="55880" y="96621"/>
                </a:lnTo>
                <a:lnTo>
                  <a:pt x="55880" y="72224"/>
                </a:lnTo>
                <a:lnTo>
                  <a:pt x="74460" y="96621"/>
                </a:lnTo>
                <a:lnTo>
                  <a:pt x="81686" y="96621"/>
                </a:lnTo>
                <a:lnTo>
                  <a:pt x="81686" y="58254"/>
                </a:lnTo>
                <a:close/>
              </a:path>
              <a:path extrusionOk="0" h="97789" w="560705">
                <a:moveTo>
                  <a:pt x="100990" y="58254"/>
                </a:moveTo>
                <a:lnTo>
                  <a:pt x="92583" y="58254"/>
                </a:lnTo>
                <a:lnTo>
                  <a:pt x="92583" y="96621"/>
                </a:lnTo>
                <a:lnTo>
                  <a:pt x="100990" y="96621"/>
                </a:lnTo>
                <a:lnTo>
                  <a:pt x="100990" y="58254"/>
                </a:lnTo>
                <a:close/>
              </a:path>
              <a:path extrusionOk="0" h="97789" w="560705">
                <a:moveTo>
                  <a:pt x="112826" y="711"/>
                </a:moveTo>
                <a:lnTo>
                  <a:pt x="104419" y="711"/>
                </a:lnTo>
                <a:lnTo>
                  <a:pt x="104419" y="15862"/>
                </a:lnTo>
                <a:lnTo>
                  <a:pt x="88912" y="15862"/>
                </a:lnTo>
                <a:lnTo>
                  <a:pt x="88912" y="711"/>
                </a:lnTo>
                <a:lnTo>
                  <a:pt x="80391" y="711"/>
                </a:lnTo>
                <a:lnTo>
                  <a:pt x="80391" y="39077"/>
                </a:lnTo>
                <a:lnTo>
                  <a:pt x="88785" y="39077"/>
                </a:lnTo>
                <a:lnTo>
                  <a:pt x="88785" y="23672"/>
                </a:lnTo>
                <a:lnTo>
                  <a:pt x="104305" y="23672"/>
                </a:lnTo>
                <a:lnTo>
                  <a:pt x="104305" y="39077"/>
                </a:lnTo>
                <a:lnTo>
                  <a:pt x="112826" y="39077"/>
                </a:lnTo>
                <a:lnTo>
                  <a:pt x="112826" y="711"/>
                </a:lnTo>
                <a:close/>
              </a:path>
              <a:path extrusionOk="0" h="97789" w="560705">
                <a:moveTo>
                  <a:pt x="146812" y="58254"/>
                </a:moveTo>
                <a:lnTo>
                  <a:pt x="137693" y="58254"/>
                </a:lnTo>
                <a:lnTo>
                  <a:pt x="127762" y="85255"/>
                </a:lnTo>
                <a:lnTo>
                  <a:pt x="117678" y="58254"/>
                </a:lnTo>
                <a:lnTo>
                  <a:pt x="108331" y="58254"/>
                </a:lnTo>
                <a:lnTo>
                  <a:pt x="123837" y="96862"/>
                </a:lnTo>
                <a:lnTo>
                  <a:pt x="131318" y="96862"/>
                </a:lnTo>
                <a:lnTo>
                  <a:pt x="135966" y="85255"/>
                </a:lnTo>
                <a:lnTo>
                  <a:pt x="146812" y="58254"/>
                </a:lnTo>
                <a:close/>
              </a:path>
              <a:path extrusionOk="0" h="97789" w="560705">
                <a:moveTo>
                  <a:pt x="159359" y="39077"/>
                </a:moveTo>
                <a:lnTo>
                  <a:pt x="155651" y="30429"/>
                </a:lnTo>
                <a:lnTo>
                  <a:pt x="152450" y="22974"/>
                </a:lnTo>
                <a:lnTo>
                  <a:pt x="143852" y="2959"/>
                </a:lnTo>
                <a:lnTo>
                  <a:pt x="143852" y="22974"/>
                </a:lnTo>
                <a:lnTo>
                  <a:pt x="133667" y="22974"/>
                </a:lnTo>
                <a:lnTo>
                  <a:pt x="138760" y="10541"/>
                </a:lnTo>
                <a:lnTo>
                  <a:pt x="143852" y="22974"/>
                </a:lnTo>
                <a:lnTo>
                  <a:pt x="143852" y="2959"/>
                </a:lnTo>
                <a:lnTo>
                  <a:pt x="142786" y="469"/>
                </a:lnTo>
                <a:lnTo>
                  <a:pt x="134962" y="469"/>
                </a:lnTo>
                <a:lnTo>
                  <a:pt x="118503" y="39077"/>
                </a:lnTo>
                <a:lnTo>
                  <a:pt x="127152" y="39077"/>
                </a:lnTo>
                <a:lnTo>
                  <a:pt x="130708" y="30429"/>
                </a:lnTo>
                <a:lnTo>
                  <a:pt x="146939" y="30429"/>
                </a:lnTo>
                <a:lnTo>
                  <a:pt x="150495" y="39077"/>
                </a:lnTo>
                <a:lnTo>
                  <a:pt x="159359" y="39077"/>
                </a:lnTo>
                <a:close/>
              </a:path>
              <a:path extrusionOk="0" h="97789" w="560705">
                <a:moveTo>
                  <a:pt x="183400" y="89166"/>
                </a:moveTo>
                <a:lnTo>
                  <a:pt x="162560" y="89166"/>
                </a:lnTo>
                <a:lnTo>
                  <a:pt x="162560" y="81114"/>
                </a:lnTo>
                <a:lnTo>
                  <a:pt x="180670" y="81114"/>
                </a:lnTo>
                <a:lnTo>
                  <a:pt x="180670" y="73660"/>
                </a:lnTo>
                <a:lnTo>
                  <a:pt x="162560" y="73660"/>
                </a:lnTo>
                <a:lnTo>
                  <a:pt x="162560" y="65709"/>
                </a:lnTo>
                <a:lnTo>
                  <a:pt x="183159" y="65709"/>
                </a:lnTo>
                <a:lnTo>
                  <a:pt x="183159" y="58254"/>
                </a:lnTo>
                <a:lnTo>
                  <a:pt x="154152" y="58254"/>
                </a:lnTo>
                <a:lnTo>
                  <a:pt x="154152" y="96621"/>
                </a:lnTo>
                <a:lnTo>
                  <a:pt x="183400" y="96621"/>
                </a:lnTo>
                <a:lnTo>
                  <a:pt x="183400" y="89166"/>
                </a:lnTo>
                <a:close/>
              </a:path>
              <a:path extrusionOk="0" h="97789" w="560705">
                <a:moveTo>
                  <a:pt x="199021" y="711"/>
                </a:moveTo>
                <a:lnTo>
                  <a:pt x="190754" y="711"/>
                </a:lnTo>
                <a:lnTo>
                  <a:pt x="190754" y="24396"/>
                </a:lnTo>
                <a:lnTo>
                  <a:pt x="183362" y="14681"/>
                </a:lnTo>
                <a:lnTo>
                  <a:pt x="172745" y="711"/>
                </a:lnTo>
                <a:lnTo>
                  <a:pt x="164922" y="711"/>
                </a:lnTo>
                <a:lnTo>
                  <a:pt x="164922" y="39077"/>
                </a:lnTo>
                <a:lnTo>
                  <a:pt x="173228" y="39077"/>
                </a:lnTo>
                <a:lnTo>
                  <a:pt x="173228" y="14681"/>
                </a:lnTo>
                <a:lnTo>
                  <a:pt x="191808" y="39077"/>
                </a:lnTo>
                <a:lnTo>
                  <a:pt x="199021" y="39077"/>
                </a:lnTo>
                <a:lnTo>
                  <a:pt x="199021" y="711"/>
                </a:lnTo>
                <a:close/>
              </a:path>
              <a:path extrusionOk="0" h="97789" w="560705">
                <a:moveTo>
                  <a:pt x="226377" y="96621"/>
                </a:moveTo>
                <a:lnTo>
                  <a:pt x="218008" y="84315"/>
                </a:lnTo>
                <a:lnTo>
                  <a:pt x="217043" y="82892"/>
                </a:lnTo>
                <a:lnTo>
                  <a:pt x="221881" y="81114"/>
                </a:lnTo>
                <a:lnTo>
                  <a:pt x="225310" y="77203"/>
                </a:lnTo>
                <a:lnTo>
                  <a:pt x="225310" y="76974"/>
                </a:lnTo>
                <a:lnTo>
                  <a:pt x="225310" y="62992"/>
                </a:lnTo>
                <a:lnTo>
                  <a:pt x="219875" y="58254"/>
                </a:lnTo>
                <a:lnTo>
                  <a:pt x="216662" y="58254"/>
                </a:lnTo>
                <a:lnTo>
                  <a:pt x="216662" y="67729"/>
                </a:lnTo>
                <a:lnTo>
                  <a:pt x="216662" y="74726"/>
                </a:lnTo>
                <a:lnTo>
                  <a:pt x="214299" y="76974"/>
                </a:lnTo>
                <a:lnTo>
                  <a:pt x="201637" y="76974"/>
                </a:lnTo>
                <a:lnTo>
                  <a:pt x="201637" y="65963"/>
                </a:lnTo>
                <a:lnTo>
                  <a:pt x="214337" y="65963"/>
                </a:lnTo>
                <a:lnTo>
                  <a:pt x="216662" y="67729"/>
                </a:lnTo>
                <a:lnTo>
                  <a:pt x="216662" y="58254"/>
                </a:lnTo>
                <a:lnTo>
                  <a:pt x="193344" y="58254"/>
                </a:lnTo>
                <a:lnTo>
                  <a:pt x="193344" y="96621"/>
                </a:lnTo>
                <a:lnTo>
                  <a:pt x="201752" y="96621"/>
                </a:lnTo>
                <a:lnTo>
                  <a:pt x="201752" y="84315"/>
                </a:lnTo>
                <a:lnTo>
                  <a:pt x="208381" y="84315"/>
                </a:lnTo>
                <a:lnTo>
                  <a:pt x="216547" y="96621"/>
                </a:lnTo>
                <a:lnTo>
                  <a:pt x="226377" y="96621"/>
                </a:lnTo>
                <a:close/>
              </a:path>
              <a:path extrusionOk="0" h="97789" w="560705">
                <a:moveTo>
                  <a:pt x="242836" y="711"/>
                </a:moveTo>
                <a:lnTo>
                  <a:pt x="234543" y="711"/>
                </a:lnTo>
                <a:lnTo>
                  <a:pt x="234543" y="24396"/>
                </a:lnTo>
                <a:lnTo>
                  <a:pt x="227164" y="14681"/>
                </a:lnTo>
                <a:lnTo>
                  <a:pt x="216547" y="711"/>
                </a:lnTo>
                <a:lnTo>
                  <a:pt x="208737" y="711"/>
                </a:lnTo>
                <a:lnTo>
                  <a:pt x="208737" y="39077"/>
                </a:lnTo>
                <a:lnTo>
                  <a:pt x="217043" y="39077"/>
                </a:lnTo>
                <a:lnTo>
                  <a:pt x="217043" y="14681"/>
                </a:lnTo>
                <a:lnTo>
                  <a:pt x="235610" y="39077"/>
                </a:lnTo>
                <a:lnTo>
                  <a:pt x="242836" y="39077"/>
                </a:lnTo>
                <a:lnTo>
                  <a:pt x="242836" y="711"/>
                </a:lnTo>
                <a:close/>
              </a:path>
              <a:path extrusionOk="0" h="97789" w="560705">
                <a:moveTo>
                  <a:pt x="262140" y="78498"/>
                </a:moveTo>
                <a:lnTo>
                  <a:pt x="257759" y="75653"/>
                </a:lnTo>
                <a:lnTo>
                  <a:pt x="243306" y="72009"/>
                </a:lnTo>
                <a:lnTo>
                  <a:pt x="241655" y="71170"/>
                </a:lnTo>
                <a:lnTo>
                  <a:pt x="241655" y="66548"/>
                </a:lnTo>
                <a:lnTo>
                  <a:pt x="243306" y="65125"/>
                </a:lnTo>
                <a:lnTo>
                  <a:pt x="249936" y="65125"/>
                </a:lnTo>
                <a:lnTo>
                  <a:pt x="253250" y="66548"/>
                </a:lnTo>
                <a:lnTo>
                  <a:pt x="256578" y="68922"/>
                </a:lnTo>
                <a:lnTo>
                  <a:pt x="259168" y="65125"/>
                </a:lnTo>
                <a:lnTo>
                  <a:pt x="260959" y="62534"/>
                </a:lnTo>
                <a:lnTo>
                  <a:pt x="257048" y="59448"/>
                </a:lnTo>
                <a:lnTo>
                  <a:pt x="252310" y="57670"/>
                </a:lnTo>
                <a:lnTo>
                  <a:pt x="238937" y="57670"/>
                </a:lnTo>
                <a:lnTo>
                  <a:pt x="233362" y="62280"/>
                </a:lnTo>
                <a:lnTo>
                  <a:pt x="233362" y="76974"/>
                </a:lnTo>
                <a:lnTo>
                  <a:pt x="238340" y="79108"/>
                </a:lnTo>
                <a:lnTo>
                  <a:pt x="252437" y="82765"/>
                </a:lnTo>
                <a:lnTo>
                  <a:pt x="253746" y="83832"/>
                </a:lnTo>
                <a:lnTo>
                  <a:pt x="253746" y="88341"/>
                </a:lnTo>
                <a:lnTo>
                  <a:pt x="251599" y="89763"/>
                </a:lnTo>
                <a:lnTo>
                  <a:pt x="243789" y="89763"/>
                </a:lnTo>
                <a:lnTo>
                  <a:pt x="240118" y="87972"/>
                </a:lnTo>
                <a:lnTo>
                  <a:pt x="236677" y="85140"/>
                </a:lnTo>
                <a:lnTo>
                  <a:pt x="231711" y="91059"/>
                </a:lnTo>
                <a:lnTo>
                  <a:pt x="236321" y="95211"/>
                </a:lnTo>
                <a:lnTo>
                  <a:pt x="242125" y="97218"/>
                </a:lnTo>
                <a:lnTo>
                  <a:pt x="256336" y="97218"/>
                </a:lnTo>
                <a:lnTo>
                  <a:pt x="262140" y="92951"/>
                </a:lnTo>
                <a:lnTo>
                  <a:pt x="262140" y="78498"/>
                </a:lnTo>
                <a:close/>
              </a:path>
              <a:path extrusionOk="0" h="97789" w="560705">
                <a:moveTo>
                  <a:pt x="279908" y="58254"/>
                </a:moveTo>
                <a:lnTo>
                  <a:pt x="271487" y="58254"/>
                </a:lnTo>
                <a:lnTo>
                  <a:pt x="271487" y="96621"/>
                </a:lnTo>
                <a:lnTo>
                  <a:pt x="279908" y="96621"/>
                </a:lnTo>
                <a:lnTo>
                  <a:pt x="279908" y="58254"/>
                </a:lnTo>
                <a:close/>
              </a:path>
              <a:path extrusionOk="0" h="97789" w="560705">
                <a:moveTo>
                  <a:pt x="281686" y="31610"/>
                </a:moveTo>
                <a:lnTo>
                  <a:pt x="260832" y="31610"/>
                </a:lnTo>
                <a:lnTo>
                  <a:pt x="260832" y="23558"/>
                </a:lnTo>
                <a:lnTo>
                  <a:pt x="278942" y="23558"/>
                </a:lnTo>
                <a:lnTo>
                  <a:pt x="278942" y="15976"/>
                </a:lnTo>
                <a:lnTo>
                  <a:pt x="260832" y="15976"/>
                </a:lnTo>
                <a:lnTo>
                  <a:pt x="260832" y="8166"/>
                </a:lnTo>
                <a:lnTo>
                  <a:pt x="281444" y="8166"/>
                </a:lnTo>
                <a:lnTo>
                  <a:pt x="281444" y="711"/>
                </a:lnTo>
                <a:lnTo>
                  <a:pt x="252552" y="711"/>
                </a:lnTo>
                <a:lnTo>
                  <a:pt x="252552" y="39077"/>
                </a:lnTo>
                <a:lnTo>
                  <a:pt x="281686" y="39077"/>
                </a:lnTo>
                <a:lnTo>
                  <a:pt x="281686" y="31610"/>
                </a:lnTo>
                <a:close/>
              </a:path>
              <a:path extrusionOk="0" h="97789" w="560705">
                <a:moveTo>
                  <a:pt x="317309" y="21094"/>
                </a:moveTo>
                <a:lnTo>
                  <a:pt x="312940" y="18237"/>
                </a:lnTo>
                <a:lnTo>
                  <a:pt x="298488" y="14566"/>
                </a:lnTo>
                <a:lnTo>
                  <a:pt x="296837" y="13728"/>
                </a:lnTo>
                <a:lnTo>
                  <a:pt x="296837" y="9105"/>
                </a:lnTo>
                <a:lnTo>
                  <a:pt x="298488" y="7696"/>
                </a:lnTo>
                <a:lnTo>
                  <a:pt x="305003" y="7696"/>
                </a:lnTo>
                <a:lnTo>
                  <a:pt x="308432" y="9105"/>
                </a:lnTo>
                <a:lnTo>
                  <a:pt x="311746" y="11480"/>
                </a:lnTo>
                <a:lnTo>
                  <a:pt x="314350" y="7696"/>
                </a:lnTo>
                <a:lnTo>
                  <a:pt x="316128" y="5092"/>
                </a:lnTo>
                <a:lnTo>
                  <a:pt x="312229" y="2006"/>
                </a:lnTo>
                <a:lnTo>
                  <a:pt x="307492" y="228"/>
                </a:lnTo>
                <a:lnTo>
                  <a:pt x="294106" y="228"/>
                </a:lnTo>
                <a:lnTo>
                  <a:pt x="288544" y="4851"/>
                </a:lnTo>
                <a:lnTo>
                  <a:pt x="288544" y="19532"/>
                </a:lnTo>
                <a:lnTo>
                  <a:pt x="293509" y="21666"/>
                </a:lnTo>
                <a:lnTo>
                  <a:pt x="307606" y="25336"/>
                </a:lnTo>
                <a:lnTo>
                  <a:pt x="308902" y="26403"/>
                </a:lnTo>
                <a:lnTo>
                  <a:pt x="308787" y="30784"/>
                </a:lnTo>
                <a:lnTo>
                  <a:pt x="306768" y="32194"/>
                </a:lnTo>
                <a:lnTo>
                  <a:pt x="298958" y="32194"/>
                </a:lnTo>
                <a:lnTo>
                  <a:pt x="295287" y="30429"/>
                </a:lnTo>
                <a:lnTo>
                  <a:pt x="291858" y="27584"/>
                </a:lnTo>
                <a:lnTo>
                  <a:pt x="286893" y="33502"/>
                </a:lnTo>
                <a:lnTo>
                  <a:pt x="291503" y="37655"/>
                </a:lnTo>
                <a:lnTo>
                  <a:pt x="297307" y="39674"/>
                </a:lnTo>
                <a:lnTo>
                  <a:pt x="311505" y="39674"/>
                </a:lnTo>
                <a:lnTo>
                  <a:pt x="317309" y="35407"/>
                </a:lnTo>
                <a:lnTo>
                  <a:pt x="317309" y="21094"/>
                </a:lnTo>
                <a:close/>
              </a:path>
              <a:path extrusionOk="0" h="97789" w="560705">
                <a:moveTo>
                  <a:pt x="319443" y="58254"/>
                </a:moveTo>
                <a:lnTo>
                  <a:pt x="287591" y="58254"/>
                </a:lnTo>
                <a:lnTo>
                  <a:pt x="287591" y="66078"/>
                </a:lnTo>
                <a:lnTo>
                  <a:pt x="299313" y="66078"/>
                </a:lnTo>
                <a:lnTo>
                  <a:pt x="299313" y="96621"/>
                </a:lnTo>
                <a:lnTo>
                  <a:pt x="307721" y="96621"/>
                </a:lnTo>
                <a:lnTo>
                  <a:pt x="307721" y="66078"/>
                </a:lnTo>
                <a:lnTo>
                  <a:pt x="319443" y="66078"/>
                </a:lnTo>
                <a:lnTo>
                  <a:pt x="319443" y="58254"/>
                </a:lnTo>
                <a:close/>
              </a:path>
              <a:path extrusionOk="0" h="97789" w="560705">
                <a:moveTo>
                  <a:pt x="363143" y="58254"/>
                </a:moveTo>
                <a:lnTo>
                  <a:pt x="353542" y="58254"/>
                </a:lnTo>
                <a:lnTo>
                  <a:pt x="344068" y="73660"/>
                </a:lnTo>
                <a:lnTo>
                  <a:pt x="334962" y="58254"/>
                </a:lnTo>
                <a:lnTo>
                  <a:pt x="325120" y="58254"/>
                </a:lnTo>
                <a:lnTo>
                  <a:pt x="339928" y="81457"/>
                </a:lnTo>
                <a:lnTo>
                  <a:pt x="339928" y="96621"/>
                </a:lnTo>
                <a:lnTo>
                  <a:pt x="348335" y="96621"/>
                </a:lnTo>
                <a:lnTo>
                  <a:pt x="348335" y="81457"/>
                </a:lnTo>
                <a:lnTo>
                  <a:pt x="353275" y="73660"/>
                </a:lnTo>
                <a:lnTo>
                  <a:pt x="363143" y="58254"/>
                </a:lnTo>
                <a:close/>
              </a:path>
              <a:path extrusionOk="0" h="97789" w="560705">
                <a:moveTo>
                  <a:pt x="377355" y="38950"/>
                </a:moveTo>
                <a:lnTo>
                  <a:pt x="365137" y="22618"/>
                </a:lnTo>
                <a:lnTo>
                  <a:pt x="361238" y="17411"/>
                </a:lnTo>
                <a:lnTo>
                  <a:pt x="360883" y="16929"/>
                </a:lnTo>
                <a:lnTo>
                  <a:pt x="376516" y="584"/>
                </a:lnTo>
                <a:lnTo>
                  <a:pt x="366331" y="584"/>
                </a:lnTo>
                <a:lnTo>
                  <a:pt x="350824" y="17411"/>
                </a:lnTo>
                <a:lnTo>
                  <a:pt x="350824" y="584"/>
                </a:lnTo>
                <a:lnTo>
                  <a:pt x="342417" y="584"/>
                </a:lnTo>
                <a:lnTo>
                  <a:pt x="342417" y="38950"/>
                </a:lnTo>
                <a:lnTo>
                  <a:pt x="350824" y="38950"/>
                </a:lnTo>
                <a:lnTo>
                  <a:pt x="350824" y="27228"/>
                </a:lnTo>
                <a:lnTo>
                  <a:pt x="355320" y="22618"/>
                </a:lnTo>
                <a:lnTo>
                  <a:pt x="367157" y="38950"/>
                </a:lnTo>
                <a:lnTo>
                  <a:pt x="377355" y="38950"/>
                </a:lnTo>
                <a:close/>
              </a:path>
              <a:path extrusionOk="0" h="97789" w="560705">
                <a:moveTo>
                  <a:pt x="411797" y="31610"/>
                </a:moveTo>
                <a:lnTo>
                  <a:pt x="390969" y="31610"/>
                </a:lnTo>
                <a:lnTo>
                  <a:pt x="390969" y="23558"/>
                </a:lnTo>
                <a:lnTo>
                  <a:pt x="408965" y="23558"/>
                </a:lnTo>
                <a:lnTo>
                  <a:pt x="408965" y="15976"/>
                </a:lnTo>
                <a:lnTo>
                  <a:pt x="390842" y="15976"/>
                </a:lnTo>
                <a:lnTo>
                  <a:pt x="390842" y="8166"/>
                </a:lnTo>
                <a:lnTo>
                  <a:pt x="411441" y="8166"/>
                </a:lnTo>
                <a:lnTo>
                  <a:pt x="411441" y="711"/>
                </a:lnTo>
                <a:lnTo>
                  <a:pt x="382549" y="711"/>
                </a:lnTo>
                <a:lnTo>
                  <a:pt x="382549" y="39077"/>
                </a:lnTo>
                <a:lnTo>
                  <a:pt x="411797" y="39077"/>
                </a:lnTo>
                <a:lnTo>
                  <a:pt x="411797" y="31610"/>
                </a:lnTo>
                <a:close/>
              </a:path>
              <a:path extrusionOk="0" h="97789" w="560705">
                <a:moveTo>
                  <a:pt x="416306" y="88925"/>
                </a:moveTo>
                <a:lnTo>
                  <a:pt x="397129" y="88925"/>
                </a:lnTo>
                <a:lnTo>
                  <a:pt x="397129" y="58254"/>
                </a:lnTo>
                <a:lnTo>
                  <a:pt x="388708" y="58254"/>
                </a:lnTo>
                <a:lnTo>
                  <a:pt x="388708" y="96621"/>
                </a:lnTo>
                <a:lnTo>
                  <a:pt x="416306" y="96621"/>
                </a:lnTo>
                <a:lnTo>
                  <a:pt x="416306" y="88925"/>
                </a:lnTo>
                <a:close/>
              </a:path>
              <a:path extrusionOk="0" h="97789" w="560705">
                <a:moveTo>
                  <a:pt x="432409" y="58254"/>
                </a:moveTo>
                <a:lnTo>
                  <a:pt x="423989" y="58254"/>
                </a:lnTo>
                <a:lnTo>
                  <a:pt x="423989" y="96621"/>
                </a:lnTo>
                <a:lnTo>
                  <a:pt x="432409" y="96621"/>
                </a:lnTo>
                <a:lnTo>
                  <a:pt x="432409" y="58254"/>
                </a:lnTo>
                <a:close/>
              </a:path>
              <a:path extrusionOk="0" h="97789" w="560705">
                <a:moveTo>
                  <a:pt x="450291" y="6146"/>
                </a:moveTo>
                <a:lnTo>
                  <a:pt x="444715" y="711"/>
                </a:lnTo>
                <a:lnTo>
                  <a:pt x="441756" y="711"/>
                </a:lnTo>
                <a:lnTo>
                  <a:pt x="441756" y="10299"/>
                </a:lnTo>
                <a:lnTo>
                  <a:pt x="441756" y="17538"/>
                </a:lnTo>
                <a:lnTo>
                  <a:pt x="439267" y="20015"/>
                </a:lnTo>
                <a:lnTo>
                  <a:pt x="428498" y="20015"/>
                </a:lnTo>
                <a:lnTo>
                  <a:pt x="428498" y="8280"/>
                </a:lnTo>
                <a:lnTo>
                  <a:pt x="439166" y="8280"/>
                </a:lnTo>
                <a:lnTo>
                  <a:pt x="441756" y="10299"/>
                </a:lnTo>
                <a:lnTo>
                  <a:pt x="441756" y="711"/>
                </a:lnTo>
                <a:lnTo>
                  <a:pt x="419989" y="711"/>
                </a:lnTo>
                <a:lnTo>
                  <a:pt x="419989" y="39077"/>
                </a:lnTo>
                <a:lnTo>
                  <a:pt x="428383" y="39077"/>
                </a:lnTo>
                <a:lnTo>
                  <a:pt x="428383" y="27584"/>
                </a:lnTo>
                <a:lnTo>
                  <a:pt x="443293" y="27584"/>
                </a:lnTo>
                <a:lnTo>
                  <a:pt x="450291" y="22974"/>
                </a:lnTo>
                <a:lnTo>
                  <a:pt x="450291" y="20015"/>
                </a:lnTo>
                <a:lnTo>
                  <a:pt x="450291" y="6146"/>
                </a:lnTo>
                <a:close/>
              </a:path>
              <a:path extrusionOk="0" h="97789" w="560705">
                <a:moveTo>
                  <a:pt x="477862" y="58254"/>
                </a:moveTo>
                <a:lnTo>
                  <a:pt x="469582" y="58254"/>
                </a:lnTo>
                <a:lnTo>
                  <a:pt x="469582" y="81927"/>
                </a:lnTo>
                <a:lnTo>
                  <a:pt x="462203" y="72224"/>
                </a:lnTo>
                <a:lnTo>
                  <a:pt x="451586" y="58254"/>
                </a:lnTo>
                <a:lnTo>
                  <a:pt x="443776" y="58254"/>
                </a:lnTo>
                <a:lnTo>
                  <a:pt x="443776" y="96621"/>
                </a:lnTo>
                <a:lnTo>
                  <a:pt x="452056" y="96621"/>
                </a:lnTo>
                <a:lnTo>
                  <a:pt x="452056" y="72224"/>
                </a:lnTo>
                <a:lnTo>
                  <a:pt x="470662" y="96621"/>
                </a:lnTo>
                <a:lnTo>
                  <a:pt x="477862" y="96621"/>
                </a:lnTo>
                <a:lnTo>
                  <a:pt x="477862" y="58254"/>
                </a:lnTo>
                <a:close/>
              </a:path>
              <a:path extrusionOk="0" h="97789" w="560705">
                <a:moveTo>
                  <a:pt x="484149" y="31381"/>
                </a:moveTo>
                <a:lnTo>
                  <a:pt x="464972" y="31381"/>
                </a:lnTo>
                <a:lnTo>
                  <a:pt x="464972" y="711"/>
                </a:lnTo>
                <a:lnTo>
                  <a:pt x="456692" y="711"/>
                </a:lnTo>
                <a:lnTo>
                  <a:pt x="456692" y="39077"/>
                </a:lnTo>
                <a:lnTo>
                  <a:pt x="484149" y="39077"/>
                </a:lnTo>
                <a:lnTo>
                  <a:pt x="484149" y="31381"/>
                </a:lnTo>
                <a:close/>
              </a:path>
              <a:path extrusionOk="0" h="97789" w="560705">
                <a:moveTo>
                  <a:pt x="519315" y="58254"/>
                </a:moveTo>
                <a:lnTo>
                  <a:pt x="488061" y="58254"/>
                </a:lnTo>
                <a:lnTo>
                  <a:pt x="488061" y="65709"/>
                </a:lnTo>
                <a:lnTo>
                  <a:pt x="508419" y="65709"/>
                </a:lnTo>
                <a:lnTo>
                  <a:pt x="487337" y="90233"/>
                </a:lnTo>
                <a:lnTo>
                  <a:pt x="487337" y="96621"/>
                </a:lnTo>
                <a:lnTo>
                  <a:pt x="519315" y="96621"/>
                </a:lnTo>
                <a:lnTo>
                  <a:pt x="519315" y="89166"/>
                </a:lnTo>
                <a:lnTo>
                  <a:pt x="498233" y="89166"/>
                </a:lnTo>
                <a:lnTo>
                  <a:pt x="519315" y="64655"/>
                </a:lnTo>
                <a:lnTo>
                  <a:pt x="519315" y="58254"/>
                </a:lnTo>
                <a:close/>
              </a:path>
              <a:path extrusionOk="0" h="97789" w="560705">
                <a:moveTo>
                  <a:pt x="519315" y="31610"/>
                </a:moveTo>
                <a:lnTo>
                  <a:pt x="498475" y="31610"/>
                </a:lnTo>
                <a:lnTo>
                  <a:pt x="498475" y="23558"/>
                </a:lnTo>
                <a:lnTo>
                  <a:pt x="516597" y="23558"/>
                </a:lnTo>
                <a:lnTo>
                  <a:pt x="516597" y="15976"/>
                </a:lnTo>
                <a:lnTo>
                  <a:pt x="498475" y="15976"/>
                </a:lnTo>
                <a:lnTo>
                  <a:pt x="498475" y="8166"/>
                </a:lnTo>
                <a:lnTo>
                  <a:pt x="519074" y="8166"/>
                </a:lnTo>
                <a:lnTo>
                  <a:pt x="519074" y="711"/>
                </a:lnTo>
                <a:lnTo>
                  <a:pt x="490067" y="711"/>
                </a:lnTo>
                <a:lnTo>
                  <a:pt x="490067" y="39077"/>
                </a:lnTo>
                <a:lnTo>
                  <a:pt x="519315" y="39077"/>
                </a:lnTo>
                <a:lnTo>
                  <a:pt x="519315" y="31610"/>
                </a:lnTo>
                <a:close/>
              </a:path>
              <a:path extrusionOk="0" h="97789" w="560705">
                <a:moveTo>
                  <a:pt x="560514" y="39077"/>
                </a:moveTo>
                <a:lnTo>
                  <a:pt x="552145" y="26758"/>
                </a:lnTo>
                <a:lnTo>
                  <a:pt x="551180" y="25336"/>
                </a:lnTo>
                <a:lnTo>
                  <a:pt x="556018" y="23558"/>
                </a:lnTo>
                <a:lnTo>
                  <a:pt x="559333" y="19646"/>
                </a:lnTo>
                <a:lnTo>
                  <a:pt x="559333" y="19316"/>
                </a:lnTo>
                <a:lnTo>
                  <a:pt x="559333" y="9702"/>
                </a:lnTo>
                <a:lnTo>
                  <a:pt x="558165" y="6743"/>
                </a:lnTo>
                <a:lnTo>
                  <a:pt x="553529" y="2133"/>
                </a:lnTo>
                <a:lnTo>
                  <a:pt x="550926" y="1155"/>
                </a:lnTo>
                <a:lnTo>
                  <a:pt x="550926" y="10172"/>
                </a:lnTo>
                <a:lnTo>
                  <a:pt x="550926" y="17043"/>
                </a:lnTo>
                <a:lnTo>
                  <a:pt x="548563" y="19316"/>
                </a:lnTo>
                <a:lnTo>
                  <a:pt x="535889" y="19316"/>
                </a:lnTo>
                <a:lnTo>
                  <a:pt x="535889" y="8280"/>
                </a:lnTo>
                <a:lnTo>
                  <a:pt x="548449" y="8280"/>
                </a:lnTo>
                <a:lnTo>
                  <a:pt x="550926" y="10172"/>
                </a:lnTo>
                <a:lnTo>
                  <a:pt x="550926" y="1155"/>
                </a:lnTo>
                <a:lnTo>
                  <a:pt x="549744" y="711"/>
                </a:lnTo>
                <a:lnTo>
                  <a:pt x="527367" y="711"/>
                </a:lnTo>
                <a:lnTo>
                  <a:pt x="527367" y="39077"/>
                </a:lnTo>
                <a:lnTo>
                  <a:pt x="535774" y="39077"/>
                </a:lnTo>
                <a:lnTo>
                  <a:pt x="535774" y="26758"/>
                </a:lnTo>
                <a:lnTo>
                  <a:pt x="542518" y="26758"/>
                </a:lnTo>
                <a:lnTo>
                  <a:pt x="550684" y="39077"/>
                </a:lnTo>
                <a:lnTo>
                  <a:pt x="560514" y="390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55" name="Google Shape;55;p7"/>
          <p:cNvGrpSpPr/>
          <p:nvPr/>
        </p:nvGrpSpPr>
        <p:grpSpPr>
          <a:xfrm>
            <a:off x="3963122" y="2797187"/>
            <a:ext cx="309880" cy="359990"/>
            <a:chOff x="3963122" y="2797187"/>
            <a:chExt cx="309880" cy="359990"/>
          </a:xfrm>
        </p:grpSpPr>
        <p:sp>
          <p:nvSpPr>
            <p:cNvPr id="56" name="Google Shape;56;p7"/>
            <p:cNvSpPr/>
            <p:nvPr/>
          </p:nvSpPr>
          <p:spPr>
            <a:xfrm>
              <a:off x="3963122" y="2797187"/>
              <a:ext cx="309880" cy="328295"/>
            </a:xfrm>
            <a:custGeom>
              <a:rect b="b" l="l" r="r" t="t"/>
              <a:pathLst>
                <a:path extrusionOk="0" h="328294" w="309879">
                  <a:moveTo>
                    <a:pt x="76238" y="327698"/>
                  </a:moveTo>
                  <a:lnTo>
                    <a:pt x="44894" y="299491"/>
                  </a:lnTo>
                  <a:lnTo>
                    <a:pt x="20839" y="264566"/>
                  </a:lnTo>
                  <a:lnTo>
                    <a:pt x="5435" y="224282"/>
                  </a:lnTo>
                  <a:lnTo>
                    <a:pt x="0" y="179997"/>
                  </a:lnTo>
                  <a:lnTo>
                    <a:pt x="6361" y="132168"/>
                  </a:lnTo>
                  <a:lnTo>
                    <a:pt x="24294" y="89166"/>
                  </a:lnTo>
                  <a:lnTo>
                    <a:pt x="52120" y="52730"/>
                  </a:lnTo>
                  <a:lnTo>
                    <a:pt x="88125" y="24574"/>
                  </a:lnTo>
                  <a:lnTo>
                    <a:pt x="130606" y="6425"/>
                  </a:lnTo>
                  <a:lnTo>
                    <a:pt x="177876" y="0"/>
                  </a:lnTo>
                  <a:lnTo>
                    <a:pt x="215849" y="4113"/>
                  </a:lnTo>
                  <a:lnTo>
                    <a:pt x="251028" y="15886"/>
                  </a:lnTo>
                  <a:lnTo>
                    <a:pt x="282524" y="34442"/>
                  </a:lnTo>
                  <a:lnTo>
                    <a:pt x="309499" y="58915"/>
                  </a:lnTo>
                  <a:lnTo>
                    <a:pt x="290347" y="76530"/>
                  </a:lnTo>
                  <a:lnTo>
                    <a:pt x="253377" y="110528"/>
                  </a:lnTo>
                  <a:lnTo>
                    <a:pt x="237934" y="96418"/>
                  </a:lnTo>
                  <a:lnTo>
                    <a:pt x="219875" y="85699"/>
                  </a:lnTo>
                  <a:lnTo>
                    <a:pt x="199694" y="78905"/>
                  </a:lnTo>
                  <a:lnTo>
                    <a:pt x="177876" y="76530"/>
                  </a:lnTo>
                  <a:lnTo>
                    <a:pt x="138328" y="84607"/>
                  </a:lnTo>
                  <a:lnTo>
                    <a:pt x="106019" y="106667"/>
                  </a:lnTo>
                  <a:lnTo>
                    <a:pt x="84238" y="139357"/>
                  </a:lnTo>
                  <a:lnTo>
                    <a:pt x="76238" y="179387"/>
                  </a:lnTo>
                  <a:lnTo>
                    <a:pt x="76238" y="32769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7" name="Google Shape;57;p7"/>
            <p:cNvPicPr preferRelativeResize="0"/>
            <p:nvPr/>
          </p:nvPicPr>
          <p:blipFill rotWithShape="1">
            <a:blip r:embed="rId6">
              <a:alphaModFix/>
            </a:blip>
            <a:srcRect b="0" l="0" r="0" t="0"/>
            <a:stretch/>
          </p:blipFill>
          <p:spPr>
            <a:xfrm>
              <a:off x="4102897" y="3047888"/>
              <a:ext cx="166747" cy="109289"/>
            </a:xfrm>
            <a:prstGeom prst="rect">
              <a:avLst/>
            </a:prstGeom>
            <a:noFill/>
            <a:ln>
              <a:noFill/>
            </a:ln>
          </p:spPr>
        </p:pic>
        <p:pic>
          <p:nvPicPr>
            <p:cNvPr id="58" name="Google Shape;58;p7"/>
            <p:cNvPicPr preferRelativeResize="0"/>
            <p:nvPr/>
          </p:nvPicPr>
          <p:blipFill rotWithShape="1">
            <a:blip r:embed="rId7">
              <a:alphaModFix/>
            </a:blip>
            <a:srcRect b="0" l="0" r="0" t="0"/>
            <a:stretch/>
          </p:blipFill>
          <p:spPr>
            <a:xfrm>
              <a:off x="4102897" y="2938612"/>
              <a:ext cx="76221" cy="7714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 name="Shape 62"/>
        <p:cNvGrpSpPr/>
        <p:nvPr/>
      </p:nvGrpSpPr>
      <p:grpSpPr>
        <a:xfrm>
          <a:off x="0" y="0"/>
          <a:ext cx="0" cy="0"/>
          <a:chOff x="0" y="0"/>
          <a:chExt cx="0" cy="0"/>
        </a:xfrm>
      </p:grpSpPr>
      <p:sp>
        <p:nvSpPr>
          <p:cNvPr id="63" name="Google Shape;63;p8"/>
          <p:cNvSpPr txBox="1"/>
          <p:nvPr>
            <p:ph type="title"/>
          </p:nvPr>
        </p:nvSpPr>
        <p:spPr>
          <a:xfrm>
            <a:off x="111775" y="93525"/>
            <a:ext cx="44070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t>Architecture: </a:t>
            </a:r>
            <a:r>
              <a:rPr lang="en-US" sz="1400"/>
              <a:t>Inspiration</a:t>
            </a:r>
            <a:endParaRPr sz="1400"/>
          </a:p>
        </p:txBody>
      </p:sp>
      <p:sp>
        <p:nvSpPr>
          <p:cNvPr id="64" name="Google Shape;64;p8"/>
          <p:cNvSpPr txBox="1"/>
          <p:nvPr/>
        </p:nvSpPr>
        <p:spPr>
          <a:xfrm>
            <a:off x="255850" y="400750"/>
            <a:ext cx="4263000" cy="1617600"/>
          </a:xfrm>
          <a:prstGeom prst="rect">
            <a:avLst/>
          </a:prstGeom>
          <a:noFill/>
          <a:ln>
            <a:noFill/>
          </a:ln>
        </p:spPr>
        <p:txBody>
          <a:bodyPr anchorCtr="0" anchor="t" bIns="0" lIns="0" spcFirstLastPara="1" rIns="0" wrap="square" tIns="12700">
            <a:normAutofit/>
          </a:bodyPr>
          <a:lstStyle/>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a:t>
            </a:r>
            <a:r>
              <a:rPr b="1" lang="en-US" sz="1100">
                <a:solidFill>
                  <a:schemeClr val="dk1"/>
                </a:solidFill>
              </a:rPr>
              <a:t>ost Informative Feature: Mel-spectrograms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2D representations of audio ➨ Convolutional Transformer?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Convolutional layers: extract temporal feature maps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Transformer: models long-range dependencies</a:t>
            </a:r>
            <a:endParaRPr sz="1100">
              <a:solidFill>
                <a:schemeClr val="dk1"/>
              </a:solidFill>
            </a:endParaRPr>
          </a:p>
          <a:p>
            <a:pPr indent="-298450" lvl="1" marL="914400" rtl="0" algn="l">
              <a:lnSpc>
                <a:spcPct val="115000"/>
              </a:lnSpc>
              <a:spcBef>
                <a:spcPts val="0"/>
              </a:spcBef>
              <a:spcAft>
                <a:spcPts val="0"/>
              </a:spcAft>
              <a:buClr>
                <a:srgbClr val="FF0000"/>
              </a:buClr>
              <a:buSzPts val="1100"/>
              <a:buChar char="○"/>
            </a:pPr>
            <a:r>
              <a:t/>
            </a:r>
            <a:endParaRPr sz="1100">
              <a:solidFill>
                <a:srgbClr val="FF0000"/>
              </a:solidFill>
            </a:endParaRPr>
          </a:p>
          <a:p>
            <a:pPr indent="0" lvl="0" marL="0" rtl="0" algn="l">
              <a:lnSpc>
                <a:spcPct val="115000"/>
              </a:lnSpc>
              <a:spcBef>
                <a:spcPts val="0"/>
              </a:spcBef>
              <a:spcAft>
                <a:spcPts val="0"/>
              </a:spcAft>
              <a:buNone/>
            </a:pPr>
            <a:r>
              <a:rPr lang="en-US" sz="1100">
                <a:solidFill>
                  <a:schemeClr val="dk1"/>
                </a:solidFill>
              </a:rPr>
              <a:t>	 </a:t>
            </a:r>
            <a:endParaRPr sz="1100">
              <a:latin typeface="Times New Roman"/>
              <a:ea typeface="Times New Roman"/>
              <a:cs typeface="Times New Roman"/>
              <a:sym typeface="Times New Roman"/>
            </a:endParaRPr>
          </a:p>
        </p:txBody>
      </p:sp>
      <p:pic>
        <p:nvPicPr>
          <p:cNvPr id="65" name="Google Shape;65;p8"/>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pic>
        <p:nvPicPr>
          <p:cNvPr id="66" name="Google Shape;66;p8"/>
          <p:cNvPicPr preferRelativeResize="0"/>
          <p:nvPr/>
        </p:nvPicPr>
        <p:blipFill rotWithShape="1">
          <a:blip r:embed="rId4">
            <a:alphaModFix/>
          </a:blip>
          <a:srcRect b="0" l="0" r="0" t="0"/>
          <a:stretch/>
        </p:blipFill>
        <p:spPr>
          <a:xfrm>
            <a:off x="2082469" y="3217186"/>
            <a:ext cx="108764" cy="126517"/>
          </a:xfrm>
          <a:prstGeom prst="rect">
            <a:avLst/>
          </a:prstGeom>
          <a:noFill/>
          <a:ln>
            <a:noFill/>
          </a:ln>
        </p:spPr>
      </p:pic>
      <p:sp>
        <p:nvSpPr>
          <p:cNvPr id="67" name="Google Shape;67;p8"/>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sp>
        <p:nvSpPr>
          <p:cNvPr id="68" name="Google Shape;68;p8"/>
          <p:cNvSpPr txBox="1"/>
          <p:nvPr/>
        </p:nvSpPr>
        <p:spPr>
          <a:xfrm>
            <a:off x="1190700" y="3115400"/>
            <a:ext cx="2133900" cy="2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500">
                <a:solidFill>
                  <a:srgbClr val="333333"/>
                </a:solidFill>
                <a:highlight>
                  <a:srgbClr val="FFFFFF"/>
                </a:highlight>
              </a:rPr>
              <a:t>E.R. Bartusiak, E.J. Delp, Synthesized speech detection using convolutional transformer-based spectrogram analysis, IEEE, 2021</a:t>
            </a:r>
            <a:endParaRPr sz="500">
              <a:solidFill>
                <a:srgbClr val="333333"/>
              </a:solidFill>
              <a:highlight>
                <a:srgbClr val="FFFFFF"/>
              </a:highlight>
            </a:endParaRPr>
          </a:p>
        </p:txBody>
      </p:sp>
      <p:pic>
        <p:nvPicPr>
          <p:cNvPr id="69" name="Google Shape;69;p8"/>
          <p:cNvPicPr preferRelativeResize="0"/>
          <p:nvPr/>
        </p:nvPicPr>
        <p:blipFill>
          <a:blip r:embed="rId5">
            <a:alphaModFix/>
          </a:blip>
          <a:stretch>
            <a:fillRect/>
          </a:stretch>
        </p:blipFill>
        <p:spPr>
          <a:xfrm>
            <a:off x="453038" y="1205950"/>
            <a:ext cx="3811026" cy="1960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 name="Shape 73"/>
        <p:cNvGrpSpPr/>
        <p:nvPr/>
      </p:nvGrpSpPr>
      <p:grpSpPr>
        <a:xfrm>
          <a:off x="0" y="0"/>
          <a:ext cx="0" cy="0"/>
          <a:chOff x="0" y="0"/>
          <a:chExt cx="0" cy="0"/>
        </a:xfrm>
      </p:grpSpPr>
      <p:cxnSp>
        <p:nvCxnSpPr>
          <p:cNvPr id="74" name="Google Shape;74;p9"/>
          <p:cNvCxnSpPr>
            <a:stCxn id="75" idx="6"/>
            <a:endCxn id="76" idx="2"/>
          </p:cNvCxnSpPr>
          <p:nvPr/>
        </p:nvCxnSpPr>
        <p:spPr>
          <a:xfrm>
            <a:off x="1261142" y="2451736"/>
            <a:ext cx="803100" cy="93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9"/>
          <p:cNvCxnSpPr>
            <a:stCxn id="76" idx="6"/>
            <a:endCxn id="78" idx="2"/>
          </p:cNvCxnSpPr>
          <p:nvPr/>
        </p:nvCxnSpPr>
        <p:spPr>
          <a:xfrm>
            <a:off x="2265001" y="2461347"/>
            <a:ext cx="714900" cy="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9"/>
          <p:cNvCxnSpPr>
            <a:stCxn id="78" idx="6"/>
            <a:endCxn id="80" idx="1"/>
          </p:cNvCxnSpPr>
          <p:nvPr/>
        </p:nvCxnSpPr>
        <p:spPr>
          <a:xfrm flipH="1" rot="10800000">
            <a:off x="3270082" y="2460755"/>
            <a:ext cx="811800" cy="3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9"/>
          <p:cNvCxnSpPr>
            <a:stCxn id="82" idx="6"/>
            <a:endCxn id="83" idx="2"/>
          </p:cNvCxnSpPr>
          <p:nvPr/>
        </p:nvCxnSpPr>
        <p:spPr>
          <a:xfrm>
            <a:off x="346750" y="900013"/>
            <a:ext cx="804600" cy="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9"/>
          <p:cNvCxnSpPr>
            <a:stCxn id="85" idx="6"/>
            <a:endCxn id="86" idx="2"/>
          </p:cNvCxnSpPr>
          <p:nvPr/>
        </p:nvCxnSpPr>
        <p:spPr>
          <a:xfrm>
            <a:off x="2256157" y="900155"/>
            <a:ext cx="723900" cy="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9"/>
          <p:cNvCxnSpPr>
            <a:stCxn id="88" idx="6"/>
            <a:endCxn id="89" idx="2"/>
          </p:cNvCxnSpPr>
          <p:nvPr/>
        </p:nvCxnSpPr>
        <p:spPr>
          <a:xfrm>
            <a:off x="1351307" y="1675642"/>
            <a:ext cx="668400" cy="3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9"/>
          <p:cNvCxnSpPr>
            <a:stCxn id="88" idx="0"/>
            <a:endCxn id="75" idx="4"/>
          </p:cNvCxnSpPr>
          <p:nvPr/>
        </p:nvCxnSpPr>
        <p:spPr>
          <a:xfrm>
            <a:off x="1206257" y="1820392"/>
            <a:ext cx="0" cy="5778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9"/>
          <p:cNvCxnSpPr>
            <a:stCxn id="83" idx="6"/>
            <a:endCxn id="85" idx="2"/>
          </p:cNvCxnSpPr>
          <p:nvPr/>
        </p:nvCxnSpPr>
        <p:spPr>
          <a:xfrm flipH="1" rot="10800000">
            <a:off x="1261142" y="899874"/>
            <a:ext cx="812100" cy="3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9"/>
          <p:cNvCxnSpPr>
            <a:stCxn id="86" idx="6"/>
            <a:endCxn id="93" idx="2"/>
          </p:cNvCxnSpPr>
          <p:nvPr/>
        </p:nvCxnSpPr>
        <p:spPr>
          <a:xfrm>
            <a:off x="3270107" y="899855"/>
            <a:ext cx="723600" cy="3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9"/>
          <p:cNvCxnSpPr>
            <a:stCxn id="93" idx="0"/>
            <a:endCxn id="95" idx="4"/>
          </p:cNvCxnSpPr>
          <p:nvPr/>
        </p:nvCxnSpPr>
        <p:spPr>
          <a:xfrm>
            <a:off x="4138707" y="1044605"/>
            <a:ext cx="0" cy="4839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9"/>
          <p:cNvCxnSpPr>
            <a:stCxn id="97" idx="6"/>
            <a:endCxn id="95" idx="2"/>
          </p:cNvCxnSpPr>
          <p:nvPr/>
        </p:nvCxnSpPr>
        <p:spPr>
          <a:xfrm>
            <a:off x="3179942" y="1673161"/>
            <a:ext cx="813600" cy="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9"/>
          <p:cNvCxnSpPr>
            <a:endCxn id="97" idx="2"/>
          </p:cNvCxnSpPr>
          <p:nvPr/>
        </p:nvCxnSpPr>
        <p:spPr>
          <a:xfrm flipH="1" rot="10800000">
            <a:off x="2309642" y="1672861"/>
            <a:ext cx="760500" cy="2700"/>
          </a:xfrm>
          <a:prstGeom prst="straightConnector1">
            <a:avLst/>
          </a:prstGeom>
          <a:noFill/>
          <a:ln cap="flat" cmpd="sng" w="9525">
            <a:solidFill>
              <a:schemeClr val="dk2"/>
            </a:solidFill>
            <a:prstDash val="solid"/>
            <a:round/>
            <a:headEnd len="med" w="med" type="none"/>
            <a:tailEnd len="med" w="med" type="none"/>
          </a:ln>
        </p:spPr>
      </p:cxnSp>
      <p:sp>
        <p:nvSpPr>
          <p:cNvPr id="99" name="Google Shape;99;p9"/>
          <p:cNvSpPr txBox="1"/>
          <p:nvPr/>
        </p:nvSpPr>
        <p:spPr>
          <a:xfrm>
            <a:off x="749025" y="677025"/>
            <a:ext cx="995400" cy="1677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80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Logarithmic Scaling  </a:t>
            </a:r>
            <a:endParaRPr sz="600">
              <a:solidFill>
                <a:srgbClr val="FF0000"/>
              </a:solidFill>
              <a:latin typeface="Helvetica Neue Light"/>
              <a:ea typeface="Helvetica Neue Light"/>
              <a:cs typeface="Helvetica Neue Light"/>
              <a:sym typeface="Helvetica Neue Light"/>
            </a:endParaRPr>
          </a:p>
        </p:txBody>
      </p:sp>
      <p:sp>
        <p:nvSpPr>
          <p:cNvPr id="100" name="Google Shape;100;p9"/>
          <p:cNvSpPr txBox="1"/>
          <p:nvPr/>
        </p:nvSpPr>
        <p:spPr>
          <a:xfrm>
            <a:off x="-42350" y="1127850"/>
            <a:ext cx="668400" cy="1098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CNN 512 Encoder</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t/>
            </a:r>
            <a:endParaRPr b="1" sz="700">
              <a:solidFill>
                <a:srgbClr val="046C98"/>
              </a:solidFill>
              <a:latin typeface="Helvetica Neue"/>
              <a:ea typeface="Helvetica Neue"/>
              <a:cs typeface="Helvetica Neue"/>
              <a:sym typeface="Helvetica Neue"/>
            </a:endParaRPr>
          </a:p>
        </p:txBody>
      </p:sp>
      <p:sp>
        <p:nvSpPr>
          <p:cNvPr id="83" name="Google Shape;83;p9"/>
          <p:cNvSpPr/>
          <p:nvPr/>
        </p:nvSpPr>
        <p:spPr>
          <a:xfrm flipH="1" rot="-10790607">
            <a:off x="1151342" y="846623"/>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01" name="Google Shape;101;p9"/>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pic>
        <p:nvPicPr>
          <p:cNvPr id="102" name="Google Shape;102;p9"/>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sp>
        <p:nvSpPr>
          <p:cNvPr id="103" name="Google Shape;103;p9"/>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sp>
        <p:nvSpPr>
          <p:cNvPr id="104" name="Google Shape;104;p9"/>
          <p:cNvSpPr txBox="1"/>
          <p:nvPr>
            <p:ph type="title"/>
          </p:nvPr>
        </p:nvSpPr>
        <p:spPr>
          <a:xfrm>
            <a:off x="347318" y="93525"/>
            <a:ext cx="38517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t>Chronology of the </a:t>
            </a:r>
            <a:r>
              <a:rPr lang="en-US" sz="1400"/>
              <a:t>Challenge </a:t>
            </a:r>
            <a:endParaRPr sz="1400"/>
          </a:p>
        </p:txBody>
      </p:sp>
      <p:sp>
        <p:nvSpPr>
          <p:cNvPr id="85" name="Google Shape;85;p9"/>
          <p:cNvSpPr/>
          <p:nvPr/>
        </p:nvSpPr>
        <p:spPr>
          <a:xfrm flipH="1" rot="-10794364">
            <a:off x="2073157" y="808504"/>
            <a:ext cx="183000" cy="183001"/>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8" name="Google Shape;88;p9"/>
          <p:cNvSpPr/>
          <p:nvPr/>
        </p:nvSpPr>
        <p:spPr>
          <a:xfrm flipH="1" rot="10796445">
            <a:off x="1061207" y="1531192"/>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9" name="Google Shape;89;p9"/>
          <p:cNvSpPr/>
          <p:nvPr/>
        </p:nvSpPr>
        <p:spPr>
          <a:xfrm flipH="1" rot="10796445">
            <a:off x="2019607" y="1531192"/>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5" name="Google Shape;95;p9"/>
          <p:cNvSpPr/>
          <p:nvPr/>
        </p:nvSpPr>
        <p:spPr>
          <a:xfrm flipH="1" rot="10796445">
            <a:off x="3993657" y="1528405"/>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3" name="Google Shape;93;p9"/>
          <p:cNvSpPr/>
          <p:nvPr/>
        </p:nvSpPr>
        <p:spPr>
          <a:xfrm flipH="1" rot="10796445">
            <a:off x="3993657" y="755405"/>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6" name="Google Shape;86;p9"/>
          <p:cNvSpPr/>
          <p:nvPr/>
        </p:nvSpPr>
        <p:spPr>
          <a:xfrm flipH="1" rot="10796445">
            <a:off x="2980007" y="755405"/>
            <a:ext cx="290100" cy="289200"/>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97" name="Google Shape;97;p9"/>
          <p:cNvSpPr/>
          <p:nvPr/>
        </p:nvSpPr>
        <p:spPr>
          <a:xfrm flipH="1" rot="-10790607">
            <a:off x="3070142" y="1619611"/>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75" name="Google Shape;75;p9"/>
          <p:cNvSpPr/>
          <p:nvPr/>
        </p:nvSpPr>
        <p:spPr>
          <a:xfrm flipH="1" rot="-10790607">
            <a:off x="1151342" y="2398186"/>
            <a:ext cx="109800" cy="106800"/>
          </a:xfrm>
          <a:prstGeom prst="donut">
            <a:avLst>
              <a:gd fmla="val 25000" name="adj"/>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82" name="Google Shape;82;p9"/>
          <p:cNvSpPr/>
          <p:nvPr/>
        </p:nvSpPr>
        <p:spPr>
          <a:xfrm>
            <a:off x="236950" y="845113"/>
            <a:ext cx="109800" cy="109800"/>
          </a:xfrm>
          <a:prstGeom prst="ellipse">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libri"/>
              <a:ea typeface="Calibri"/>
              <a:cs typeface="Calibri"/>
              <a:sym typeface="Calibri"/>
            </a:endParaRPr>
          </a:p>
        </p:txBody>
      </p:sp>
      <p:sp>
        <p:nvSpPr>
          <p:cNvPr id="105" name="Google Shape;105;p9"/>
          <p:cNvSpPr txBox="1"/>
          <p:nvPr/>
        </p:nvSpPr>
        <p:spPr>
          <a:xfrm>
            <a:off x="1630200" y="1049375"/>
            <a:ext cx="1068900" cy="1071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Cost-sensitive weights</a:t>
            </a:r>
            <a:endParaRPr b="1" sz="700">
              <a:solidFill>
                <a:srgbClr val="046C98"/>
              </a:solidFill>
              <a:latin typeface="Helvetica Neue"/>
              <a:ea typeface="Helvetica Neue"/>
              <a:cs typeface="Helvetica Neue"/>
              <a:sym typeface="Helvetica Neue"/>
            </a:endParaRPr>
          </a:p>
        </p:txBody>
      </p:sp>
      <p:sp>
        <p:nvSpPr>
          <p:cNvPr id="106" name="Google Shape;106;p9"/>
          <p:cNvSpPr txBox="1"/>
          <p:nvPr/>
        </p:nvSpPr>
        <p:spPr>
          <a:xfrm>
            <a:off x="-217425" y="1252351"/>
            <a:ext cx="1068900" cy="167700"/>
          </a:xfrm>
          <a:prstGeom prst="rect">
            <a:avLst/>
          </a:prstGeom>
          <a:noFill/>
          <a:ln>
            <a:noFill/>
          </a:ln>
        </p:spPr>
        <p:txBody>
          <a:bodyPr anchorCtr="0" anchor="t" bIns="46100" lIns="46100" spcFirstLastPara="1" rIns="46100" wrap="square" tIns="0">
            <a:noAutofit/>
          </a:bodyPr>
          <a:lstStyle/>
          <a:p>
            <a:pPr indent="0" lvl="0" marL="0" rtl="0" algn="ctr">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Melspectrogram</a:t>
            </a:r>
            <a:endParaRPr sz="600">
              <a:solidFill>
                <a:schemeClr val="dk1"/>
              </a:solidFill>
              <a:latin typeface="Helvetica Neue Light"/>
              <a:ea typeface="Helvetica Neue Light"/>
              <a:cs typeface="Helvetica Neue Light"/>
              <a:sym typeface="Helvetica Neue Light"/>
            </a:endParaRPr>
          </a:p>
        </p:txBody>
      </p:sp>
      <p:sp>
        <p:nvSpPr>
          <p:cNvPr id="107" name="Google Shape;107;p9"/>
          <p:cNvSpPr txBox="1"/>
          <p:nvPr/>
        </p:nvSpPr>
        <p:spPr>
          <a:xfrm>
            <a:off x="3639200" y="589851"/>
            <a:ext cx="995400" cy="1263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Transfer Learning</a:t>
            </a:r>
            <a:endParaRPr b="1" sz="700">
              <a:solidFill>
                <a:srgbClr val="046C98"/>
              </a:solidFill>
              <a:latin typeface="Helvetica Neue"/>
              <a:ea typeface="Helvetica Neue"/>
              <a:cs typeface="Helvetica Neue"/>
              <a:sym typeface="Helvetica Neue"/>
            </a:endParaRPr>
          </a:p>
        </p:txBody>
      </p:sp>
      <p:sp>
        <p:nvSpPr>
          <p:cNvPr id="108" name="Google Shape;108;p9"/>
          <p:cNvSpPr txBox="1"/>
          <p:nvPr/>
        </p:nvSpPr>
        <p:spPr>
          <a:xfrm>
            <a:off x="3604250" y="1904025"/>
            <a:ext cx="1068900" cy="1263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Resnet-34</a:t>
            </a:r>
            <a:r>
              <a:rPr b="1" lang="en-US" sz="700">
                <a:solidFill>
                  <a:srgbClr val="046C98"/>
                </a:solidFill>
                <a:latin typeface="Helvetica Neue"/>
                <a:ea typeface="Helvetica Neue"/>
                <a:cs typeface="Helvetica Neue"/>
                <a:sym typeface="Helvetica Neue"/>
              </a:rPr>
              <a:t> </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512 Encoder</a:t>
            </a:r>
            <a:endParaRPr b="1" sz="700">
              <a:solidFill>
                <a:srgbClr val="046C98"/>
              </a:solidFill>
              <a:latin typeface="Helvetica Neue"/>
              <a:ea typeface="Helvetica Neue"/>
              <a:cs typeface="Helvetica Neue"/>
              <a:sym typeface="Helvetica Neue"/>
            </a:endParaRPr>
          </a:p>
        </p:txBody>
      </p:sp>
      <p:sp>
        <p:nvSpPr>
          <p:cNvPr id="109" name="Google Shape;109;p9"/>
          <p:cNvSpPr txBox="1"/>
          <p:nvPr/>
        </p:nvSpPr>
        <p:spPr>
          <a:xfrm>
            <a:off x="2465700" y="1905713"/>
            <a:ext cx="1462200" cy="2895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e.g. c</a:t>
            </a:r>
            <a:r>
              <a:rPr lang="en-US" sz="600">
                <a:solidFill>
                  <a:schemeClr val="dk1"/>
                </a:solidFill>
                <a:latin typeface="Helvetica Neue Light"/>
                <a:ea typeface="Helvetica Neue Light"/>
                <a:cs typeface="Helvetica Neue Light"/>
                <a:sym typeface="Helvetica Neue Light"/>
              </a:rPr>
              <a:t>oncatenating MFCC a</a:t>
            </a:r>
            <a:r>
              <a:rPr lang="en-US" sz="600">
                <a:solidFill>
                  <a:schemeClr val="dk1"/>
                </a:solidFill>
                <a:latin typeface="Helvetica Neue Light"/>
                <a:ea typeface="Helvetica Neue Light"/>
                <a:cs typeface="Helvetica Neue Light"/>
                <a:sym typeface="Helvetica Neue Light"/>
              </a:rPr>
              <a:t>ugmentation</a:t>
            </a:r>
            <a:endParaRPr sz="600">
              <a:solidFill>
                <a:schemeClr val="dk1"/>
              </a:solidFill>
              <a:latin typeface="Helvetica Neue Light"/>
              <a:ea typeface="Helvetica Neue Light"/>
              <a:cs typeface="Helvetica Neue Light"/>
              <a:sym typeface="Helvetica Neue Light"/>
            </a:endParaRPr>
          </a:p>
        </p:txBody>
      </p:sp>
      <p:sp>
        <p:nvSpPr>
          <p:cNvPr id="110" name="Google Shape;110;p9"/>
          <p:cNvSpPr txBox="1"/>
          <p:nvPr/>
        </p:nvSpPr>
        <p:spPr>
          <a:xfrm>
            <a:off x="2699100" y="1782475"/>
            <a:ext cx="995400" cy="112500"/>
          </a:xfrm>
          <a:prstGeom prst="rect">
            <a:avLst/>
          </a:prstGeom>
          <a:noFill/>
          <a:ln>
            <a:noFill/>
          </a:ln>
        </p:spPr>
        <p:txBody>
          <a:bodyPr anchorCtr="0" anchor="ctr" bIns="45700" lIns="46100" spcFirstLastPara="1" rIns="46100" wrap="square" tIns="46100">
            <a:noAutofit/>
          </a:bodyPr>
          <a:lstStyle/>
          <a:p>
            <a:pPr indent="0" lvl="0" marL="0" rtl="0" algn="l">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(ineffective changes)</a:t>
            </a:r>
            <a:endParaRPr b="1" sz="700">
              <a:solidFill>
                <a:srgbClr val="046C98"/>
              </a:solidFill>
              <a:latin typeface="Helvetica Neue"/>
              <a:ea typeface="Helvetica Neue"/>
              <a:cs typeface="Helvetica Neue"/>
              <a:sym typeface="Helvetica Neue"/>
            </a:endParaRPr>
          </a:p>
        </p:txBody>
      </p:sp>
      <p:sp>
        <p:nvSpPr>
          <p:cNvPr id="111" name="Google Shape;111;p9"/>
          <p:cNvSpPr txBox="1"/>
          <p:nvPr/>
        </p:nvSpPr>
        <p:spPr>
          <a:xfrm>
            <a:off x="1666950" y="1361113"/>
            <a:ext cx="995400" cy="1071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Using Embeddings</a:t>
            </a:r>
            <a:endParaRPr b="1" sz="700">
              <a:solidFill>
                <a:srgbClr val="046C98"/>
              </a:solidFill>
              <a:latin typeface="Helvetica Neue"/>
              <a:ea typeface="Helvetica Neue"/>
              <a:cs typeface="Helvetica Neue"/>
              <a:sym typeface="Helvetica Neue"/>
            </a:endParaRPr>
          </a:p>
        </p:txBody>
      </p:sp>
      <p:sp>
        <p:nvSpPr>
          <p:cNvPr id="112" name="Google Shape;112;p9"/>
          <p:cNvSpPr txBox="1"/>
          <p:nvPr/>
        </p:nvSpPr>
        <p:spPr>
          <a:xfrm>
            <a:off x="-143150" y="1772375"/>
            <a:ext cx="1158900" cy="167700"/>
          </a:xfrm>
          <a:prstGeom prst="rect">
            <a:avLst/>
          </a:prstGeom>
          <a:noFill/>
          <a:ln>
            <a:noFill/>
          </a:ln>
        </p:spPr>
        <p:txBody>
          <a:bodyPr anchorCtr="0" anchor="t" bIns="46100" lIns="46100" spcFirstLastPara="1" rIns="46100" wrap="square" tIns="0">
            <a:noAutofit/>
          </a:bodyPr>
          <a:lstStyle/>
          <a:p>
            <a:pPr indent="0" lvl="0" marL="0" rtl="0" algn="r">
              <a:lnSpc>
                <a:spcPct val="115000"/>
              </a:lnSpc>
              <a:spcBef>
                <a:spcPts val="0"/>
              </a:spcBef>
              <a:spcAft>
                <a:spcPts val="800"/>
              </a:spcAft>
              <a:buNone/>
            </a:pPr>
            <a:r>
              <a:rPr lang="en-US" sz="600">
                <a:solidFill>
                  <a:schemeClr val="dk1"/>
                </a:solidFill>
                <a:latin typeface="Helvetica Neue Light"/>
                <a:ea typeface="Helvetica Neue Light"/>
                <a:cs typeface="Helvetica Neue Light"/>
                <a:sym typeface="Helvetica Neue Light"/>
              </a:rPr>
              <a:t>Embeddings</a:t>
            </a:r>
            <a:endParaRPr sz="600">
              <a:solidFill>
                <a:schemeClr val="dk1"/>
              </a:solidFill>
              <a:latin typeface="Helvetica Neue Light"/>
              <a:ea typeface="Helvetica Neue Light"/>
              <a:cs typeface="Helvetica Neue Light"/>
              <a:sym typeface="Helvetica Neue Light"/>
            </a:endParaRPr>
          </a:p>
        </p:txBody>
      </p:sp>
      <p:sp>
        <p:nvSpPr>
          <p:cNvPr id="113" name="Google Shape;113;p9"/>
          <p:cNvSpPr txBox="1"/>
          <p:nvPr/>
        </p:nvSpPr>
        <p:spPr>
          <a:xfrm>
            <a:off x="-143150" y="1538875"/>
            <a:ext cx="1158900" cy="228300"/>
          </a:xfrm>
          <a:prstGeom prst="rect">
            <a:avLst/>
          </a:prstGeom>
          <a:noFill/>
          <a:ln>
            <a:noFill/>
          </a:ln>
        </p:spPr>
        <p:txBody>
          <a:bodyPr anchorCtr="0" anchor="ctr" bIns="45700" lIns="46100" spcFirstLastPara="1" rIns="46100" wrap="square" tIns="46100">
            <a:noAutofit/>
          </a:bodyPr>
          <a:lstStyle/>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Conv-1D</a:t>
            </a:r>
            <a:r>
              <a:rPr b="1" lang="en-US" sz="700">
                <a:solidFill>
                  <a:srgbClr val="046C98"/>
                </a:solidFill>
                <a:latin typeface="Helvetica Neue"/>
                <a:ea typeface="Helvetica Neue"/>
                <a:cs typeface="Helvetica Neue"/>
                <a:sym typeface="Helvetica Neue"/>
              </a:rPr>
              <a:t> </a:t>
            </a:r>
            <a:endParaRPr b="1" sz="700">
              <a:solidFill>
                <a:srgbClr val="046C98"/>
              </a:solidFill>
              <a:latin typeface="Helvetica Neue"/>
              <a:ea typeface="Helvetica Neue"/>
              <a:cs typeface="Helvetica Neue"/>
              <a:sym typeface="Helvetica Neue"/>
            </a:endParaRPr>
          </a:p>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1024 Encoder</a:t>
            </a:r>
            <a:endParaRPr b="1" sz="700">
              <a:solidFill>
                <a:srgbClr val="046C98"/>
              </a:solidFill>
              <a:latin typeface="Helvetica Neue"/>
              <a:ea typeface="Helvetica Neue"/>
              <a:cs typeface="Helvetica Neue"/>
              <a:sym typeface="Helvetica Neue"/>
            </a:endParaRPr>
          </a:p>
        </p:txBody>
      </p:sp>
      <p:sp>
        <p:nvSpPr>
          <p:cNvPr id="114" name="Google Shape;114;p9"/>
          <p:cNvSpPr txBox="1"/>
          <p:nvPr/>
        </p:nvSpPr>
        <p:spPr>
          <a:xfrm>
            <a:off x="567250" y="2723482"/>
            <a:ext cx="1204200" cy="371700"/>
          </a:xfrm>
          <a:prstGeom prst="rect">
            <a:avLst/>
          </a:prstGeom>
          <a:noFill/>
          <a:ln>
            <a:noFill/>
          </a:ln>
        </p:spPr>
        <p:txBody>
          <a:bodyPr anchorCtr="0" anchor="t" bIns="46100" lIns="46100" spcFirstLastPara="1" rIns="46100" wrap="square" tIns="0">
            <a:noAutofit/>
          </a:bodyPr>
          <a:lstStyle/>
          <a:p>
            <a:pPr indent="0" lvl="0" marL="0" rtl="0" algn="l">
              <a:lnSpc>
                <a:spcPct val="115000"/>
              </a:lnSpc>
              <a:spcBef>
                <a:spcPts val="0"/>
              </a:spcBef>
              <a:spcAft>
                <a:spcPts val="0"/>
              </a:spcAft>
              <a:buNone/>
            </a:pPr>
            <a:r>
              <a:rPr lang="en-US" sz="600">
                <a:solidFill>
                  <a:schemeClr val="dk1"/>
                </a:solidFill>
                <a:latin typeface="Helvetica Neue Light"/>
                <a:ea typeface="Helvetica Neue Light"/>
                <a:cs typeface="Helvetica Neue Light"/>
                <a:sym typeface="Helvetica Neue Light"/>
              </a:rPr>
              <a:t>e.g. changing no. of attention heads, linear layers, w</a:t>
            </a:r>
            <a:r>
              <a:rPr lang="en-US" sz="600">
                <a:solidFill>
                  <a:schemeClr val="dk1"/>
                </a:solidFill>
                <a:latin typeface="Helvetica Neue Light"/>
                <a:ea typeface="Helvetica Neue Light"/>
                <a:cs typeface="Helvetica Neue Light"/>
                <a:sym typeface="Helvetica Neue Light"/>
              </a:rPr>
              <a:t>eight decay</a:t>
            </a:r>
            <a:endParaRPr sz="600">
              <a:solidFill>
                <a:schemeClr val="dk1"/>
              </a:solidFill>
              <a:latin typeface="Helvetica Neue Light"/>
              <a:ea typeface="Helvetica Neue Light"/>
              <a:cs typeface="Helvetica Neue Light"/>
              <a:sym typeface="Helvetica Neue Light"/>
            </a:endParaRPr>
          </a:p>
          <a:p>
            <a:pPr indent="0" lvl="0" marL="0" rtl="0" algn="r">
              <a:lnSpc>
                <a:spcPct val="115000"/>
              </a:lnSpc>
              <a:spcBef>
                <a:spcPts val="800"/>
              </a:spcBef>
              <a:spcAft>
                <a:spcPts val="800"/>
              </a:spcAft>
              <a:buNone/>
            </a:pPr>
            <a:r>
              <a:t/>
            </a:r>
            <a:endParaRPr sz="600">
              <a:solidFill>
                <a:schemeClr val="dk1"/>
              </a:solidFill>
              <a:latin typeface="Helvetica Neue Light"/>
              <a:ea typeface="Helvetica Neue Light"/>
              <a:cs typeface="Helvetica Neue Light"/>
              <a:sym typeface="Helvetica Neue Light"/>
            </a:endParaRPr>
          </a:p>
        </p:txBody>
      </p:sp>
      <p:sp>
        <p:nvSpPr>
          <p:cNvPr id="115" name="Google Shape;115;p9"/>
          <p:cNvSpPr txBox="1"/>
          <p:nvPr/>
        </p:nvSpPr>
        <p:spPr>
          <a:xfrm>
            <a:off x="355625" y="2537338"/>
            <a:ext cx="1204200" cy="109800"/>
          </a:xfrm>
          <a:prstGeom prst="rect">
            <a:avLst/>
          </a:prstGeom>
          <a:noFill/>
          <a:ln>
            <a:noFill/>
          </a:ln>
        </p:spPr>
        <p:txBody>
          <a:bodyPr anchorCtr="0" anchor="ctr" bIns="45700" lIns="46100" spcFirstLastPara="1" rIns="46100" wrap="square" tIns="46100">
            <a:noAutofit/>
          </a:bodyPr>
          <a:lstStyle/>
          <a:p>
            <a:pPr indent="0" lvl="0" marL="0" rtl="0" algn="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a:t>
            </a:r>
            <a:r>
              <a:rPr b="1" lang="en-US" sz="700">
                <a:solidFill>
                  <a:srgbClr val="046C98"/>
                </a:solidFill>
                <a:latin typeface="Helvetica Neue"/>
                <a:ea typeface="Helvetica Neue"/>
                <a:cs typeface="Helvetica Neue"/>
                <a:sym typeface="Helvetica Neue"/>
              </a:rPr>
              <a:t>slightly useful</a:t>
            </a:r>
            <a:r>
              <a:rPr b="1" lang="en-US" sz="700">
                <a:solidFill>
                  <a:srgbClr val="046C98"/>
                </a:solidFill>
                <a:latin typeface="Helvetica Neue"/>
                <a:ea typeface="Helvetica Neue"/>
                <a:cs typeface="Helvetica Neue"/>
                <a:sym typeface="Helvetica Neue"/>
              </a:rPr>
              <a:t>)</a:t>
            </a:r>
            <a:endParaRPr b="1" sz="700">
              <a:solidFill>
                <a:srgbClr val="046C98"/>
              </a:solidFill>
              <a:latin typeface="Helvetica Neue"/>
              <a:ea typeface="Helvetica Neue"/>
              <a:cs typeface="Helvetica Neue"/>
              <a:sym typeface="Helvetica Neue"/>
            </a:endParaRPr>
          </a:p>
        </p:txBody>
      </p:sp>
      <p:sp>
        <p:nvSpPr>
          <p:cNvPr id="116" name="Google Shape;116;p9"/>
          <p:cNvSpPr txBox="1"/>
          <p:nvPr/>
        </p:nvSpPr>
        <p:spPr>
          <a:xfrm>
            <a:off x="3621350" y="2561175"/>
            <a:ext cx="1034700" cy="1677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Encoder</a:t>
            </a:r>
            <a:endParaRPr b="1" sz="700">
              <a:solidFill>
                <a:srgbClr val="046C98"/>
              </a:solidFill>
              <a:latin typeface="Helvetica Neue"/>
              <a:ea typeface="Helvetica Neue"/>
              <a:cs typeface="Helvetica Neue"/>
              <a:sym typeface="Helvetica Neue"/>
            </a:endParaRPr>
          </a:p>
        </p:txBody>
      </p:sp>
      <p:sp>
        <p:nvSpPr>
          <p:cNvPr id="117" name="Google Shape;117;p9"/>
          <p:cNvSpPr txBox="1"/>
          <p:nvPr/>
        </p:nvSpPr>
        <p:spPr>
          <a:xfrm>
            <a:off x="1730025" y="2633275"/>
            <a:ext cx="886800" cy="2895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SED Conv-1D </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None/>
            </a:pPr>
            <a:r>
              <a:rPr b="1" lang="en-US" sz="700">
                <a:solidFill>
                  <a:srgbClr val="046C98"/>
                </a:solidFill>
                <a:latin typeface="Helvetica Neue"/>
                <a:ea typeface="Helvetica Neue"/>
                <a:cs typeface="Helvetica Neue"/>
                <a:sym typeface="Helvetica Neue"/>
              </a:rPr>
              <a:t>1024 Encoder</a:t>
            </a:r>
            <a:endParaRPr b="1" sz="700">
              <a:solidFill>
                <a:srgbClr val="046C98"/>
              </a:solidFill>
              <a:latin typeface="Helvetica Neue"/>
              <a:ea typeface="Helvetica Neue"/>
              <a:cs typeface="Helvetica Neue"/>
              <a:sym typeface="Helvetica Neue"/>
            </a:endParaRPr>
          </a:p>
        </p:txBody>
      </p:sp>
      <p:sp>
        <p:nvSpPr>
          <p:cNvPr id="118" name="Google Shape;118;p9"/>
          <p:cNvSpPr txBox="1"/>
          <p:nvPr/>
        </p:nvSpPr>
        <p:spPr>
          <a:xfrm>
            <a:off x="1730025" y="2922775"/>
            <a:ext cx="886800" cy="167700"/>
          </a:xfrm>
          <a:prstGeom prst="rect">
            <a:avLst/>
          </a:prstGeom>
          <a:noFill/>
          <a:ln>
            <a:noFill/>
          </a:ln>
        </p:spPr>
        <p:txBody>
          <a:bodyPr anchorCtr="0" anchor="t" bIns="46100" lIns="46100" spcFirstLastPara="1" rIns="46100" wrap="square" tIns="0">
            <a:noAutofit/>
          </a:bodyPr>
          <a:lstStyle/>
          <a:p>
            <a:pPr indent="0" lvl="0" marL="0" rtl="0" algn="ctr">
              <a:lnSpc>
                <a:spcPct val="115000"/>
              </a:lnSpc>
              <a:spcBef>
                <a:spcPts val="0"/>
              </a:spcBef>
              <a:spcAft>
                <a:spcPts val="0"/>
              </a:spcAft>
              <a:buNone/>
            </a:pPr>
            <a:r>
              <a:rPr lang="en-US" sz="600">
                <a:solidFill>
                  <a:schemeClr val="dk1"/>
                </a:solidFill>
                <a:latin typeface="Helvetica Neue Light"/>
                <a:ea typeface="Helvetica Neue Light"/>
                <a:cs typeface="Helvetica Neue Light"/>
                <a:sym typeface="Helvetica Neue Light"/>
              </a:rPr>
              <a:t>Embeddings with 2 linear layers</a:t>
            </a:r>
            <a:endParaRPr sz="600">
              <a:solidFill>
                <a:schemeClr val="dk1"/>
              </a:solidFill>
              <a:latin typeface="Helvetica Neue Light"/>
              <a:ea typeface="Helvetica Neue Light"/>
              <a:cs typeface="Helvetica Neue Light"/>
              <a:sym typeface="Helvetica Neue Light"/>
            </a:endParaRPr>
          </a:p>
        </p:txBody>
      </p:sp>
      <p:sp>
        <p:nvSpPr>
          <p:cNvPr id="119" name="Google Shape;119;p9"/>
          <p:cNvSpPr txBox="1"/>
          <p:nvPr/>
        </p:nvSpPr>
        <p:spPr>
          <a:xfrm>
            <a:off x="2522975" y="2632700"/>
            <a:ext cx="1204200" cy="3480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Replacing Conv-1D</a:t>
            </a:r>
            <a:endParaRPr b="1" sz="700">
              <a:solidFill>
                <a:srgbClr val="046C98"/>
              </a:solidFill>
              <a:latin typeface="Helvetica Neue"/>
              <a:ea typeface="Helvetica Neue"/>
              <a:cs typeface="Helvetica Neue"/>
              <a:sym typeface="Helvetica Neue"/>
            </a:endParaRPr>
          </a:p>
          <a:p>
            <a:pPr indent="0" lvl="0" marL="0" rtl="0" algn="ctr">
              <a:lnSpc>
                <a:spcPct val="115000"/>
              </a:lnSpc>
              <a:spcBef>
                <a:spcPts val="0"/>
              </a:spcBef>
              <a:spcAft>
                <a:spcPts val="0"/>
              </a:spcAft>
              <a:buClr>
                <a:schemeClr val="dk1"/>
              </a:buClr>
              <a:buSzPts val="1100"/>
              <a:buFont typeface="Arial"/>
              <a:buNone/>
            </a:pPr>
            <a:r>
              <a:rPr b="1" lang="en-US" sz="700">
                <a:solidFill>
                  <a:srgbClr val="046C98"/>
                </a:solidFill>
                <a:latin typeface="Helvetica Neue"/>
                <a:ea typeface="Helvetica Neue"/>
                <a:cs typeface="Helvetica Neue"/>
                <a:sym typeface="Helvetica Neue"/>
              </a:rPr>
              <a:t>with linear projection</a:t>
            </a:r>
            <a:endParaRPr b="1" sz="700">
              <a:solidFill>
                <a:srgbClr val="046C98"/>
              </a:solidFill>
              <a:latin typeface="Helvetica Neue"/>
              <a:ea typeface="Helvetica Neue"/>
              <a:cs typeface="Helvetica Neue"/>
              <a:sym typeface="Helvetica Neue"/>
            </a:endParaRPr>
          </a:p>
        </p:txBody>
      </p:sp>
      <p:sp>
        <p:nvSpPr>
          <p:cNvPr id="78" name="Google Shape;78;p9"/>
          <p:cNvSpPr/>
          <p:nvPr/>
        </p:nvSpPr>
        <p:spPr>
          <a:xfrm flipH="1" rot="10796445">
            <a:off x="2979982" y="2316605"/>
            <a:ext cx="290100" cy="289200"/>
          </a:xfrm>
          <a:prstGeom prst="ellipse">
            <a:avLst/>
          </a:prstGeom>
          <a:no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76" name="Google Shape;76;p9"/>
          <p:cNvSpPr/>
          <p:nvPr/>
        </p:nvSpPr>
        <p:spPr>
          <a:xfrm flipH="1" rot="-10794861">
            <a:off x="2064301" y="2360096"/>
            <a:ext cx="200700" cy="202201"/>
          </a:xfrm>
          <a:prstGeom prst="ellipse">
            <a:avLst/>
          </a:prstGeom>
          <a:gradFill>
            <a:gsLst>
              <a:gs pos="0">
                <a:srgbClr val="1076D2"/>
              </a:gs>
              <a:gs pos="100000">
                <a:srgbClr val="093053"/>
              </a:gs>
            </a:gsLst>
            <a:lin ang="5400012" scaled="0"/>
          </a:gradFill>
          <a:ln cap="flat" cmpd="sng" w="38100">
            <a:solidFill>
              <a:srgbClr val="046C98"/>
            </a:solidFill>
            <a:prstDash val="solid"/>
            <a:round/>
            <a:headEnd len="sm" w="sm" type="none"/>
            <a:tailEnd len="sm" w="sm" type="none"/>
          </a:ln>
        </p:spPr>
        <p:txBody>
          <a:bodyPr anchorCtr="0" anchor="ctr" bIns="46100" lIns="46100" spcFirstLastPara="1" rIns="46100" wrap="square" tIns="46100">
            <a:noAutofit/>
          </a:bodyPr>
          <a:lstStyle/>
          <a:p>
            <a:pPr indent="0" lvl="0" marL="0" rtl="0" algn="l">
              <a:spcBef>
                <a:spcPts val="0"/>
              </a:spcBef>
              <a:spcAft>
                <a:spcPts val="0"/>
              </a:spcAft>
              <a:buNone/>
            </a:pPr>
            <a:r>
              <a:t/>
            </a:r>
            <a:endParaRPr>
              <a:solidFill>
                <a:srgbClr val="046C98"/>
              </a:solidFill>
              <a:latin typeface="Helvetica Neue"/>
              <a:ea typeface="Helvetica Neue"/>
              <a:cs typeface="Helvetica Neue"/>
              <a:sym typeface="Helvetica Neue"/>
            </a:endParaRPr>
          </a:p>
        </p:txBody>
      </p:sp>
      <p:sp>
        <p:nvSpPr>
          <p:cNvPr id="80" name="Google Shape;80;p9"/>
          <p:cNvSpPr/>
          <p:nvPr/>
        </p:nvSpPr>
        <p:spPr>
          <a:xfrm>
            <a:off x="4082000" y="2405850"/>
            <a:ext cx="109800" cy="109800"/>
          </a:xfrm>
          <a:prstGeom prst="rect">
            <a:avLst/>
          </a:prstGeom>
          <a:solidFill>
            <a:srgbClr val="046C98"/>
          </a:solidFill>
          <a:ln cap="flat" cmpd="sng" w="9525">
            <a:solidFill>
              <a:srgbClr val="046C9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0" name="Google Shape;120;p9"/>
          <p:cNvSpPr txBox="1"/>
          <p:nvPr/>
        </p:nvSpPr>
        <p:spPr>
          <a:xfrm>
            <a:off x="16450" y="1253850"/>
            <a:ext cx="550800" cy="109800"/>
          </a:xfrm>
          <a:prstGeom prst="rect">
            <a:avLst/>
          </a:prstGeom>
          <a:noFill/>
          <a:ln>
            <a:noFill/>
          </a:ln>
        </p:spPr>
        <p:txBody>
          <a:bodyPr anchorCtr="0" anchor="ctr" bIns="45700" lIns="46100" spcFirstLastPara="1" rIns="46100" wrap="square" tIns="46100">
            <a:noAutofit/>
          </a:bodyPr>
          <a:lstStyle/>
          <a:p>
            <a:pPr indent="0" lvl="0" marL="0" rtl="0" algn="ctr">
              <a:lnSpc>
                <a:spcPct val="115000"/>
              </a:lnSpc>
              <a:spcBef>
                <a:spcPts val="0"/>
              </a:spcBef>
              <a:spcAft>
                <a:spcPts val="0"/>
              </a:spcAft>
              <a:buNone/>
            </a:pPr>
            <a:r>
              <a:t/>
            </a:r>
            <a:endParaRPr b="1" sz="700">
              <a:solidFill>
                <a:srgbClr val="046C98"/>
              </a:solidFill>
              <a:latin typeface="Helvetica Neue"/>
              <a:ea typeface="Helvetica Neue"/>
              <a:cs typeface="Helvetica Neue"/>
              <a:sym typeface="Helvetica Neue"/>
            </a:endParaRPr>
          </a:p>
        </p:txBody>
      </p:sp>
      <p:sp>
        <p:nvSpPr>
          <p:cNvPr id="121" name="Google Shape;121;p9"/>
          <p:cNvSpPr txBox="1"/>
          <p:nvPr/>
        </p:nvSpPr>
        <p:spPr>
          <a:xfrm>
            <a:off x="2718225" y="995853"/>
            <a:ext cx="813600" cy="2580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b="1" lang="en-US" sz="600">
                <a:solidFill>
                  <a:srgbClr val="046C98"/>
                </a:solidFill>
                <a:latin typeface="Helvetica Neue"/>
                <a:ea typeface="Helvetica Neue"/>
                <a:cs typeface="Helvetica Neue"/>
                <a:sym typeface="Helvetica Neue"/>
              </a:rPr>
              <a:t>CNN 512 Encoder w/ positive weights </a:t>
            </a:r>
            <a:endParaRPr sz="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10"/>
          <p:cNvSpPr txBox="1"/>
          <p:nvPr/>
        </p:nvSpPr>
        <p:spPr>
          <a:xfrm>
            <a:off x="115500" y="1816363"/>
            <a:ext cx="4379100" cy="13674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Transfer Learning</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Replaced our custom Conv2D stack with a ResNet-34 to extract richer representations.</a:t>
            </a:r>
            <a:endParaRPr sz="700">
              <a:solidFill>
                <a:schemeClr val="dk1"/>
              </a:solidFill>
              <a:latin typeface="Helvetica Neue Light"/>
              <a:ea typeface="Helvetica Neue Light"/>
              <a:cs typeface="Helvetica Neue Light"/>
              <a:sym typeface="Helvetica Neue Light"/>
            </a:endParaRPr>
          </a:p>
        </p:txBody>
      </p:sp>
      <p:sp>
        <p:nvSpPr>
          <p:cNvPr id="127" name="Google Shape;127;p10"/>
          <p:cNvSpPr txBox="1"/>
          <p:nvPr/>
        </p:nvSpPr>
        <p:spPr>
          <a:xfrm>
            <a:off x="73400" y="353013"/>
            <a:ext cx="4379100" cy="1413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Cost-Sensitive Tuning of Positive Weights</a:t>
            </a:r>
            <a:endParaRPr sz="900">
              <a:solidFill>
                <a:schemeClr val="dk1"/>
              </a:solidFill>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Adjusted class-specific costs for rare class labels or non-improving ones.</a:t>
            </a:r>
            <a:endParaRPr sz="700">
              <a:solidFill>
                <a:schemeClr val="dk1"/>
              </a:solidFill>
              <a:latin typeface="Helvetica Neue Light"/>
              <a:ea typeface="Helvetica Neue Light"/>
              <a:cs typeface="Helvetica Neue Light"/>
              <a:sym typeface="Helvetica Neue Light"/>
            </a:endParaRPr>
          </a:p>
        </p:txBody>
      </p:sp>
      <p:sp>
        <p:nvSpPr>
          <p:cNvPr id="128" name="Google Shape;128;p10"/>
          <p:cNvSpPr txBox="1"/>
          <p:nvPr>
            <p:ph type="title"/>
          </p:nvPr>
        </p:nvSpPr>
        <p:spPr>
          <a:xfrm>
            <a:off x="73400" y="74975"/>
            <a:ext cx="43791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Impactful Changes</a:t>
            </a:r>
            <a:endParaRPr sz="1400">
              <a:latin typeface="Helvetica Neue"/>
              <a:ea typeface="Helvetica Neue"/>
              <a:cs typeface="Helvetica Neue"/>
              <a:sym typeface="Helvetica Neue"/>
            </a:endParaRPr>
          </a:p>
        </p:txBody>
      </p:sp>
      <p:pic>
        <p:nvPicPr>
          <p:cNvPr id="129" name="Google Shape;129;p10"/>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30" name="Google Shape;130;p10"/>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pic>
        <p:nvPicPr>
          <p:cNvPr id="131" name="Google Shape;131;p10" title="resnet (1).png"/>
          <p:cNvPicPr preferRelativeResize="0"/>
          <p:nvPr/>
        </p:nvPicPr>
        <p:blipFill>
          <a:blip r:embed="rId4">
            <a:alphaModFix/>
          </a:blip>
          <a:stretch>
            <a:fillRect/>
          </a:stretch>
        </p:blipFill>
        <p:spPr>
          <a:xfrm>
            <a:off x="2435980" y="1998925"/>
            <a:ext cx="1908298" cy="1002276"/>
          </a:xfrm>
          <a:prstGeom prst="rect">
            <a:avLst/>
          </a:prstGeom>
          <a:noFill/>
          <a:ln>
            <a:noFill/>
          </a:ln>
        </p:spPr>
      </p:pic>
      <p:pic>
        <p:nvPicPr>
          <p:cNvPr id="132" name="Google Shape;132;p10"/>
          <p:cNvPicPr preferRelativeResize="0"/>
          <p:nvPr/>
        </p:nvPicPr>
        <p:blipFill>
          <a:blip r:embed="rId5">
            <a:alphaModFix/>
          </a:blip>
          <a:stretch>
            <a:fillRect/>
          </a:stretch>
        </p:blipFill>
        <p:spPr>
          <a:xfrm>
            <a:off x="223624" y="558689"/>
            <a:ext cx="4078652" cy="1002275"/>
          </a:xfrm>
          <a:prstGeom prst="rect">
            <a:avLst/>
          </a:prstGeom>
          <a:noFill/>
          <a:ln>
            <a:noFill/>
          </a:ln>
        </p:spPr>
      </p:pic>
      <p:pic>
        <p:nvPicPr>
          <p:cNvPr id="133" name="Google Shape;133;p10" title="normal cnntransfomrer.png"/>
          <p:cNvPicPr preferRelativeResize="0"/>
          <p:nvPr/>
        </p:nvPicPr>
        <p:blipFill>
          <a:blip r:embed="rId6">
            <a:alphaModFix/>
          </a:blip>
          <a:stretch>
            <a:fillRect/>
          </a:stretch>
        </p:blipFill>
        <p:spPr>
          <a:xfrm>
            <a:off x="265625" y="1968062"/>
            <a:ext cx="2025827" cy="1064028"/>
          </a:xfrm>
          <a:prstGeom prst="rect">
            <a:avLst/>
          </a:prstGeom>
          <a:noFill/>
          <a:ln>
            <a:noFill/>
          </a:ln>
        </p:spPr>
      </p:pic>
      <p:pic>
        <p:nvPicPr>
          <p:cNvPr id="134" name="Google Shape;134;p10"/>
          <p:cNvPicPr preferRelativeResize="0"/>
          <p:nvPr/>
        </p:nvPicPr>
        <p:blipFill rotWithShape="1">
          <a:blip r:embed="rId7">
            <a:alphaModFix/>
          </a:blip>
          <a:srcRect b="0" l="0" r="0" t="0"/>
          <a:stretch/>
        </p:blipFill>
        <p:spPr>
          <a:xfrm>
            <a:off x="2250669" y="3217186"/>
            <a:ext cx="108764" cy="1265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11"/>
          <p:cNvSpPr txBox="1"/>
          <p:nvPr/>
        </p:nvSpPr>
        <p:spPr>
          <a:xfrm>
            <a:off x="115500" y="1790388"/>
            <a:ext cx="4379100" cy="13674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Linear projection layer</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t/>
            </a:r>
            <a:endParaRPr sz="900">
              <a:solidFill>
                <a:schemeClr val="dk1"/>
              </a:solidFill>
            </a:endParaRPr>
          </a:p>
          <a:p>
            <a:pPr indent="0" lvl="0" marL="0" rtl="0" algn="ctr">
              <a:lnSpc>
                <a:spcPct val="10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Used simple linear layer to project frozen precomputed embeddings in-place of Conv1D.</a:t>
            </a:r>
            <a:endParaRPr sz="700">
              <a:solidFill>
                <a:schemeClr val="dk1"/>
              </a:solidFill>
              <a:latin typeface="Helvetica Neue Light"/>
              <a:ea typeface="Helvetica Neue Light"/>
              <a:cs typeface="Helvetica Neue Light"/>
              <a:sym typeface="Helvetica Neue Light"/>
            </a:endParaRPr>
          </a:p>
        </p:txBody>
      </p:sp>
      <p:sp>
        <p:nvSpPr>
          <p:cNvPr id="140" name="Google Shape;140;p11"/>
          <p:cNvSpPr txBox="1"/>
          <p:nvPr/>
        </p:nvSpPr>
        <p:spPr>
          <a:xfrm>
            <a:off x="73400" y="353013"/>
            <a:ext cx="4379100" cy="14136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b="1" lang="en-US" sz="900">
                <a:solidFill>
                  <a:schemeClr val="dk1"/>
                </a:solidFill>
              </a:rPr>
              <a:t>Embeddings</a:t>
            </a:r>
            <a:endParaRPr sz="900">
              <a:solidFill>
                <a:schemeClr val="dk1"/>
              </a:solidFill>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t/>
            </a:r>
            <a:endParaRPr sz="10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US" sz="700">
                <a:solidFill>
                  <a:schemeClr val="dk1"/>
                </a:solidFill>
                <a:latin typeface="Helvetica Neue Light"/>
                <a:ea typeface="Helvetica Neue Light"/>
                <a:cs typeface="Helvetica Neue Light"/>
                <a:sym typeface="Helvetica Neue Light"/>
              </a:rPr>
              <a:t>Replaced log-Mel spectrograms with provided audio embeddings (and thus also </a:t>
            </a:r>
            <a:r>
              <a:rPr lang="en-US" sz="700">
                <a:solidFill>
                  <a:schemeClr val="dk1"/>
                </a:solidFill>
                <a:latin typeface="Helvetica Neue Light"/>
                <a:ea typeface="Helvetica Neue Light"/>
                <a:cs typeface="Helvetica Neue Light"/>
                <a:sym typeface="Helvetica Neue Light"/>
              </a:rPr>
              <a:t>changed </a:t>
            </a:r>
            <a:r>
              <a:rPr lang="en-US" sz="700">
                <a:solidFill>
                  <a:schemeClr val="dk1"/>
                </a:solidFill>
                <a:latin typeface="Helvetica Neue Light"/>
                <a:ea typeface="Helvetica Neue Light"/>
                <a:cs typeface="Helvetica Neue Light"/>
                <a:sym typeface="Helvetica Neue Light"/>
              </a:rPr>
              <a:t>to Conv1D).</a:t>
            </a:r>
            <a:endParaRPr sz="700">
              <a:solidFill>
                <a:schemeClr val="dk1"/>
              </a:solidFill>
              <a:latin typeface="Helvetica Neue Light"/>
              <a:ea typeface="Helvetica Neue Light"/>
              <a:cs typeface="Helvetica Neue Light"/>
              <a:sym typeface="Helvetica Neue Light"/>
            </a:endParaRPr>
          </a:p>
        </p:txBody>
      </p:sp>
      <p:sp>
        <p:nvSpPr>
          <p:cNvPr id="141" name="Google Shape;141;p11"/>
          <p:cNvSpPr txBox="1"/>
          <p:nvPr>
            <p:ph type="title"/>
          </p:nvPr>
        </p:nvSpPr>
        <p:spPr>
          <a:xfrm>
            <a:off x="73400" y="74975"/>
            <a:ext cx="43791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Impactful Changes</a:t>
            </a:r>
            <a:endParaRPr sz="1400">
              <a:latin typeface="Helvetica Neue"/>
              <a:ea typeface="Helvetica Neue"/>
              <a:cs typeface="Helvetica Neue"/>
              <a:sym typeface="Helvetica Neue"/>
            </a:endParaRPr>
          </a:p>
        </p:txBody>
      </p:sp>
      <p:pic>
        <p:nvPicPr>
          <p:cNvPr id="142" name="Google Shape;142;p11"/>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43" name="Google Shape;143;p11"/>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pic>
        <p:nvPicPr>
          <p:cNvPr id="144" name="Google Shape;144;p11"/>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pic>
        <p:nvPicPr>
          <p:cNvPr id="145" name="Google Shape;145;p11" title="resnet (1).png"/>
          <p:cNvPicPr preferRelativeResize="0"/>
          <p:nvPr/>
        </p:nvPicPr>
        <p:blipFill>
          <a:blip r:embed="rId5">
            <a:alphaModFix/>
          </a:blip>
          <a:stretch>
            <a:fillRect/>
          </a:stretch>
        </p:blipFill>
        <p:spPr>
          <a:xfrm>
            <a:off x="199800" y="510538"/>
            <a:ext cx="2091638" cy="1098575"/>
          </a:xfrm>
          <a:prstGeom prst="rect">
            <a:avLst/>
          </a:prstGeom>
          <a:noFill/>
          <a:ln>
            <a:noFill/>
          </a:ln>
        </p:spPr>
      </p:pic>
      <p:pic>
        <p:nvPicPr>
          <p:cNvPr id="146" name="Google Shape;146;p11" title="final model.png"/>
          <p:cNvPicPr preferRelativeResize="0"/>
          <p:nvPr/>
        </p:nvPicPr>
        <p:blipFill>
          <a:blip r:embed="rId6">
            <a:alphaModFix/>
          </a:blip>
          <a:stretch>
            <a:fillRect/>
          </a:stretch>
        </p:blipFill>
        <p:spPr>
          <a:xfrm>
            <a:off x="2435975" y="528925"/>
            <a:ext cx="2056612" cy="1080189"/>
          </a:xfrm>
          <a:prstGeom prst="rect">
            <a:avLst/>
          </a:prstGeom>
          <a:noFill/>
          <a:ln>
            <a:noFill/>
          </a:ln>
        </p:spPr>
      </p:pic>
      <p:pic>
        <p:nvPicPr>
          <p:cNvPr id="147" name="Google Shape;147;p11" title="conv1d.png"/>
          <p:cNvPicPr preferRelativeResize="0"/>
          <p:nvPr/>
        </p:nvPicPr>
        <p:blipFill>
          <a:blip r:embed="rId7">
            <a:alphaModFix/>
          </a:blip>
          <a:stretch>
            <a:fillRect/>
          </a:stretch>
        </p:blipFill>
        <p:spPr>
          <a:xfrm>
            <a:off x="1294275" y="1950796"/>
            <a:ext cx="2091648" cy="109855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137256" y="175100"/>
            <a:ext cx="4430700" cy="2283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US" sz="1400">
                <a:latin typeface="Helvetica Neue"/>
                <a:ea typeface="Helvetica Neue"/>
                <a:cs typeface="Helvetica Neue"/>
                <a:sym typeface="Helvetica Neue"/>
              </a:rPr>
              <a:t>Some </a:t>
            </a:r>
            <a:r>
              <a:rPr lang="en-US" sz="1400">
                <a:latin typeface="Helvetica Neue"/>
                <a:ea typeface="Helvetica Neue"/>
                <a:cs typeface="Helvetica Neue"/>
                <a:sym typeface="Helvetica Neue"/>
              </a:rPr>
              <a:t>Ineffective </a:t>
            </a:r>
            <a:r>
              <a:rPr lang="en-US" sz="1400">
                <a:latin typeface="Helvetica Neue"/>
                <a:ea typeface="Helvetica Neue"/>
                <a:cs typeface="Helvetica Neue"/>
                <a:sym typeface="Helvetica Neue"/>
              </a:rPr>
              <a:t>Changes</a:t>
            </a:r>
            <a:endParaRPr sz="1400">
              <a:latin typeface="Helvetica Neue"/>
              <a:ea typeface="Helvetica Neue"/>
              <a:cs typeface="Helvetica Neue"/>
              <a:sym typeface="Helvetica Neue"/>
            </a:endParaRPr>
          </a:p>
        </p:txBody>
      </p:sp>
      <p:pic>
        <p:nvPicPr>
          <p:cNvPr id="153" name="Google Shape;153;p12"/>
          <p:cNvPicPr preferRelativeResize="0"/>
          <p:nvPr/>
        </p:nvPicPr>
        <p:blipFill rotWithShape="1">
          <a:blip r:embed="rId3">
            <a:alphaModFix/>
          </a:blip>
          <a:srcRect b="0" l="0" r="0" t="0"/>
          <a:stretch/>
        </p:blipFill>
        <p:spPr>
          <a:xfrm>
            <a:off x="355625" y="3217179"/>
            <a:ext cx="394647" cy="126525"/>
          </a:xfrm>
          <a:prstGeom prst="rect">
            <a:avLst/>
          </a:prstGeom>
          <a:noFill/>
          <a:ln>
            <a:noFill/>
          </a:ln>
        </p:spPr>
      </p:pic>
      <p:sp>
        <p:nvSpPr>
          <p:cNvPr id="154" name="Google Shape;154;p12"/>
          <p:cNvSpPr txBox="1"/>
          <p:nvPr>
            <p:ph idx="1" type="body"/>
          </p:nvPr>
        </p:nvSpPr>
        <p:spPr>
          <a:xfrm>
            <a:off x="83824" y="550613"/>
            <a:ext cx="4430700" cy="677400"/>
          </a:xfrm>
          <a:prstGeom prst="rect">
            <a:avLst/>
          </a:prstGeom>
        </p:spPr>
        <p:txBody>
          <a:bodyPr anchorCtr="0" anchor="t" bIns="0" lIns="0" spcFirstLastPara="1" rIns="0" wrap="square" tIns="0">
            <a:spAutoFit/>
          </a:bodyPr>
          <a:lstStyle/>
          <a:p>
            <a:pPr indent="0" lvl="0" marL="0" rtl="0" algn="l">
              <a:lnSpc>
                <a:spcPct val="100000"/>
              </a:lnSpc>
              <a:spcBef>
                <a:spcPts val="0"/>
              </a:spcBef>
              <a:spcAft>
                <a:spcPts val="0"/>
              </a:spcAft>
              <a:buNone/>
            </a:pPr>
            <a:r>
              <a:rPr b="1" lang="en-US" sz="1000">
                <a:solidFill>
                  <a:srgbClr val="046C98"/>
                </a:solidFill>
                <a:latin typeface="Arial"/>
                <a:ea typeface="Arial"/>
                <a:cs typeface="Arial"/>
                <a:sym typeface="Arial"/>
              </a:rPr>
              <a:t>Spectrogram Augmentation</a:t>
            </a:r>
            <a:endParaRPr b="1" sz="1000">
              <a:solidFill>
                <a:srgbClr val="046C98"/>
              </a:solidFill>
              <a:latin typeface="Arial"/>
              <a:ea typeface="Arial"/>
              <a:cs typeface="Arial"/>
              <a:sym typeface="Arial"/>
            </a:endParaRPr>
          </a:p>
          <a:p>
            <a:pPr indent="0" lvl="0" marL="0" rtl="0" algn="l">
              <a:lnSpc>
                <a:spcPct val="100000"/>
              </a:lnSpc>
              <a:spcBef>
                <a:spcPts val="0"/>
              </a:spcBef>
              <a:spcAft>
                <a:spcPts val="0"/>
              </a:spcAft>
              <a:buNone/>
            </a:pPr>
            <a:r>
              <a:rPr i="1" lang="en-US" sz="800">
                <a:solidFill>
                  <a:schemeClr val="dk1"/>
                </a:solidFill>
                <a:latin typeface="Helvetica Neue Light"/>
                <a:ea typeface="Helvetica Neue Light"/>
                <a:cs typeface="Helvetica Neue Light"/>
                <a:sym typeface="Helvetica Neue Light"/>
              </a:rPr>
              <a:t>Applied time/frequency masking to spectrograms</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i="1" sz="8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Outcome:</a:t>
            </a:r>
            <a:r>
              <a:rPr lang="en-US" sz="900">
                <a:solidFill>
                  <a:schemeClr val="dk1"/>
                </a:solidFill>
                <a:latin typeface="Arial"/>
                <a:ea typeface="Arial"/>
                <a:cs typeface="Arial"/>
                <a:sym typeface="Arial"/>
              </a:rPr>
              <a:t> Performance slightly worsened (61 → 62.68)</a:t>
            </a:r>
            <a:endParaRPr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Insight:</a:t>
            </a:r>
            <a:r>
              <a:rPr lang="en-US" sz="900">
                <a:solidFill>
                  <a:schemeClr val="dk1"/>
                </a:solidFill>
                <a:latin typeface="Arial"/>
                <a:ea typeface="Arial"/>
                <a:cs typeface="Arial"/>
                <a:sym typeface="Arial"/>
              </a:rPr>
              <a:t> Augmentation may disrupt critical acoustic features in this context</a:t>
            </a:r>
            <a:endParaRPr sz="900">
              <a:solidFill>
                <a:schemeClr val="dk1"/>
              </a:solidFill>
              <a:latin typeface="Arial"/>
              <a:ea typeface="Arial"/>
              <a:cs typeface="Arial"/>
              <a:sym typeface="Arial"/>
            </a:endParaRPr>
          </a:p>
        </p:txBody>
      </p:sp>
      <p:sp>
        <p:nvSpPr>
          <p:cNvPr id="155" name="Google Shape;155;p12"/>
          <p:cNvSpPr txBox="1"/>
          <p:nvPr>
            <p:ph idx="2" type="body"/>
          </p:nvPr>
        </p:nvSpPr>
        <p:spPr>
          <a:xfrm>
            <a:off x="83824" y="1333650"/>
            <a:ext cx="4430700" cy="939000"/>
          </a:xfrm>
          <a:prstGeom prst="rect">
            <a:avLst/>
          </a:prstGeom>
        </p:spPr>
        <p:txBody>
          <a:bodyPr anchorCtr="0" anchor="t" bIns="0" lIns="0" spcFirstLastPara="1" rIns="0" wrap="square" tIns="0">
            <a:spAutoFit/>
          </a:bodyPr>
          <a:lstStyle/>
          <a:p>
            <a:pPr indent="0" lvl="0" marL="0" rtl="0" algn="l">
              <a:lnSpc>
                <a:spcPct val="100000"/>
              </a:lnSpc>
              <a:spcBef>
                <a:spcPts val="0"/>
              </a:spcBef>
              <a:spcAft>
                <a:spcPts val="0"/>
              </a:spcAft>
              <a:buNone/>
            </a:pPr>
            <a:r>
              <a:rPr b="1" lang="en-US" sz="1000">
                <a:solidFill>
                  <a:srgbClr val="046C98"/>
                </a:solidFill>
                <a:latin typeface="Arial"/>
                <a:ea typeface="Arial"/>
                <a:cs typeface="Arial"/>
                <a:sym typeface="Arial"/>
              </a:rPr>
              <a:t>Concatenating MFCC Coefficients: </a:t>
            </a:r>
            <a:endParaRPr b="1" sz="1000">
              <a:solidFill>
                <a:srgbClr val="046C98"/>
              </a:solidFill>
              <a:latin typeface="Arial"/>
              <a:ea typeface="Arial"/>
              <a:cs typeface="Arial"/>
              <a:sym typeface="Arial"/>
            </a:endParaRPr>
          </a:p>
          <a:p>
            <a:pPr indent="0" lvl="0" marL="0" rtl="0" algn="l">
              <a:lnSpc>
                <a:spcPct val="100000"/>
              </a:lnSpc>
              <a:spcBef>
                <a:spcPts val="0"/>
              </a:spcBef>
              <a:spcAft>
                <a:spcPts val="0"/>
              </a:spcAft>
              <a:buNone/>
            </a:pPr>
            <a:r>
              <a:rPr i="1" lang="en-US" sz="800">
                <a:solidFill>
                  <a:schemeClr val="dk1"/>
                </a:solidFill>
                <a:latin typeface="Helvetica Neue Light"/>
                <a:ea typeface="Helvetica Neue Light"/>
                <a:cs typeface="Helvetica Neue Light"/>
                <a:sym typeface="Helvetica Neue Light"/>
              </a:rPr>
              <a:t>Useful MFCCs (e.g., coefficients 0, 1, 22 from previous report) summarize spectral content and can enrich the mel-spectrogram representation.</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Outcome:</a:t>
            </a:r>
            <a:r>
              <a:rPr lang="en-US" sz="900">
                <a:solidFill>
                  <a:schemeClr val="dk1"/>
                </a:solidFill>
                <a:latin typeface="Arial"/>
                <a:ea typeface="Arial"/>
                <a:cs typeface="Arial"/>
                <a:sym typeface="Arial"/>
              </a:rPr>
              <a:t> No noticeable improvement in performance. </a:t>
            </a:r>
            <a:endParaRPr sz="9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US" sz="900">
                <a:solidFill>
                  <a:schemeClr val="dk1"/>
                </a:solidFill>
                <a:latin typeface="Arial"/>
                <a:ea typeface="Arial"/>
                <a:cs typeface="Arial"/>
                <a:sym typeface="Arial"/>
              </a:rPr>
              <a:t>Insight:</a:t>
            </a:r>
            <a:r>
              <a:rPr lang="en-US" sz="900">
                <a:solidFill>
                  <a:schemeClr val="dk1"/>
                </a:solidFill>
                <a:latin typeface="Arial"/>
                <a:ea typeface="Arial"/>
                <a:cs typeface="Arial"/>
                <a:sym typeface="Arial"/>
              </a:rPr>
              <a:t>  concatenating them along the frequency axis without channel separation may have led to suboptimal integration</a:t>
            </a:r>
            <a:endParaRPr sz="900">
              <a:solidFill>
                <a:schemeClr val="dk1"/>
              </a:solidFill>
              <a:latin typeface="Arial"/>
              <a:ea typeface="Arial"/>
              <a:cs typeface="Arial"/>
              <a:sym typeface="Arial"/>
            </a:endParaRPr>
          </a:p>
        </p:txBody>
      </p:sp>
      <p:sp>
        <p:nvSpPr>
          <p:cNvPr id="156" name="Google Shape;156;p12"/>
          <p:cNvSpPr txBox="1"/>
          <p:nvPr>
            <p:ph idx="12" type="sldNum"/>
          </p:nvPr>
        </p:nvSpPr>
        <p:spPr>
          <a:xfrm>
            <a:off x="4006594" y="3218193"/>
            <a:ext cx="192300" cy="126300"/>
          </a:xfrm>
          <a:prstGeom prst="rect">
            <a:avLst/>
          </a:prstGeom>
          <a:noFill/>
          <a:ln>
            <a:noFill/>
          </a:ln>
        </p:spPr>
        <p:txBody>
          <a:bodyPr anchorCtr="0" anchor="t" bIns="0" lIns="0" spcFirstLastPara="1" rIns="0" wrap="square" tIns="3175">
            <a:spAutoFit/>
          </a:bodyPr>
          <a:lstStyle/>
          <a:p>
            <a:pPr indent="0" lvl="0" marL="38100" rtl="0" algn="l">
              <a:lnSpc>
                <a:spcPct val="100000"/>
              </a:lnSpc>
              <a:spcBef>
                <a:spcPts val="0"/>
              </a:spcBef>
              <a:spcAft>
                <a:spcPts val="0"/>
              </a:spcAft>
              <a:buNone/>
            </a:pPr>
            <a:fld id="{00000000-1234-1234-1234-123412341234}" type="slidenum">
              <a:rPr lang="en-US"/>
              <a:t>‹#›</a:t>
            </a:fld>
            <a:r>
              <a:rPr lang="en-US"/>
              <a:t>/7</a:t>
            </a:r>
            <a:endParaRPr/>
          </a:p>
        </p:txBody>
      </p:sp>
      <p:cxnSp>
        <p:nvCxnSpPr>
          <p:cNvPr id="157" name="Google Shape;157;p12"/>
          <p:cNvCxnSpPr/>
          <p:nvPr/>
        </p:nvCxnSpPr>
        <p:spPr>
          <a:xfrm>
            <a:off x="89699" y="1277813"/>
            <a:ext cx="4430700" cy="0"/>
          </a:xfrm>
          <a:prstGeom prst="straightConnector1">
            <a:avLst/>
          </a:prstGeom>
          <a:noFill/>
          <a:ln cap="flat" cmpd="sng" w="9525">
            <a:solidFill>
              <a:srgbClr val="046C98"/>
            </a:solidFill>
            <a:prstDash val="solid"/>
            <a:round/>
            <a:headEnd len="med" w="med" type="none"/>
            <a:tailEnd len="med" w="med" type="none"/>
          </a:ln>
        </p:spPr>
      </p:cxnSp>
      <p:cxnSp>
        <p:nvCxnSpPr>
          <p:cNvPr id="158" name="Google Shape;158;p12"/>
          <p:cNvCxnSpPr/>
          <p:nvPr/>
        </p:nvCxnSpPr>
        <p:spPr>
          <a:xfrm>
            <a:off x="83824" y="2308238"/>
            <a:ext cx="4430700" cy="0"/>
          </a:xfrm>
          <a:prstGeom prst="straightConnector1">
            <a:avLst/>
          </a:prstGeom>
          <a:noFill/>
          <a:ln cap="flat" cmpd="sng" w="9525">
            <a:solidFill>
              <a:srgbClr val="046C98"/>
            </a:solidFill>
            <a:prstDash val="solid"/>
            <a:round/>
            <a:headEnd len="med" w="med" type="none"/>
            <a:tailEnd len="med" w="med" type="none"/>
          </a:ln>
        </p:spPr>
      </p:cxnSp>
      <p:pic>
        <p:nvPicPr>
          <p:cNvPr id="159" name="Google Shape;159;p12"/>
          <p:cNvPicPr preferRelativeResize="0"/>
          <p:nvPr/>
        </p:nvPicPr>
        <p:blipFill rotWithShape="1">
          <a:blip r:embed="rId4">
            <a:alphaModFix/>
          </a:blip>
          <a:srcRect b="0" l="0" r="0" t="0"/>
          <a:stretch/>
        </p:blipFill>
        <p:spPr>
          <a:xfrm>
            <a:off x="2250669" y="3217186"/>
            <a:ext cx="108764" cy="126517"/>
          </a:xfrm>
          <a:prstGeom prst="rect">
            <a:avLst/>
          </a:prstGeom>
          <a:noFill/>
          <a:ln>
            <a:noFill/>
          </a:ln>
        </p:spPr>
      </p:pic>
      <p:sp>
        <p:nvSpPr>
          <p:cNvPr id="160" name="Google Shape;160;p12"/>
          <p:cNvSpPr txBox="1"/>
          <p:nvPr/>
        </p:nvSpPr>
        <p:spPr>
          <a:xfrm>
            <a:off x="83825" y="2350438"/>
            <a:ext cx="4175700" cy="903300"/>
          </a:xfrm>
          <a:prstGeom prst="rect">
            <a:avLst/>
          </a:prstGeom>
          <a:noFill/>
          <a:ln>
            <a:noFill/>
          </a:ln>
        </p:spPr>
        <p:txBody>
          <a:bodyPr anchorCtr="0" anchor="t" bIns="91425" lIns="0" spcFirstLastPara="1" rIns="91425" wrap="square" tIns="0">
            <a:noAutofit/>
          </a:bodyPr>
          <a:lstStyle/>
          <a:p>
            <a:pPr indent="0" lvl="0" marL="0" rtl="0" algn="l">
              <a:spcBef>
                <a:spcPts val="0"/>
              </a:spcBef>
              <a:spcAft>
                <a:spcPts val="0"/>
              </a:spcAft>
              <a:buClr>
                <a:schemeClr val="dk1"/>
              </a:buClr>
              <a:buSzPts val="1100"/>
              <a:buFont typeface="Arial"/>
              <a:buNone/>
            </a:pPr>
            <a:r>
              <a:rPr b="1" lang="en-US" sz="1000">
                <a:solidFill>
                  <a:srgbClr val="046C98"/>
                </a:solidFill>
              </a:rPr>
              <a:t>Adding Additional Linear Layers</a:t>
            </a:r>
            <a:r>
              <a:rPr b="1" lang="en-US" sz="1000">
                <a:solidFill>
                  <a:srgbClr val="046C98"/>
                </a:solidFill>
              </a:rPr>
              <a:t>: </a:t>
            </a:r>
            <a:endParaRPr b="1" sz="1000">
              <a:solidFill>
                <a:srgbClr val="046C98"/>
              </a:solidFill>
            </a:endParaRPr>
          </a:p>
          <a:p>
            <a:pPr indent="0" lvl="0" marL="0" rtl="0" algn="l">
              <a:spcBef>
                <a:spcPts val="0"/>
              </a:spcBef>
              <a:spcAft>
                <a:spcPts val="0"/>
              </a:spcAft>
              <a:buClr>
                <a:schemeClr val="dk1"/>
              </a:buClr>
              <a:buSzPts val="1100"/>
              <a:buFont typeface="Arial"/>
              <a:buNone/>
            </a:pPr>
            <a:r>
              <a:rPr i="1" lang="en-US" sz="800">
                <a:solidFill>
                  <a:schemeClr val="dk1"/>
                </a:solidFill>
                <a:latin typeface="Helvetica Neue Light"/>
                <a:ea typeface="Helvetica Neue Light"/>
                <a:cs typeface="Helvetica Neue Light"/>
                <a:sym typeface="Helvetica Neue Light"/>
              </a:rPr>
              <a:t>a deeper classification head with two linear layers will improve the transformation of learned embeddings into the class probabilities.</a:t>
            </a:r>
            <a:endParaRPr i="1" sz="8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i="1" sz="8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rPr b="1" lang="en-US" sz="900">
                <a:solidFill>
                  <a:schemeClr val="dk1"/>
                </a:solidFill>
              </a:rPr>
              <a:t>Outcome:</a:t>
            </a:r>
            <a:r>
              <a:rPr lang="en-US" sz="900">
                <a:solidFill>
                  <a:schemeClr val="dk1"/>
                </a:solidFill>
              </a:rPr>
              <a:t> Minor performance gain.</a:t>
            </a:r>
            <a:endParaRPr sz="900">
              <a:solidFill>
                <a:schemeClr val="dk1"/>
              </a:solidFill>
            </a:endParaRPr>
          </a:p>
          <a:p>
            <a:pPr indent="0" lvl="0" marL="0" rtl="0" algn="l">
              <a:lnSpc>
                <a:spcPct val="100000"/>
              </a:lnSpc>
              <a:spcBef>
                <a:spcPts val="0"/>
              </a:spcBef>
              <a:spcAft>
                <a:spcPts val="0"/>
              </a:spcAft>
              <a:buNone/>
            </a:pPr>
            <a:r>
              <a:rPr b="1" lang="en-US" sz="900">
                <a:solidFill>
                  <a:schemeClr val="dk1"/>
                </a:solidFill>
              </a:rPr>
              <a:t>Insight</a:t>
            </a:r>
            <a:r>
              <a:rPr lang="en-US" sz="900">
                <a:solidFill>
                  <a:schemeClr val="dk1"/>
                </a:solidFill>
              </a:rPr>
              <a:t>: The base model likely already had sufficient capacity.</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ctrTitle"/>
          </p:nvPr>
        </p:nvSpPr>
        <p:spPr>
          <a:xfrm>
            <a:off x="345757" y="1263839"/>
            <a:ext cx="3918600" cy="788100"/>
          </a:xfrm>
          <a:prstGeom prst="rect">
            <a:avLst/>
          </a:prstGeom>
        </p:spPr>
        <p:txBody>
          <a:bodyPr anchorCtr="0" anchor="t" bIns="0" lIns="0" spcFirstLastPara="1" rIns="0" wrap="square" tIns="0">
            <a:spAutoFit/>
          </a:bodyPr>
          <a:lstStyle/>
          <a:p>
            <a:pPr indent="0" lvl="0" marL="12700" rtl="0" algn="ctr">
              <a:lnSpc>
                <a:spcPct val="115000"/>
              </a:lnSpc>
              <a:spcBef>
                <a:spcPts val="100"/>
              </a:spcBef>
              <a:spcAft>
                <a:spcPts val="0"/>
              </a:spcAft>
              <a:buNone/>
            </a:pPr>
            <a:r>
              <a:rPr lang="en-US" sz="2800">
                <a:solidFill>
                  <a:srgbClr val="046C98"/>
                </a:solidFill>
              </a:rPr>
              <a:t>Thank you</a:t>
            </a:r>
            <a:r>
              <a:rPr lang="en-US" sz="2800"/>
              <a:t>!</a:t>
            </a:r>
            <a:endParaRPr sz="2800"/>
          </a:p>
          <a:p>
            <a:pPr indent="0" lvl="0" marL="0" rtl="0" algn="ctr">
              <a:spcBef>
                <a:spcPts val="0"/>
              </a:spcBef>
              <a:spcAft>
                <a:spcPts val="0"/>
              </a:spcAft>
              <a:buNone/>
            </a:pPr>
            <a:r>
              <a:rPr lang="en-US" sz="1900">
                <a:solidFill>
                  <a:srgbClr val="046C98"/>
                </a:solidFill>
              </a:rPr>
              <a:t>Any Questions?</a:t>
            </a:r>
            <a:endParaRPr sz="1900">
              <a:solidFill>
                <a:schemeClr val="lt1"/>
              </a:solidFill>
            </a:endParaRPr>
          </a:p>
        </p:txBody>
      </p:sp>
      <p:pic>
        <p:nvPicPr>
          <p:cNvPr id="166" name="Google Shape;166;p13"/>
          <p:cNvPicPr preferRelativeResize="0"/>
          <p:nvPr/>
        </p:nvPicPr>
        <p:blipFill>
          <a:blip r:embed="rId3">
            <a:alphaModFix/>
          </a:blip>
          <a:stretch>
            <a:fillRect/>
          </a:stretch>
        </p:blipFill>
        <p:spPr>
          <a:xfrm>
            <a:off x="3942339" y="2899125"/>
            <a:ext cx="359161" cy="415500"/>
          </a:xfrm>
          <a:prstGeom prst="rect">
            <a:avLst/>
          </a:prstGeom>
          <a:noFill/>
          <a:ln>
            <a:noFill/>
          </a:ln>
        </p:spPr>
      </p:pic>
      <p:grpSp>
        <p:nvGrpSpPr>
          <p:cNvPr id="167" name="Google Shape;167;p13"/>
          <p:cNvGrpSpPr/>
          <p:nvPr/>
        </p:nvGrpSpPr>
        <p:grpSpPr>
          <a:xfrm>
            <a:off x="232073" y="2921416"/>
            <a:ext cx="632523" cy="202945"/>
            <a:chOff x="362398" y="2810966"/>
            <a:chExt cx="632523" cy="202945"/>
          </a:xfrm>
        </p:grpSpPr>
        <p:pic>
          <p:nvPicPr>
            <p:cNvPr id="168" name="Google Shape;168;p13"/>
            <p:cNvPicPr preferRelativeResize="0"/>
            <p:nvPr/>
          </p:nvPicPr>
          <p:blipFill rotWithShape="1">
            <a:blip r:embed="rId4">
              <a:alphaModFix/>
            </a:blip>
            <a:srcRect b="0" l="0" r="0" t="0"/>
            <a:stretch/>
          </p:blipFill>
          <p:spPr>
            <a:xfrm>
              <a:off x="362398" y="2810966"/>
              <a:ext cx="149663" cy="202595"/>
            </a:xfrm>
            <a:prstGeom prst="rect">
              <a:avLst/>
            </a:prstGeom>
            <a:noFill/>
            <a:ln>
              <a:noFill/>
            </a:ln>
          </p:spPr>
        </p:pic>
        <p:pic>
          <p:nvPicPr>
            <p:cNvPr id="169" name="Google Shape;169;p13"/>
            <p:cNvPicPr preferRelativeResize="0"/>
            <p:nvPr/>
          </p:nvPicPr>
          <p:blipFill rotWithShape="1">
            <a:blip r:embed="rId5">
              <a:alphaModFix/>
            </a:blip>
            <a:srcRect b="0" l="0" r="0" t="0"/>
            <a:stretch/>
          </p:blipFill>
          <p:spPr>
            <a:xfrm>
              <a:off x="548060" y="2810966"/>
              <a:ext cx="219640" cy="199869"/>
            </a:xfrm>
            <a:prstGeom prst="rect">
              <a:avLst/>
            </a:prstGeom>
            <a:noFill/>
            <a:ln>
              <a:noFill/>
            </a:ln>
          </p:spPr>
        </p:pic>
        <p:pic>
          <p:nvPicPr>
            <p:cNvPr id="170" name="Google Shape;170;p13"/>
            <p:cNvPicPr preferRelativeResize="0"/>
            <p:nvPr/>
          </p:nvPicPr>
          <p:blipFill rotWithShape="1">
            <a:blip r:embed="rId6">
              <a:alphaModFix/>
            </a:blip>
            <a:srcRect b="0" l="0" r="0" t="0"/>
            <a:stretch/>
          </p:blipFill>
          <p:spPr>
            <a:xfrm>
              <a:off x="803582" y="2810966"/>
              <a:ext cx="191339" cy="202945"/>
            </a:xfrm>
            <a:prstGeom prst="rect">
              <a:avLst/>
            </a:prstGeom>
            <a:noFill/>
            <a:ln>
              <a:noFill/>
            </a:ln>
          </p:spPr>
        </p:pic>
      </p:grpSp>
      <p:sp>
        <p:nvSpPr>
          <p:cNvPr id="171" name="Google Shape;171;p13"/>
          <p:cNvSpPr/>
          <p:nvPr/>
        </p:nvSpPr>
        <p:spPr>
          <a:xfrm>
            <a:off x="396511" y="3216828"/>
            <a:ext cx="560705" cy="97789"/>
          </a:xfrm>
          <a:custGeom>
            <a:rect b="b" l="l" r="r" t="t"/>
            <a:pathLst>
              <a:path extrusionOk="0" h="97789" w="560705">
                <a:moveTo>
                  <a:pt x="26162" y="711"/>
                </a:moveTo>
                <a:lnTo>
                  <a:pt x="17526" y="711"/>
                </a:lnTo>
                <a:lnTo>
                  <a:pt x="17526" y="29972"/>
                </a:lnTo>
                <a:lnTo>
                  <a:pt x="15494" y="31851"/>
                </a:lnTo>
                <a:lnTo>
                  <a:pt x="9575" y="31851"/>
                </a:lnTo>
                <a:lnTo>
                  <a:pt x="7454" y="30429"/>
                </a:lnTo>
                <a:lnTo>
                  <a:pt x="5334" y="28054"/>
                </a:lnTo>
                <a:lnTo>
                  <a:pt x="0" y="33972"/>
                </a:lnTo>
                <a:lnTo>
                  <a:pt x="2590" y="37058"/>
                </a:lnTo>
                <a:lnTo>
                  <a:pt x="6616" y="39776"/>
                </a:lnTo>
                <a:lnTo>
                  <a:pt x="16383" y="39776"/>
                </a:lnTo>
                <a:lnTo>
                  <a:pt x="26162" y="30429"/>
                </a:lnTo>
                <a:lnTo>
                  <a:pt x="26162" y="711"/>
                </a:lnTo>
                <a:close/>
              </a:path>
              <a:path extrusionOk="0" h="97789" w="560705">
                <a:moveTo>
                  <a:pt x="36220" y="58381"/>
                </a:moveTo>
                <a:lnTo>
                  <a:pt x="27813" y="58381"/>
                </a:lnTo>
                <a:lnTo>
                  <a:pt x="27813" y="86321"/>
                </a:lnTo>
                <a:lnTo>
                  <a:pt x="24739" y="89522"/>
                </a:lnTo>
                <a:lnTo>
                  <a:pt x="14312" y="89522"/>
                </a:lnTo>
                <a:lnTo>
                  <a:pt x="11239" y="86321"/>
                </a:lnTo>
                <a:lnTo>
                  <a:pt x="11239" y="58381"/>
                </a:lnTo>
                <a:lnTo>
                  <a:pt x="2832" y="58381"/>
                </a:lnTo>
                <a:lnTo>
                  <a:pt x="2959" y="91655"/>
                </a:lnTo>
                <a:lnTo>
                  <a:pt x="9105" y="97332"/>
                </a:lnTo>
                <a:lnTo>
                  <a:pt x="29718" y="97332"/>
                </a:lnTo>
                <a:lnTo>
                  <a:pt x="36220" y="91655"/>
                </a:lnTo>
                <a:lnTo>
                  <a:pt x="36220" y="58381"/>
                </a:lnTo>
                <a:close/>
              </a:path>
              <a:path extrusionOk="0" h="97789" w="560705">
                <a:moveTo>
                  <a:pt x="73761" y="19888"/>
                </a:moveTo>
                <a:lnTo>
                  <a:pt x="72237" y="12141"/>
                </a:lnTo>
                <a:lnTo>
                  <a:pt x="68008" y="5816"/>
                </a:lnTo>
                <a:lnTo>
                  <a:pt x="64998" y="3835"/>
                </a:lnTo>
                <a:lnTo>
                  <a:pt x="64998" y="13258"/>
                </a:lnTo>
                <a:lnTo>
                  <a:pt x="64998" y="26644"/>
                </a:lnTo>
                <a:lnTo>
                  <a:pt x="60261" y="31965"/>
                </a:lnTo>
                <a:lnTo>
                  <a:pt x="46761" y="31965"/>
                </a:lnTo>
                <a:lnTo>
                  <a:pt x="42011" y="26644"/>
                </a:lnTo>
                <a:lnTo>
                  <a:pt x="41910" y="13258"/>
                </a:lnTo>
                <a:lnTo>
                  <a:pt x="46634" y="7810"/>
                </a:lnTo>
                <a:lnTo>
                  <a:pt x="60134" y="7810"/>
                </a:lnTo>
                <a:lnTo>
                  <a:pt x="64998" y="13258"/>
                </a:lnTo>
                <a:lnTo>
                  <a:pt x="64998" y="3835"/>
                </a:lnTo>
                <a:lnTo>
                  <a:pt x="61569" y="1562"/>
                </a:lnTo>
                <a:lnTo>
                  <a:pt x="53390" y="0"/>
                </a:lnTo>
                <a:lnTo>
                  <a:pt x="45186" y="1562"/>
                </a:lnTo>
                <a:lnTo>
                  <a:pt x="38709" y="5816"/>
                </a:lnTo>
                <a:lnTo>
                  <a:pt x="34442" y="12141"/>
                </a:lnTo>
                <a:lnTo>
                  <a:pt x="32905" y="19888"/>
                </a:lnTo>
                <a:lnTo>
                  <a:pt x="34417" y="27698"/>
                </a:lnTo>
                <a:lnTo>
                  <a:pt x="38646" y="33972"/>
                </a:lnTo>
                <a:lnTo>
                  <a:pt x="45097" y="38239"/>
                </a:lnTo>
                <a:lnTo>
                  <a:pt x="53263" y="39776"/>
                </a:lnTo>
                <a:lnTo>
                  <a:pt x="61417" y="38239"/>
                </a:lnTo>
                <a:lnTo>
                  <a:pt x="67906" y="33972"/>
                </a:lnTo>
                <a:lnTo>
                  <a:pt x="69303" y="31965"/>
                </a:lnTo>
                <a:lnTo>
                  <a:pt x="72174" y="27698"/>
                </a:lnTo>
                <a:lnTo>
                  <a:pt x="72428" y="26644"/>
                </a:lnTo>
                <a:lnTo>
                  <a:pt x="73761" y="19888"/>
                </a:lnTo>
                <a:close/>
              </a:path>
              <a:path extrusionOk="0" h="97789" w="560705">
                <a:moveTo>
                  <a:pt x="81686" y="58254"/>
                </a:moveTo>
                <a:lnTo>
                  <a:pt x="73406" y="58254"/>
                </a:lnTo>
                <a:lnTo>
                  <a:pt x="73406" y="81927"/>
                </a:lnTo>
                <a:lnTo>
                  <a:pt x="66040" y="72224"/>
                </a:lnTo>
                <a:lnTo>
                  <a:pt x="55410" y="58254"/>
                </a:lnTo>
                <a:lnTo>
                  <a:pt x="47586" y="58254"/>
                </a:lnTo>
                <a:lnTo>
                  <a:pt x="47586" y="96621"/>
                </a:lnTo>
                <a:lnTo>
                  <a:pt x="55880" y="96621"/>
                </a:lnTo>
                <a:lnTo>
                  <a:pt x="55880" y="72224"/>
                </a:lnTo>
                <a:lnTo>
                  <a:pt x="74460" y="96621"/>
                </a:lnTo>
                <a:lnTo>
                  <a:pt x="81686" y="96621"/>
                </a:lnTo>
                <a:lnTo>
                  <a:pt x="81686" y="58254"/>
                </a:lnTo>
                <a:close/>
              </a:path>
              <a:path extrusionOk="0" h="97789" w="560705">
                <a:moveTo>
                  <a:pt x="100990" y="58254"/>
                </a:moveTo>
                <a:lnTo>
                  <a:pt x="92583" y="58254"/>
                </a:lnTo>
                <a:lnTo>
                  <a:pt x="92583" y="96621"/>
                </a:lnTo>
                <a:lnTo>
                  <a:pt x="100990" y="96621"/>
                </a:lnTo>
                <a:lnTo>
                  <a:pt x="100990" y="58254"/>
                </a:lnTo>
                <a:close/>
              </a:path>
              <a:path extrusionOk="0" h="97789" w="560705">
                <a:moveTo>
                  <a:pt x="112826" y="711"/>
                </a:moveTo>
                <a:lnTo>
                  <a:pt x="104419" y="711"/>
                </a:lnTo>
                <a:lnTo>
                  <a:pt x="104419" y="15862"/>
                </a:lnTo>
                <a:lnTo>
                  <a:pt x="88912" y="15862"/>
                </a:lnTo>
                <a:lnTo>
                  <a:pt x="88912" y="711"/>
                </a:lnTo>
                <a:lnTo>
                  <a:pt x="80391" y="711"/>
                </a:lnTo>
                <a:lnTo>
                  <a:pt x="80391" y="39077"/>
                </a:lnTo>
                <a:lnTo>
                  <a:pt x="88785" y="39077"/>
                </a:lnTo>
                <a:lnTo>
                  <a:pt x="88785" y="23672"/>
                </a:lnTo>
                <a:lnTo>
                  <a:pt x="104305" y="23672"/>
                </a:lnTo>
                <a:lnTo>
                  <a:pt x="104305" y="39077"/>
                </a:lnTo>
                <a:lnTo>
                  <a:pt x="112826" y="39077"/>
                </a:lnTo>
                <a:lnTo>
                  <a:pt x="112826" y="711"/>
                </a:lnTo>
                <a:close/>
              </a:path>
              <a:path extrusionOk="0" h="97789" w="560705">
                <a:moveTo>
                  <a:pt x="146812" y="58254"/>
                </a:moveTo>
                <a:lnTo>
                  <a:pt x="137693" y="58254"/>
                </a:lnTo>
                <a:lnTo>
                  <a:pt x="127762" y="85255"/>
                </a:lnTo>
                <a:lnTo>
                  <a:pt x="117678" y="58254"/>
                </a:lnTo>
                <a:lnTo>
                  <a:pt x="108331" y="58254"/>
                </a:lnTo>
                <a:lnTo>
                  <a:pt x="123837" y="96862"/>
                </a:lnTo>
                <a:lnTo>
                  <a:pt x="131318" y="96862"/>
                </a:lnTo>
                <a:lnTo>
                  <a:pt x="135966" y="85255"/>
                </a:lnTo>
                <a:lnTo>
                  <a:pt x="146812" y="58254"/>
                </a:lnTo>
                <a:close/>
              </a:path>
              <a:path extrusionOk="0" h="97789" w="560705">
                <a:moveTo>
                  <a:pt x="159359" y="39077"/>
                </a:moveTo>
                <a:lnTo>
                  <a:pt x="155651" y="30429"/>
                </a:lnTo>
                <a:lnTo>
                  <a:pt x="152450" y="22974"/>
                </a:lnTo>
                <a:lnTo>
                  <a:pt x="143852" y="2959"/>
                </a:lnTo>
                <a:lnTo>
                  <a:pt x="143852" y="22974"/>
                </a:lnTo>
                <a:lnTo>
                  <a:pt x="133667" y="22974"/>
                </a:lnTo>
                <a:lnTo>
                  <a:pt x="138760" y="10541"/>
                </a:lnTo>
                <a:lnTo>
                  <a:pt x="143852" y="22974"/>
                </a:lnTo>
                <a:lnTo>
                  <a:pt x="143852" y="2959"/>
                </a:lnTo>
                <a:lnTo>
                  <a:pt x="142786" y="469"/>
                </a:lnTo>
                <a:lnTo>
                  <a:pt x="134962" y="469"/>
                </a:lnTo>
                <a:lnTo>
                  <a:pt x="118503" y="39077"/>
                </a:lnTo>
                <a:lnTo>
                  <a:pt x="127152" y="39077"/>
                </a:lnTo>
                <a:lnTo>
                  <a:pt x="130708" y="30429"/>
                </a:lnTo>
                <a:lnTo>
                  <a:pt x="146939" y="30429"/>
                </a:lnTo>
                <a:lnTo>
                  <a:pt x="150495" y="39077"/>
                </a:lnTo>
                <a:lnTo>
                  <a:pt x="159359" y="39077"/>
                </a:lnTo>
                <a:close/>
              </a:path>
              <a:path extrusionOk="0" h="97789" w="560705">
                <a:moveTo>
                  <a:pt x="183400" y="89166"/>
                </a:moveTo>
                <a:lnTo>
                  <a:pt x="162560" y="89166"/>
                </a:lnTo>
                <a:lnTo>
                  <a:pt x="162560" y="81114"/>
                </a:lnTo>
                <a:lnTo>
                  <a:pt x="180670" y="81114"/>
                </a:lnTo>
                <a:lnTo>
                  <a:pt x="180670" y="73660"/>
                </a:lnTo>
                <a:lnTo>
                  <a:pt x="162560" y="73660"/>
                </a:lnTo>
                <a:lnTo>
                  <a:pt x="162560" y="65709"/>
                </a:lnTo>
                <a:lnTo>
                  <a:pt x="183159" y="65709"/>
                </a:lnTo>
                <a:lnTo>
                  <a:pt x="183159" y="58254"/>
                </a:lnTo>
                <a:lnTo>
                  <a:pt x="154152" y="58254"/>
                </a:lnTo>
                <a:lnTo>
                  <a:pt x="154152" y="96621"/>
                </a:lnTo>
                <a:lnTo>
                  <a:pt x="183400" y="96621"/>
                </a:lnTo>
                <a:lnTo>
                  <a:pt x="183400" y="89166"/>
                </a:lnTo>
                <a:close/>
              </a:path>
              <a:path extrusionOk="0" h="97789" w="560705">
                <a:moveTo>
                  <a:pt x="199021" y="711"/>
                </a:moveTo>
                <a:lnTo>
                  <a:pt x="190754" y="711"/>
                </a:lnTo>
                <a:lnTo>
                  <a:pt x="190754" y="24396"/>
                </a:lnTo>
                <a:lnTo>
                  <a:pt x="183362" y="14681"/>
                </a:lnTo>
                <a:lnTo>
                  <a:pt x="172745" y="711"/>
                </a:lnTo>
                <a:lnTo>
                  <a:pt x="164922" y="711"/>
                </a:lnTo>
                <a:lnTo>
                  <a:pt x="164922" y="39077"/>
                </a:lnTo>
                <a:lnTo>
                  <a:pt x="173228" y="39077"/>
                </a:lnTo>
                <a:lnTo>
                  <a:pt x="173228" y="14681"/>
                </a:lnTo>
                <a:lnTo>
                  <a:pt x="191808" y="39077"/>
                </a:lnTo>
                <a:lnTo>
                  <a:pt x="199021" y="39077"/>
                </a:lnTo>
                <a:lnTo>
                  <a:pt x="199021" y="711"/>
                </a:lnTo>
                <a:close/>
              </a:path>
              <a:path extrusionOk="0" h="97789" w="560705">
                <a:moveTo>
                  <a:pt x="226377" y="96621"/>
                </a:moveTo>
                <a:lnTo>
                  <a:pt x="218008" y="84315"/>
                </a:lnTo>
                <a:lnTo>
                  <a:pt x="217043" y="82892"/>
                </a:lnTo>
                <a:lnTo>
                  <a:pt x="221881" y="81114"/>
                </a:lnTo>
                <a:lnTo>
                  <a:pt x="225310" y="77203"/>
                </a:lnTo>
                <a:lnTo>
                  <a:pt x="225310" y="76974"/>
                </a:lnTo>
                <a:lnTo>
                  <a:pt x="225310" y="62992"/>
                </a:lnTo>
                <a:lnTo>
                  <a:pt x="219875" y="58254"/>
                </a:lnTo>
                <a:lnTo>
                  <a:pt x="216662" y="58254"/>
                </a:lnTo>
                <a:lnTo>
                  <a:pt x="216662" y="67729"/>
                </a:lnTo>
                <a:lnTo>
                  <a:pt x="216662" y="74726"/>
                </a:lnTo>
                <a:lnTo>
                  <a:pt x="214299" y="76974"/>
                </a:lnTo>
                <a:lnTo>
                  <a:pt x="201637" y="76974"/>
                </a:lnTo>
                <a:lnTo>
                  <a:pt x="201637" y="65963"/>
                </a:lnTo>
                <a:lnTo>
                  <a:pt x="214337" y="65963"/>
                </a:lnTo>
                <a:lnTo>
                  <a:pt x="216662" y="67729"/>
                </a:lnTo>
                <a:lnTo>
                  <a:pt x="216662" y="58254"/>
                </a:lnTo>
                <a:lnTo>
                  <a:pt x="193344" y="58254"/>
                </a:lnTo>
                <a:lnTo>
                  <a:pt x="193344" y="96621"/>
                </a:lnTo>
                <a:lnTo>
                  <a:pt x="201752" y="96621"/>
                </a:lnTo>
                <a:lnTo>
                  <a:pt x="201752" y="84315"/>
                </a:lnTo>
                <a:lnTo>
                  <a:pt x="208381" y="84315"/>
                </a:lnTo>
                <a:lnTo>
                  <a:pt x="216547" y="96621"/>
                </a:lnTo>
                <a:lnTo>
                  <a:pt x="226377" y="96621"/>
                </a:lnTo>
                <a:close/>
              </a:path>
              <a:path extrusionOk="0" h="97789" w="560705">
                <a:moveTo>
                  <a:pt x="242836" y="711"/>
                </a:moveTo>
                <a:lnTo>
                  <a:pt x="234543" y="711"/>
                </a:lnTo>
                <a:lnTo>
                  <a:pt x="234543" y="24396"/>
                </a:lnTo>
                <a:lnTo>
                  <a:pt x="227164" y="14681"/>
                </a:lnTo>
                <a:lnTo>
                  <a:pt x="216547" y="711"/>
                </a:lnTo>
                <a:lnTo>
                  <a:pt x="208737" y="711"/>
                </a:lnTo>
                <a:lnTo>
                  <a:pt x="208737" y="39077"/>
                </a:lnTo>
                <a:lnTo>
                  <a:pt x="217043" y="39077"/>
                </a:lnTo>
                <a:lnTo>
                  <a:pt x="217043" y="14681"/>
                </a:lnTo>
                <a:lnTo>
                  <a:pt x="235610" y="39077"/>
                </a:lnTo>
                <a:lnTo>
                  <a:pt x="242836" y="39077"/>
                </a:lnTo>
                <a:lnTo>
                  <a:pt x="242836" y="711"/>
                </a:lnTo>
                <a:close/>
              </a:path>
              <a:path extrusionOk="0" h="97789" w="560705">
                <a:moveTo>
                  <a:pt x="262140" y="78498"/>
                </a:moveTo>
                <a:lnTo>
                  <a:pt x="257759" y="75653"/>
                </a:lnTo>
                <a:lnTo>
                  <a:pt x="243306" y="72009"/>
                </a:lnTo>
                <a:lnTo>
                  <a:pt x="241655" y="71170"/>
                </a:lnTo>
                <a:lnTo>
                  <a:pt x="241655" y="66548"/>
                </a:lnTo>
                <a:lnTo>
                  <a:pt x="243306" y="65125"/>
                </a:lnTo>
                <a:lnTo>
                  <a:pt x="249936" y="65125"/>
                </a:lnTo>
                <a:lnTo>
                  <a:pt x="253250" y="66548"/>
                </a:lnTo>
                <a:lnTo>
                  <a:pt x="256578" y="68922"/>
                </a:lnTo>
                <a:lnTo>
                  <a:pt x="259168" y="65125"/>
                </a:lnTo>
                <a:lnTo>
                  <a:pt x="260959" y="62534"/>
                </a:lnTo>
                <a:lnTo>
                  <a:pt x="257048" y="59448"/>
                </a:lnTo>
                <a:lnTo>
                  <a:pt x="252310" y="57670"/>
                </a:lnTo>
                <a:lnTo>
                  <a:pt x="238937" y="57670"/>
                </a:lnTo>
                <a:lnTo>
                  <a:pt x="233362" y="62280"/>
                </a:lnTo>
                <a:lnTo>
                  <a:pt x="233362" y="76974"/>
                </a:lnTo>
                <a:lnTo>
                  <a:pt x="238340" y="79108"/>
                </a:lnTo>
                <a:lnTo>
                  <a:pt x="252437" y="82765"/>
                </a:lnTo>
                <a:lnTo>
                  <a:pt x="253746" y="83832"/>
                </a:lnTo>
                <a:lnTo>
                  <a:pt x="253746" y="88341"/>
                </a:lnTo>
                <a:lnTo>
                  <a:pt x="251599" y="89763"/>
                </a:lnTo>
                <a:lnTo>
                  <a:pt x="243789" y="89763"/>
                </a:lnTo>
                <a:lnTo>
                  <a:pt x="240118" y="87972"/>
                </a:lnTo>
                <a:lnTo>
                  <a:pt x="236677" y="85140"/>
                </a:lnTo>
                <a:lnTo>
                  <a:pt x="231711" y="91059"/>
                </a:lnTo>
                <a:lnTo>
                  <a:pt x="236321" y="95211"/>
                </a:lnTo>
                <a:lnTo>
                  <a:pt x="242125" y="97218"/>
                </a:lnTo>
                <a:lnTo>
                  <a:pt x="256336" y="97218"/>
                </a:lnTo>
                <a:lnTo>
                  <a:pt x="262140" y="92951"/>
                </a:lnTo>
                <a:lnTo>
                  <a:pt x="262140" y="78498"/>
                </a:lnTo>
                <a:close/>
              </a:path>
              <a:path extrusionOk="0" h="97789" w="560705">
                <a:moveTo>
                  <a:pt x="279908" y="58254"/>
                </a:moveTo>
                <a:lnTo>
                  <a:pt x="271487" y="58254"/>
                </a:lnTo>
                <a:lnTo>
                  <a:pt x="271487" y="96621"/>
                </a:lnTo>
                <a:lnTo>
                  <a:pt x="279908" y="96621"/>
                </a:lnTo>
                <a:lnTo>
                  <a:pt x="279908" y="58254"/>
                </a:lnTo>
                <a:close/>
              </a:path>
              <a:path extrusionOk="0" h="97789" w="560705">
                <a:moveTo>
                  <a:pt x="281686" y="31610"/>
                </a:moveTo>
                <a:lnTo>
                  <a:pt x="260832" y="31610"/>
                </a:lnTo>
                <a:lnTo>
                  <a:pt x="260832" y="23558"/>
                </a:lnTo>
                <a:lnTo>
                  <a:pt x="278942" y="23558"/>
                </a:lnTo>
                <a:lnTo>
                  <a:pt x="278942" y="15976"/>
                </a:lnTo>
                <a:lnTo>
                  <a:pt x="260832" y="15976"/>
                </a:lnTo>
                <a:lnTo>
                  <a:pt x="260832" y="8166"/>
                </a:lnTo>
                <a:lnTo>
                  <a:pt x="281444" y="8166"/>
                </a:lnTo>
                <a:lnTo>
                  <a:pt x="281444" y="711"/>
                </a:lnTo>
                <a:lnTo>
                  <a:pt x="252552" y="711"/>
                </a:lnTo>
                <a:lnTo>
                  <a:pt x="252552" y="39077"/>
                </a:lnTo>
                <a:lnTo>
                  <a:pt x="281686" y="39077"/>
                </a:lnTo>
                <a:lnTo>
                  <a:pt x="281686" y="31610"/>
                </a:lnTo>
                <a:close/>
              </a:path>
              <a:path extrusionOk="0" h="97789" w="560705">
                <a:moveTo>
                  <a:pt x="317309" y="21094"/>
                </a:moveTo>
                <a:lnTo>
                  <a:pt x="312940" y="18237"/>
                </a:lnTo>
                <a:lnTo>
                  <a:pt x="298488" y="14566"/>
                </a:lnTo>
                <a:lnTo>
                  <a:pt x="296837" y="13728"/>
                </a:lnTo>
                <a:lnTo>
                  <a:pt x="296837" y="9105"/>
                </a:lnTo>
                <a:lnTo>
                  <a:pt x="298488" y="7696"/>
                </a:lnTo>
                <a:lnTo>
                  <a:pt x="305003" y="7696"/>
                </a:lnTo>
                <a:lnTo>
                  <a:pt x="308432" y="9105"/>
                </a:lnTo>
                <a:lnTo>
                  <a:pt x="311746" y="11480"/>
                </a:lnTo>
                <a:lnTo>
                  <a:pt x="314350" y="7696"/>
                </a:lnTo>
                <a:lnTo>
                  <a:pt x="316128" y="5092"/>
                </a:lnTo>
                <a:lnTo>
                  <a:pt x="312229" y="2006"/>
                </a:lnTo>
                <a:lnTo>
                  <a:pt x="307492" y="228"/>
                </a:lnTo>
                <a:lnTo>
                  <a:pt x="294106" y="228"/>
                </a:lnTo>
                <a:lnTo>
                  <a:pt x="288544" y="4851"/>
                </a:lnTo>
                <a:lnTo>
                  <a:pt x="288544" y="19532"/>
                </a:lnTo>
                <a:lnTo>
                  <a:pt x="293509" y="21666"/>
                </a:lnTo>
                <a:lnTo>
                  <a:pt x="307606" y="25336"/>
                </a:lnTo>
                <a:lnTo>
                  <a:pt x="308902" y="26403"/>
                </a:lnTo>
                <a:lnTo>
                  <a:pt x="308787" y="30784"/>
                </a:lnTo>
                <a:lnTo>
                  <a:pt x="306768" y="32194"/>
                </a:lnTo>
                <a:lnTo>
                  <a:pt x="298958" y="32194"/>
                </a:lnTo>
                <a:lnTo>
                  <a:pt x="295287" y="30429"/>
                </a:lnTo>
                <a:lnTo>
                  <a:pt x="291858" y="27584"/>
                </a:lnTo>
                <a:lnTo>
                  <a:pt x="286893" y="33502"/>
                </a:lnTo>
                <a:lnTo>
                  <a:pt x="291503" y="37655"/>
                </a:lnTo>
                <a:lnTo>
                  <a:pt x="297307" y="39674"/>
                </a:lnTo>
                <a:lnTo>
                  <a:pt x="311505" y="39674"/>
                </a:lnTo>
                <a:lnTo>
                  <a:pt x="317309" y="35407"/>
                </a:lnTo>
                <a:lnTo>
                  <a:pt x="317309" y="21094"/>
                </a:lnTo>
                <a:close/>
              </a:path>
              <a:path extrusionOk="0" h="97789" w="560705">
                <a:moveTo>
                  <a:pt x="319443" y="58254"/>
                </a:moveTo>
                <a:lnTo>
                  <a:pt x="287591" y="58254"/>
                </a:lnTo>
                <a:lnTo>
                  <a:pt x="287591" y="66078"/>
                </a:lnTo>
                <a:lnTo>
                  <a:pt x="299313" y="66078"/>
                </a:lnTo>
                <a:lnTo>
                  <a:pt x="299313" y="96621"/>
                </a:lnTo>
                <a:lnTo>
                  <a:pt x="307721" y="96621"/>
                </a:lnTo>
                <a:lnTo>
                  <a:pt x="307721" y="66078"/>
                </a:lnTo>
                <a:lnTo>
                  <a:pt x="319443" y="66078"/>
                </a:lnTo>
                <a:lnTo>
                  <a:pt x="319443" y="58254"/>
                </a:lnTo>
                <a:close/>
              </a:path>
              <a:path extrusionOk="0" h="97789" w="560705">
                <a:moveTo>
                  <a:pt x="363143" y="58254"/>
                </a:moveTo>
                <a:lnTo>
                  <a:pt x="353542" y="58254"/>
                </a:lnTo>
                <a:lnTo>
                  <a:pt x="344068" y="73660"/>
                </a:lnTo>
                <a:lnTo>
                  <a:pt x="334962" y="58254"/>
                </a:lnTo>
                <a:lnTo>
                  <a:pt x="325120" y="58254"/>
                </a:lnTo>
                <a:lnTo>
                  <a:pt x="339928" y="81457"/>
                </a:lnTo>
                <a:lnTo>
                  <a:pt x="339928" y="96621"/>
                </a:lnTo>
                <a:lnTo>
                  <a:pt x="348335" y="96621"/>
                </a:lnTo>
                <a:lnTo>
                  <a:pt x="348335" y="81457"/>
                </a:lnTo>
                <a:lnTo>
                  <a:pt x="353275" y="73660"/>
                </a:lnTo>
                <a:lnTo>
                  <a:pt x="363143" y="58254"/>
                </a:lnTo>
                <a:close/>
              </a:path>
              <a:path extrusionOk="0" h="97789" w="560705">
                <a:moveTo>
                  <a:pt x="377355" y="38950"/>
                </a:moveTo>
                <a:lnTo>
                  <a:pt x="365137" y="22618"/>
                </a:lnTo>
                <a:lnTo>
                  <a:pt x="361238" y="17411"/>
                </a:lnTo>
                <a:lnTo>
                  <a:pt x="360883" y="16929"/>
                </a:lnTo>
                <a:lnTo>
                  <a:pt x="376516" y="584"/>
                </a:lnTo>
                <a:lnTo>
                  <a:pt x="366331" y="584"/>
                </a:lnTo>
                <a:lnTo>
                  <a:pt x="350824" y="17411"/>
                </a:lnTo>
                <a:lnTo>
                  <a:pt x="350824" y="584"/>
                </a:lnTo>
                <a:lnTo>
                  <a:pt x="342417" y="584"/>
                </a:lnTo>
                <a:lnTo>
                  <a:pt x="342417" y="38950"/>
                </a:lnTo>
                <a:lnTo>
                  <a:pt x="350824" y="38950"/>
                </a:lnTo>
                <a:lnTo>
                  <a:pt x="350824" y="27228"/>
                </a:lnTo>
                <a:lnTo>
                  <a:pt x="355320" y="22618"/>
                </a:lnTo>
                <a:lnTo>
                  <a:pt x="367157" y="38950"/>
                </a:lnTo>
                <a:lnTo>
                  <a:pt x="377355" y="38950"/>
                </a:lnTo>
                <a:close/>
              </a:path>
              <a:path extrusionOk="0" h="97789" w="560705">
                <a:moveTo>
                  <a:pt x="411797" y="31610"/>
                </a:moveTo>
                <a:lnTo>
                  <a:pt x="390969" y="31610"/>
                </a:lnTo>
                <a:lnTo>
                  <a:pt x="390969" y="23558"/>
                </a:lnTo>
                <a:lnTo>
                  <a:pt x="408965" y="23558"/>
                </a:lnTo>
                <a:lnTo>
                  <a:pt x="408965" y="15976"/>
                </a:lnTo>
                <a:lnTo>
                  <a:pt x="390842" y="15976"/>
                </a:lnTo>
                <a:lnTo>
                  <a:pt x="390842" y="8166"/>
                </a:lnTo>
                <a:lnTo>
                  <a:pt x="411441" y="8166"/>
                </a:lnTo>
                <a:lnTo>
                  <a:pt x="411441" y="711"/>
                </a:lnTo>
                <a:lnTo>
                  <a:pt x="382549" y="711"/>
                </a:lnTo>
                <a:lnTo>
                  <a:pt x="382549" y="39077"/>
                </a:lnTo>
                <a:lnTo>
                  <a:pt x="411797" y="39077"/>
                </a:lnTo>
                <a:lnTo>
                  <a:pt x="411797" y="31610"/>
                </a:lnTo>
                <a:close/>
              </a:path>
              <a:path extrusionOk="0" h="97789" w="560705">
                <a:moveTo>
                  <a:pt x="416306" y="88925"/>
                </a:moveTo>
                <a:lnTo>
                  <a:pt x="397129" y="88925"/>
                </a:lnTo>
                <a:lnTo>
                  <a:pt x="397129" y="58254"/>
                </a:lnTo>
                <a:lnTo>
                  <a:pt x="388708" y="58254"/>
                </a:lnTo>
                <a:lnTo>
                  <a:pt x="388708" y="96621"/>
                </a:lnTo>
                <a:lnTo>
                  <a:pt x="416306" y="96621"/>
                </a:lnTo>
                <a:lnTo>
                  <a:pt x="416306" y="88925"/>
                </a:lnTo>
                <a:close/>
              </a:path>
              <a:path extrusionOk="0" h="97789" w="560705">
                <a:moveTo>
                  <a:pt x="432409" y="58254"/>
                </a:moveTo>
                <a:lnTo>
                  <a:pt x="423989" y="58254"/>
                </a:lnTo>
                <a:lnTo>
                  <a:pt x="423989" y="96621"/>
                </a:lnTo>
                <a:lnTo>
                  <a:pt x="432409" y="96621"/>
                </a:lnTo>
                <a:lnTo>
                  <a:pt x="432409" y="58254"/>
                </a:lnTo>
                <a:close/>
              </a:path>
              <a:path extrusionOk="0" h="97789" w="560705">
                <a:moveTo>
                  <a:pt x="450291" y="6146"/>
                </a:moveTo>
                <a:lnTo>
                  <a:pt x="444715" y="711"/>
                </a:lnTo>
                <a:lnTo>
                  <a:pt x="441756" y="711"/>
                </a:lnTo>
                <a:lnTo>
                  <a:pt x="441756" y="10299"/>
                </a:lnTo>
                <a:lnTo>
                  <a:pt x="441756" y="17538"/>
                </a:lnTo>
                <a:lnTo>
                  <a:pt x="439267" y="20015"/>
                </a:lnTo>
                <a:lnTo>
                  <a:pt x="428498" y="20015"/>
                </a:lnTo>
                <a:lnTo>
                  <a:pt x="428498" y="8280"/>
                </a:lnTo>
                <a:lnTo>
                  <a:pt x="439166" y="8280"/>
                </a:lnTo>
                <a:lnTo>
                  <a:pt x="441756" y="10299"/>
                </a:lnTo>
                <a:lnTo>
                  <a:pt x="441756" y="711"/>
                </a:lnTo>
                <a:lnTo>
                  <a:pt x="419989" y="711"/>
                </a:lnTo>
                <a:lnTo>
                  <a:pt x="419989" y="39077"/>
                </a:lnTo>
                <a:lnTo>
                  <a:pt x="428383" y="39077"/>
                </a:lnTo>
                <a:lnTo>
                  <a:pt x="428383" y="27584"/>
                </a:lnTo>
                <a:lnTo>
                  <a:pt x="443293" y="27584"/>
                </a:lnTo>
                <a:lnTo>
                  <a:pt x="450291" y="22974"/>
                </a:lnTo>
                <a:lnTo>
                  <a:pt x="450291" y="20015"/>
                </a:lnTo>
                <a:lnTo>
                  <a:pt x="450291" y="6146"/>
                </a:lnTo>
                <a:close/>
              </a:path>
              <a:path extrusionOk="0" h="97789" w="560705">
                <a:moveTo>
                  <a:pt x="477862" y="58254"/>
                </a:moveTo>
                <a:lnTo>
                  <a:pt x="469582" y="58254"/>
                </a:lnTo>
                <a:lnTo>
                  <a:pt x="469582" y="81927"/>
                </a:lnTo>
                <a:lnTo>
                  <a:pt x="462203" y="72224"/>
                </a:lnTo>
                <a:lnTo>
                  <a:pt x="451586" y="58254"/>
                </a:lnTo>
                <a:lnTo>
                  <a:pt x="443776" y="58254"/>
                </a:lnTo>
                <a:lnTo>
                  <a:pt x="443776" y="96621"/>
                </a:lnTo>
                <a:lnTo>
                  <a:pt x="452056" y="96621"/>
                </a:lnTo>
                <a:lnTo>
                  <a:pt x="452056" y="72224"/>
                </a:lnTo>
                <a:lnTo>
                  <a:pt x="470662" y="96621"/>
                </a:lnTo>
                <a:lnTo>
                  <a:pt x="477862" y="96621"/>
                </a:lnTo>
                <a:lnTo>
                  <a:pt x="477862" y="58254"/>
                </a:lnTo>
                <a:close/>
              </a:path>
              <a:path extrusionOk="0" h="97789" w="560705">
                <a:moveTo>
                  <a:pt x="484149" y="31381"/>
                </a:moveTo>
                <a:lnTo>
                  <a:pt x="464972" y="31381"/>
                </a:lnTo>
                <a:lnTo>
                  <a:pt x="464972" y="711"/>
                </a:lnTo>
                <a:lnTo>
                  <a:pt x="456692" y="711"/>
                </a:lnTo>
                <a:lnTo>
                  <a:pt x="456692" y="39077"/>
                </a:lnTo>
                <a:lnTo>
                  <a:pt x="484149" y="39077"/>
                </a:lnTo>
                <a:lnTo>
                  <a:pt x="484149" y="31381"/>
                </a:lnTo>
                <a:close/>
              </a:path>
              <a:path extrusionOk="0" h="97789" w="560705">
                <a:moveTo>
                  <a:pt x="519315" y="58254"/>
                </a:moveTo>
                <a:lnTo>
                  <a:pt x="488061" y="58254"/>
                </a:lnTo>
                <a:lnTo>
                  <a:pt x="488061" y="65709"/>
                </a:lnTo>
                <a:lnTo>
                  <a:pt x="508419" y="65709"/>
                </a:lnTo>
                <a:lnTo>
                  <a:pt x="487337" y="90233"/>
                </a:lnTo>
                <a:lnTo>
                  <a:pt x="487337" y="96621"/>
                </a:lnTo>
                <a:lnTo>
                  <a:pt x="519315" y="96621"/>
                </a:lnTo>
                <a:lnTo>
                  <a:pt x="519315" y="89166"/>
                </a:lnTo>
                <a:lnTo>
                  <a:pt x="498233" y="89166"/>
                </a:lnTo>
                <a:lnTo>
                  <a:pt x="519315" y="64655"/>
                </a:lnTo>
                <a:lnTo>
                  <a:pt x="519315" y="58254"/>
                </a:lnTo>
                <a:close/>
              </a:path>
              <a:path extrusionOk="0" h="97789" w="560705">
                <a:moveTo>
                  <a:pt x="519315" y="31610"/>
                </a:moveTo>
                <a:lnTo>
                  <a:pt x="498475" y="31610"/>
                </a:lnTo>
                <a:lnTo>
                  <a:pt x="498475" y="23558"/>
                </a:lnTo>
                <a:lnTo>
                  <a:pt x="516597" y="23558"/>
                </a:lnTo>
                <a:lnTo>
                  <a:pt x="516597" y="15976"/>
                </a:lnTo>
                <a:lnTo>
                  <a:pt x="498475" y="15976"/>
                </a:lnTo>
                <a:lnTo>
                  <a:pt x="498475" y="8166"/>
                </a:lnTo>
                <a:lnTo>
                  <a:pt x="519074" y="8166"/>
                </a:lnTo>
                <a:lnTo>
                  <a:pt x="519074" y="711"/>
                </a:lnTo>
                <a:lnTo>
                  <a:pt x="490067" y="711"/>
                </a:lnTo>
                <a:lnTo>
                  <a:pt x="490067" y="39077"/>
                </a:lnTo>
                <a:lnTo>
                  <a:pt x="519315" y="39077"/>
                </a:lnTo>
                <a:lnTo>
                  <a:pt x="519315" y="31610"/>
                </a:lnTo>
                <a:close/>
              </a:path>
              <a:path extrusionOk="0" h="97789" w="560705">
                <a:moveTo>
                  <a:pt x="560514" y="39077"/>
                </a:moveTo>
                <a:lnTo>
                  <a:pt x="552145" y="26758"/>
                </a:lnTo>
                <a:lnTo>
                  <a:pt x="551180" y="25336"/>
                </a:lnTo>
                <a:lnTo>
                  <a:pt x="556018" y="23558"/>
                </a:lnTo>
                <a:lnTo>
                  <a:pt x="559333" y="19646"/>
                </a:lnTo>
                <a:lnTo>
                  <a:pt x="559333" y="19316"/>
                </a:lnTo>
                <a:lnTo>
                  <a:pt x="559333" y="9702"/>
                </a:lnTo>
                <a:lnTo>
                  <a:pt x="558165" y="6743"/>
                </a:lnTo>
                <a:lnTo>
                  <a:pt x="553529" y="2133"/>
                </a:lnTo>
                <a:lnTo>
                  <a:pt x="550926" y="1155"/>
                </a:lnTo>
                <a:lnTo>
                  <a:pt x="550926" y="10172"/>
                </a:lnTo>
                <a:lnTo>
                  <a:pt x="550926" y="17043"/>
                </a:lnTo>
                <a:lnTo>
                  <a:pt x="548563" y="19316"/>
                </a:lnTo>
                <a:lnTo>
                  <a:pt x="535889" y="19316"/>
                </a:lnTo>
                <a:lnTo>
                  <a:pt x="535889" y="8280"/>
                </a:lnTo>
                <a:lnTo>
                  <a:pt x="548449" y="8280"/>
                </a:lnTo>
                <a:lnTo>
                  <a:pt x="550926" y="10172"/>
                </a:lnTo>
                <a:lnTo>
                  <a:pt x="550926" y="1155"/>
                </a:lnTo>
                <a:lnTo>
                  <a:pt x="549744" y="711"/>
                </a:lnTo>
                <a:lnTo>
                  <a:pt x="527367" y="711"/>
                </a:lnTo>
                <a:lnTo>
                  <a:pt x="527367" y="39077"/>
                </a:lnTo>
                <a:lnTo>
                  <a:pt x="535774" y="39077"/>
                </a:lnTo>
                <a:lnTo>
                  <a:pt x="535774" y="26758"/>
                </a:lnTo>
                <a:lnTo>
                  <a:pt x="542518" y="26758"/>
                </a:lnTo>
                <a:lnTo>
                  <a:pt x="550684" y="39077"/>
                </a:lnTo>
                <a:lnTo>
                  <a:pt x="560514" y="39077"/>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