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26" name="Shape 2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如超过</a:t>
            </a:r>
            <a:r>
              <a:t>4</a:t>
            </a:r>
            <a:r>
              <a:t>个，可复制组合并修改数字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请注意精简语句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85" name="Shape 2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注意：根据内容更换图标 </a:t>
            </a:r>
            <a:r>
              <a:t>Icon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90" name="Shape 2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注意：根据内容更换图标 </a:t>
            </a:r>
            <a:r>
              <a:t>Icon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95" name="Shape 2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注意：根据内容更换图标 </a:t>
            </a:r>
            <a:r>
              <a:t>Icon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32" name="Shape 2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注意：根据内容更换图标 </a:t>
            </a:r>
            <a:r>
              <a:t>Icon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37" name="Shape 2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注意：根据内容更换图标 </a:t>
            </a:r>
            <a:r>
              <a:t>Icon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42" name="Shape 2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注意：根据内容更换图标 </a:t>
            </a:r>
            <a:r>
              <a:t>Icon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50" name="Shape 2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注意：根据内容更换图标 </a:t>
            </a:r>
            <a:r>
              <a:t>Icon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55" name="Shape 2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注意：根据内容更换图标 </a:t>
            </a:r>
            <a:r>
              <a:t>Icon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63" name="Shape 2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注意：根据内容更换图标 </a:t>
            </a:r>
            <a:r>
              <a:t>Icon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70" name="Shape 2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注意：根据内容更换图标 </a:t>
            </a:r>
            <a:r>
              <a:t>Icon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78" name="Shape 2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注意：根据内容更换图标 </a:t>
            </a:r>
            <a:r>
              <a:t>Icon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solidFill>
          <a:srgbClr val="CCE8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29" descr="图片 29"/>
          <p:cNvPicPr>
            <a:picLocks noChangeAspect="1"/>
          </p:cNvPicPr>
          <p:nvPr/>
        </p:nvPicPr>
        <p:blipFill>
          <a:blip r:embed="rId2"/>
          <a:srcRect t="51953"/>
          <a:stretch>
            <a:fillRect/>
          </a:stretch>
        </p:blipFill>
        <p:spPr>
          <a:xfrm>
            <a:off x="10355111" y="113142"/>
            <a:ext cx="1396094" cy="3632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" name="Title Text"/>
          <p:cNvSpPr txBox="1"/>
          <p:nvPr>
            <p:ph type="title" hasCustomPrompt="1"/>
          </p:nvPr>
        </p:nvSpPr>
        <p:spPr>
          <a:xfrm>
            <a:off x="907753" y="761345"/>
            <a:ext cx="6591301" cy="443615"/>
          </a:xfrm>
          <a:prstGeom prst="rect">
            <a:avLst/>
          </a:prstGeom>
        </p:spPr>
        <p:txBody>
          <a:bodyPr anchor="t"/>
          <a:lstStyle>
            <a:lvl1pPr marL="0" indent="0">
              <a:defRPr sz="3200">
                <a:solidFill>
                  <a:srgbClr val="404040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直接连接符 5"/>
          <p:cNvSpPr/>
          <p:nvPr/>
        </p:nvSpPr>
        <p:spPr>
          <a:xfrm flipH="1">
            <a:off x="610144" y="811461"/>
            <a:ext cx="152089" cy="393498"/>
          </a:xfrm>
          <a:prstGeom prst="line">
            <a:avLst/>
          </a:prstGeom>
          <a:ln w="38100">
            <a:solidFill>
              <a:srgbClr val="60D4D4"/>
            </a:solidFill>
            <a:bevel/>
          </a:ln>
        </p:spPr>
        <p:txBody>
          <a:bodyPr lIns="45719" rIns="45719"/>
          <a:lstStyle/>
          <a:p/>
        </p:txBody>
      </p:sp>
      <p:sp>
        <p:nvSpPr>
          <p:cNvPr id="14" name="直接连接符 5"/>
          <p:cNvSpPr/>
          <p:nvPr/>
        </p:nvSpPr>
        <p:spPr>
          <a:xfrm flipH="1">
            <a:off x="689444" y="811461"/>
            <a:ext cx="152089" cy="393498"/>
          </a:xfrm>
          <a:prstGeom prst="line">
            <a:avLst/>
          </a:prstGeom>
          <a:ln w="38100">
            <a:solidFill>
              <a:srgbClr val="60D4D4"/>
            </a:solidFill>
            <a:bevel/>
          </a:ln>
        </p:spPr>
        <p:txBody>
          <a:bodyPr lIns="45719" rIns="45719"/>
          <a:lstStyle/>
          <a:p/>
        </p:txBody>
      </p:sp>
      <p:sp>
        <p:nvSpPr>
          <p:cNvPr id="15" name="直接连接符 17"/>
          <p:cNvSpPr/>
          <p:nvPr/>
        </p:nvSpPr>
        <p:spPr>
          <a:xfrm>
            <a:off x="0" y="6620933"/>
            <a:ext cx="12192000" cy="1"/>
          </a:xfrm>
          <a:prstGeom prst="line">
            <a:avLst/>
          </a:prstGeom>
          <a:ln w="6350">
            <a:solidFill>
              <a:srgbClr val="404040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16" name="文本框 18"/>
          <p:cNvSpPr txBox="1"/>
          <p:nvPr/>
        </p:nvSpPr>
        <p:spPr>
          <a:xfrm>
            <a:off x="4203403" y="6453963"/>
            <a:ext cx="3785192" cy="307341"/>
          </a:xfrm>
          <a:prstGeom prst="rect">
            <a:avLst/>
          </a:prstGeom>
          <a:solidFill>
            <a:srgbClr val="BDE1C1"/>
          </a:solidFill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404040"/>
                </a:solidFill>
              </a:defRPr>
            </a:lvl1pPr>
          </a:lstStyle>
          <a:p>
            <a:r>
              <a:t>深圳八爪网络科技有限公司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Text"/>
          <p:cNvSpPr txBox="1"/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文本占位符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Text"/>
          <p:cNvSpPr txBox="1"/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09" name="图片占位符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110" name="Body Level One…"/>
          <p:cNvSpPr txBox="1"/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 hasCustomPrompt="1"/>
          </p:nvPr>
        </p:nvSpPr>
        <p:spPr>
          <a:xfrm>
            <a:off x="914400" y="2131485"/>
            <a:ext cx="10363200" cy="146896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defRPr sz="58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sz="quarter" idx="1" hasCustomPrompt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SzTx/>
              <a:buFontTx/>
              <a:buNone/>
              <a:defRPr sz="4200">
                <a:solidFill>
                  <a:srgbClr val="000000"/>
                </a:solidFill>
              </a:defRPr>
            </a:lvl1pPr>
            <a:lvl2pPr marL="0" indent="609600" algn="ctr">
              <a:lnSpc>
                <a:spcPct val="100000"/>
              </a:lnSpc>
              <a:buSzTx/>
              <a:buFontTx/>
              <a:buNone/>
              <a:defRPr sz="4200">
                <a:solidFill>
                  <a:srgbClr val="000000"/>
                </a:solidFill>
              </a:defRPr>
            </a:lvl2pPr>
            <a:lvl3pPr marL="0" indent="1219200" algn="ctr">
              <a:lnSpc>
                <a:spcPct val="100000"/>
              </a:lnSpc>
              <a:buSzTx/>
              <a:buFontTx/>
              <a:buNone/>
              <a:defRPr sz="4200">
                <a:solidFill>
                  <a:srgbClr val="000000"/>
                </a:solidFill>
              </a:defRPr>
            </a:lvl3pPr>
            <a:lvl4pPr marL="0" indent="1828800" algn="ctr">
              <a:lnSpc>
                <a:spcPct val="100000"/>
              </a:lnSpc>
              <a:buSzTx/>
              <a:buFontTx/>
              <a:buNone/>
              <a:defRPr sz="4200">
                <a:solidFill>
                  <a:srgbClr val="000000"/>
                </a:solidFill>
              </a:defRPr>
            </a:lvl4pPr>
            <a:lvl5pPr marL="0" indent="2438400" algn="ctr">
              <a:lnSpc>
                <a:spcPct val="100000"/>
              </a:lnSpc>
              <a:buSzTx/>
              <a:buFontTx/>
              <a:buNone/>
              <a:defRPr sz="42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/>
          <p:nvPr>
            <p:ph type="title" hasCustomPrompt="1"/>
          </p:nvPr>
        </p:nvSpPr>
        <p:spPr>
          <a:xfrm>
            <a:off x="609600" y="275166"/>
            <a:ext cx="10972800" cy="1143001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defRPr sz="58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6" name="Body Level One…"/>
          <p:cNvSpPr txBox="1"/>
          <p:nvPr>
            <p:ph type="body" idx="1" hasCustomPrompt="1"/>
          </p:nvPr>
        </p:nvSpPr>
        <p:spPr>
          <a:xfrm>
            <a:off x="609600" y="1600200"/>
            <a:ext cx="10972800" cy="4525435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FontTx/>
              <a:defRPr sz="4200">
                <a:solidFill>
                  <a:srgbClr val="000000"/>
                </a:solidFill>
              </a:defRPr>
            </a:lvl1pPr>
            <a:lvl2pPr marL="1042035" indent="-432435">
              <a:lnSpc>
                <a:spcPct val="100000"/>
              </a:lnSpc>
              <a:buFontTx/>
              <a:buChar char="–"/>
              <a:defRPr sz="4200">
                <a:solidFill>
                  <a:srgbClr val="000000"/>
                </a:solidFill>
              </a:defRPr>
            </a:lvl2pPr>
            <a:lvl3pPr marL="1619250" indent="-400050">
              <a:lnSpc>
                <a:spcPct val="100000"/>
              </a:lnSpc>
              <a:buFontTx/>
              <a:defRPr sz="4200">
                <a:solidFill>
                  <a:srgbClr val="000000"/>
                </a:solidFill>
              </a:defRPr>
            </a:lvl3pPr>
            <a:lvl4pPr marL="2320925" indent="-492125">
              <a:lnSpc>
                <a:spcPct val="100000"/>
              </a:lnSpc>
              <a:buFontTx/>
              <a:buChar char="–"/>
              <a:defRPr sz="4200">
                <a:solidFill>
                  <a:srgbClr val="000000"/>
                </a:solidFill>
              </a:defRPr>
            </a:lvl4pPr>
            <a:lvl5pPr marL="2930525" indent="-492125">
              <a:lnSpc>
                <a:spcPct val="100000"/>
              </a:lnSpc>
              <a:buFontTx/>
              <a:buChar char="»"/>
              <a:defRPr sz="42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Text"/>
          <p:cNvSpPr txBox="1"/>
          <p:nvPr>
            <p:ph type="title" hasCustomPrompt="1"/>
          </p:nvPr>
        </p:nvSpPr>
        <p:spPr>
          <a:xfrm>
            <a:off x="963084" y="4406900"/>
            <a:ext cx="10363201" cy="1363133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defRPr sz="5300" b="1" cap="all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5" name="Body Level One…"/>
          <p:cNvSpPr txBox="1"/>
          <p:nvPr>
            <p:ph type="body" sz="quarter" idx="1" hasCustomPrompt="1"/>
          </p:nvPr>
        </p:nvSpPr>
        <p:spPr>
          <a:xfrm>
            <a:off x="963084" y="2906185"/>
            <a:ext cx="10363201" cy="150071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600">
                <a:solidFill>
                  <a:srgbClr val="000000"/>
                </a:solidFill>
              </a:defRPr>
            </a:lvl1pPr>
            <a:lvl2pPr marL="0" indent="6096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600">
                <a:solidFill>
                  <a:srgbClr val="000000"/>
                </a:solidFill>
              </a:defRPr>
            </a:lvl2pPr>
            <a:lvl3pPr marL="0" indent="1219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600">
                <a:solidFill>
                  <a:srgbClr val="000000"/>
                </a:solidFill>
              </a:defRPr>
            </a:lvl3pPr>
            <a:lvl4pPr marL="0" indent="18288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600">
                <a:solidFill>
                  <a:srgbClr val="000000"/>
                </a:solidFill>
              </a:defRPr>
            </a:lvl4pPr>
            <a:lvl5pPr marL="0" indent="24384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6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Text"/>
          <p:cNvSpPr txBox="1"/>
          <p:nvPr>
            <p:ph type="title" hasCustomPrompt="1"/>
          </p:nvPr>
        </p:nvSpPr>
        <p:spPr>
          <a:xfrm>
            <a:off x="609600" y="275166"/>
            <a:ext cx="10972800" cy="1143001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defRPr sz="58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4" name="Body Level One…"/>
          <p:cNvSpPr txBox="1"/>
          <p:nvPr>
            <p:ph type="body" sz="half" idx="1" hasCustomPrompt="1"/>
          </p:nvPr>
        </p:nvSpPr>
        <p:spPr>
          <a:xfrm>
            <a:off x="609600" y="1600200"/>
            <a:ext cx="5384800" cy="4525435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800"/>
              </a:spcBef>
              <a:buFontTx/>
              <a:defRPr sz="3700">
                <a:solidFill>
                  <a:srgbClr val="000000"/>
                </a:solidFill>
              </a:defRPr>
            </a:lvl1pPr>
            <a:lvl2pPr marL="1050290" indent="-440690">
              <a:lnSpc>
                <a:spcPct val="100000"/>
              </a:lnSpc>
              <a:spcBef>
                <a:spcPts val="800"/>
              </a:spcBef>
              <a:buFontTx/>
              <a:buChar char="–"/>
              <a:defRPr sz="3700">
                <a:solidFill>
                  <a:srgbClr val="000000"/>
                </a:solidFill>
              </a:defRPr>
            </a:lvl2pPr>
            <a:lvl3pPr marL="1652905" indent="-433705">
              <a:lnSpc>
                <a:spcPct val="100000"/>
              </a:lnSpc>
              <a:spcBef>
                <a:spcPts val="800"/>
              </a:spcBef>
              <a:buFontTx/>
              <a:defRPr sz="3700">
                <a:solidFill>
                  <a:srgbClr val="000000"/>
                </a:solidFill>
              </a:defRPr>
            </a:lvl3pPr>
            <a:lvl4pPr marL="2298700" indent="-469900">
              <a:lnSpc>
                <a:spcPct val="100000"/>
              </a:lnSpc>
              <a:spcBef>
                <a:spcPts val="800"/>
              </a:spcBef>
              <a:buFontTx/>
              <a:buChar char="–"/>
              <a:defRPr sz="3700">
                <a:solidFill>
                  <a:srgbClr val="000000"/>
                </a:solidFill>
              </a:defRPr>
            </a:lvl4pPr>
            <a:lvl5pPr marL="2908300" indent="-469900">
              <a:lnSpc>
                <a:spcPct val="100000"/>
              </a:lnSpc>
              <a:spcBef>
                <a:spcPts val="800"/>
              </a:spcBef>
              <a:buFontTx/>
              <a:buChar char="»"/>
              <a:defRPr sz="37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Text"/>
          <p:cNvSpPr txBox="1"/>
          <p:nvPr>
            <p:ph type="title" hasCustomPrompt="1"/>
          </p:nvPr>
        </p:nvSpPr>
        <p:spPr>
          <a:xfrm>
            <a:off x="609600" y="275166"/>
            <a:ext cx="10972800" cy="1143001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defRPr sz="58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3" name="Body Level One…"/>
          <p:cNvSpPr txBox="1"/>
          <p:nvPr>
            <p:ph type="body" sz="quarter" idx="1" hasCustomPrompt="1"/>
          </p:nvPr>
        </p:nvSpPr>
        <p:spPr>
          <a:xfrm>
            <a:off x="609600" y="1534584"/>
            <a:ext cx="5386917" cy="6413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3200" b="1">
                <a:solidFill>
                  <a:srgbClr val="000000"/>
                </a:solidFill>
              </a:defRPr>
            </a:lvl1pPr>
            <a:lvl2pPr marL="0" indent="6096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3200" b="1">
                <a:solidFill>
                  <a:srgbClr val="000000"/>
                </a:solidFill>
              </a:defRPr>
            </a:lvl2pPr>
            <a:lvl3pPr marL="0" indent="12192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3200" b="1">
                <a:solidFill>
                  <a:srgbClr val="000000"/>
                </a:solidFill>
              </a:defRPr>
            </a:lvl3pPr>
            <a:lvl4pPr marL="0" indent="18288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3200" b="1">
                <a:solidFill>
                  <a:srgbClr val="000000"/>
                </a:solidFill>
              </a:defRPr>
            </a:lvl4pPr>
            <a:lvl5pPr marL="0" indent="243840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3200" b="1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4" name="文本占位符 4"/>
          <p:cNvSpPr/>
          <p:nvPr>
            <p:ph type="body" sz="quarter" idx="13"/>
          </p:nvPr>
        </p:nvSpPr>
        <p:spPr>
          <a:xfrm>
            <a:off x="6193368" y="1534584"/>
            <a:ext cx="5389034" cy="641350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3200" b="1">
                <a:solidFill>
                  <a:srgbClr val="000000"/>
                </a:solidFill>
              </a:defRPr>
            </a:pPr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Text"/>
          <p:cNvSpPr txBox="1"/>
          <p:nvPr>
            <p:ph type="title" hasCustomPrompt="1"/>
          </p:nvPr>
        </p:nvSpPr>
        <p:spPr>
          <a:xfrm>
            <a:off x="609600" y="275166"/>
            <a:ext cx="10972800" cy="1143001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defRPr sz="58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solidFill>
          <a:srgbClr val="CCE8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7" descr="图片 7"/>
          <p:cNvPicPr>
            <a:picLocks noChangeAspect="1"/>
          </p:cNvPicPr>
          <p:nvPr/>
        </p:nvPicPr>
        <p:blipFill>
          <a:blip r:embed="rId2"/>
          <a:srcRect t="51953"/>
          <a:stretch>
            <a:fillRect/>
          </a:stretch>
        </p:blipFill>
        <p:spPr>
          <a:xfrm>
            <a:off x="10355111" y="91448"/>
            <a:ext cx="1396094" cy="3632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5" name="Title Text"/>
          <p:cNvSpPr txBox="1"/>
          <p:nvPr>
            <p:ph type="title" hasCustomPrompt="1"/>
          </p:nvPr>
        </p:nvSpPr>
        <p:spPr>
          <a:xfrm>
            <a:off x="907753" y="744409"/>
            <a:ext cx="6591301" cy="443615"/>
          </a:xfrm>
          <a:prstGeom prst="rect">
            <a:avLst/>
          </a:prstGeom>
        </p:spPr>
        <p:txBody>
          <a:bodyPr anchor="t"/>
          <a:lstStyle>
            <a:lvl1pPr marL="0" indent="0">
              <a:defRPr sz="3200">
                <a:solidFill>
                  <a:srgbClr val="404040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lvl1pPr>
          </a:lstStyle>
          <a:p>
            <a:r>
              <a:t>Title Text</a:t>
            </a:r>
          </a:p>
        </p:txBody>
      </p:sp>
      <p:sp>
        <p:nvSpPr>
          <p:cNvPr id="26" name="直接连接符 5"/>
          <p:cNvSpPr/>
          <p:nvPr/>
        </p:nvSpPr>
        <p:spPr>
          <a:xfrm flipH="1">
            <a:off x="610144" y="794526"/>
            <a:ext cx="152089" cy="393498"/>
          </a:xfrm>
          <a:prstGeom prst="line">
            <a:avLst/>
          </a:prstGeom>
          <a:ln w="38100">
            <a:solidFill>
              <a:srgbClr val="60D4D4"/>
            </a:solidFill>
            <a:bevel/>
          </a:ln>
        </p:spPr>
        <p:txBody>
          <a:bodyPr lIns="45719" rIns="45719"/>
          <a:lstStyle/>
          <a:p/>
        </p:txBody>
      </p:sp>
      <p:sp>
        <p:nvSpPr>
          <p:cNvPr id="27" name="直接连接符 5"/>
          <p:cNvSpPr/>
          <p:nvPr/>
        </p:nvSpPr>
        <p:spPr>
          <a:xfrm flipH="1">
            <a:off x="689444" y="794526"/>
            <a:ext cx="152089" cy="393498"/>
          </a:xfrm>
          <a:prstGeom prst="line">
            <a:avLst/>
          </a:prstGeom>
          <a:ln w="38100">
            <a:solidFill>
              <a:srgbClr val="60D4D4"/>
            </a:solidFill>
            <a:bevel/>
          </a:ln>
        </p:spPr>
        <p:txBody>
          <a:bodyPr lIns="45719" rIns="45719"/>
          <a:lstStyle/>
          <a:p/>
        </p:txBody>
      </p:sp>
      <p:sp>
        <p:nvSpPr>
          <p:cNvPr id="28" name="直接连接符 16"/>
          <p:cNvSpPr/>
          <p:nvPr/>
        </p:nvSpPr>
        <p:spPr>
          <a:xfrm>
            <a:off x="0" y="6620933"/>
            <a:ext cx="12192000" cy="1"/>
          </a:xfrm>
          <a:prstGeom prst="line">
            <a:avLst/>
          </a:prstGeom>
          <a:ln w="6350">
            <a:solidFill>
              <a:srgbClr val="404040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29" name="文本框 11"/>
          <p:cNvSpPr txBox="1"/>
          <p:nvPr/>
        </p:nvSpPr>
        <p:spPr>
          <a:xfrm>
            <a:off x="4203403" y="6453963"/>
            <a:ext cx="3785192" cy="307341"/>
          </a:xfrm>
          <a:prstGeom prst="rect">
            <a:avLst/>
          </a:prstGeom>
          <a:solidFill>
            <a:srgbClr val="BDE1C1"/>
          </a:solidFill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404040"/>
                </a:solidFill>
              </a:defRPr>
            </a:lvl1pPr>
          </a:lstStyle>
          <a:p>
            <a:r>
              <a:t>深圳八爪网络科技有限公司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Text"/>
          <p:cNvSpPr txBox="1"/>
          <p:nvPr>
            <p:ph type="title" hasCustomPrompt="1"/>
          </p:nvPr>
        </p:nvSpPr>
        <p:spPr>
          <a:xfrm>
            <a:off x="609601" y="273052"/>
            <a:ext cx="4011084" cy="11620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defRPr sz="2600" b="1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 hasCustomPrompt="1"/>
          </p:nvPr>
        </p:nvSpPr>
        <p:spPr>
          <a:xfrm>
            <a:off x="4766733" y="273050"/>
            <a:ext cx="6815667" cy="5852585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FontTx/>
              <a:defRPr sz="4200">
                <a:solidFill>
                  <a:srgbClr val="000000"/>
                </a:solidFill>
              </a:defRPr>
            </a:lvl1pPr>
            <a:lvl2pPr marL="1042035" indent="-432435">
              <a:lnSpc>
                <a:spcPct val="100000"/>
              </a:lnSpc>
              <a:buFontTx/>
              <a:buChar char="–"/>
              <a:defRPr sz="4200">
                <a:solidFill>
                  <a:srgbClr val="000000"/>
                </a:solidFill>
              </a:defRPr>
            </a:lvl2pPr>
            <a:lvl3pPr marL="1619250" indent="-400050">
              <a:lnSpc>
                <a:spcPct val="100000"/>
              </a:lnSpc>
              <a:buFontTx/>
              <a:defRPr sz="4200">
                <a:solidFill>
                  <a:srgbClr val="000000"/>
                </a:solidFill>
              </a:defRPr>
            </a:lvl3pPr>
            <a:lvl4pPr marL="2320925" indent="-492125">
              <a:lnSpc>
                <a:spcPct val="100000"/>
              </a:lnSpc>
              <a:buFontTx/>
              <a:buChar char="–"/>
              <a:defRPr sz="4200">
                <a:solidFill>
                  <a:srgbClr val="000000"/>
                </a:solidFill>
              </a:defRPr>
            </a:lvl4pPr>
            <a:lvl5pPr marL="2930525" indent="-492125">
              <a:lnSpc>
                <a:spcPct val="100000"/>
              </a:lnSpc>
              <a:buFontTx/>
              <a:buChar char="»"/>
              <a:defRPr sz="42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文本占位符 3"/>
          <p:cNvSpPr/>
          <p:nvPr>
            <p:ph type="body" sz="half" idx="13"/>
          </p:nvPr>
        </p:nvSpPr>
        <p:spPr>
          <a:xfrm>
            <a:off x="609600" y="1435100"/>
            <a:ext cx="4011085" cy="469053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190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Text"/>
          <p:cNvSpPr txBox="1"/>
          <p:nvPr>
            <p:ph type="title" hasCustomPrompt="1"/>
          </p:nvPr>
        </p:nvSpPr>
        <p:spPr>
          <a:xfrm>
            <a:off x="2389716" y="4800600"/>
            <a:ext cx="7315201" cy="567268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defRPr sz="2600" b="1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98" name="图片占位符 2"/>
          <p:cNvSpPr/>
          <p:nvPr>
            <p:ph type="pic" sz="half" idx="13"/>
          </p:nvPr>
        </p:nvSpPr>
        <p:spPr>
          <a:xfrm>
            <a:off x="2389716" y="613832"/>
            <a:ext cx="7315201" cy="4114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199" name="Body Level One…"/>
          <p:cNvSpPr txBox="1"/>
          <p:nvPr>
            <p:ph type="body" sz="quarter" idx="1" hasCustomPrompt="1"/>
          </p:nvPr>
        </p:nvSpPr>
        <p:spPr>
          <a:xfrm>
            <a:off x="2389716" y="5367866"/>
            <a:ext cx="7315201" cy="8043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lvl1pPr>
            <a:lvl2pPr marL="0" indent="6096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lvl2pPr>
            <a:lvl3pPr marL="0" indent="12192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lvl3pPr>
            <a:lvl4pPr marL="0" indent="18288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lvl4pPr>
            <a:lvl5pPr marL="0" indent="2438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0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spd="med"/>
  <p:txStyles>
    <p:titleStyle>
      <a:lvl1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914400" marR="0" indent="-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91440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91440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91440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图片 1" descr="图片 1"/>
          <p:cNvPicPr>
            <a:picLocks noChangeAspect="1"/>
          </p:cNvPicPr>
          <p:nvPr/>
        </p:nvPicPr>
        <p:blipFill>
          <a:blip r:embed="rId1"/>
          <a:srcRect t="23522" r="123" b="3221"/>
          <a:stretch>
            <a:fillRect/>
          </a:stretch>
        </p:blipFill>
        <p:spPr>
          <a:xfrm>
            <a:off x="-16723" y="-33859"/>
            <a:ext cx="12224675" cy="690085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0" name="矩形 2"/>
          <p:cNvSpPr/>
          <p:nvPr/>
        </p:nvSpPr>
        <p:spPr>
          <a:xfrm>
            <a:off x="-9053" y="-31389"/>
            <a:ext cx="12207951" cy="6901728"/>
          </a:xfrm>
          <a:prstGeom prst="rect">
            <a:avLst/>
          </a:prstGeom>
          <a:solidFill>
            <a:srgbClr val="1F1F1F">
              <a:alpha val="84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1" name="文本框 5"/>
          <p:cNvSpPr txBox="1"/>
          <p:nvPr/>
        </p:nvSpPr>
        <p:spPr>
          <a:xfrm>
            <a:off x="1240730" y="2312052"/>
            <a:ext cx="10451163" cy="1653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8800" b="1">
                <a:solidFill>
                  <a:srgbClr val="CCE8CF"/>
                </a:solidFill>
              </a:defRPr>
            </a:lvl1pPr>
          </a:lstStyle>
          <a:p>
            <a:r>
              <a:t>前端培训学习第三节</a:t>
            </a:r>
          </a:p>
        </p:txBody>
      </p:sp>
      <p:pic>
        <p:nvPicPr>
          <p:cNvPr id="212" name="图片 10" descr="图片 10"/>
          <p:cNvPicPr>
            <a:picLocks noChangeAspect="1"/>
          </p:cNvPicPr>
          <p:nvPr/>
        </p:nvPicPr>
        <p:blipFill>
          <a:blip r:embed="rId2"/>
          <a:srcRect l="1389" t="56137"/>
          <a:stretch>
            <a:fillRect/>
          </a:stretch>
        </p:blipFill>
        <p:spPr>
          <a:xfrm>
            <a:off x="4908431" y="1928614"/>
            <a:ext cx="2375139" cy="57204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标题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5945">
              <a:defRPr sz="2015"/>
            </a:lvl1pPr>
          </a:lstStyle>
          <a:p>
            <a:r>
              <a:t>Vue - 列表渲染（对象）</a:t>
            </a:r>
          </a:p>
        </p:txBody>
      </p:sp>
      <p:grpSp>
        <p:nvGrpSpPr>
          <p:cNvPr id="268" name="Image Gallery"/>
          <p:cNvGrpSpPr/>
          <p:nvPr/>
        </p:nvGrpSpPr>
        <p:grpSpPr>
          <a:xfrm>
            <a:off x="1185333" y="1508769"/>
            <a:ext cx="9821334" cy="4536431"/>
            <a:chOff x="0" y="0"/>
            <a:chExt cx="9821333" cy="4536430"/>
          </a:xfrm>
        </p:grpSpPr>
        <p:pic>
          <p:nvPicPr>
            <p:cNvPr id="266" name="Image" descr="Image"/>
            <p:cNvPicPr>
              <a:picLocks noChangeAspect="1"/>
            </p:cNvPicPr>
            <p:nvPr/>
          </p:nvPicPr>
          <p:blipFill>
            <a:blip r:embed="rId1"/>
            <a:srcRect l="1143" r="1143"/>
            <a:stretch>
              <a:fillRect/>
            </a:stretch>
          </p:blipFill>
          <p:spPr>
            <a:xfrm>
              <a:off x="0" y="0"/>
              <a:ext cx="9821334" cy="41300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267" name="Type to enter a caption."/>
            <p:cNvSpPr/>
            <p:nvPr/>
          </p:nvSpPr>
          <p:spPr>
            <a:xfrm>
              <a:off x="0" y="4206230"/>
              <a:ext cx="9821334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76200" tIns="76200" rIns="76200" bIns="76200" numCol="1" anchor="t">
              <a:noAutofit/>
            </a:bodyPr>
            <a:lstStyle>
              <a:lvl1pPr algn="r">
                <a:defRPr sz="1200"/>
              </a:lvl1pPr>
            </a:lstStyle>
            <a:p>
              <a:r>
                <a:t>Type to enter a caption.</a:t>
              </a:r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标题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5945">
              <a:defRPr sz="2015"/>
            </a:lvl1pPr>
          </a:lstStyle>
          <a:p>
            <a:r>
              <a:t>Vue - 事件处理</a:t>
            </a:r>
          </a:p>
        </p:txBody>
      </p:sp>
      <p:grpSp>
        <p:nvGrpSpPr>
          <p:cNvPr id="275" name="Image Gallery"/>
          <p:cNvGrpSpPr/>
          <p:nvPr/>
        </p:nvGrpSpPr>
        <p:grpSpPr>
          <a:xfrm>
            <a:off x="1185333" y="2140513"/>
            <a:ext cx="9821334" cy="4589959"/>
            <a:chOff x="0" y="0"/>
            <a:chExt cx="9821333" cy="4589958"/>
          </a:xfrm>
        </p:grpSpPr>
        <p:pic>
          <p:nvPicPr>
            <p:cNvPr id="273" name="WeChateabfc23af9c6ba3bccb4f1ce2c6fcfe8.png" descr="WeChateabfc23af9c6ba3bccb4f1ce2c6fcfe8.png"/>
            <p:cNvPicPr>
              <a:picLocks noChangeAspect="1"/>
            </p:cNvPicPr>
            <p:nvPr/>
          </p:nvPicPr>
          <p:blipFill>
            <a:blip r:embed="rId1"/>
            <a:srcRect t="82" b="82"/>
            <a:stretch>
              <a:fillRect/>
            </a:stretch>
          </p:blipFill>
          <p:spPr>
            <a:xfrm>
              <a:off x="0" y="0"/>
              <a:ext cx="9821334" cy="4183559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274" name="Type to enter a caption."/>
            <p:cNvSpPr/>
            <p:nvPr/>
          </p:nvSpPr>
          <p:spPr>
            <a:xfrm>
              <a:off x="0" y="4259758"/>
              <a:ext cx="9821334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76200" tIns="76200" rIns="76200" bIns="76200" numCol="1" anchor="t">
              <a:noAutofit/>
            </a:bodyPr>
            <a:lstStyle>
              <a:lvl1pPr algn="r">
                <a:defRPr sz="1200"/>
              </a:lvl1pPr>
            </a:lstStyle>
            <a:p>
              <a:r>
                <a:t>Type to enter a caption.</a:t>
              </a:r>
            </a:p>
          </p:txBody>
        </p:sp>
      </p:grpSp>
      <p:sp>
        <p:nvSpPr>
          <p:cNvPr id="276" name="常用事件修饰符： stop, prevent, once …"/>
          <p:cNvSpPr txBox="1"/>
          <p:nvPr/>
        </p:nvSpPr>
        <p:spPr>
          <a:xfrm>
            <a:off x="1186105" y="1351280"/>
            <a:ext cx="4232894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常用事件修饰符： stop, prevent, once …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标题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5945">
              <a:defRPr sz="2015"/>
            </a:lvl1pPr>
          </a:lstStyle>
          <a:p>
            <a:r>
              <a:t>Vue - 组件基础</a:t>
            </a:r>
          </a:p>
        </p:txBody>
      </p:sp>
      <p:grpSp>
        <p:nvGrpSpPr>
          <p:cNvPr id="283" name="Image Gallery"/>
          <p:cNvGrpSpPr/>
          <p:nvPr/>
        </p:nvGrpSpPr>
        <p:grpSpPr>
          <a:xfrm>
            <a:off x="1096433" y="1144803"/>
            <a:ext cx="9821334" cy="5664647"/>
            <a:chOff x="0" y="0"/>
            <a:chExt cx="9821333" cy="5664646"/>
          </a:xfrm>
        </p:grpSpPr>
        <p:pic>
          <p:nvPicPr>
            <p:cNvPr id="281" name="WeChate40112ae3f0a6da2d04b0018317c2ad9.png" descr="WeChate40112ae3f0a6da2d04b0018317c2ad9.png"/>
            <p:cNvPicPr>
              <a:picLocks noChangeAspect="1"/>
            </p:cNvPicPr>
            <p:nvPr/>
          </p:nvPicPr>
          <p:blipFill>
            <a:blip r:embed="rId1"/>
            <a:srcRect l="218" r="218"/>
            <a:stretch>
              <a:fillRect/>
            </a:stretch>
          </p:blipFill>
          <p:spPr>
            <a:xfrm>
              <a:off x="0" y="0"/>
              <a:ext cx="9821334" cy="525824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282" name="Type to enter a caption."/>
            <p:cNvSpPr/>
            <p:nvPr/>
          </p:nvSpPr>
          <p:spPr>
            <a:xfrm>
              <a:off x="0" y="5334446"/>
              <a:ext cx="9821334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76200" tIns="76200" rIns="76200" bIns="76200" numCol="1" anchor="t">
              <a:noAutofit/>
            </a:bodyPr>
            <a:lstStyle>
              <a:lvl1pPr algn="r">
                <a:defRPr sz="1200"/>
              </a:lvl1pPr>
            </a:lstStyle>
            <a:p>
              <a:r>
                <a:t>Type to enter a caption.</a:t>
              </a:r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标题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5945">
              <a:defRPr sz="2015"/>
            </a:lvl1pPr>
          </a:lstStyle>
          <a:p>
            <a:r>
              <a:t>Vue - 插槽</a:t>
            </a:r>
          </a:p>
        </p:txBody>
      </p:sp>
      <p:sp>
        <p:nvSpPr>
          <p:cNvPr id="288" name="文本框 3"/>
          <p:cNvSpPr txBox="1"/>
          <p:nvPr/>
        </p:nvSpPr>
        <p:spPr>
          <a:xfrm>
            <a:off x="907753" y="1577005"/>
            <a:ext cx="8142456" cy="324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just">
              <a:defRPr sz="2400"/>
            </a:pPr>
            <a:r>
              <a:t>插槽种类：</a:t>
            </a:r>
          </a:p>
          <a:p>
            <a:pPr algn="just">
              <a:defRPr sz="2400"/>
            </a:pPr>
          </a:p>
          <a:p>
            <a:pPr algn="just">
              <a:defRPr sz="2400"/>
            </a:pPr>
            <a:r>
              <a:t>默认插槽</a:t>
            </a:r>
          </a:p>
          <a:p>
            <a:pPr algn="just">
              <a:defRPr sz="2400"/>
            </a:pPr>
          </a:p>
          <a:p>
            <a:pPr algn="just">
              <a:defRPr sz="2400"/>
            </a:pPr>
            <a:r>
              <a:t>具名插槽</a:t>
            </a:r>
          </a:p>
          <a:p>
            <a:pPr algn="just">
              <a:defRPr sz="2400"/>
            </a:pPr>
          </a:p>
          <a:p>
            <a:pPr algn="just">
              <a:defRPr sz="2400"/>
            </a:pPr>
            <a:r>
              <a:t>作用域插槽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标题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5945">
              <a:defRPr sz="2015"/>
            </a:lvl1pPr>
          </a:lstStyle>
          <a:p>
            <a:r>
              <a:t>Vue - 进阶</a:t>
            </a:r>
          </a:p>
        </p:txBody>
      </p:sp>
      <p:sp>
        <p:nvSpPr>
          <p:cNvPr id="293" name="文本框 4"/>
          <p:cNvSpPr txBox="1"/>
          <p:nvPr/>
        </p:nvSpPr>
        <p:spPr>
          <a:xfrm>
            <a:off x="907753" y="1594760"/>
            <a:ext cx="8142456" cy="2555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just">
              <a:defRPr sz="2400"/>
            </a:pPr>
            <a:r>
              <a:t>异步组件</a:t>
            </a:r>
          </a:p>
          <a:p>
            <a:pPr algn="just">
              <a:defRPr sz="2400"/>
            </a:pPr>
            <a:r>
              <a:t>路由</a:t>
            </a:r>
          </a:p>
          <a:p>
            <a:pPr algn="just">
              <a:defRPr sz="2400"/>
            </a:pPr>
            <a:r>
              <a:t>Vuex</a:t>
            </a:r>
          </a:p>
          <a:p>
            <a:pPr algn="just">
              <a:defRPr sz="2400"/>
            </a:pPr>
            <a:r>
              <a:t>服务端渲染</a:t>
            </a:r>
          </a:p>
          <a:p>
            <a:pPr algn="just">
              <a:defRPr sz="2400"/>
            </a:pPr>
            <a:r>
              <a:t>插件</a:t>
            </a:r>
          </a:p>
          <a:p>
            <a:pPr algn="just">
              <a:defRPr sz="2400"/>
            </a:pPr>
            <a:r>
              <a:t>自定义指令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图片 1" descr="图片 1"/>
          <p:cNvPicPr>
            <a:picLocks noChangeAspect="1"/>
          </p:cNvPicPr>
          <p:nvPr/>
        </p:nvPicPr>
        <p:blipFill>
          <a:blip r:embed="rId1"/>
          <a:srcRect t="23523" r="124" b="3220"/>
          <a:stretch>
            <a:fillRect/>
          </a:stretch>
        </p:blipFill>
        <p:spPr>
          <a:xfrm>
            <a:off x="15118" y="0"/>
            <a:ext cx="12176882" cy="68738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98" name="矩形 2"/>
          <p:cNvSpPr/>
          <p:nvPr/>
        </p:nvSpPr>
        <p:spPr>
          <a:xfrm>
            <a:off x="0" y="0"/>
            <a:ext cx="12192000" cy="6888163"/>
          </a:xfrm>
          <a:prstGeom prst="rect">
            <a:avLst/>
          </a:prstGeom>
          <a:solidFill>
            <a:srgbClr val="1F1F1F">
              <a:alpha val="85097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299" name="文本框 3"/>
          <p:cNvSpPr txBox="1"/>
          <p:nvPr/>
        </p:nvSpPr>
        <p:spPr>
          <a:xfrm>
            <a:off x="585310" y="574676"/>
            <a:ext cx="5699126" cy="13233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7200">
                <a:solidFill>
                  <a:srgbClr val="60D4D4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Arial Unicode MS" panose="020B0604020202020204" charset="-122"/>
              </a:defRPr>
            </a:lvl1pPr>
          </a:lstStyle>
          <a:p>
            <a:r>
              <a:t>Thank you</a:t>
            </a:r>
          </a:p>
        </p:txBody>
      </p:sp>
      <p:sp>
        <p:nvSpPr>
          <p:cNvPr id="300" name="文本框 20"/>
          <p:cNvSpPr txBox="1"/>
          <p:nvPr/>
        </p:nvSpPr>
        <p:spPr>
          <a:xfrm>
            <a:off x="396875" y="6376987"/>
            <a:ext cx="2841625" cy="345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深圳八爪网络科技有限公司</a:t>
            </a:r>
          </a:p>
        </p:txBody>
      </p:sp>
      <p:pic>
        <p:nvPicPr>
          <p:cNvPr id="301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466" y="574676"/>
            <a:ext cx="2703672" cy="275907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43"/>
          <p:cNvSpPr txBox="1"/>
          <p:nvPr/>
        </p:nvSpPr>
        <p:spPr>
          <a:xfrm>
            <a:off x="6750342" y="1217715"/>
            <a:ext cx="3433815" cy="4191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404040"/>
                </a:solidFill>
              </a:defRPr>
            </a:lvl1pPr>
          </a:lstStyle>
          <a:p>
            <a:r>
              <a:t>框架选择</a:t>
            </a:r>
          </a:p>
        </p:txBody>
      </p:sp>
      <p:sp>
        <p:nvSpPr>
          <p:cNvPr id="215" name="Rectangle 44"/>
          <p:cNvSpPr txBox="1"/>
          <p:nvPr/>
        </p:nvSpPr>
        <p:spPr>
          <a:xfrm>
            <a:off x="5353703" y="1101070"/>
            <a:ext cx="842964" cy="76496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ctr">
              <a:defRPr sz="5400">
                <a:solidFill>
                  <a:srgbClr val="60D4D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01</a:t>
            </a:r>
          </a:p>
        </p:txBody>
      </p:sp>
      <p:sp>
        <p:nvSpPr>
          <p:cNvPr id="216" name="直接连接符 15"/>
          <p:cNvSpPr/>
          <p:nvPr/>
        </p:nvSpPr>
        <p:spPr>
          <a:xfrm>
            <a:off x="6417578" y="1217408"/>
            <a:ext cx="8389" cy="584777"/>
          </a:xfrm>
          <a:prstGeom prst="line">
            <a:avLst/>
          </a:prstGeom>
          <a:ln w="50800">
            <a:solidFill>
              <a:srgbClr val="404040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217" name="Rectangle 47"/>
          <p:cNvSpPr txBox="1"/>
          <p:nvPr/>
        </p:nvSpPr>
        <p:spPr>
          <a:xfrm>
            <a:off x="5378775" y="2381710"/>
            <a:ext cx="792817" cy="76496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ctr">
              <a:defRPr sz="5400">
                <a:solidFill>
                  <a:srgbClr val="60D4D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02</a:t>
            </a:r>
          </a:p>
        </p:txBody>
      </p:sp>
      <p:sp>
        <p:nvSpPr>
          <p:cNvPr id="218" name="直接连接符 19"/>
          <p:cNvSpPr/>
          <p:nvPr/>
        </p:nvSpPr>
        <p:spPr>
          <a:xfrm>
            <a:off x="6425967" y="2504820"/>
            <a:ext cx="1" cy="609302"/>
          </a:xfrm>
          <a:prstGeom prst="line">
            <a:avLst/>
          </a:prstGeom>
          <a:ln w="50800">
            <a:solidFill>
              <a:srgbClr val="404040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219" name="Rectangle 43"/>
          <p:cNvSpPr txBox="1"/>
          <p:nvPr/>
        </p:nvSpPr>
        <p:spPr>
          <a:xfrm>
            <a:off x="6767120" y="2521598"/>
            <a:ext cx="3886082" cy="4191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404040"/>
                </a:solidFill>
              </a:defRPr>
            </a:lvl1pPr>
          </a:lstStyle>
          <a:p>
            <a:r>
              <a:t>Vue 基础</a:t>
            </a:r>
          </a:p>
        </p:txBody>
      </p:sp>
      <p:sp>
        <p:nvSpPr>
          <p:cNvPr id="220" name="Rectangle 50"/>
          <p:cNvSpPr txBox="1"/>
          <p:nvPr/>
        </p:nvSpPr>
        <p:spPr>
          <a:xfrm>
            <a:off x="5353703" y="3657207"/>
            <a:ext cx="792817" cy="76496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ctr">
              <a:defRPr sz="5400">
                <a:solidFill>
                  <a:srgbClr val="60D4D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03</a:t>
            </a:r>
          </a:p>
        </p:txBody>
      </p:sp>
      <p:sp>
        <p:nvSpPr>
          <p:cNvPr id="221" name="直接连接符 22"/>
          <p:cNvSpPr/>
          <p:nvPr/>
        </p:nvSpPr>
        <p:spPr>
          <a:xfrm>
            <a:off x="6417578" y="3800360"/>
            <a:ext cx="1" cy="609302"/>
          </a:xfrm>
          <a:prstGeom prst="line">
            <a:avLst/>
          </a:prstGeom>
          <a:ln w="50800">
            <a:solidFill>
              <a:srgbClr val="404040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222" name="Rectangle 43"/>
          <p:cNvSpPr txBox="1"/>
          <p:nvPr/>
        </p:nvSpPr>
        <p:spPr>
          <a:xfrm>
            <a:off x="6783898" y="3794702"/>
            <a:ext cx="2592388" cy="4191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404040"/>
                </a:solidFill>
              </a:defRPr>
            </a:lvl1pPr>
          </a:lstStyle>
          <a:p>
            <a:r>
              <a:t>Vue 进阶</a:t>
            </a:r>
          </a:p>
        </p:txBody>
      </p:sp>
      <p:sp>
        <p:nvSpPr>
          <p:cNvPr id="223" name="矩形 30"/>
          <p:cNvSpPr/>
          <p:nvPr/>
        </p:nvSpPr>
        <p:spPr>
          <a:xfrm>
            <a:off x="4471815" y="6325299"/>
            <a:ext cx="7720186" cy="444618"/>
          </a:xfrm>
          <a:prstGeom prst="rect">
            <a:avLst/>
          </a:prstGeom>
          <a:solidFill>
            <a:srgbClr val="CCE8CF"/>
          </a:solidFill>
          <a:ln w="12700">
            <a:solidFill>
              <a:srgbClr val="CCE8C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CCE8CF"/>
                </a:solidFill>
              </a:defRPr>
            </a:pPr>
          </a:p>
        </p:txBody>
      </p:sp>
      <p:pic>
        <p:nvPicPr>
          <p:cNvPr id="224" name="图片 1" descr="图片 1"/>
          <p:cNvPicPr>
            <a:picLocks noChangeAspect="1"/>
          </p:cNvPicPr>
          <p:nvPr/>
        </p:nvPicPr>
        <p:blipFill>
          <a:blip r:embed="rId1"/>
          <a:srcRect l="34320" t="4521" r="17717" b="134"/>
          <a:stretch>
            <a:fillRect/>
          </a:stretch>
        </p:blipFill>
        <p:spPr>
          <a:xfrm>
            <a:off x="-9526" y="0"/>
            <a:ext cx="4481342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标题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75945">
              <a:defRPr sz="2015"/>
            </a:pPr>
            <a:r>
              <a:t>React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，</a:t>
            </a:r>
            <a:r>
              <a:t>Vue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，</a:t>
            </a:r>
            <a:r>
              <a:t>Angular 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框架选型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29" name="Rectangle 2"/>
          <p:cNvSpPr txBox="1"/>
          <p:nvPr/>
        </p:nvSpPr>
        <p:spPr>
          <a:xfrm>
            <a:off x="907753" y="1254993"/>
            <a:ext cx="8712970" cy="304609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>
              <a:defRPr sz="2400"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框架源码体积：</a:t>
            </a:r>
            <a:r>
              <a:t>Angular  &gt;  React  &gt; Vue</a:t>
            </a:r>
            <a:endParaRPr sz="4400">
              <a:solidFill>
                <a:srgbClr val="FFFFFF"/>
              </a:solidFill>
            </a:endParaRPr>
          </a:p>
          <a:p>
            <a:pPr>
              <a:defRPr sz="2400"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生态系统：</a:t>
            </a:r>
            <a:r>
              <a:t>React  &gt;  Vue  &gt; Angular</a:t>
            </a:r>
            <a:endParaRPr sz="4400">
              <a:solidFill>
                <a:srgbClr val="FFFFFF"/>
              </a:solidFill>
            </a:endParaRPr>
          </a:p>
          <a:p>
            <a:pPr>
              <a:defRPr sz="2400"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跨平台优势： </a:t>
            </a:r>
            <a:r>
              <a:t>React  &gt;  Vue  &gt;  Angular</a:t>
            </a:r>
            <a:endParaRPr sz="4400">
              <a:solidFill>
                <a:srgbClr val="FFFFFF"/>
              </a:solidFill>
            </a:endParaRPr>
          </a:p>
          <a:p>
            <a:pPr>
              <a:defRPr sz="2400"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学习成本： </a:t>
            </a:r>
            <a:r>
              <a:t>Vue  &gt;  React  &gt; Angular</a:t>
            </a:r>
            <a:endParaRPr sz="4400">
              <a:solidFill>
                <a:srgbClr val="FFFFFF"/>
              </a:solidFill>
            </a:endParaRPr>
          </a:p>
          <a:p>
            <a:pPr>
              <a:defRPr sz="2400"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灵活性： </a:t>
            </a:r>
            <a:r>
              <a:t>Vue  &gt;  React  &gt;  Angular</a:t>
            </a:r>
            <a:endParaRPr sz="4400">
              <a:solidFill>
                <a:srgbClr val="FFFFFF"/>
              </a:solidFill>
            </a:endParaRPr>
          </a:p>
          <a:p>
            <a:pPr>
              <a:defRPr sz="2400"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团队稳定性： </a:t>
            </a:r>
            <a:r>
              <a:t>Vue  &gt;  React </a:t>
            </a:r>
            <a:endParaRPr sz="4400">
              <a:solidFill>
                <a:srgbClr val="FFFFFF"/>
              </a:solidFill>
            </a:endParaRPr>
          </a:p>
          <a:p>
            <a:pPr>
              <a:defRPr sz="2400"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pPr>
            <a:r>
              <a:t>TypeScript 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支持状况： </a:t>
            </a:r>
            <a:r>
              <a:t>Angular  &gt;  React   &gt;  Vue</a:t>
            </a:r>
            <a:br/>
            <a:r>
              <a:t>页</a:t>
            </a:r>
            <a:r>
              <a:rPr lang="zh-CN">
                <a:ea typeface="宋体" panose="02010600030101010101" pitchFamily="2" charset="-122"/>
              </a:rPr>
              <a:t>面元素较多且计算量较大： 推荐使用 </a:t>
            </a:r>
            <a:r>
              <a:rPr lang="en-US" altLang="zh-CN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eact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30" name="Rectangle 2"/>
          <p:cNvSpPr txBox="1"/>
          <p:nvPr/>
        </p:nvSpPr>
        <p:spPr>
          <a:xfrm>
            <a:off x="907753" y="4485921"/>
            <a:ext cx="8712970" cy="16154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>
              <a:defRPr sz="2400"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当前企业级开发：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>
              <a:defRPr sz="2400"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pPr>
            <a:r>
              <a:t>	</a:t>
            </a:r>
            <a:endParaRPr sz="4400">
              <a:solidFill>
                <a:srgbClr val="FFFFFF"/>
              </a:solidFill>
            </a:endParaRPr>
          </a:p>
          <a:p>
            <a:pPr>
              <a:defRPr sz="2400"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pPr>
            <a:r>
              <a:t>	React + TypeScript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2" animBg="1" advAuto="0"/>
      <p:bldP spid="229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标题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75945">
              <a:defRPr sz="2015"/>
            </a:pPr>
            <a:r>
              <a:t>Vue 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生命周期钩子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35" name="文本框 6"/>
          <p:cNvSpPr txBox="1"/>
          <p:nvPr/>
        </p:nvSpPr>
        <p:spPr>
          <a:xfrm>
            <a:off x="1343182" y="1720839"/>
            <a:ext cx="8147247" cy="3825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just">
              <a:defRPr sz="2400"/>
            </a:pPr>
            <a:r>
              <a:t>beforeCreate:</a:t>
            </a:r>
          </a:p>
          <a:p>
            <a:pPr algn="just">
              <a:defRPr sz="2400"/>
            </a:pPr>
            <a:r>
              <a:t>created</a:t>
            </a:r>
            <a:r>
              <a:t>：</a:t>
            </a:r>
          </a:p>
          <a:p>
            <a:pPr algn="just">
              <a:defRPr sz="2400"/>
            </a:pPr>
            <a:r>
              <a:t>beforeMount</a:t>
            </a:r>
          </a:p>
          <a:p>
            <a:pPr algn="just">
              <a:defRPr sz="2400"/>
            </a:pPr>
            <a:r>
              <a:t>mounted</a:t>
            </a:r>
          </a:p>
          <a:p>
            <a:pPr algn="just">
              <a:defRPr sz="2400"/>
            </a:pPr>
            <a:r>
              <a:t>beforeUpate</a:t>
            </a:r>
          </a:p>
          <a:p>
            <a:pPr algn="just">
              <a:defRPr sz="2400"/>
            </a:pPr>
            <a:r>
              <a:t>updated</a:t>
            </a:r>
          </a:p>
          <a:p>
            <a:pPr algn="just">
              <a:defRPr sz="2400"/>
            </a:pPr>
            <a:r>
              <a:t>beforeDestroy</a:t>
            </a:r>
          </a:p>
          <a:p>
            <a:pPr algn="just">
              <a:defRPr sz="2400"/>
            </a:pPr>
            <a:r>
              <a:t>destroyed</a:t>
            </a:r>
          </a:p>
          <a:p>
            <a:pPr algn="just">
              <a:defRPr sz="2400"/>
            </a:p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标题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75945">
              <a:defRPr sz="2015"/>
            </a:pPr>
            <a:r>
              <a:t>Vue – 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模板语法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40" name="文本框 3"/>
          <p:cNvSpPr txBox="1"/>
          <p:nvPr/>
        </p:nvSpPr>
        <p:spPr>
          <a:xfrm>
            <a:off x="1597239" y="1337533"/>
            <a:ext cx="8997520" cy="3215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just">
              <a:defRPr sz="1600"/>
            </a:pPr>
            <a:r>
              <a:t>&lt;span&gt;Message {{ message }} &lt;/span&gt;</a:t>
            </a:r>
          </a:p>
          <a:p>
            <a:pPr algn="just">
              <a:defRPr sz="1600"/>
            </a:pPr>
            <a:r>
              <a:t>&lt;span v-once&gt;Message {{ message }} &lt;/span&gt;</a:t>
            </a:r>
          </a:p>
          <a:p>
            <a:pPr algn="just"/>
            <a:r>
              <a:t>&lt;span v-html="rawHtml"&gt;&lt;/span&gt;</a:t>
            </a:r>
          </a:p>
          <a:p>
            <a:pPr algn="just"/>
          </a:p>
          <a:p>
            <a:pPr algn="just"/>
            <a:r>
              <a:t>&lt;span v-bind:id=“dynamicId”&gt;&lt;/span&gt;</a:t>
            </a:r>
          </a:p>
          <a:p>
            <a:pPr algn="just"/>
            <a:r>
              <a:t>&lt;span :id=“dynamicId”&gt;&lt;/span&gt;</a:t>
            </a:r>
          </a:p>
          <a:p>
            <a:pPr algn="just"/>
          </a:p>
          <a:p>
            <a:pPr algn="just">
              <a:defRPr sz="1600"/>
            </a:pPr>
            <a:r>
              <a:t>&lt;span v-on:click=“handleClick”&gt;&lt;/span&gt;</a:t>
            </a:r>
          </a:p>
          <a:p>
            <a:pPr algn="just">
              <a:defRPr sz="1600"/>
            </a:pPr>
            <a:r>
              <a:t>&lt;span @click=“handleClick”&gt;&lt;/span&gt;</a:t>
            </a:r>
          </a:p>
          <a:p>
            <a:pPr algn="just">
              <a:defRPr sz="1600"/>
            </a:pPr>
          </a:p>
          <a:p>
            <a:pPr algn="just"/>
            <a:r>
              <a:t>&lt;form v-on:submit.prevent="onSubmit"&gt;...&lt;/form&gt;</a:t>
            </a:r>
            <a:endParaRPr sz="160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65760">
              <a:defRPr sz="1280"/>
            </a:pPr>
            <a:r>
              <a:t>class 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与 </a:t>
            </a:r>
            <a:r>
              <a:t>style 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绑定</a:t>
            </a:r>
            <a:b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</a:b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45" name="文本框 4"/>
          <p:cNvSpPr txBox="1"/>
          <p:nvPr/>
        </p:nvSpPr>
        <p:spPr>
          <a:xfrm>
            <a:off x="790619" y="1442593"/>
            <a:ext cx="10156056" cy="4041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1600"/>
            </a:pPr>
            <a:r>
              <a:t>Class </a:t>
            </a:r>
            <a:r>
              <a:t>绑定</a:t>
            </a:r>
          </a:p>
          <a:p>
            <a:pPr lvl="1"/>
            <a:r>
              <a:t>	&lt;div v-bind:class="{ active: isActive }"&gt;&lt;/div&gt;</a:t>
            </a:r>
          </a:p>
          <a:p>
            <a:pPr lvl="2"/>
            <a:r>
              <a:t>&lt;div class=“a" :class="{ b: true, ‘c’: true }" &gt;&lt;/div&gt;</a:t>
            </a:r>
          </a:p>
          <a:p>
            <a:pPr lvl="3">
              <a:defRPr sz="1600"/>
            </a:pPr>
            <a:r>
              <a:t> &lt;div class=“a b c"&gt;&lt;/div&gt;</a:t>
            </a:r>
          </a:p>
          <a:p>
            <a:pPr lvl="2"/>
            <a:r>
              <a:t>&lt;div v-bind:class="classObject"&gt;&lt;/div&gt;</a:t>
            </a:r>
          </a:p>
          <a:p>
            <a:pPr lvl="2"/>
            <a:r>
              <a:t>        classObject = {a</a:t>
            </a:r>
            <a:r>
              <a:t>： </a:t>
            </a:r>
            <a:r>
              <a:t>true, b: true, c: true} </a:t>
            </a:r>
          </a:p>
          <a:p>
            <a:pPr lvl="2"/>
            <a:r>
              <a:t>&lt;div v-bind:class="[activeClass, errorClass]"&gt;&lt;/div&gt;</a:t>
            </a:r>
          </a:p>
          <a:p>
            <a:pPr lvl="2"/>
            <a:r>
              <a:t>&lt;div v-bind:class="[isActive ? activeClass : '', errorClass]"&gt;&lt;/div&gt;</a:t>
            </a:r>
          </a:p>
          <a:p>
            <a:pPr lvl="2"/>
            <a:r>
              <a:t>&lt;div v-bind:class="[{ active: isActive }, errorClass]"&gt;&lt;/div&gt;</a:t>
            </a:r>
          </a:p>
          <a:p>
            <a:pPr lvl="2"/>
          </a:p>
          <a:p>
            <a:r>
              <a:t>2. Style </a:t>
            </a:r>
            <a:r>
              <a:t>绑定</a:t>
            </a:r>
          </a:p>
          <a:p>
            <a:r>
              <a:t>	&lt;div v-bind:style="{ color: activeColor, fontSize: fontSize + 'px' }"&gt;&lt;/div&gt;</a:t>
            </a:r>
          </a:p>
          <a:p>
            <a:r>
              <a:t>	&lt;div v-bind:style="styleObject"&gt;&lt;/div&gt;</a:t>
            </a:r>
          </a:p>
          <a:p>
            <a:r>
              <a:t>	&lt;div v-bind:style="[baseStyles, overridingStyles]"&gt;&lt;/div&gt;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标题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75945">
              <a:defRPr sz="2015"/>
            </a:pPr>
            <a:r>
              <a:t>Vue-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计算属性和侦听器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48" name="文本框 3"/>
          <p:cNvSpPr txBox="1"/>
          <p:nvPr/>
        </p:nvSpPr>
        <p:spPr>
          <a:xfrm>
            <a:off x="790619" y="1442594"/>
            <a:ext cx="10156056" cy="28473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1600"/>
            </a:pPr>
            <a:r>
              <a:t>计算属性与函数区别</a:t>
            </a:r>
          </a:p>
          <a:p>
            <a:pPr marL="800100" lvl="1" indent="-342900">
              <a:buSzPct val="100000"/>
              <a:buAutoNum type="arabicPeriod"/>
              <a:defRPr sz="1600"/>
            </a:pPr>
            <a:r>
              <a:t>计算属性仅在依赖的值变化后会执行计算过程，之后缓存结果</a:t>
            </a:r>
          </a:p>
          <a:p>
            <a:pPr marL="800100" lvl="1" indent="-342900">
              <a:buSzPct val="100000"/>
              <a:buAutoNum type="arabicPeriod"/>
              <a:defRPr sz="1600"/>
            </a:pPr>
            <a:r>
              <a:t>函数值当每次执行</a:t>
            </a:r>
            <a:r>
              <a:t>render</a:t>
            </a:r>
            <a:r>
              <a:t>的时候，都会执行，返回新的结果，不会缓存</a:t>
            </a:r>
          </a:p>
          <a:p>
            <a:pPr marL="800100" lvl="1" indent="-342900">
              <a:buSzPct val="100000"/>
              <a:buAutoNum type="arabicPeriod"/>
              <a:defRPr sz="1600"/>
            </a:pPr>
          </a:p>
          <a:p>
            <a:pPr marL="342900" indent="-342900">
              <a:buSzPct val="100000"/>
              <a:buAutoNum type="arabicPeriod"/>
              <a:defRPr sz="1600"/>
            </a:pPr>
            <a:r>
              <a:t>侦听器</a:t>
            </a:r>
          </a:p>
          <a:p>
            <a:pPr marL="800100" lvl="1" indent="-342900">
              <a:buSzPct val="100000"/>
              <a:buAutoNum type="arabicPeriod"/>
            </a:pPr>
            <a:r>
              <a:t>当需要在数据变化时执行异步或开销较大的操作时</a:t>
            </a:r>
          </a:p>
          <a:p>
            <a:pPr marL="800100" lvl="1" indent="-342900">
              <a:buSzPct val="100000"/>
              <a:buAutoNum type="arabicPeriod"/>
              <a:defRPr sz="1600"/>
            </a:pPr>
          </a:p>
          <a:p>
            <a:pPr marL="342900" indent="-342900">
              <a:buSzPct val="100000"/>
              <a:buAutoNum type="arabicPeriod"/>
              <a:defRPr sz="1600"/>
            </a:pPr>
            <a:r>
              <a:t>计算属性与侦听器的区别</a:t>
            </a:r>
          </a:p>
          <a:p>
            <a:pPr marL="800100" lvl="1" indent="-342900">
              <a:buSzPct val="100000"/>
              <a:buAutoNum type="arabicPeriod"/>
              <a:defRPr sz="1600"/>
            </a:pPr>
            <a:r>
              <a:t>计算属性依赖其他值，而其他值依赖侦听器</a:t>
            </a:r>
          </a:p>
          <a:p>
            <a:pPr marL="800100" lvl="1" indent="-342900">
              <a:buSzPct val="100000"/>
              <a:buAutoNum type="arabicPeriod"/>
              <a:defRPr sz="1600"/>
            </a:pPr>
            <a:r>
              <a:t>侦听器可以侦听 </a:t>
            </a:r>
            <a:r>
              <a:t>data </a:t>
            </a:r>
            <a:r>
              <a:t>或者 </a:t>
            </a:r>
            <a:r>
              <a:t>props </a:t>
            </a:r>
            <a:r>
              <a:t>的值，计算属性不能与 </a:t>
            </a:r>
            <a:r>
              <a:t>data </a:t>
            </a:r>
            <a:r>
              <a:t>或者 </a:t>
            </a:r>
            <a:r>
              <a:t>props </a:t>
            </a:r>
            <a:r>
              <a:t>属性相同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标题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5945">
              <a:defRPr sz="201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 b="0"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pP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条件渲染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53" name="文本框 4"/>
          <p:cNvSpPr txBox="1"/>
          <p:nvPr/>
        </p:nvSpPr>
        <p:spPr>
          <a:xfrm>
            <a:off x="907753" y="1627394"/>
            <a:ext cx="10387263" cy="363201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just">
              <a:defRPr sz="2400"/>
            </a:pPr>
            <a:r>
              <a:t>v-if</a:t>
            </a:r>
          </a:p>
          <a:p>
            <a:pPr algn="just">
              <a:defRPr sz="2400"/>
            </a:pPr>
            <a:r>
              <a:t>    </a:t>
            </a:r>
            <a:r>
              <a:t>真正的条件渲染，切换过程中条件块内的事件监听器和子组件适当地被销</a:t>
            </a:r>
            <a:r>
              <a:t>     </a:t>
            </a:r>
            <a:r>
              <a:t>毁和重建</a:t>
            </a:r>
          </a:p>
          <a:p>
            <a:pPr algn="just">
              <a:defRPr sz="2400"/>
            </a:pPr>
            <a:r>
              <a:t>    </a:t>
            </a:r>
            <a:r>
              <a:t>惰性的，第一次变化为真时，才会开始渲染条件块</a:t>
            </a:r>
          </a:p>
          <a:p>
            <a:pPr algn="just"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v-show</a:t>
            </a:r>
          </a:p>
          <a:p>
            <a:pPr algn="just"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    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总会被渲染，只是</a:t>
            </a:r>
            <a:r>
              <a:t>css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切换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just"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  <a:p>
            <a:pPr algn="just"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v-if 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有更高的切换开销，</a:t>
            </a:r>
            <a:r>
              <a:t>v-show 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有更高的初始渲染开销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lvl="1" algn="just"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	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标题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75945">
              <a:defRPr sz="2015"/>
            </a:pPr>
            <a:r>
              <a:t>Vue - 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列表渲染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58" name="文本框 3"/>
          <p:cNvSpPr txBox="1"/>
          <p:nvPr/>
        </p:nvSpPr>
        <p:spPr>
          <a:xfrm>
            <a:off x="907752" y="1204959"/>
            <a:ext cx="10526687" cy="878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just">
              <a:defRPr sz="2400"/>
            </a:pPr>
            <a:r>
              <a:t>    1. V-for </a:t>
            </a:r>
            <a:r>
              <a:t>指令需要使用 </a:t>
            </a:r>
            <a:r>
              <a:t>‘(item, index) in items’ </a:t>
            </a:r>
            <a:r>
              <a:t>形式的语法  </a:t>
            </a:r>
          </a:p>
        </p:txBody>
      </p:sp>
      <p:grpSp>
        <p:nvGrpSpPr>
          <p:cNvPr id="261" name="Image Gallery"/>
          <p:cNvGrpSpPr/>
          <p:nvPr/>
        </p:nvGrpSpPr>
        <p:grpSpPr>
          <a:xfrm>
            <a:off x="1185333" y="2079613"/>
            <a:ext cx="9821334" cy="3965587"/>
            <a:chOff x="0" y="0"/>
            <a:chExt cx="9821333" cy="3965586"/>
          </a:xfrm>
        </p:grpSpPr>
        <p:pic>
          <p:nvPicPr>
            <p:cNvPr id="259" name="WeChat6d3f05ce8c00e9507d00582892d04724.png" descr="WeChat6d3f05ce8c00e9507d00582892d04724.png"/>
            <p:cNvPicPr>
              <a:picLocks noChangeAspect="1"/>
            </p:cNvPicPr>
            <p:nvPr/>
          </p:nvPicPr>
          <p:blipFill>
            <a:blip r:embed="rId1"/>
            <a:srcRect t="7930" b="7930"/>
            <a:stretch>
              <a:fillRect/>
            </a:stretch>
          </p:blipFill>
          <p:spPr>
            <a:xfrm>
              <a:off x="0" y="0"/>
              <a:ext cx="9821334" cy="355918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260" name="Type to enter a caption."/>
            <p:cNvSpPr/>
            <p:nvPr/>
          </p:nvSpPr>
          <p:spPr>
            <a:xfrm>
              <a:off x="0" y="3635386"/>
              <a:ext cx="9821334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76200" tIns="76200" rIns="76200" bIns="76200" numCol="1" anchor="t">
              <a:noAutofit/>
            </a:bodyPr>
            <a:lstStyle>
              <a:lvl1pPr algn="r">
                <a:defRPr sz="1200"/>
              </a:lvl1pPr>
            </a:lstStyle>
            <a:p>
              <a:r>
                <a:t>Type to enter a caption.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CCE8CF"/>
      </a:lt1>
      <a:dk2>
        <a:srgbClr val="A7A7A7"/>
      </a:dk2>
      <a:lt2>
        <a:srgbClr val="535353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1939</Words>
  <Application>WPS 演示</Application>
  <PresentationFormat/>
  <Paragraphs>138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Arial</vt:lpstr>
      <vt:lpstr>Impact</vt:lpstr>
      <vt:lpstr>Calibri</vt:lpstr>
      <vt:lpstr>Arial Unicode MS</vt:lpstr>
      <vt:lpstr>Office 主题</vt:lpstr>
      <vt:lpstr>PowerPoint 演示文稿</vt:lpstr>
      <vt:lpstr>PowerPoint 演示文稿</vt:lpstr>
      <vt:lpstr>React，Vue，Angular 框架选型</vt:lpstr>
      <vt:lpstr>Vue 生命周期钩子</vt:lpstr>
      <vt:lpstr>Vue – 模板语法</vt:lpstr>
      <vt:lpstr>class 与 style 绑定 </vt:lpstr>
      <vt:lpstr>Vue-计算属性和侦听器</vt:lpstr>
      <vt:lpstr>条件渲染</vt:lpstr>
      <vt:lpstr>Vue - 列表渲染</vt:lpstr>
      <vt:lpstr>Vue - 列表渲染（对象）</vt:lpstr>
      <vt:lpstr>Vue - 事件处理</vt:lpstr>
      <vt:lpstr>Vue - 组件基础</vt:lpstr>
      <vt:lpstr>Vue - 插槽</vt:lpstr>
      <vt:lpstr>Vue - 进阶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qd002</cp:lastModifiedBy>
  <cp:revision>1</cp:revision>
  <dcterms:created xsi:type="dcterms:W3CDTF">2019-05-20T09:13:24Z</dcterms:created>
  <dcterms:modified xsi:type="dcterms:W3CDTF">2019-05-20T09:13:24Z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