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64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8" r:id="rId5"/>
    <p:sldId id="26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C2F5633-DDA2-49ED-96FB-10C76B9B3112}">
          <p14:sldIdLst>
            <p14:sldId id="256"/>
          </p14:sldIdLst>
        </p14:section>
        <p14:section name="目录（以猎必得为例）" id="{4B77FC03-2131-42EF-9AB3-5B83DD1255B1}">
          <p14:sldIdLst>
            <p14:sldId id="258"/>
          </p14:sldIdLst>
        </p14:section>
        <p14:section name="各类适用模板（以猎必得为例）" id="{A87EA8BB-E80C-4256-8D73-4E3DC7B4D3FF}">
          <p14:sldIdLst>
            <p14:sldId id="262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封底" id="{66E8316F-5548-40D3-9C81-9BCF73CA439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8F33"/>
    <a:srgbClr val="F47A00"/>
    <a:srgbClr val="1981FF"/>
    <a:srgbClr val="60D4D4"/>
    <a:srgbClr val="62C0AE"/>
    <a:srgbClr val="404040"/>
    <a:srgbClr val="008DCA"/>
    <a:srgbClr val="F6A2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A2BB-1F63-49C7-8AC7-6F1A8113463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A2E9C-1DAE-4102-BD7F-748426569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7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5D15-C901-424B-A941-AE7EA87F0D4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7A31A-BDC5-4DAD-AEDA-F5830E2BB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3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如超过</a:t>
            </a:r>
            <a:r>
              <a:rPr lang="en-US" altLang="zh-CN" dirty="0"/>
              <a:t>4</a:t>
            </a:r>
            <a:r>
              <a:rPr lang="zh-CN" altLang="en-US" dirty="0"/>
              <a:t>个，可复制组合并修改数字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请注意精简语句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7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6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7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8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47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13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69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2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81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19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8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90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53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42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01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5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4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5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1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8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注意：根据内容更换图标 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A31A-BDC5-4DAD-AEDA-F5830E2BB1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3"/>
          <a:stretch/>
        </p:blipFill>
        <p:spPr>
          <a:xfrm>
            <a:off x="10355111" y="113143"/>
            <a:ext cx="1396093" cy="363198"/>
          </a:xfrm>
          <a:prstGeom prst="rect">
            <a:avLst/>
          </a:prstGeom>
        </p:spPr>
      </p:pic>
      <p:sp>
        <p:nvSpPr>
          <p:cNvPr id="31" name="标题 6"/>
          <p:cNvSpPr>
            <a:spLocks noGrp="1"/>
          </p:cNvSpPr>
          <p:nvPr>
            <p:ph type="title" hasCustomPrompt="1"/>
          </p:nvPr>
        </p:nvSpPr>
        <p:spPr>
          <a:xfrm>
            <a:off x="907754" y="761345"/>
            <a:ext cx="6591300" cy="443614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Storyline</a:t>
            </a:r>
            <a:r>
              <a:rPr lang="zh-CN" altLang="en-US" dirty="0"/>
              <a:t>（核心观点）</a:t>
            </a:r>
          </a:p>
        </p:txBody>
      </p:sp>
      <p:sp>
        <p:nvSpPr>
          <p:cNvPr id="32" name="直接连接符 5"/>
          <p:cNvSpPr>
            <a:spLocks noChangeShapeType="1"/>
          </p:cNvSpPr>
          <p:nvPr userDrawn="1"/>
        </p:nvSpPr>
        <p:spPr bwMode="auto">
          <a:xfrm flipH="1">
            <a:off x="610145" y="811462"/>
            <a:ext cx="152087" cy="393497"/>
          </a:xfrm>
          <a:prstGeom prst="line">
            <a:avLst/>
          </a:prstGeom>
          <a:noFill/>
          <a:ln w="38100" cap="flat" cmpd="sng">
            <a:solidFill>
              <a:srgbClr val="60D4D4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直接连接符 5"/>
          <p:cNvSpPr>
            <a:spLocks noChangeShapeType="1"/>
          </p:cNvSpPr>
          <p:nvPr userDrawn="1"/>
        </p:nvSpPr>
        <p:spPr bwMode="auto">
          <a:xfrm flipH="1">
            <a:off x="689445" y="811462"/>
            <a:ext cx="152087" cy="393497"/>
          </a:xfrm>
          <a:prstGeom prst="line">
            <a:avLst/>
          </a:prstGeom>
          <a:noFill/>
          <a:ln w="38100" cap="flat" cmpd="sng">
            <a:solidFill>
              <a:srgbClr val="60D4D4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6620933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4203404" y="6453963"/>
            <a:ext cx="37851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深圳八爪网络科技有限公司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164954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60C0D-08D6-4696-AC46-5451547E8B31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55FC-906D-42AF-90F2-016F7F86E54C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151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701-42C1-41CE-861A-6BDD60D2A569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5443-DC5B-45C2-B784-E9BB7349C009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3003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7B23-19B1-4863-99DB-C722D9D61EA9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E03C4-DA6A-4393-A296-F24AE5BBA0D8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084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64D07-21B6-40E7-97ED-991446F51BAF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69AB8-3537-4E58-928F-1CEE6CDFBAA5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7451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92024-5754-4ADB-8AEB-EB16A37814FD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BE39-BB52-4508-948F-CFB3D7130818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2831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181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514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0743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0184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27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3"/>
          <a:stretch/>
        </p:blipFill>
        <p:spPr>
          <a:xfrm>
            <a:off x="10355111" y="91449"/>
            <a:ext cx="1396093" cy="363198"/>
          </a:xfrm>
          <a:prstGeom prst="rect">
            <a:avLst/>
          </a:prstGeom>
        </p:spPr>
      </p:pic>
      <p:sp>
        <p:nvSpPr>
          <p:cNvPr id="9" name="标题 6"/>
          <p:cNvSpPr>
            <a:spLocks noGrp="1"/>
          </p:cNvSpPr>
          <p:nvPr>
            <p:ph type="title" hasCustomPrompt="1"/>
          </p:nvPr>
        </p:nvSpPr>
        <p:spPr>
          <a:xfrm>
            <a:off x="907754" y="744410"/>
            <a:ext cx="6591300" cy="443614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Storyline</a:t>
            </a:r>
            <a:r>
              <a:rPr lang="zh-CN" altLang="en-US" dirty="0"/>
              <a:t>（核心观点）</a:t>
            </a:r>
          </a:p>
        </p:txBody>
      </p:sp>
      <p:sp>
        <p:nvSpPr>
          <p:cNvPr id="10" name="直接连接符 5"/>
          <p:cNvSpPr>
            <a:spLocks noChangeShapeType="1"/>
          </p:cNvSpPr>
          <p:nvPr userDrawn="1"/>
        </p:nvSpPr>
        <p:spPr bwMode="auto">
          <a:xfrm flipH="1">
            <a:off x="610145" y="794527"/>
            <a:ext cx="152087" cy="393497"/>
          </a:xfrm>
          <a:prstGeom prst="line">
            <a:avLst/>
          </a:prstGeom>
          <a:noFill/>
          <a:ln w="38100" cap="flat" cmpd="sng">
            <a:solidFill>
              <a:srgbClr val="60D4D4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H="1">
            <a:off x="689445" y="794527"/>
            <a:ext cx="152087" cy="393497"/>
          </a:xfrm>
          <a:prstGeom prst="line">
            <a:avLst/>
          </a:prstGeom>
          <a:noFill/>
          <a:ln w="38100" cap="flat" cmpd="sng">
            <a:solidFill>
              <a:srgbClr val="60D4D4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0" y="6620933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4203404" y="6453963"/>
            <a:ext cx="37851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深圳八爪网络科技有限公司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17135252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33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24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8725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5379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9507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73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0FF7-81A8-455C-B714-8F3D8C971DDA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1C9D6-5548-4730-A23D-D47405EE6CCA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152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9C2A-5AE5-450E-93CE-281D5B5C4018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E8083-AC80-4707-9CFC-C7A47DC9E508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578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2E06-FBEC-48A3-A81D-2C665E126B02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C615A-176D-4058-A1DF-71ADE35979EC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766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A1A5-CDCC-4BDD-B536-D58047A1FD0A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0B0A-0356-4D17-9875-C2CBBBC49D2B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870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A48B-4DB7-4ED5-9CEF-233621ED9CDD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9625B-6C25-4F38-96D0-C7BA69843BFB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763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D636-202D-4AA9-A179-3C8C29C8E79C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2E70-39A5-4426-9905-1899A0A25B8B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72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2186A-9C22-4A77-8520-20BB3D4E755E}" type="datetime1">
              <a:rPr lang="zh-CN" altLang="en-US"/>
              <a:pPr>
                <a:defRPr/>
              </a:pPr>
              <a:t>2019/4/24</a:t>
            </a:fld>
            <a:endParaRPr lang="zh-CN" altLang="en-US" sz="1800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2B1C4-9F7D-4DE0-BF41-46B49479358A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254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E22197-8D70-45B4-BF81-26FA01557118}" type="datetime1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2019/4/24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7DC01-6D70-4F6C-AE9F-C3F86A15E445}" type="slidenum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741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ref/prop-his-length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jsref/met-his-go.html" TargetMode="External"/><Relationship Id="rId5" Type="http://schemas.openxmlformats.org/officeDocument/2006/relationships/hyperlink" Target="http://www.runoob.com/jsref/met-his-forward.html" TargetMode="External"/><Relationship Id="rId4" Type="http://schemas.openxmlformats.org/officeDocument/2006/relationships/hyperlink" Target="http://www.runoob.com/jsref/met-his-back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jsref/prop-loc-port.html" TargetMode="External"/><Relationship Id="rId13" Type="http://schemas.openxmlformats.org/officeDocument/2006/relationships/hyperlink" Target="http://www.runoob.com/jsref/met-loc-replace.html" TargetMode="External"/><Relationship Id="rId3" Type="http://schemas.openxmlformats.org/officeDocument/2006/relationships/hyperlink" Target="http://www.runoob.com/jsref/prop-loc-hash.html" TargetMode="External"/><Relationship Id="rId7" Type="http://schemas.openxmlformats.org/officeDocument/2006/relationships/hyperlink" Target="http://www.runoob.com/jsref/prop-loc-pathname.html" TargetMode="External"/><Relationship Id="rId12" Type="http://schemas.openxmlformats.org/officeDocument/2006/relationships/hyperlink" Target="http://www.runoob.com/jsref/met-loc-reload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jsref/prop-loc-href.html" TargetMode="External"/><Relationship Id="rId11" Type="http://schemas.openxmlformats.org/officeDocument/2006/relationships/hyperlink" Target="http://www.runoob.com/jsref/met-loc-assign.html" TargetMode="External"/><Relationship Id="rId5" Type="http://schemas.openxmlformats.org/officeDocument/2006/relationships/hyperlink" Target="http://www.runoob.com/jsref/prop-loc-hostname.html" TargetMode="External"/><Relationship Id="rId10" Type="http://schemas.openxmlformats.org/officeDocument/2006/relationships/hyperlink" Target="http://www.runoob.com/jsref/prop-loc-search.html" TargetMode="External"/><Relationship Id="rId4" Type="http://schemas.openxmlformats.org/officeDocument/2006/relationships/hyperlink" Target="http://www.runoob.com/jsref/prop-loc-host.html" TargetMode="External"/><Relationship Id="rId9" Type="http://schemas.openxmlformats.org/officeDocument/2006/relationships/hyperlink" Target="http://www.runoob.com/jsref/prop-loc-protocol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jsref/prop-nav-useragent.html" TargetMode="External"/><Relationship Id="rId3" Type="http://schemas.openxmlformats.org/officeDocument/2006/relationships/hyperlink" Target="http://www.runoob.com/jsref/prop-nav-appcodename.html" TargetMode="External"/><Relationship Id="rId7" Type="http://schemas.openxmlformats.org/officeDocument/2006/relationships/hyperlink" Target="http://www.runoob.com/jsref/prop-nav-platform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jsref/prop-nav-cookieenabled.html" TargetMode="External"/><Relationship Id="rId5" Type="http://schemas.openxmlformats.org/officeDocument/2006/relationships/hyperlink" Target="http://www.runoob.com/jsref/prop-nav-appversion.html" TargetMode="External"/><Relationship Id="rId4" Type="http://schemas.openxmlformats.org/officeDocument/2006/relationships/hyperlink" Target="http://www.runoob.com/jsref/prop-nav-appnam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23523" r="124" b="3221"/>
          <a:stretch>
            <a:fillRect/>
          </a:stretch>
        </p:blipFill>
        <p:spPr bwMode="auto">
          <a:xfrm>
            <a:off x="-31900" y="-33859"/>
            <a:ext cx="12239851" cy="690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-9053" y="-31388"/>
            <a:ext cx="12207951" cy="6901726"/>
          </a:xfrm>
          <a:prstGeom prst="rect">
            <a:avLst/>
          </a:prstGeom>
          <a:solidFill>
            <a:srgbClr val="1F1F1F">
              <a:alpha val="84999"/>
            </a:srgbClr>
          </a:solidFill>
          <a:ln w="127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1240731" y="2312052"/>
            <a:ext cx="10451161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 b="1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  <a:sym typeface="Arial Unicode MS" panose="020B0604020202020204" pitchFamily="34" charset="-122"/>
              </a:rPr>
              <a:t>前端培训学习第二节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56137"/>
          <a:stretch/>
        </p:blipFill>
        <p:spPr>
          <a:xfrm>
            <a:off x="4908431" y="1928614"/>
            <a:ext cx="2375138" cy="5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访问节点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83609E-8141-405A-9A16-9B1FAA45FAA8}"/>
              </a:ext>
            </a:extLst>
          </p:cNvPr>
          <p:cNvSpPr txBox="1"/>
          <p:nvPr/>
        </p:nvSpPr>
        <p:spPr>
          <a:xfrm>
            <a:off x="907753" y="1275725"/>
            <a:ext cx="104556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00"/>
                </a:solidFill>
              </a:rPr>
              <a:t>通过一些属性可以来遍历元素节点树：</a:t>
            </a: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</a:rPr>
              <a:t>parentElement</a:t>
            </a:r>
            <a:r>
              <a:rPr lang="zh-CN" altLang="en-US" sz="2800" dirty="0">
                <a:solidFill>
                  <a:srgbClr val="000000"/>
                </a:solidFill>
              </a:rPr>
              <a:t>　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返回当前元素的父元素节点（</a:t>
            </a:r>
            <a:r>
              <a:rPr lang="en-US" altLang="zh-CN" sz="2000" dirty="0">
                <a:solidFill>
                  <a:srgbClr val="000000"/>
                </a:solidFill>
              </a:rPr>
              <a:t>IE9</a:t>
            </a:r>
            <a:r>
              <a:rPr lang="zh-CN" altLang="en-US" sz="2000" dirty="0">
                <a:solidFill>
                  <a:srgbClr val="000000"/>
                </a:solidFill>
              </a:rPr>
              <a:t>以下不兼容）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</a:rPr>
              <a:t>children  </a:t>
            </a:r>
            <a:r>
              <a:rPr lang="en-US" altLang="zh-CN" sz="2000" dirty="0">
                <a:solidFill>
                  <a:srgbClr val="000000"/>
                </a:solidFill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</a:rPr>
              <a:t>返回当前元素的元素子节点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</a:rPr>
              <a:t>firstElementChild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返回的是第一个元素子节点（</a:t>
            </a:r>
            <a:r>
              <a:rPr lang="en-US" altLang="zh-CN" sz="2000" dirty="0">
                <a:solidFill>
                  <a:srgbClr val="000000"/>
                </a:solidFill>
              </a:rPr>
              <a:t>IE9</a:t>
            </a:r>
            <a:r>
              <a:rPr lang="zh-CN" altLang="en-US" sz="2000" dirty="0">
                <a:solidFill>
                  <a:srgbClr val="000000"/>
                </a:solidFill>
              </a:rPr>
              <a:t>以下不兼容）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</a:rPr>
              <a:t>lastElementChild</a:t>
            </a:r>
            <a:r>
              <a:rPr lang="en-US" altLang="zh-CN" sz="2800" dirty="0">
                <a:solidFill>
                  <a:srgbClr val="000000"/>
                </a:solidFill>
              </a:rPr>
              <a:t> 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返回的是最后一个元素子节点（</a:t>
            </a:r>
            <a:r>
              <a:rPr lang="en-US" altLang="zh-CN" sz="2000" dirty="0">
                <a:solidFill>
                  <a:srgbClr val="000000"/>
                </a:solidFill>
              </a:rPr>
              <a:t>IE9</a:t>
            </a:r>
            <a:r>
              <a:rPr lang="zh-CN" altLang="en-US" sz="2000" dirty="0">
                <a:solidFill>
                  <a:srgbClr val="000000"/>
                </a:solidFill>
              </a:rPr>
              <a:t>以下不兼容）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</a:rPr>
              <a:t>nextElementSibling</a:t>
            </a:r>
            <a:r>
              <a:rPr lang="en-US" altLang="zh-CN" sz="2800" dirty="0">
                <a:solidFill>
                  <a:srgbClr val="000000"/>
                </a:solidFill>
              </a:rPr>
              <a:t> 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返回的是后一个兄弟元素节点（</a:t>
            </a:r>
            <a:r>
              <a:rPr lang="en-US" altLang="zh-CN" sz="2000" dirty="0">
                <a:solidFill>
                  <a:srgbClr val="000000"/>
                </a:solidFill>
              </a:rPr>
              <a:t>IE9</a:t>
            </a:r>
            <a:r>
              <a:rPr lang="zh-CN" altLang="en-US" sz="2000" dirty="0">
                <a:solidFill>
                  <a:srgbClr val="000000"/>
                </a:solidFill>
              </a:rPr>
              <a:t>以下不兼容）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dirty="0" err="1">
                <a:solidFill>
                  <a:srgbClr val="000000"/>
                </a:solidFill>
              </a:rPr>
              <a:t>previousElementSibling</a:t>
            </a:r>
            <a:r>
              <a:rPr lang="en-US" altLang="zh-CN" sz="2800" dirty="0">
                <a:solidFill>
                  <a:srgbClr val="000000"/>
                </a:solidFill>
              </a:rPr>
              <a:t> 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返回的是前一个兄弟元素节点（</a:t>
            </a:r>
            <a:r>
              <a:rPr lang="en-US" altLang="zh-CN" sz="2000" dirty="0">
                <a:solidFill>
                  <a:srgbClr val="000000"/>
                </a:solidFill>
              </a:rPr>
              <a:t>IE9</a:t>
            </a:r>
            <a:r>
              <a:rPr lang="zh-CN" altLang="en-US" sz="2000" dirty="0">
                <a:solidFill>
                  <a:srgbClr val="000000"/>
                </a:solidFill>
              </a:rPr>
              <a:t>以下不兼容）</a:t>
            </a:r>
          </a:p>
          <a:p>
            <a:pPr algn="just"/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访问节点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3B473-FDC2-4D59-A905-056CEACB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4" y="1410531"/>
            <a:ext cx="6034584" cy="2927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670759-0B71-446B-B3B8-90F5DA79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54" y="4338021"/>
            <a:ext cx="5001086" cy="21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创建节点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DC04A-EB19-467D-8D66-88FEC685F4DA}"/>
              </a:ext>
            </a:extLst>
          </p:cNvPr>
          <p:cNvSpPr txBox="1"/>
          <p:nvPr/>
        </p:nvSpPr>
        <p:spPr>
          <a:xfrm>
            <a:off x="907754" y="1577006"/>
            <a:ext cx="8142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</a:rPr>
              <a:t>创建节点方法：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document.createElement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tagName</a:t>
            </a:r>
            <a:r>
              <a:rPr lang="en-US" altLang="zh-CN" sz="2400" dirty="0">
                <a:solidFill>
                  <a:srgbClr val="000000"/>
                </a:solidFill>
              </a:rPr>
              <a:t>);    /*</a:t>
            </a:r>
            <a:r>
              <a:rPr lang="zh-CN" altLang="en-US" sz="2400" dirty="0">
                <a:solidFill>
                  <a:srgbClr val="000000"/>
                </a:solidFill>
              </a:rPr>
              <a:t>元素节点*</a:t>
            </a:r>
            <a:r>
              <a:rPr lang="en-US" altLang="zh-CN" sz="2400" dirty="0">
                <a:solidFill>
                  <a:srgbClr val="000000"/>
                </a:solidFill>
              </a:rPr>
              <a:t>/</a:t>
            </a: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document.createTextNode</a:t>
            </a:r>
            <a:r>
              <a:rPr lang="en-US" altLang="zh-CN" sz="2400" dirty="0">
                <a:solidFill>
                  <a:srgbClr val="000000"/>
                </a:solidFill>
              </a:rPr>
              <a:t>(data);    /*</a:t>
            </a:r>
            <a:r>
              <a:rPr lang="zh-CN" altLang="en-US" sz="2400" dirty="0">
                <a:solidFill>
                  <a:srgbClr val="000000"/>
                </a:solidFill>
              </a:rPr>
              <a:t>文本节点*</a:t>
            </a:r>
            <a:r>
              <a:rPr lang="en-US" altLang="zh-CN" sz="2400" dirty="0">
                <a:solidFill>
                  <a:srgbClr val="000000"/>
                </a:solidFill>
              </a:rPr>
              <a:t>/</a:t>
            </a: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document.createAttribute</a:t>
            </a:r>
            <a:r>
              <a:rPr lang="en-US" altLang="zh-CN" sz="2400" dirty="0">
                <a:solidFill>
                  <a:srgbClr val="000000"/>
                </a:solidFill>
              </a:rPr>
              <a:t>(name);    /*</a:t>
            </a:r>
            <a:r>
              <a:rPr lang="zh-CN" altLang="en-US" sz="2400" dirty="0">
                <a:solidFill>
                  <a:srgbClr val="000000"/>
                </a:solidFill>
              </a:rPr>
              <a:t>属性节点*</a:t>
            </a:r>
            <a:r>
              <a:rPr lang="en-US" altLang="zh-CN" sz="2400" dirty="0">
                <a:solidFill>
                  <a:srgbClr val="000000"/>
                </a:solidFill>
              </a:rPr>
              <a:t>/</a:t>
            </a: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插入节点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4" y="1594761"/>
            <a:ext cx="8142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</a:rPr>
              <a:t>插入节点方法：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insertBefore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newNode,refNode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</a:rPr>
              <a:t>  在已有的子节点前插入一个新的子节点。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appendChild</a:t>
            </a:r>
            <a:r>
              <a:rPr lang="en-US" altLang="zh-CN" sz="2400" dirty="0">
                <a:solidFill>
                  <a:srgbClr val="000000"/>
                </a:solidFill>
              </a:rPr>
              <a:t>(child) </a:t>
            </a:r>
            <a:r>
              <a:rPr lang="zh-CN" altLang="en-US" sz="2400" dirty="0">
                <a:solidFill>
                  <a:srgbClr val="000000"/>
                </a:solidFill>
              </a:rPr>
              <a:t>  向节点的子节点列表的末尾添加新的子节点。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修改和删除节点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4" y="1594761"/>
            <a:ext cx="970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replaceChild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newChild,oldChild</a:t>
            </a:r>
            <a:r>
              <a:rPr lang="en-US" altLang="zh-CN" sz="2400" dirty="0">
                <a:solidFill>
                  <a:srgbClr val="000000"/>
                </a:solidFill>
              </a:rPr>
              <a:t>)  </a:t>
            </a:r>
            <a:r>
              <a:rPr lang="zh-CN" altLang="en-US" sz="2400" dirty="0">
                <a:solidFill>
                  <a:srgbClr val="000000"/>
                </a:solidFill>
              </a:rPr>
              <a:t>将某个子节点替换为另一个。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removeChild</a:t>
            </a:r>
            <a:r>
              <a:rPr lang="en-US" altLang="zh-CN" sz="2400" dirty="0">
                <a:solidFill>
                  <a:srgbClr val="000000"/>
                </a:solidFill>
              </a:rPr>
              <a:t>(child)  </a:t>
            </a:r>
            <a:r>
              <a:rPr lang="zh-CN" altLang="en-US" sz="2400" dirty="0">
                <a:solidFill>
                  <a:srgbClr val="000000"/>
                </a:solidFill>
              </a:rPr>
              <a:t>可从子节点列表中删除某个节点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属性操作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4" y="1612516"/>
            <a:ext cx="9701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err="1"/>
              <a:t>setAttribute</a:t>
            </a:r>
            <a:r>
              <a:rPr lang="en-US" altLang="zh-CN" sz="2400" dirty="0"/>
              <a:t>()  </a:t>
            </a:r>
            <a:r>
              <a:rPr lang="zh-CN" altLang="en-US" sz="2400" dirty="0"/>
              <a:t>创建或改变某个新属性</a:t>
            </a:r>
            <a:endParaRPr lang="en-US" altLang="zh-CN" sz="2400" dirty="0"/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/>
              <a:t>removeAttribute</a:t>
            </a:r>
            <a:r>
              <a:rPr lang="en-US" altLang="zh-CN" sz="2400" dirty="0"/>
              <a:t>()  </a:t>
            </a:r>
            <a:r>
              <a:rPr lang="zh-CN" altLang="en-US" sz="2400" dirty="0"/>
              <a:t>删除指定的属性。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err="1"/>
              <a:t>getAttribute</a:t>
            </a:r>
            <a:r>
              <a:rPr lang="en-US" altLang="zh-CN" sz="2400" dirty="0"/>
              <a:t>()   </a:t>
            </a:r>
            <a:r>
              <a:rPr lang="zh-CN" altLang="en-US" sz="2400" dirty="0"/>
              <a:t>通过名称获取属性的值。</a:t>
            </a:r>
            <a:endParaRPr lang="en-US" altLang="zh-CN" sz="2400" dirty="0"/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9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事件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4" y="1612516"/>
            <a:ext cx="970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事件，就是文档或浏览器窗口中发生的一些</a:t>
            </a:r>
            <a:r>
              <a:rPr lang="zh-CN" altLang="en-US" b="1" dirty="0"/>
              <a:t>特定交互瞬间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E907AB-0CEA-4357-971D-C2DDEFC0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00" y="1981848"/>
            <a:ext cx="4471387" cy="30188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8BBEAF-F852-4872-BC59-33D574F9BBB8}"/>
              </a:ext>
            </a:extLst>
          </p:cNvPr>
          <p:cNvSpPr txBox="1"/>
          <p:nvPr/>
        </p:nvSpPr>
        <p:spPr>
          <a:xfrm>
            <a:off x="907753" y="5369997"/>
            <a:ext cx="902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事件流包括三个阶段：事件捕获阶段，处于目标阶段和事件冒泡阶段，默认在捕获阶段是不调用事件处理程序的，在冒泡阶段触发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事件使用方法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3" y="1612516"/>
            <a:ext cx="11051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</a:t>
            </a:r>
            <a:r>
              <a:rPr lang="zh-CN" altLang="en-US" b="1" dirty="0"/>
              <a:t>事件</a:t>
            </a:r>
            <a:endParaRPr lang="en-US" altLang="zh-CN" b="1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中可以对一些页面的事件设定触发值，例如常用的点击 </a:t>
            </a:r>
            <a:r>
              <a:rPr lang="en-US" altLang="zh-CN" dirty="0"/>
              <a:t>onclick</a:t>
            </a:r>
            <a:r>
              <a:rPr lang="zh-CN" altLang="en-US" dirty="0"/>
              <a:t>，鼠标移动 </a:t>
            </a:r>
            <a:r>
              <a:rPr lang="en-US" altLang="zh-CN" dirty="0" err="1"/>
              <a:t>onmousemove</a:t>
            </a:r>
            <a:r>
              <a:rPr lang="zh-CN" altLang="en-US" dirty="0"/>
              <a:t>，或者移动端屏幕点击 </a:t>
            </a:r>
            <a:r>
              <a:rPr lang="en-US" altLang="zh-CN" dirty="0" err="1"/>
              <a:t>ontouchstart</a:t>
            </a:r>
            <a:r>
              <a:rPr lang="zh-CN" altLang="en-US" dirty="0"/>
              <a:t>，其它类似的还有 </a:t>
            </a:r>
            <a:r>
              <a:rPr lang="en-US" altLang="zh-CN" dirty="0" err="1"/>
              <a:t>onmousedown</a:t>
            </a:r>
            <a:r>
              <a:rPr lang="en-US" altLang="zh-CN" dirty="0"/>
              <a:t>, </a:t>
            </a:r>
            <a:r>
              <a:rPr lang="en-US" altLang="zh-CN" dirty="0" err="1"/>
              <a:t>onmouseup</a:t>
            </a:r>
            <a:r>
              <a:rPr lang="en-US" altLang="zh-CN" dirty="0"/>
              <a:t>, </a:t>
            </a:r>
            <a:r>
              <a:rPr lang="en-US" altLang="zh-CN" dirty="0" err="1"/>
              <a:t>onchange</a:t>
            </a:r>
            <a:r>
              <a:rPr lang="en-US" altLang="zh-CN" dirty="0"/>
              <a:t>, </a:t>
            </a:r>
            <a:r>
              <a:rPr lang="en-US" altLang="zh-CN" dirty="0" err="1"/>
              <a:t>onfocus</a:t>
            </a:r>
            <a:r>
              <a:rPr lang="en-US" altLang="zh-CN" dirty="0"/>
              <a:t>, </a:t>
            </a:r>
            <a:r>
              <a:rPr lang="en-US" altLang="zh-CN" dirty="0" err="1"/>
              <a:t>onmouseenter</a:t>
            </a:r>
            <a:r>
              <a:rPr lang="en-US" altLang="zh-CN" dirty="0"/>
              <a:t>, </a:t>
            </a:r>
            <a:r>
              <a:rPr lang="en-US" altLang="zh-CN" dirty="0" err="1"/>
              <a:t>ontouchmove</a:t>
            </a:r>
            <a:r>
              <a:rPr lang="en-US" altLang="zh-CN" dirty="0"/>
              <a:t>, </a:t>
            </a:r>
            <a:r>
              <a:rPr lang="en-US" altLang="zh-CN" dirty="0" err="1"/>
              <a:t>ontouchend</a:t>
            </a:r>
            <a:r>
              <a:rPr lang="en-US" altLang="zh-CN" dirty="0"/>
              <a:t> </a:t>
            </a:r>
            <a:r>
              <a:rPr lang="zh-CN" altLang="en-US" dirty="0"/>
              <a:t>等等，可以对其设定值来实现事件触发后执行的操作，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&lt;h1 onclick="alert("hello");"&gt;Click me&lt;/h1&gt;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addEventListener</a:t>
            </a:r>
            <a:r>
              <a:rPr lang="en-US" altLang="zh-CN" b="1" dirty="0"/>
              <a:t>()</a:t>
            </a:r>
            <a:r>
              <a:rPr lang="zh-CN" altLang="en-US" b="1" dirty="0"/>
              <a:t>方法</a:t>
            </a:r>
          </a:p>
          <a:p>
            <a:r>
              <a:rPr lang="en-US" altLang="zh-CN" dirty="0" err="1"/>
              <a:t>addEventListener</a:t>
            </a:r>
            <a:r>
              <a:rPr lang="en-US" altLang="zh-CN" dirty="0"/>
              <a:t>()</a:t>
            </a:r>
            <a:r>
              <a:rPr lang="zh-CN" altLang="en-US" dirty="0"/>
              <a:t>方法这个方法设定一个事件监听器，当某一事件发生通过设定的参数执行操作。语法是：</a:t>
            </a:r>
            <a:r>
              <a:rPr lang="en-US" altLang="zh-CN" dirty="0" err="1"/>
              <a:t>addEventListener</a:t>
            </a:r>
            <a:r>
              <a:rPr lang="en-US" altLang="zh-CN" dirty="0"/>
              <a:t>(event, function, </a:t>
            </a:r>
            <a:r>
              <a:rPr lang="en-US" altLang="zh-CN" dirty="0" err="1"/>
              <a:t>useCapture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 </a:t>
            </a:r>
            <a:r>
              <a:rPr lang="en-US" altLang="zh-CN" dirty="0"/>
              <a:t>event </a:t>
            </a:r>
            <a:r>
              <a:rPr lang="zh-CN" altLang="en-US" dirty="0"/>
              <a:t>是必须的，表示监听的事件，例如 </a:t>
            </a:r>
            <a:r>
              <a:rPr lang="en-US" altLang="zh-CN" dirty="0"/>
              <a:t>click, </a:t>
            </a:r>
            <a:r>
              <a:rPr lang="en-US" altLang="zh-CN" dirty="0" err="1"/>
              <a:t>touchstart</a:t>
            </a:r>
            <a:r>
              <a:rPr lang="en-US" altLang="zh-CN" dirty="0"/>
              <a:t> </a:t>
            </a:r>
            <a:r>
              <a:rPr lang="zh-CN" altLang="en-US" dirty="0"/>
              <a:t>等，就是之前不加前缀 </a:t>
            </a:r>
            <a:r>
              <a:rPr lang="en-US" altLang="zh-CN" dirty="0"/>
              <a:t>on </a:t>
            </a:r>
            <a:r>
              <a:rPr lang="zh-CN" altLang="en-US" dirty="0"/>
              <a:t>的事件。</a:t>
            </a:r>
            <a:endParaRPr lang="en-US" altLang="zh-CN" dirty="0"/>
          </a:p>
          <a:p>
            <a:r>
              <a:rPr lang="zh-CN" altLang="en-US" dirty="0"/>
              <a:t>参数 </a:t>
            </a:r>
            <a:r>
              <a:rPr lang="en-US" altLang="zh-CN" dirty="0"/>
              <a:t>function </a:t>
            </a:r>
            <a:r>
              <a:rPr lang="zh-CN" altLang="en-US" dirty="0"/>
              <a:t>也是必须的，表示事件触发后调用的函数，可以是外部定义函数，也可以是匿名函数。</a:t>
            </a:r>
            <a:endParaRPr lang="en-US" altLang="zh-CN" dirty="0"/>
          </a:p>
          <a:p>
            <a:r>
              <a:rPr lang="zh-CN" altLang="en-US" dirty="0"/>
              <a:t>参数 </a:t>
            </a:r>
            <a:r>
              <a:rPr lang="en-US" altLang="zh-CN" dirty="0" err="1"/>
              <a:t>useCapture</a:t>
            </a:r>
            <a:r>
              <a:rPr lang="en-US" altLang="zh-CN" dirty="0"/>
              <a:t> </a:t>
            </a:r>
            <a:r>
              <a:rPr lang="zh-CN" altLang="en-US" dirty="0"/>
              <a:t>是选填的，填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，默认的</a:t>
            </a:r>
            <a:r>
              <a:rPr lang="en-US" altLang="zh-CN" dirty="0"/>
              <a:t>false</a:t>
            </a:r>
            <a:r>
              <a:rPr lang="zh-CN" altLang="en-US" dirty="0"/>
              <a:t>表示冒泡。</a:t>
            </a:r>
          </a:p>
        </p:txBody>
      </p:sp>
    </p:spTree>
    <p:extLst>
      <p:ext uri="{BB962C8B-B14F-4D97-AF65-F5344CB8AC3E}">
        <p14:creationId xmlns:p14="http://schemas.microsoft.com/office/powerpoint/2010/main" val="74828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事件类型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33839-FDD1-4181-A2FB-764B8D9ECDC2}"/>
              </a:ext>
            </a:extLst>
          </p:cNvPr>
          <p:cNvSpPr txBox="1"/>
          <p:nvPr/>
        </p:nvSpPr>
        <p:spPr>
          <a:xfrm>
            <a:off x="907754" y="1324839"/>
            <a:ext cx="108047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UI</a:t>
            </a:r>
            <a:r>
              <a:rPr lang="zh-CN" altLang="en-US" b="1" dirty="0"/>
              <a:t>事件</a:t>
            </a:r>
            <a:endParaRPr lang="en-US" altLang="zh-CN" b="1" dirty="0"/>
          </a:p>
          <a:p>
            <a:r>
              <a:rPr lang="en-US" altLang="zh-CN" sz="1600" b="1" dirty="0"/>
              <a:t>unload</a:t>
            </a:r>
            <a:r>
              <a:rPr lang="zh-CN" altLang="en-US" sz="1600" dirty="0"/>
              <a:t>当页面完全卸载后在</a:t>
            </a:r>
            <a:r>
              <a:rPr lang="en-US" altLang="zh-CN" sz="1600" dirty="0"/>
              <a:t>window</a:t>
            </a:r>
            <a:r>
              <a:rPr lang="zh-CN" altLang="en-US" sz="1600" dirty="0"/>
              <a:t>上面触发</a:t>
            </a:r>
            <a:r>
              <a:rPr lang="en-US" altLang="zh-CN" sz="1600" dirty="0"/>
              <a:t>.</a:t>
            </a:r>
            <a:r>
              <a:rPr lang="zh-CN" altLang="en-US" sz="1600" dirty="0"/>
              <a:t>当所有框架都卸载后在框架上面触发</a:t>
            </a:r>
            <a:r>
              <a:rPr lang="zh-CN" altLang="en-US" sz="1600" b="1" dirty="0"/>
              <a:t> </a:t>
            </a:r>
            <a:endParaRPr lang="en-US" altLang="zh-CN" sz="1600" b="1" dirty="0"/>
          </a:p>
          <a:p>
            <a:r>
              <a:rPr lang="en-US" altLang="zh-CN" sz="1600" b="1" dirty="0"/>
              <a:t>select </a:t>
            </a:r>
            <a:r>
              <a:rPr lang="zh-CN" altLang="en-US" sz="1600" dirty="0"/>
              <a:t>当用户选择文本框中的一或多个字符时触发 </a:t>
            </a:r>
            <a:endParaRPr lang="en-US" altLang="zh-CN" sz="1600" dirty="0"/>
          </a:p>
          <a:p>
            <a:r>
              <a:rPr lang="en-US" altLang="zh-CN" sz="1600" b="1" dirty="0"/>
              <a:t>resize</a:t>
            </a:r>
            <a:r>
              <a:rPr lang="zh-CN" altLang="en-US" sz="1600" dirty="0"/>
              <a:t>当窗口或框架的大小变化时在</a:t>
            </a:r>
            <a:r>
              <a:rPr lang="en-US" altLang="zh-CN" sz="1600" dirty="0"/>
              <a:t>window</a:t>
            </a:r>
            <a:r>
              <a:rPr lang="zh-CN" altLang="en-US" sz="1600" dirty="0"/>
              <a:t>或框架上面触发</a:t>
            </a:r>
            <a:r>
              <a:rPr lang="en-US" altLang="zh-CN" sz="1600" dirty="0"/>
              <a:t>scroll</a:t>
            </a:r>
            <a:r>
              <a:rPr lang="zh-CN" altLang="en-US" sz="1600" dirty="0"/>
              <a:t>当页面滚动带滚动条的元素中的内容时。</a:t>
            </a:r>
            <a:r>
              <a:rPr lang="zh-CN" altLang="en-US" sz="1600" b="1" dirty="0"/>
              <a:t> </a:t>
            </a:r>
            <a:endParaRPr lang="en-US" altLang="zh-CN" sz="1600" b="1" dirty="0"/>
          </a:p>
          <a:p>
            <a:r>
              <a:rPr lang="zh-CN" altLang="en-US" b="1" dirty="0"/>
              <a:t>焦点事件</a:t>
            </a:r>
            <a:endParaRPr lang="en-US" altLang="zh-CN" b="1" dirty="0"/>
          </a:p>
          <a:p>
            <a:r>
              <a:rPr lang="en-US" altLang="zh-CN" sz="1600" b="1" dirty="0"/>
              <a:t>blur</a:t>
            </a:r>
            <a:r>
              <a:rPr lang="zh-CN" altLang="en-US" sz="1600" dirty="0"/>
              <a:t>在元素失去焦点时触发。这个事件不会冒泡</a:t>
            </a:r>
            <a:endParaRPr lang="en-US" altLang="zh-CN" sz="1600" dirty="0"/>
          </a:p>
          <a:p>
            <a:r>
              <a:rPr lang="en-US" altLang="zh-CN" sz="1600" b="1" dirty="0"/>
              <a:t>focus</a:t>
            </a:r>
            <a:r>
              <a:rPr lang="zh-CN" altLang="en-US" sz="1600" dirty="0"/>
              <a:t>在元素获取焦点是触发。这个事件不会冒泡 </a:t>
            </a:r>
            <a:endParaRPr lang="en-US" altLang="zh-CN" sz="1600" dirty="0"/>
          </a:p>
          <a:p>
            <a:r>
              <a:rPr lang="zh-CN" altLang="en-US" b="1" dirty="0"/>
              <a:t>鼠标事件</a:t>
            </a:r>
            <a:endParaRPr lang="en-US" altLang="zh-CN" b="1" dirty="0"/>
          </a:p>
          <a:p>
            <a:r>
              <a:rPr lang="en-US" altLang="zh-CN" sz="1600" b="1" dirty="0"/>
              <a:t>click</a:t>
            </a:r>
            <a:r>
              <a:rPr lang="zh-CN" altLang="en-US" sz="1600" dirty="0"/>
              <a:t>用户单击鼠标按键或按下回车键时触发</a:t>
            </a:r>
            <a:endParaRPr lang="en-US" altLang="zh-CN" sz="1600" dirty="0"/>
          </a:p>
          <a:p>
            <a:r>
              <a:rPr lang="en-US" altLang="zh-CN" sz="1600" b="1" dirty="0" err="1"/>
              <a:t>dbclick</a:t>
            </a:r>
            <a:r>
              <a:rPr lang="zh-CN" altLang="en-US" sz="1600" dirty="0"/>
              <a:t>在用户双击主鼠标按钮时触发</a:t>
            </a:r>
            <a:endParaRPr lang="en-US" altLang="zh-CN" sz="1600" dirty="0"/>
          </a:p>
          <a:p>
            <a:r>
              <a:rPr lang="en-US" altLang="zh-CN" sz="1600" b="1" dirty="0" err="1"/>
              <a:t>mousedown</a:t>
            </a:r>
            <a:r>
              <a:rPr lang="zh-CN" altLang="en-US" sz="1600" dirty="0"/>
              <a:t>在用户按下任意鼠标按钮时触发</a:t>
            </a:r>
            <a:endParaRPr lang="en-US" altLang="zh-CN" sz="1600" dirty="0"/>
          </a:p>
          <a:p>
            <a:r>
              <a:rPr lang="en-US" altLang="zh-CN" sz="1600" b="1" dirty="0" err="1"/>
              <a:t>mouseup</a:t>
            </a:r>
            <a:r>
              <a:rPr lang="zh-CN" altLang="en-US" sz="1600" dirty="0"/>
              <a:t>在用户抬起鼠标按钮时触发</a:t>
            </a:r>
            <a:endParaRPr lang="en-US" altLang="zh-CN" sz="1600" dirty="0"/>
          </a:p>
          <a:p>
            <a:r>
              <a:rPr lang="en-US" altLang="zh-CN" sz="1600" b="1" dirty="0" err="1"/>
              <a:t>mouseenter</a:t>
            </a:r>
            <a:r>
              <a:rPr lang="zh-CN" altLang="en-US" sz="1600" dirty="0"/>
              <a:t>在鼠标从元素外部首次进入到元素之内时触发</a:t>
            </a:r>
            <a:endParaRPr lang="en-US" altLang="zh-CN" sz="1600" dirty="0"/>
          </a:p>
          <a:p>
            <a:r>
              <a:rPr lang="en-US" altLang="zh-CN" sz="1600" b="1" dirty="0" err="1"/>
              <a:t>mouseleave</a:t>
            </a:r>
            <a:r>
              <a:rPr lang="zh-CN" altLang="en-US" sz="1600" dirty="0"/>
              <a:t>在位于元素上的鼠标光标移动到元素范围之外时触发</a:t>
            </a:r>
            <a:endParaRPr lang="en-US" altLang="zh-CN" sz="1600" dirty="0"/>
          </a:p>
          <a:p>
            <a:r>
              <a:rPr lang="en-US" altLang="zh-CN" sz="1600" b="1" dirty="0" err="1"/>
              <a:t>mousemove</a:t>
            </a:r>
            <a:r>
              <a:rPr lang="zh-CN" altLang="en-US" sz="1600" dirty="0"/>
              <a:t>当鼠标指针在元素内部移动时重复触发</a:t>
            </a:r>
            <a:endParaRPr lang="en-US" altLang="zh-CN" sz="1600" dirty="0"/>
          </a:p>
          <a:p>
            <a:r>
              <a:rPr lang="en-US" altLang="zh-CN" sz="1600" b="1" dirty="0"/>
              <a:t>mouseover</a:t>
            </a:r>
            <a:r>
              <a:rPr lang="zh-CN" altLang="en-US" sz="1600" dirty="0"/>
              <a:t>当鼠标位指针位于一个元素外部，然后用户将其首次移入另一个元素边界之内时触发</a:t>
            </a:r>
            <a:endParaRPr lang="en-US" altLang="zh-CN" sz="1600" dirty="0"/>
          </a:p>
          <a:p>
            <a:r>
              <a:rPr lang="zh-CN" altLang="en-US" b="1" dirty="0"/>
              <a:t>键盘事件</a:t>
            </a:r>
          </a:p>
          <a:p>
            <a:r>
              <a:rPr lang="en-US" altLang="zh-CN" sz="1600" b="1" dirty="0" err="1"/>
              <a:t>keydown</a:t>
            </a:r>
            <a:r>
              <a:rPr lang="zh-CN" altLang="en-US" sz="1600" dirty="0"/>
              <a:t>当用户按下键盘上的任意键时触发，而且如果按住不放会重复触发此事件。</a:t>
            </a:r>
          </a:p>
          <a:p>
            <a:r>
              <a:rPr lang="en-US" altLang="zh-CN" sz="1600" b="1" dirty="0"/>
              <a:t>keypress</a:t>
            </a:r>
            <a:r>
              <a:rPr lang="zh-CN" altLang="en-US" sz="1600" dirty="0"/>
              <a:t>当用户按下键盘上的字符键时触发，而且如果按住不放的话会重复触发</a:t>
            </a:r>
          </a:p>
          <a:p>
            <a:r>
              <a:rPr lang="en-US" altLang="zh-CN" sz="1600" b="1" dirty="0" err="1"/>
              <a:t>keyup</a:t>
            </a:r>
            <a:r>
              <a:rPr lang="zh-CN" altLang="en-US" sz="1600" dirty="0"/>
              <a:t>当用户释放键盘上的键时触发</a:t>
            </a:r>
          </a:p>
          <a:p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7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81C4CE-6DE2-4224-8C62-755BA069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54" y="1515428"/>
            <a:ext cx="87129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</a:rPr>
              <a:t>什么是</a:t>
            </a:r>
            <a:r>
              <a:rPr lang="en-US" altLang="zh-CN" sz="2800" dirty="0">
                <a:solidFill>
                  <a:srgbClr val="000000"/>
                </a:solidFill>
              </a:rPr>
              <a:t>BOM</a:t>
            </a:r>
            <a:r>
              <a:rPr lang="zh-CN" altLang="en-US" sz="2800" dirty="0">
                <a:solidFill>
                  <a:srgbClr val="000000"/>
                </a:solidFill>
              </a:rPr>
              <a:t>？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solidFill>
                <a:srgbClr val="000000"/>
              </a:solidFill>
            </a:endParaRPr>
          </a:p>
          <a:p>
            <a:r>
              <a:rPr lang="en-US" altLang="zh-CN" sz="2800" b="0" dirty="0">
                <a:solidFill>
                  <a:srgbClr val="000000"/>
                </a:solidFill>
              </a:rPr>
              <a:t>BOM(Browser Object Model) </a:t>
            </a:r>
            <a:r>
              <a:rPr lang="zh-CN" altLang="en-US" sz="2800" b="0" dirty="0">
                <a:solidFill>
                  <a:srgbClr val="000000"/>
                </a:solidFill>
              </a:rPr>
              <a:t>是指浏览器对象模型，是用于描述这种对象与对象之间层次关系的模型，浏览器对象模型提供了独立于内容的、可以与浏览器窗口进行互动的对象结构。</a:t>
            </a:r>
            <a:r>
              <a:rPr lang="en-US" altLang="zh-CN" sz="2800" b="0" dirty="0">
                <a:solidFill>
                  <a:srgbClr val="000000"/>
                </a:solidFill>
              </a:rPr>
              <a:t>BOM</a:t>
            </a:r>
            <a:r>
              <a:rPr lang="zh-CN" altLang="en-US" sz="2800" b="0" dirty="0">
                <a:solidFill>
                  <a:srgbClr val="000000"/>
                </a:solidFill>
              </a:rPr>
              <a:t>由多个对象组成，其中代表浏览器窗口的</a:t>
            </a:r>
            <a:r>
              <a:rPr lang="en-US" altLang="zh-CN" sz="2800" b="0" dirty="0">
                <a:solidFill>
                  <a:srgbClr val="000000"/>
                </a:solidFill>
              </a:rPr>
              <a:t>Window</a:t>
            </a:r>
            <a:r>
              <a:rPr lang="zh-CN" altLang="en-US" sz="2800" b="0" dirty="0">
                <a:solidFill>
                  <a:srgbClr val="000000"/>
                </a:solidFill>
              </a:rPr>
              <a:t>对象是</a:t>
            </a:r>
            <a:r>
              <a:rPr lang="en-US" altLang="zh-CN" sz="2800" b="0" dirty="0">
                <a:solidFill>
                  <a:srgbClr val="000000"/>
                </a:solidFill>
              </a:rPr>
              <a:t>BOM</a:t>
            </a:r>
            <a:r>
              <a:rPr lang="zh-CN" altLang="en-US" sz="2800" b="0" dirty="0">
                <a:solidFill>
                  <a:srgbClr val="000000"/>
                </a:solidFill>
              </a:rPr>
              <a:t>的顶层对象，其他对象都是该对象的子对象。</a:t>
            </a:r>
          </a:p>
        </p:txBody>
      </p:sp>
    </p:spTree>
    <p:extLst>
      <p:ext uri="{BB962C8B-B14F-4D97-AF65-F5344CB8AC3E}">
        <p14:creationId xmlns:p14="http://schemas.microsoft.com/office/powerpoint/2010/main" val="2091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6750342" y="1217715"/>
            <a:ext cx="3433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文档对象模型（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5353703" y="1101070"/>
            <a:ext cx="84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60D4D4"/>
                </a:solidFill>
              </a:rPr>
              <a:t>01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417579" y="1217409"/>
            <a:ext cx="8388" cy="584776"/>
          </a:xfrm>
          <a:prstGeom prst="line">
            <a:avLst/>
          </a:prstGeom>
          <a:ln w="50800" cmpd="thickThin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5378776" y="2381710"/>
            <a:ext cx="792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60D4D4"/>
                </a:solidFill>
              </a:rPr>
              <a:t>02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25967" y="2504820"/>
            <a:ext cx="0" cy="609301"/>
          </a:xfrm>
          <a:prstGeom prst="line">
            <a:avLst/>
          </a:prstGeom>
          <a:ln w="50800" cmpd="thickThin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767120" y="2521598"/>
            <a:ext cx="38860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浏览器对象模型（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5353704" y="3657207"/>
            <a:ext cx="792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60D4D4"/>
                </a:solidFill>
              </a:rPr>
              <a:t>03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417579" y="3800361"/>
            <a:ext cx="0" cy="609301"/>
          </a:xfrm>
          <a:prstGeom prst="line">
            <a:avLst/>
          </a:prstGeom>
          <a:ln w="50800" cmpd="thickThin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6783898" y="3794703"/>
            <a:ext cx="2592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ES6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71815" y="6325299"/>
            <a:ext cx="7720185" cy="44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521" r="17717" b="135"/>
          <a:stretch/>
        </p:blipFill>
        <p:spPr bwMode="auto">
          <a:xfrm>
            <a:off x="-9526" y="0"/>
            <a:ext cx="44813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CC957A-4C7B-4E1E-80D6-880D4D680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54" y="1664804"/>
            <a:ext cx="87129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</a:rPr>
              <a:t>能利用</a:t>
            </a:r>
            <a:r>
              <a:rPr lang="en-US" altLang="zh-CN" sz="2800" dirty="0">
                <a:solidFill>
                  <a:srgbClr val="000000"/>
                </a:solidFill>
              </a:rPr>
              <a:t>BOM</a:t>
            </a:r>
            <a:r>
              <a:rPr lang="zh-CN" altLang="en-US" sz="2800" dirty="0">
                <a:solidFill>
                  <a:srgbClr val="000000"/>
                </a:solidFill>
              </a:rPr>
              <a:t>做什么？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800" dirty="0">
              <a:solidFill>
                <a:srgbClr val="000000"/>
              </a:solidFill>
            </a:endParaRPr>
          </a:p>
          <a:p>
            <a:r>
              <a:rPr lang="en-US" altLang="zh-CN" sz="2800" b="0" dirty="0">
                <a:solidFill>
                  <a:srgbClr val="000000"/>
                </a:solidFill>
              </a:rPr>
              <a:t>BOM</a:t>
            </a:r>
            <a:r>
              <a:rPr lang="zh-CN" altLang="en-US" sz="2800" b="0" dirty="0">
                <a:solidFill>
                  <a:srgbClr val="000000"/>
                </a:solidFill>
              </a:rPr>
              <a:t>提供了一些访问窗口对象的一些方法，我们可以用它来移动窗口位置，改变窗口大小，打开新窗口和关闭窗口，弹出对话框，进行导航以及获取客户的一些信息如：浏览器品牌版本，屏幕分辨率。但</a:t>
            </a:r>
            <a:r>
              <a:rPr lang="en-US" altLang="zh-CN" sz="2800" b="0" dirty="0">
                <a:solidFill>
                  <a:srgbClr val="000000"/>
                </a:solidFill>
              </a:rPr>
              <a:t>BOM</a:t>
            </a:r>
            <a:r>
              <a:rPr lang="zh-CN" altLang="en-US" sz="2800" b="0" dirty="0">
                <a:solidFill>
                  <a:srgbClr val="000000"/>
                </a:solidFill>
              </a:rPr>
              <a:t>最强大的功能是它提供了一个访问</a:t>
            </a:r>
            <a:r>
              <a:rPr lang="en-US" altLang="zh-CN" sz="2800" b="0" dirty="0">
                <a:solidFill>
                  <a:srgbClr val="000000"/>
                </a:solidFill>
              </a:rPr>
              <a:t>HTML</a:t>
            </a:r>
            <a:r>
              <a:rPr lang="zh-CN" altLang="en-US" sz="2800" b="0" dirty="0">
                <a:solidFill>
                  <a:srgbClr val="000000"/>
                </a:solidFill>
              </a:rPr>
              <a:t>页面的一入口</a:t>
            </a:r>
            <a:r>
              <a:rPr lang="en-US" altLang="zh-CN" sz="2800" b="0" dirty="0">
                <a:solidFill>
                  <a:srgbClr val="000000"/>
                </a:solidFill>
              </a:rPr>
              <a:t>——document</a:t>
            </a:r>
            <a:r>
              <a:rPr lang="zh-CN" altLang="en-US" sz="2800" b="0" dirty="0">
                <a:solidFill>
                  <a:srgbClr val="000000"/>
                </a:solidFill>
              </a:rPr>
              <a:t>对象，以使得我们可以通过这个入口来使用</a:t>
            </a:r>
            <a:r>
              <a:rPr lang="en-US" altLang="zh-CN" sz="2800" b="0" dirty="0">
                <a:solidFill>
                  <a:srgbClr val="000000"/>
                </a:solidFill>
              </a:rPr>
              <a:t>DOM</a:t>
            </a:r>
            <a:r>
              <a:rPr lang="zh-CN" altLang="en-US" sz="2800" b="0" dirty="0">
                <a:solidFill>
                  <a:srgbClr val="000000"/>
                </a:solidFill>
              </a:rPr>
              <a:t>的强大功能！！！</a:t>
            </a:r>
          </a:p>
        </p:txBody>
      </p:sp>
    </p:spTree>
    <p:extLst>
      <p:ext uri="{BB962C8B-B14F-4D97-AF65-F5344CB8AC3E}">
        <p14:creationId xmlns:p14="http://schemas.microsoft.com/office/powerpoint/2010/main" val="3835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1C4FF-095A-430D-9D08-9579469E3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4" y="1340679"/>
            <a:ext cx="10445190" cy="49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-history</a:t>
            </a:r>
            <a:r>
              <a:rPr lang="zh-CN" altLang="en-US" dirty="0"/>
              <a:t>对象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FBBA5-073F-40F6-9CA5-51EF46A9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90" y="1442996"/>
            <a:ext cx="10393819" cy="44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sz="2800" b="0" dirty="0">
                <a:solidFill>
                  <a:srgbClr val="000000"/>
                </a:solidFill>
              </a:rPr>
              <a:t>History </a:t>
            </a:r>
            <a:r>
              <a:rPr lang="zh-CN" altLang="en-US" sz="2800" b="0" dirty="0">
                <a:solidFill>
                  <a:srgbClr val="000000"/>
                </a:solidFill>
              </a:rPr>
              <a:t>对象包含用户（在浏览器窗口中）访问过的 </a:t>
            </a:r>
            <a:r>
              <a:rPr lang="en-US" altLang="zh-CN" sz="2800" b="0" dirty="0">
                <a:solidFill>
                  <a:srgbClr val="000000"/>
                </a:solidFill>
              </a:rPr>
              <a:t>URL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22C62D-F559-4C99-8166-10D2A8F72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9693"/>
              </p:ext>
            </p:extLst>
          </p:nvPr>
        </p:nvGraphicFramePr>
        <p:xfrm>
          <a:off x="1010495" y="2391776"/>
          <a:ext cx="7948570" cy="316230"/>
        </p:xfrm>
        <a:graphic>
          <a:graphicData uri="http://schemas.openxmlformats.org/drawingml/2006/table">
            <a:tbl>
              <a:tblPr/>
              <a:tblGrid>
                <a:gridCol w="3974285">
                  <a:extLst>
                    <a:ext uri="{9D8B030D-6E8A-4147-A177-3AD203B41FA5}">
                      <a16:colId xmlns:a16="http://schemas.microsoft.com/office/drawing/2014/main" val="4078901307"/>
                    </a:ext>
                  </a:extLst>
                </a:gridCol>
                <a:gridCol w="3974285">
                  <a:extLst>
                    <a:ext uri="{9D8B030D-6E8A-4147-A177-3AD203B41FA5}">
                      <a16:colId xmlns:a16="http://schemas.microsoft.com/office/drawing/2014/main" val="1559709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3"/>
                        </a:rPr>
                        <a:t>length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返回历史列表中的网址数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849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9C99992-5B6E-467E-8047-D791DE1CD61D}"/>
              </a:ext>
            </a:extLst>
          </p:cNvPr>
          <p:cNvSpPr txBox="1"/>
          <p:nvPr/>
        </p:nvSpPr>
        <p:spPr>
          <a:xfrm>
            <a:off x="907754" y="1939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1D3F6-C889-4093-B62D-7AA487AFA58F}"/>
              </a:ext>
            </a:extLst>
          </p:cNvPr>
          <p:cNvSpPr txBox="1"/>
          <p:nvPr/>
        </p:nvSpPr>
        <p:spPr>
          <a:xfrm>
            <a:off x="959125" y="2843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B17CEFD-64C6-4F8A-8B2D-E7FB3CE5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74261"/>
              </p:ext>
            </p:extLst>
          </p:nvPr>
        </p:nvGraphicFramePr>
        <p:xfrm>
          <a:off x="1024739" y="3349004"/>
          <a:ext cx="7934326" cy="948690"/>
        </p:xfrm>
        <a:graphic>
          <a:graphicData uri="http://schemas.openxmlformats.org/drawingml/2006/table">
            <a:tbl>
              <a:tblPr/>
              <a:tblGrid>
                <a:gridCol w="3967163">
                  <a:extLst>
                    <a:ext uri="{9D8B030D-6E8A-4147-A177-3AD203B41FA5}">
                      <a16:colId xmlns:a16="http://schemas.microsoft.com/office/drawing/2014/main" val="3118699904"/>
                    </a:ext>
                  </a:extLst>
                </a:gridCol>
                <a:gridCol w="3967163">
                  <a:extLst>
                    <a:ext uri="{9D8B030D-6E8A-4147-A177-3AD203B41FA5}">
                      <a16:colId xmlns:a16="http://schemas.microsoft.com/office/drawing/2014/main" val="3920000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4"/>
                        </a:rPr>
                        <a:t>back()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加载 </a:t>
                      </a:r>
                      <a:r>
                        <a:rPr lang="en-US" sz="1200">
                          <a:effectLst/>
                        </a:rPr>
                        <a:t>history </a:t>
                      </a:r>
                      <a:r>
                        <a:rPr lang="zh-CN" altLang="en-US" sz="1200">
                          <a:effectLst/>
                        </a:rPr>
                        <a:t>列表中的前一个 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6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5"/>
                        </a:rPr>
                        <a:t>forward()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加载 </a:t>
                      </a:r>
                      <a:r>
                        <a:rPr lang="en-US" sz="1200">
                          <a:effectLst/>
                        </a:rPr>
                        <a:t>history </a:t>
                      </a:r>
                      <a:r>
                        <a:rPr lang="zh-CN" altLang="en-US" sz="1200">
                          <a:effectLst/>
                        </a:rPr>
                        <a:t>列表中的下一个 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9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6"/>
                        </a:rPr>
                        <a:t>go()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加载 </a:t>
                      </a:r>
                      <a:r>
                        <a:rPr lang="en-US" sz="1200" dirty="0">
                          <a:effectLst/>
                        </a:rPr>
                        <a:t>history </a:t>
                      </a:r>
                      <a:r>
                        <a:rPr lang="zh-CN" altLang="en-US" sz="1200" dirty="0">
                          <a:effectLst/>
                        </a:rPr>
                        <a:t>列表中的某个具体页面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9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-location</a:t>
            </a:r>
            <a:r>
              <a:rPr lang="zh-CN" altLang="en-US" dirty="0"/>
              <a:t>对象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FBBA5-073F-40F6-9CA5-51EF46A9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36" y="1204959"/>
            <a:ext cx="10393819" cy="5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sz="2400" b="0" dirty="0">
                <a:solidFill>
                  <a:srgbClr val="000000"/>
                </a:solidFill>
              </a:rPr>
              <a:t>Location </a:t>
            </a:r>
            <a:r>
              <a:rPr lang="zh-CN" altLang="en-US" sz="2400" b="0" dirty="0">
                <a:solidFill>
                  <a:srgbClr val="000000"/>
                </a:solidFill>
              </a:rPr>
              <a:t>对象包含有关当前 </a:t>
            </a:r>
            <a:r>
              <a:rPr lang="en-US" altLang="zh-CN" sz="2400" b="0" dirty="0">
                <a:solidFill>
                  <a:srgbClr val="000000"/>
                </a:solidFill>
              </a:rPr>
              <a:t>URL </a:t>
            </a:r>
            <a:r>
              <a:rPr lang="zh-CN" altLang="en-US" sz="2400" b="0" dirty="0">
                <a:solidFill>
                  <a:srgbClr val="000000"/>
                </a:solidFill>
              </a:rPr>
              <a:t>的信息。</a:t>
            </a:r>
            <a:endParaRPr lang="en-US" altLang="zh-CN" sz="2400" b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24BE96-D0B8-47E6-8624-E1DC460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74733"/>
              </p:ext>
            </p:extLst>
          </p:nvPr>
        </p:nvGraphicFramePr>
        <p:xfrm>
          <a:off x="780836" y="2164962"/>
          <a:ext cx="9822094" cy="2529840"/>
        </p:xfrm>
        <a:graphic>
          <a:graphicData uri="http://schemas.openxmlformats.org/drawingml/2006/table">
            <a:tbl>
              <a:tblPr/>
              <a:tblGrid>
                <a:gridCol w="4911047">
                  <a:extLst>
                    <a:ext uri="{9D8B030D-6E8A-4147-A177-3AD203B41FA5}">
                      <a16:colId xmlns:a16="http://schemas.microsoft.com/office/drawing/2014/main" val="2227640581"/>
                    </a:ext>
                  </a:extLst>
                </a:gridCol>
                <a:gridCol w="4911047">
                  <a:extLst>
                    <a:ext uri="{9D8B030D-6E8A-4147-A177-3AD203B41FA5}">
                      <a16:colId xmlns:a16="http://schemas.microsoft.com/office/drawing/2014/main" val="24175895"/>
                    </a:ext>
                  </a:extLst>
                </a:gridCol>
              </a:tblGrid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3"/>
                        </a:rPr>
                        <a:t>hash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返回一个</a:t>
                      </a:r>
                      <a:r>
                        <a:rPr lang="en-US" altLang="zh-CN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的锚部分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01737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4"/>
                        </a:rPr>
                        <a:t>host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返回一个</a:t>
                      </a:r>
                      <a:r>
                        <a:rPr lang="en-US" altLang="zh-CN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的主机名和端口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26493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5"/>
                        </a:rPr>
                        <a:t>hostname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的主机名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34848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 err="1">
                          <a:solidFill>
                            <a:srgbClr val="64854C"/>
                          </a:solidFill>
                          <a:effectLst/>
                          <a:hlinkClick r:id="rId6"/>
                        </a:rPr>
                        <a:t>href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返回完整的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41202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7"/>
                        </a:rPr>
                        <a:t>pathname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返回的</a:t>
                      </a:r>
                      <a:r>
                        <a:rPr lang="en-US" altLang="zh-CN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路径名。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7444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8"/>
                        </a:rPr>
                        <a:t>port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返回一个</a:t>
                      </a:r>
                      <a:r>
                        <a:rPr lang="en-US" altLang="zh-CN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服务器使用的端口号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97802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9"/>
                        </a:rPr>
                        <a:t>protocol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返回一个</a:t>
                      </a:r>
                      <a:r>
                        <a:rPr lang="en-US" altLang="zh-CN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协议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779727"/>
                  </a:ext>
                </a:extLst>
              </a:tr>
              <a:tr h="300859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10"/>
                        </a:rPr>
                        <a:t>search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返回一个</a:t>
                      </a:r>
                      <a:r>
                        <a:rPr lang="en-US" altLang="zh-CN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的查询部分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3174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EBA8408-A980-440E-95CB-0CF893FB437A}"/>
              </a:ext>
            </a:extLst>
          </p:cNvPr>
          <p:cNvSpPr txBox="1"/>
          <p:nvPr/>
        </p:nvSpPr>
        <p:spPr>
          <a:xfrm>
            <a:off x="780836" y="1739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E1F5D-0252-4AFC-BF39-4C058AC15EF9}"/>
              </a:ext>
            </a:extLst>
          </p:cNvPr>
          <p:cNvSpPr txBox="1"/>
          <p:nvPr/>
        </p:nvSpPr>
        <p:spPr>
          <a:xfrm>
            <a:off x="780835" y="4784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5D7CE-E951-488A-AABB-2B7F72C4D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05234"/>
              </p:ext>
            </p:extLst>
          </p:nvPr>
        </p:nvGraphicFramePr>
        <p:xfrm>
          <a:off x="780834" y="5243836"/>
          <a:ext cx="9822096" cy="948690"/>
        </p:xfrm>
        <a:graphic>
          <a:graphicData uri="http://schemas.openxmlformats.org/drawingml/2006/table">
            <a:tbl>
              <a:tblPr/>
              <a:tblGrid>
                <a:gridCol w="4911048">
                  <a:extLst>
                    <a:ext uri="{9D8B030D-6E8A-4147-A177-3AD203B41FA5}">
                      <a16:colId xmlns:a16="http://schemas.microsoft.com/office/drawing/2014/main" val="408089129"/>
                    </a:ext>
                  </a:extLst>
                </a:gridCol>
                <a:gridCol w="4911048">
                  <a:extLst>
                    <a:ext uri="{9D8B030D-6E8A-4147-A177-3AD203B41FA5}">
                      <a16:colId xmlns:a16="http://schemas.microsoft.com/office/drawing/2014/main" val="1036116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11"/>
                        </a:rPr>
                        <a:t>assign()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载入一个新的文档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8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>
                          <a:solidFill>
                            <a:srgbClr val="64854C"/>
                          </a:solidFill>
                          <a:effectLst/>
                          <a:hlinkClick r:id="rId12"/>
                        </a:rPr>
                        <a:t>reload()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重新载入当前文档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4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13"/>
                        </a:rPr>
                        <a:t>replace()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用新的文档替换当前文档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-location</a:t>
            </a:r>
            <a:r>
              <a:rPr lang="zh-CN" altLang="en-US" dirty="0"/>
              <a:t>对象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FBBA5-073F-40F6-9CA5-51EF46A9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36" y="1364731"/>
            <a:ext cx="10393819" cy="37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latinLnBrk="1"/>
            <a:r>
              <a:rPr lang="en-US" altLang="zh-CN" sz="2400" b="0" dirty="0">
                <a:solidFill>
                  <a:srgbClr val="000000"/>
                </a:solidFill>
              </a:rPr>
              <a:t>Navigator </a:t>
            </a:r>
            <a:r>
              <a:rPr lang="zh-CN" altLang="en-US" sz="2400" b="0" dirty="0">
                <a:solidFill>
                  <a:srgbClr val="000000"/>
                </a:solidFill>
              </a:rPr>
              <a:t>对象包含有关浏览器的信息。</a:t>
            </a:r>
            <a:endParaRPr lang="en-US" altLang="zh-CN" sz="24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A8408-A980-440E-95CB-0CF893FB437A}"/>
              </a:ext>
            </a:extLst>
          </p:cNvPr>
          <p:cNvSpPr txBox="1"/>
          <p:nvPr/>
        </p:nvSpPr>
        <p:spPr>
          <a:xfrm>
            <a:off x="780832" y="1819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C089231-C635-4BC7-9661-7B74C25F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7626"/>
              </p:ext>
            </p:extLst>
          </p:nvPr>
        </p:nvGraphicFramePr>
        <p:xfrm>
          <a:off x="780833" y="2268318"/>
          <a:ext cx="9822096" cy="1982082"/>
        </p:xfrm>
        <a:graphic>
          <a:graphicData uri="http://schemas.openxmlformats.org/drawingml/2006/table">
            <a:tbl>
              <a:tblPr/>
              <a:tblGrid>
                <a:gridCol w="4911048">
                  <a:extLst>
                    <a:ext uri="{9D8B030D-6E8A-4147-A177-3AD203B41FA5}">
                      <a16:colId xmlns:a16="http://schemas.microsoft.com/office/drawing/2014/main" val="2417418748"/>
                    </a:ext>
                  </a:extLst>
                </a:gridCol>
                <a:gridCol w="4911048">
                  <a:extLst>
                    <a:ext uri="{9D8B030D-6E8A-4147-A177-3AD203B41FA5}">
                      <a16:colId xmlns:a16="http://schemas.microsoft.com/office/drawing/2014/main" val="2952944496"/>
                    </a:ext>
                  </a:extLst>
                </a:gridCol>
              </a:tblGrid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 err="1">
                          <a:solidFill>
                            <a:srgbClr val="64854C"/>
                          </a:solidFill>
                          <a:effectLst/>
                          <a:hlinkClick r:id="rId3"/>
                        </a:rPr>
                        <a:t>appCodeName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返回浏览器的代码名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27700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4"/>
                        </a:rPr>
                        <a:t>appName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返回浏览器的名称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36198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 err="1">
                          <a:solidFill>
                            <a:srgbClr val="64854C"/>
                          </a:solidFill>
                          <a:effectLst/>
                          <a:hlinkClick r:id="rId5"/>
                        </a:rPr>
                        <a:t>appVersion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返回浏览器的平台和版本信息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04676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6"/>
                        </a:rPr>
                        <a:t>cookieEnabled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返回指明浏览器中是否启用 </a:t>
                      </a:r>
                      <a:r>
                        <a:rPr lang="en-US" altLang="zh-CN" sz="1200">
                          <a:effectLst/>
                        </a:rPr>
                        <a:t>cookie </a:t>
                      </a:r>
                      <a:r>
                        <a:rPr lang="zh-CN" altLang="en-US" sz="1200">
                          <a:effectLst/>
                        </a:rPr>
                        <a:t>的布尔值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70091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>
                          <a:solidFill>
                            <a:srgbClr val="64854C"/>
                          </a:solidFill>
                          <a:effectLst/>
                          <a:hlinkClick r:id="rId7"/>
                        </a:rPr>
                        <a:t>platform</a:t>
                      </a:r>
                      <a:endParaRPr lang="en-US" sz="12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返回运行浏览器的操作系统平台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53702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dirty="0" err="1">
                          <a:solidFill>
                            <a:srgbClr val="64854C"/>
                          </a:solidFill>
                          <a:effectLst/>
                          <a:hlinkClick r:id="rId8"/>
                        </a:rPr>
                        <a:t>userAgent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返回由客户机发送服务器的</a:t>
                      </a:r>
                      <a:r>
                        <a:rPr lang="en-US" sz="1200" dirty="0">
                          <a:effectLst/>
                        </a:rPr>
                        <a:t>user-agent </a:t>
                      </a:r>
                      <a:r>
                        <a:rPr lang="zh-CN" altLang="en-US" sz="1200" dirty="0">
                          <a:effectLst/>
                        </a:rPr>
                        <a:t>头部的值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存储对象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FBBA5-073F-40F6-9CA5-51EF46A9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52" y="1291921"/>
            <a:ext cx="10547933" cy="234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sz="2000" b="0" dirty="0">
                <a:solidFill>
                  <a:srgbClr val="000000"/>
                </a:solidFill>
              </a:rPr>
              <a:t>Web </a:t>
            </a:r>
            <a:r>
              <a:rPr lang="zh-CN" altLang="en-US" sz="2000" b="0" dirty="0">
                <a:solidFill>
                  <a:srgbClr val="000000"/>
                </a:solidFill>
              </a:rPr>
              <a:t>存储 </a:t>
            </a:r>
            <a:r>
              <a:rPr lang="en-US" altLang="zh-CN" sz="2000" b="0" dirty="0">
                <a:solidFill>
                  <a:srgbClr val="000000"/>
                </a:solidFill>
              </a:rPr>
              <a:t>API </a:t>
            </a:r>
            <a:r>
              <a:rPr lang="zh-CN" altLang="en-US" sz="2000" b="0" dirty="0">
                <a:solidFill>
                  <a:srgbClr val="000000"/>
                </a:solidFill>
              </a:rPr>
              <a:t>提供了 </a:t>
            </a:r>
            <a:r>
              <a:rPr lang="en-US" altLang="zh-CN" sz="2000" b="0" dirty="0" err="1">
                <a:solidFill>
                  <a:srgbClr val="000000"/>
                </a:solidFill>
              </a:rPr>
              <a:t>sessionStorage</a:t>
            </a:r>
            <a:r>
              <a:rPr lang="en-US" altLang="zh-CN" sz="2000" b="0" dirty="0">
                <a:solidFill>
                  <a:srgbClr val="000000"/>
                </a:solidFill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</a:rPr>
              <a:t>（会话存储） 和 </a:t>
            </a:r>
            <a:r>
              <a:rPr lang="en-US" altLang="zh-CN" sz="2000" b="0" dirty="0" err="1">
                <a:solidFill>
                  <a:srgbClr val="000000"/>
                </a:solidFill>
              </a:rPr>
              <a:t>localStorage</a:t>
            </a:r>
            <a:r>
              <a:rPr lang="zh-CN" altLang="en-US" sz="2000" b="0" dirty="0">
                <a:solidFill>
                  <a:srgbClr val="000000"/>
                </a:solidFill>
              </a:rPr>
              <a:t>（本地存储）两个存储对象来对网页的数据进行添加、删除、修改、查询操作。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latinLnBrk="1"/>
            <a:r>
              <a:rPr lang="en-US" altLang="zh-CN" sz="2000" b="0" dirty="0" err="1">
                <a:solidFill>
                  <a:srgbClr val="000000"/>
                </a:solidFill>
              </a:rPr>
              <a:t>localStorage</a:t>
            </a:r>
            <a:r>
              <a:rPr lang="en-US" altLang="zh-CN" sz="2000" b="0" dirty="0">
                <a:solidFill>
                  <a:srgbClr val="000000"/>
                </a:solidFill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</a:rPr>
              <a:t>用于长久保存整个网站的数据，保存的数据没有过期时间，直到手动去除。</a:t>
            </a:r>
          </a:p>
          <a:p>
            <a:pPr latinLnBrk="1"/>
            <a:r>
              <a:rPr lang="en-US" altLang="zh-CN" sz="2000" b="0" dirty="0" err="1">
                <a:solidFill>
                  <a:srgbClr val="000000"/>
                </a:solidFill>
              </a:rPr>
              <a:t>sessionStorage</a:t>
            </a:r>
            <a:r>
              <a:rPr lang="en-US" altLang="zh-CN" sz="2000" b="0" dirty="0">
                <a:solidFill>
                  <a:srgbClr val="000000"/>
                </a:solidFill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</a:rPr>
              <a:t>用于临时保存同一窗口的数据，在关闭窗口或标签页之后将会删除这些数据。</a:t>
            </a:r>
          </a:p>
          <a:p>
            <a:endParaRPr lang="zh-CN" altLang="en-US" sz="2000" b="0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5CB622C-DD2A-4319-B88D-780E0CEB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2325"/>
              </p:ext>
            </p:extLst>
          </p:nvPr>
        </p:nvGraphicFramePr>
        <p:xfrm>
          <a:off x="907752" y="3429000"/>
          <a:ext cx="10085596" cy="1497330"/>
        </p:xfrm>
        <a:graphic>
          <a:graphicData uri="http://schemas.openxmlformats.org/drawingml/2006/table">
            <a:tbl>
              <a:tblPr/>
              <a:tblGrid>
                <a:gridCol w="5042798">
                  <a:extLst>
                    <a:ext uri="{9D8B030D-6E8A-4147-A177-3AD203B41FA5}">
                      <a16:colId xmlns:a16="http://schemas.microsoft.com/office/drawing/2014/main" val="1893044141"/>
                    </a:ext>
                  </a:extLst>
                </a:gridCol>
                <a:gridCol w="5042798">
                  <a:extLst>
                    <a:ext uri="{9D8B030D-6E8A-4147-A177-3AD203B41FA5}">
                      <a16:colId xmlns:a16="http://schemas.microsoft.com/office/drawing/2014/main" val="3472986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getItem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i="1" dirty="0" err="1">
                          <a:effectLst/>
                        </a:rPr>
                        <a:t>keyname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返回指定键的值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3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setItem(</a:t>
                      </a:r>
                      <a:r>
                        <a:rPr lang="en-US" i="1">
                          <a:effectLst/>
                        </a:rPr>
                        <a:t>keyname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i="1">
                          <a:effectLst/>
                        </a:rPr>
                        <a:t>value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添加键和值，如果对应的值存在，则更新该键对应的值。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removeItem(</a:t>
                      </a:r>
                      <a:r>
                        <a:rPr lang="en-US" i="1">
                          <a:effectLst/>
                        </a:rPr>
                        <a:t>keyname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移除键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1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E2732E-2343-4ED0-B2B7-87E33C33AC29}"/>
              </a:ext>
            </a:extLst>
          </p:cNvPr>
          <p:cNvSpPr txBox="1"/>
          <p:nvPr/>
        </p:nvSpPr>
        <p:spPr>
          <a:xfrm>
            <a:off x="907754" y="2151929"/>
            <a:ext cx="1013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ECMAScript 6.0</a:t>
            </a:r>
            <a:r>
              <a:rPr lang="zh-CN" altLang="en-US" dirty="0"/>
              <a:t>（以下简称 </a:t>
            </a:r>
            <a:r>
              <a:rPr lang="en-US" altLang="zh-CN" dirty="0"/>
              <a:t>ES6</a:t>
            </a:r>
            <a:r>
              <a:rPr lang="zh-CN" altLang="en-US" dirty="0"/>
              <a:t>）是 </a:t>
            </a:r>
            <a:r>
              <a:rPr lang="en-US" altLang="zh-CN" dirty="0"/>
              <a:t>JavaScript </a:t>
            </a:r>
            <a:r>
              <a:rPr lang="zh-CN" altLang="en-US" dirty="0"/>
              <a:t>语言的下一代标准，已经在 </a:t>
            </a:r>
            <a:r>
              <a:rPr lang="en-US" altLang="zh-CN" dirty="0"/>
              <a:t>2015 </a:t>
            </a:r>
            <a:r>
              <a:rPr lang="zh-CN" altLang="en-US" dirty="0"/>
              <a:t>年 </a:t>
            </a:r>
            <a:r>
              <a:rPr lang="en-US" altLang="zh-CN" dirty="0"/>
              <a:t>6 </a:t>
            </a:r>
            <a:r>
              <a:rPr lang="zh-CN" altLang="en-US" dirty="0"/>
              <a:t>月正式发布了。它的目标，是使得 </a:t>
            </a:r>
            <a:r>
              <a:rPr lang="en-US" altLang="zh-CN" dirty="0"/>
              <a:t>JavaScript </a:t>
            </a:r>
            <a:r>
              <a:rPr lang="zh-CN" altLang="en-US" dirty="0"/>
              <a:t>语言可以用来编写复杂的大型应用程序，成为企业级开发语言。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CD97F7-D58D-4030-B469-B1AC652D0C99}"/>
              </a:ext>
            </a:extLst>
          </p:cNvPr>
          <p:cNvSpPr txBox="1"/>
          <p:nvPr/>
        </p:nvSpPr>
        <p:spPr>
          <a:xfrm>
            <a:off x="907754" y="2972472"/>
            <a:ext cx="481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ECMAScript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JavaScript</a:t>
            </a:r>
            <a:r>
              <a:rPr lang="zh-CN" altLang="en-US" sz="2400" b="1" dirty="0"/>
              <a:t>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77740-5D39-4D6E-BA79-E9953B6312EC}"/>
              </a:ext>
            </a:extLst>
          </p:cNvPr>
          <p:cNvSpPr txBox="1"/>
          <p:nvPr/>
        </p:nvSpPr>
        <p:spPr>
          <a:xfrm>
            <a:off x="907754" y="164582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ES6</a:t>
            </a:r>
            <a:r>
              <a:rPr lang="zh-CN" altLang="en-US" sz="2400" b="1" dirty="0"/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2B2259-3B18-42A6-87E0-49EE53E01538}"/>
              </a:ext>
            </a:extLst>
          </p:cNvPr>
          <p:cNvSpPr txBox="1"/>
          <p:nvPr/>
        </p:nvSpPr>
        <p:spPr>
          <a:xfrm>
            <a:off x="907754" y="3478578"/>
            <a:ext cx="991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ECMAScript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的关系是，前者是后者的规格，后者是前者的一种实现。日常场合，这两个词是可以互换的。</a:t>
            </a:r>
          </a:p>
        </p:txBody>
      </p:sp>
    </p:spTree>
    <p:extLst>
      <p:ext uri="{BB962C8B-B14F-4D97-AF65-F5344CB8AC3E}">
        <p14:creationId xmlns:p14="http://schemas.microsoft.com/office/powerpoint/2010/main" val="69586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77740-5D39-4D6E-BA79-E9953B6312EC}"/>
              </a:ext>
            </a:extLst>
          </p:cNvPr>
          <p:cNvSpPr txBox="1"/>
          <p:nvPr/>
        </p:nvSpPr>
        <p:spPr>
          <a:xfrm>
            <a:off x="907754" y="1645823"/>
            <a:ext cx="105890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let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const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的区别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）箭头函数与普通函数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的区别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import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export</a:t>
            </a:r>
            <a:r>
              <a:rPr lang="zh-CN" altLang="en-US" sz="2400" b="1" dirty="0"/>
              <a:t>的用法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</a:t>
            </a:r>
            <a:r>
              <a:rPr lang="zh-CN" altLang="en-US" sz="2400" b="1" dirty="0"/>
              <a:t>的基本语法</a:t>
            </a:r>
          </a:p>
        </p:txBody>
      </p:sp>
    </p:spTree>
    <p:extLst>
      <p:ext uri="{BB962C8B-B14F-4D97-AF65-F5344CB8AC3E}">
        <p14:creationId xmlns:p14="http://schemas.microsoft.com/office/powerpoint/2010/main" val="322625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23523" r="124" b="3221"/>
          <a:stretch>
            <a:fillRect/>
          </a:stretch>
        </p:blipFill>
        <p:spPr bwMode="auto">
          <a:xfrm>
            <a:off x="0" y="0"/>
            <a:ext cx="12192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0" y="0"/>
            <a:ext cx="12192000" cy="6888163"/>
          </a:xfrm>
          <a:prstGeom prst="rect">
            <a:avLst/>
          </a:prstGeom>
          <a:solidFill>
            <a:srgbClr val="1F1F1F">
              <a:alpha val="85097"/>
            </a:srgbClr>
          </a:solidFill>
          <a:ln w="12700">
            <a:solidFill>
              <a:srgbClr val="42719B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32" name="文本框 3"/>
          <p:cNvSpPr>
            <a:spLocks noChangeArrowheads="1"/>
          </p:cNvSpPr>
          <p:nvPr/>
        </p:nvSpPr>
        <p:spPr bwMode="auto">
          <a:xfrm>
            <a:off x="585310" y="574676"/>
            <a:ext cx="569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60D4D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 you</a:t>
            </a:r>
            <a:endParaRPr lang="zh-CN" altLang="en-US" sz="7200" b="1" dirty="0">
              <a:solidFill>
                <a:srgbClr val="60D4D4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538" name="文本框 11"/>
          <p:cNvSpPr>
            <a:spLocks noChangeArrowheads="1"/>
          </p:cNvSpPr>
          <p:nvPr/>
        </p:nvSpPr>
        <p:spPr bwMode="auto">
          <a:xfrm>
            <a:off x="606425" y="2111375"/>
            <a:ext cx="235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  <a:sym typeface="Arial Unicode MS" panose="020B0604020202020204" pitchFamily="34" charset="-122"/>
              </a:rPr>
              <a:t>QQ</a:t>
            </a:r>
            <a:endParaRPr lang="zh-CN" altLang="en-US" sz="24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540" name="文本框 13"/>
          <p:cNvSpPr>
            <a:spLocks noChangeArrowheads="1"/>
          </p:cNvSpPr>
          <p:nvPr/>
        </p:nvSpPr>
        <p:spPr bwMode="auto">
          <a:xfrm>
            <a:off x="606425" y="2763892"/>
            <a:ext cx="235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  <a:sym typeface="Arial Unicode MS" panose="020B0604020202020204" pitchFamily="34" charset="-122"/>
              </a:rPr>
              <a:t>Email</a:t>
            </a:r>
            <a:endParaRPr lang="zh-CN" altLang="en-US" sz="24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541" name="文本框 14"/>
          <p:cNvSpPr>
            <a:spLocks noChangeArrowheads="1"/>
          </p:cNvSpPr>
          <p:nvPr/>
        </p:nvSpPr>
        <p:spPr bwMode="auto">
          <a:xfrm>
            <a:off x="2063750" y="2111375"/>
            <a:ext cx="3081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  <a:sym typeface="Arial Unicode MS" panose="020B0604020202020204" pitchFamily="34" charset="-122"/>
              </a:rPr>
              <a:t>553715865</a:t>
            </a:r>
            <a:endParaRPr lang="zh-CN" altLang="en-US" sz="24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543" name="文本框 18"/>
          <p:cNvSpPr>
            <a:spLocks noChangeArrowheads="1"/>
          </p:cNvSpPr>
          <p:nvPr/>
        </p:nvSpPr>
        <p:spPr bwMode="auto">
          <a:xfrm>
            <a:off x="2063750" y="2763892"/>
            <a:ext cx="3519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  <a:sym typeface="Arial Unicode MS" panose="020B0604020202020204" pitchFamily="34" charset="-122"/>
              </a:rPr>
              <a:t>553715865@qq.com</a:t>
            </a:r>
            <a:endParaRPr lang="zh-CN" altLang="en-US" sz="24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545" name="文本框 20"/>
          <p:cNvSpPr>
            <a:spLocks noChangeArrowheads="1"/>
          </p:cNvSpPr>
          <p:nvPr/>
        </p:nvSpPr>
        <p:spPr bwMode="auto">
          <a:xfrm>
            <a:off x="396875" y="6376988"/>
            <a:ext cx="284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  <a:sym typeface="Arial Unicode MS" panose="020B0604020202020204" pitchFamily="34" charset="-122"/>
              </a:rPr>
              <a:t>深圳八爪网络科技有限公司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67" y="574676"/>
            <a:ext cx="2703671" cy="27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5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059E56E1-6EAD-47AD-93B4-9C873CCA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54" y="1410803"/>
            <a:ext cx="87129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kern="0" dirty="0">
                <a:solidFill>
                  <a:srgbClr val="000000"/>
                </a:solidFill>
                <a:ea typeface="宋体" pitchFamily="2" charset="-122"/>
              </a:rPr>
              <a:t>基本概念：</a:t>
            </a: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</a:rPr>
              <a:t>文档对象模型（</a:t>
            </a:r>
            <a:r>
              <a:rPr lang="en-US" altLang="zh-CN" sz="2400" b="0" dirty="0">
                <a:solidFill>
                  <a:srgbClr val="000000"/>
                </a:solidFill>
              </a:rPr>
              <a:t>DOM</a:t>
            </a:r>
            <a:r>
              <a:rPr lang="zh-CN" altLang="en-US" sz="2400" b="0" dirty="0">
                <a:solidFill>
                  <a:srgbClr val="000000"/>
                </a:solidFill>
              </a:rPr>
              <a:t>）是表示文档和访问、操作构成文档的各种元素应用接口。一般是指</a:t>
            </a:r>
            <a:r>
              <a:rPr lang="en-US" altLang="zh-CN" sz="2400" b="0" dirty="0">
                <a:solidFill>
                  <a:srgbClr val="000000"/>
                </a:solidFill>
              </a:rPr>
              <a:t>W3C</a:t>
            </a:r>
            <a:r>
              <a:rPr lang="zh-CN" altLang="en-US" sz="2400" b="0" dirty="0">
                <a:solidFill>
                  <a:srgbClr val="000000"/>
                </a:solidFill>
              </a:rPr>
              <a:t>定义的标准的文档对象模型，它以树形结构表示</a:t>
            </a:r>
            <a:r>
              <a:rPr lang="en-US" altLang="zh-CN" sz="2400" b="0" dirty="0">
                <a:solidFill>
                  <a:srgbClr val="000000"/>
                </a:solidFill>
              </a:rPr>
              <a:t>HTML</a:t>
            </a:r>
            <a:r>
              <a:rPr lang="zh-CN" altLang="en-US" sz="2400" b="0" dirty="0">
                <a:solidFill>
                  <a:srgbClr val="000000"/>
                </a:solidFill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</a:rPr>
              <a:t>XML</a:t>
            </a:r>
            <a:r>
              <a:rPr lang="zh-CN" altLang="en-US" sz="2400" b="0" dirty="0">
                <a:solidFill>
                  <a:srgbClr val="000000"/>
                </a:solidFill>
              </a:rPr>
              <a:t>文档，定义了遍历这个树和检查、修改树的节点的方法和属性。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eaLnBrk="1" hangingPunct="1"/>
            <a:endParaRPr lang="en-US" altLang="zh-CN" sz="2400" b="0" dirty="0">
              <a:solidFill>
                <a:srgbClr val="000000"/>
              </a:solidFill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EB12DF46-D771-4B5E-9773-71EC658CB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54" y="3565125"/>
            <a:ext cx="87129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</a:rPr>
              <a:t>DOM</a:t>
            </a:r>
            <a:r>
              <a:rPr lang="zh-CN" altLang="en-US" sz="2400" b="0" dirty="0">
                <a:solidFill>
                  <a:srgbClr val="000000"/>
                </a:solidFill>
              </a:rPr>
              <a:t>模型把文档（</a:t>
            </a:r>
            <a:r>
              <a:rPr lang="en-US" altLang="zh-CN" sz="2400" b="0" dirty="0">
                <a:solidFill>
                  <a:srgbClr val="000000"/>
                </a:solidFill>
              </a:rPr>
              <a:t>html</a:t>
            </a:r>
            <a:r>
              <a:rPr lang="zh-CN" altLang="en-US" sz="2400" b="0" dirty="0">
                <a:solidFill>
                  <a:srgbClr val="000000"/>
                </a:solidFill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</a:rPr>
              <a:t>xml</a:t>
            </a:r>
            <a:r>
              <a:rPr lang="zh-CN" altLang="en-US" sz="2400" b="0" dirty="0">
                <a:solidFill>
                  <a:srgbClr val="000000"/>
                </a:solidFill>
              </a:rPr>
              <a:t>）抽象成供开发者操作的接口，允许程序和脚本（</a:t>
            </a:r>
            <a:r>
              <a:rPr lang="en-US" altLang="zh-CN" sz="2400" b="0" dirty="0">
                <a:solidFill>
                  <a:srgbClr val="000000"/>
                </a:solidFill>
              </a:rPr>
              <a:t>JavaScript</a:t>
            </a:r>
            <a:r>
              <a:rPr lang="zh-CN" altLang="en-US" sz="2400" b="0" dirty="0">
                <a:solidFill>
                  <a:srgbClr val="000000"/>
                </a:solidFill>
              </a:rPr>
              <a:t>、</a:t>
            </a:r>
            <a:r>
              <a:rPr lang="en-US" altLang="zh-CN" sz="2400" b="0" dirty="0">
                <a:solidFill>
                  <a:srgbClr val="000000"/>
                </a:solidFill>
              </a:rPr>
              <a:t>python</a:t>
            </a:r>
            <a:r>
              <a:rPr lang="zh-CN" altLang="en-US" sz="2400" b="0" dirty="0">
                <a:solidFill>
                  <a:srgbClr val="000000"/>
                </a:solidFill>
              </a:rPr>
              <a:t>等））访问和更新文档（</a:t>
            </a:r>
            <a:r>
              <a:rPr lang="en-US" altLang="zh-CN" sz="2400" b="0" dirty="0">
                <a:solidFill>
                  <a:srgbClr val="000000"/>
                </a:solidFill>
              </a:rPr>
              <a:t>html</a:t>
            </a:r>
            <a:r>
              <a:rPr lang="zh-CN" altLang="en-US" sz="2400" b="0" dirty="0">
                <a:solidFill>
                  <a:srgbClr val="000000"/>
                </a:solidFill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</a:rPr>
              <a:t>xml</a:t>
            </a:r>
            <a:r>
              <a:rPr lang="zh-CN" altLang="en-US" sz="2400" b="0" dirty="0">
                <a:solidFill>
                  <a:srgbClr val="000000"/>
                </a:solidFill>
              </a:rPr>
              <a:t>）的内容、结构和样式。</a:t>
            </a:r>
            <a:endParaRPr lang="zh-CN" altLang="en-US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endParaRPr lang="en-US" altLang="zh-CN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53C63-9507-481B-BE21-46E54D7C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4" y="1429810"/>
            <a:ext cx="796991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1416D-4401-4A88-83EC-908A74DCBB8E}"/>
              </a:ext>
            </a:extLst>
          </p:cNvPr>
          <p:cNvSpPr txBox="1"/>
          <p:nvPr/>
        </p:nvSpPr>
        <p:spPr>
          <a:xfrm>
            <a:off x="1597240" y="1337534"/>
            <a:ext cx="899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000000"/>
                </a:solidFill>
              </a:rPr>
              <a:t>在</a:t>
            </a:r>
            <a:r>
              <a:rPr lang="en-US" altLang="zh-CN" sz="1600" dirty="0">
                <a:solidFill>
                  <a:srgbClr val="000000"/>
                </a:solidFill>
              </a:rPr>
              <a:t>DOM</a:t>
            </a:r>
            <a:r>
              <a:rPr lang="zh-CN" altLang="en-US" sz="1600" dirty="0">
                <a:solidFill>
                  <a:srgbClr val="000000"/>
                </a:solidFill>
              </a:rPr>
              <a:t>模型中，浏览器载入这个</a:t>
            </a:r>
            <a:r>
              <a:rPr lang="en-US" altLang="zh-CN" sz="1600" dirty="0">
                <a:solidFill>
                  <a:srgbClr val="000000"/>
                </a:solidFill>
              </a:rPr>
              <a:t>HTML</a:t>
            </a:r>
            <a:r>
              <a:rPr lang="zh-CN" altLang="en-US" sz="1600" dirty="0">
                <a:solidFill>
                  <a:srgbClr val="000000"/>
                </a:solidFill>
              </a:rPr>
              <a:t>文档时，它以树的形式对这个文档进行描述，其中各</a:t>
            </a:r>
            <a:r>
              <a:rPr lang="en-US" altLang="zh-CN" sz="1600" dirty="0">
                <a:solidFill>
                  <a:srgbClr val="000000"/>
                </a:solidFill>
              </a:rPr>
              <a:t>HTML</a:t>
            </a:r>
            <a:r>
              <a:rPr lang="zh-CN" altLang="en-US" sz="1600" dirty="0">
                <a:solidFill>
                  <a:srgbClr val="000000"/>
                </a:solidFill>
              </a:rPr>
              <a:t>的标记都作为一个对象进行相关操作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5A29D4-AD6A-49BC-9216-015C10AD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40" y="1983865"/>
            <a:ext cx="8997519" cy="44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1416D-4401-4A88-83EC-908A74DCBB8E}"/>
              </a:ext>
            </a:extLst>
          </p:cNvPr>
          <p:cNvSpPr txBox="1"/>
          <p:nvPr/>
        </p:nvSpPr>
        <p:spPr>
          <a:xfrm>
            <a:off x="816746" y="1337534"/>
            <a:ext cx="10156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</a:rPr>
              <a:t>在文档对象模型 </a:t>
            </a:r>
            <a:r>
              <a:rPr lang="en-US" altLang="zh-CN" sz="1600" dirty="0">
                <a:solidFill>
                  <a:srgbClr val="000000"/>
                </a:solidFill>
              </a:rPr>
              <a:t>(DOM) </a:t>
            </a:r>
            <a:r>
              <a:rPr lang="zh-CN" altLang="en-US" sz="1600" dirty="0">
                <a:solidFill>
                  <a:srgbClr val="000000"/>
                </a:solidFill>
              </a:rPr>
              <a:t>中，每个节点都是一个对象。</a:t>
            </a:r>
            <a:r>
              <a:rPr lang="en-US" altLang="zh-CN" sz="1600" dirty="0">
                <a:solidFill>
                  <a:srgbClr val="000000"/>
                </a:solidFill>
              </a:rPr>
              <a:t>DOM </a:t>
            </a:r>
            <a:r>
              <a:rPr lang="zh-CN" altLang="en-US" sz="1600" dirty="0">
                <a:solidFill>
                  <a:srgbClr val="000000"/>
                </a:solidFill>
              </a:rPr>
              <a:t>节点有三个重要的属性 ：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1. 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: </a:t>
            </a:r>
            <a:r>
              <a:rPr lang="zh-CN" altLang="en-US" sz="1600" dirty="0">
                <a:solidFill>
                  <a:srgbClr val="000000"/>
                </a:solidFill>
              </a:rPr>
              <a:t>节点的名称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2. </a:t>
            </a:r>
            <a:r>
              <a:rPr lang="en-US" altLang="zh-CN" sz="1600" dirty="0" err="1">
                <a:solidFill>
                  <a:srgbClr val="000000"/>
                </a:solidFill>
              </a:rPr>
              <a:t>nodeValue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：节点的值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3. </a:t>
            </a:r>
            <a:r>
              <a:rPr lang="en-US" altLang="zh-CN" sz="1600" dirty="0" err="1">
                <a:solidFill>
                  <a:srgbClr val="000000"/>
                </a:solidFill>
              </a:rPr>
              <a:t>nodeType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：节点的类型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一、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属性</a:t>
            </a:r>
            <a:r>
              <a:rPr lang="en-US" altLang="zh-CN" sz="1600" dirty="0">
                <a:solidFill>
                  <a:srgbClr val="000000"/>
                </a:solidFill>
              </a:rPr>
              <a:t>: </a:t>
            </a:r>
            <a:r>
              <a:rPr lang="zh-CN" altLang="en-US" sz="1600" dirty="0">
                <a:solidFill>
                  <a:srgbClr val="000000"/>
                </a:solidFill>
              </a:rPr>
              <a:t>节点的名称，是只读的。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</a:rPr>
              <a:t>元素节点的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与标签名相同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</a:rPr>
              <a:t>属性节点的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是属性的名称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</a:rPr>
              <a:t>文本节点的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永远是 </a:t>
            </a:r>
            <a:r>
              <a:rPr lang="en-US" altLang="zh-CN" sz="1600" dirty="0">
                <a:solidFill>
                  <a:srgbClr val="000000"/>
                </a:solidFill>
              </a:rPr>
              <a:t>#text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4. </a:t>
            </a:r>
            <a:r>
              <a:rPr lang="zh-CN" altLang="en-US" sz="1600" dirty="0">
                <a:solidFill>
                  <a:srgbClr val="000000"/>
                </a:solidFill>
              </a:rPr>
              <a:t>文档节点的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nodeName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永远是 </a:t>
            </a:r>
            <a:r>
              <a:rPr lang="en-US" altLang="zh-CN" sz="1600" dirty="0">
                <a:solidFill>
                  <a:srgbClr val="000000"/>
                </a:solidFill>
              </a:rPr>
              <a:t>#document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二、</a:t>
            </a:r>
            <a:r>
              <a:rPr lang="en-US" altLang="zh-CN" sz="1600" dirty="0" err="1">
                <a:solidFill>
                  <a:srgbClr val="000000"/>
                </a:solidFill>
              </a:rPr>
              <a:t>nodeValue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属性：节点的值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</a:rPr>
              <a:t>元素节点的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nodeValue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是 </a:t>
            </a:r>
            <a:r>
              <a:rPr lang="en-US" altLang="zh-CN" sz="1600" dirty="0">
                <a:solidFill>
                  <a:srgbClr val="000000"/>
                </a:solidFill>
              </a:rPr>
              <a:t>undefined </a:t>
            </a:r>
            <a:r>
              <a:rPr lang="zh-CN" altLang="en-US" sz="1600" dirty="0">
                <a:solidFill>
                  <a:srgbClr val="000000"/>
                </a:solidFill>
              </a:rPr>
              <a:t>或 </a:t>
            </a:r>
            <a:r>
              <a:rPr lang="en-US" altLang="zh-CN" sz="1600" dirty="0">
                <a:solidFill>
                  <a:srgbClr val="000000"/>
                </a:solidFill>
              </a:rPr>
              <a:t>null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</a:rPr>
              <a:t>文本节点的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nodeValue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是文本自身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</a:rPr>
              <a:t>属性节点的 </a:t>
            </a:r>
            <a:r>
              <a:rPr lang="en-US" altLang="zh-CN" sz="1600" dirty="0" err="1">
                <a:solidFill>
                  <a:srgbClr val="000000"/>
                </a:solidFill>
              </a:rPr>
              <a:t>nodeValue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是属性的值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三、</a:t>
            </a:r>
            <a:r>
              <a:rPr lang="en-US" altLang="zh-CN" sz="1600" dirty="0" err="1">
                <a:solidFill>
                  <a:srgbClr val="000000"/>
                </a:solidFill>
              </a:rPr>
              <a:t>nodeType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属性</a:t>
            </a:r>
            <a:r>
              <a:rPr lang="en-US" altLang="zh-CN" sz="1600" dirty="0">
                <a:solidFill>
                  <a:srgbClr val="000000"/>
                </a:solidFill>
              </a:rPr>
              <a:t>: </a:t>
            </a:r>
            <a:r>
              <a:rPr lang="zh-CN" altLang="en-US" sz="1600" dirty="0">
                <a:solidFill>
                  <a:srgbClr val="000000"/>
                </a:solidFill>
              </a:rPr>
              <a:t>节点的类型，是只读的。以下常用的几种结点类型</a:t>
            </a:r>
            <a:r>
              <a:rPr lang="en-US" altLang="zh-CN" sz="1600" dirty="0">
                <a:solidFill>
                  <a:srgbClr val="000000"/>
                </a:solidFill>
              </a:rPr>
              <a:t>: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元素类型 节点类型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元素 　　　　</a:t>
            </a:r>
            <a:r>
              <a:rPr lang="en-US" altLang="zh-CN" sz="1600" dirty="0">
                <a:solidFill>
                  <a:srgbClr val="000000"/>
                </a:solidFill>
              </a:rPr>
              <a:t>1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属性　　　　 </a:t>
            </a:r>
            <a:r>
              <a:rPr lang="en-US" altLang="zh-CN" sz="1600" dirty="0">
                <a:solidFill>
                  <a:srgbClr val="000000"/>
                </a:solidFill>
              </a:rPr>
              <a:t>2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文本　　　　 </a:t>
            </a:r>
            <a:r>
              <a:rPr lang="en-US" altLang="zh-CN" sz="1600" dirty="0">
                <a:solidFill>
                  <a:srgbClr val="000000"/>
                </a:solidFill>
              </a:rPr>
              <a:t>3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注释　　　　 </a:t>
            </a:r>
            <a:r>
              <a:rPr lang="en-US" altLang="zh-CN" sz="1600" dirty="0">
                <a:solidFill>
                  <a:srgbClr val="000000"/>
                </a:solidFill>
              </a:rPr>
              <a:t>8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zh-CN" altLang="en-US" sz="1600" dirty="0">
                <a:solidFill>
                  <a:srgbClr val="000000"/>
                </a:solidFill>
              </a:rPr>
              <a:t>　　文档 　　　　</a:t>
            </a:r>
            <a:r>
              <a:rPr lang="en-US" altLang="zh-CN" sz="1600" dirty="0">
                <a:solidFill>
                  <a:srgbClr val="0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2649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访问节点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46BB3-6678-41DA-8B8F-319319BA6DF2}"/>
              </a:ext>
            </a:extLst>
          </p:cNvPr>
          <p:cNvSpPr txBox="1"/>
          <p:nvPr/>
        </p:nvSpPr>
        <p:spPr>
          <a:xfrm>
            <a:off x="907754" y="1627394"/>
            <a:ext cx="8147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</a:rPr>
              <a:t>访问指定节点的方法：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zh-CN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getElementById </a:t>
            </a:r>
            <a:endParaRPr lang="en-US" altLang="zh-CN" sz="24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zh-CN" sz="2400" i="1" dirty="0" err="1">
                <a:solidFill>
                  <a:srgbClr val="000000"/>
                </a:solidFill>
              </a:rPr>
              <a:t>getElementsByName</a:t>
            </a:r>
            <a:endParaRPr lang="en-US" altLang="zh-CN" sz="2400" i="1" dirty="0">
              <a:solidFill>
                <a:srgbClr val="000000"/>
              </a:solidFill>
            </a:endParaRPr>
          </a:p>
          <a:p>
            <a:pPr algn="just"/>
            <a:endParaRPr lang="en-US" altLang="zh-CN" sz="2400" i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i="1" dirty="0" err="1">
                <a:solidFill>
                  <a:srgbClr val="000000"/>
                </a:solidFill>
              </a:rPr>
              <a:t>getElementsByTagName</a:t>
            </a:r>
            <a:endParaRPr lang="en-US" altLang="zh-CN" sz="2400" i="1" dirty="0">
              <a:solidFill>
                <a:srgbClr val="000000"/>
              </a:solidFill>
            </a:endParaRPr>
          </a:p>
          <a:p>
            <a:pPr algn="just"/>
            <a:endParaRPr lang="en-US" altLang="zh-CN" sz="2400" i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i="1" dirty="0" err="1">
                <a:solidFill>
                  <a:srgbClr val="000000"/>
                </a:solidFill>
              </a:rPr>
              <a:t>getElementsByClassName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访问节点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5E16A0-C84D-4781-AF53-A7591FC5B11A}"/>
              </a:ext>
            </a:extLst>
          </p:cNvPr>
          <p:cNvSpPr txBox="1"/>
          <p:nvPr/>
        </p:nvSpPr>
        <p:spPr>
          <a:xfrm>
            <a:off x="907753" y="1204959"/>
            <a:ext cx="10526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</a:rPr>
              <a:t>遍历节点树：</a:t>
            </a: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parentNode</a:t>
            </a:r>
            <a:r>
              <a:rPr lang="en-US" altLang="zh-CN" sz="2400" dirty="0">
                <a:solidFill>
                  <a:srgbClr val="000000"/>
                </a:solidFill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获取所选节点的父节点，最顶层的节点为</a:t>
            </a:r>
            <a:r>
              <a:rPr lang="en-US" altLang="zh-CN" sz="2400" dirty="0">
                <a:solidFill>
                  <a:srgbClr val="000000"/>
                </a:solidFill>
              </a:rPr>
              <a:t>#document</a:t>
            </a: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childNodes</a:t>
            </a:r>
            <a:r>
              <a:rPr lang="en-US" altLang="zh-CN" sz="2400" dirty="0">
                <a:solidFill>
                  <a:srgbClr val="000000"/>
                </a:solidFill>
              </a:rPr>
              <a:t> 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获取所选节点的子节点们 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zh-CN" altLang="en-US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firstChild</a:t>
            </a:r>
            <a:r>
              <a:rPr lang="en-US" altLang="zh-CN" sz="2400" dirty="0">
                <a:solidFill>
                  <a:srgbClr val="000000"/>
                </a:solidFill>
              </a:rPr>
              <a:t> 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获取所选节点的第一个子节点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zh-CN" altLang="en-US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lastChild</a:t>
            </a:r>
            <a:r>
              <a:rPr lang="en-US" altLang="zh-CN" sz="2400" dirty="0">
                <a:solidFill>
                  <a:srgbClr val="000000"/>
                </a:solidFill>
              </a:rPr>
              <a:t> 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获取所选节点的最后一个子节点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endParaRPr lang="zh-CN" altLang="en-US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nextSibling</a:t>
            </a:r>
            <a:r>
              <a:rPr lang="en-US" altLang="zh-CN" sz="2400" dirty="0">
                <a:solidFill>
                  <a:srgbClr val="000000"/>
                </a:solidFill>
              </a:rPr>
              <a:t> 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获取所选节点的后一个兄弟节点  列表中最后一个节点的</a:t>
            </a:r>
            <a:r>
              <a:rPr lang="en-US" altLang="zh-CN" sz="2400" dirty="0" err="1">
                <a:solidFill>
                  <a:srgbClr val="000000"/>
                </a:solidFill>
              </a:rPr>
              <a:t>nextSibling</a:t>
            </a:r>
            <a:r>
              <a:rPr lang="zh-CN" altLang="en-US" sz="2400" dirty="0">
                <a:solidFill>
                  <a:srgbClr val="000000"/>
                </a:solidFill>
              </a:rPr>
              <a:t>属性值为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err="1">
                <a:solidFill>
                  <a:srgbClr val="000000"/>
                </a:solidFill>
              </a:rPr>
              <a:t>previousSibling</a:t>
            </a:r>
            <a:r>
              <a:rPr lang="en-US" altLang="zh-CN" sz="2400" dirty="0">
                <a:solidFill>
                  <a:srgbClr val="000000"/>
                </a:solidFill>
              </a:rPr>
              <a:t> //</a:t>
            </a:r>
            <a:r>
              <a:rPr lang="zh-CN" altLang="en-US" sz="2400" dirty="0">
                <a:solidFill>
                  <a:srgbClr val="000000"/>
                </a:solidFill>
              </a:rPr>
              <a:t>获取所选节点的前一兄弟节点  列表中第一个节点的</a:t>
            </a:r>
            <a:r>
              <a:rPr lang="en-US" altLang="zh-CN" sz="2400" dirty="0" err="1">
                <a:solidFill>
                  <a:srgbClr val="000000"/>
                </a:solidFill>
              </a:rPr>
              <a:t>previousSibling</a:t>
            </a:r>
            <a:r>
              <a:rPr lang="zh-CN" altLang="en-US" sz="2400" dirty="0">
                <a:solidFill>
                  <a:srgbClr val="000000"/>
                </a:solidFill>
              </a:rPr>
              <a:t>属性值为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</a:p>
          <a:p>
            <a:pPr algn="just"/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访问节点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A9F7A3-AAA5-4831-94A7-19B5A3EC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52" y="1382512"/>
            <a:ext cx="6591299" cy="2908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F87ED-E5C2-4901-8339-70C1740CB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74" y="3890157"/>
            <a:ext cx="3467853" cy="23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Impac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AAAAA"/>
      </a:accent3>
      <a:accent4>
        <a:srgbClr val="DADADA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1581</Words>
  <Application>Microsoft Office PowerPoint</Application>
  <PresentationFormat>宽屏</PresentationFormat>
  <Paragraphs>258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微软雅黑</vt:lpstr>
      <vt:lpstr>Arial</vt:lpstr>
      <vt:lpstr>Calibri</vt:lpstr>
      <vt:lpstr>Impact</vt:lpstr>
      <vt:lpstr>Office 主题</vt:lpstr>
      <vt:lpstr>1_Office 主题</vt:lpstr>
      <vt:lpstr>默认设计模板</vt:lpstr>
      <vt:lpstr>PowerPoint 演示文稿</vt:lpstr>
      <vt:lpstr>PowerPoint 演示文稿</vt:lpstr>
      <vt:lpstr>DOM模型-基本概念</vt:lpstr>
      <vt:lpstr>DOM模型-基本概念</vt:lpstr>
      <vt:lpstr>DOM模型-树</vt:lpstr>
      <vt:lpstr>DOM模型-属性</vt:lpstr>
      <vt:lpstr>DOM模型-访问节点</vt:lpstr>
      <vt:lpstr>DOM模型-访问节点</vt:lpstr>
      <vt:lpstr>DOM模型-访问节点</vt:lpstr>
      <vt:lpstr>DOM模型-访问节点</vt:lpstr>
      <vt:lpstr>DOM模型-访问节点</vt:lpstr>
      <vt:lpstr>DOM模型-创建节点</vt:lpstr>
      <vt:lpstr>DOM模型-插入节点</vt:lpstr>
      <vt:lpstr>DOM模型-修改和删除节点</vt:lpstr>
      <vt:lpstr>DOM模型-属性操作</vt:lpstr>
      <vt:lpstr>DOM模型-事件</vt:lpstr>
      <vt:lpstr>DOM模型-事件使用方法</vt:lpstr>
      <vt:lpstr>DOM模型-事件类型</vt:lpstr>
      <vt:lpstr>BOM模型-基本概念</vt:lpstr>
      <vt:lpstr>BOM模型-基本概念</vt:lpstr>
      <vt:lpstr>BOM模型-基本概念</vt:lpstr>
      <vt:lpstr>BOM模型-history对象</vt:lpstr>
      <vt:lpstr>BOM模型-location对象</vt:lpstr>
      <vt:lpstr>BOM模型-location对象</vt:lpstr>
      <vt:lpstr>BOM模型-存储对象</vt:lpstr>
      <vt:lpstr>ES6</vt:lpstr>
      <vt:lpstr>ES6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Susan</dc:creator>
  <cp:lastModifiedBy>vincent</cp:lastModifiedBy>
  <cp:revision>93</cp:revision>
  <dcterms:created xsi:type="dcterms:W3CDTF">2016-11-18T07:37:47Z</dcterms:created>
  <dcterms:modified xsi:type="dcterms:W3CDTF">2019-04-24T11:10:51Z</dcterms:modified>
</cp:coreProperties>
</file>