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9" r:id="rId11"/>
    <p:sldId id="275"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14465-0309-4769-9AF5-1A503ADE6574}" type="datetimeFigureOut">
              <a:rPr lang="en-IN" smtClean="0"/>
              <a:t>03-01-2025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919F6-E1FC-45AC-BECF-771DCE5F35FB}" type="slidenum">
              <a:rPr lang="en-IN" smtClean="0"/>
              <a:t>‹#›</a:t>
            </a:fld>
            <a:endParaRPr lang="en-IN"/>
          </a:p>
        </p:txBody>
      </p:sp>
    </p:spTree>
    <p:extLst>
      <p:ext uri="{BB962C8B-B14F-4D97-AF65-F5344CB8AC3E}">
        <p14:creationId xmlns:p14="http://schemas.microsoft.com/office/powerpoint/2010/main" val="991932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7DD7839-4584-4D91-BF26-67F657892E5B}" type="datetime1">
              <a:rPr lang="en-US" smtClean="0"/>
              <a:t>1/3/2025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DF2104E-1F26-4999-A4A1-F83F59600B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1B150-3893-4C7E-BF7B-89892A042DAA}" type="datetime1">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2104E-1F26-4999-A4A1-F83F59600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0FB10C-A336-4603-BB36-B96DE264D41D}" type="datetime1">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2104E-1F26-4999-A4A1-F83F59600B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F347BB6-80A1-44FE-8EDD-1147D49B9E6F}" type="datetime1">
              <a:rPr lang="en-US" smtClean="0"/>
              <a:t>1/3/2025</a:t>
            </a:fld>
            <a:endParaRPr lang="en-US"/>
          </a:p>
        </p:txBody>
      </p:sp>
      <p:sp>
        <p:nvSpPr>
          <p:cNvPr id="9" name="Slide Number Placeholder 8"/>
          <p:cNvSpPr>
            <a:spLocks noGrp="1"/>
          </p:cNvSpPr>
          <p:nvPr>
            <p:ph type="sldNum" sz="quarter" idx="15"/>
          </p:nvPr>
        </p:nvSpPr>
        <p:spPr/>
        <p:txBody>
          <a:bodyPr rtlCol="0"/>
          <a:lstStyle/>
          <a:p>
            <a:fld id="{9DF2104E-1F26-4999-A4A1-F83F59600BA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8DB6F77-5AA5-453A-8C0E-8D085586E298}" type="datetime1">
              <a:rPr lang="en-US" smtClean="0"/>
              <a:t>1/3/2025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DF2104E-1F26-4999-A4A1-F83F59600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108073-A6E2-469D-8CD6-D6D6B29430BB}" type="datetime1">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2104E-1F26-4999-A4A1-F83F59600BA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E73B87E-0575-454C-8848-11D14125E8E4}" type="datetime1">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2104E-1F26-4999-A4A1-F83F59600BA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2B8DDF6-28CD-47EC-93F2-2A8DCF6C567D}" type="datetime1">
              <a:rPr lang="en-US" smtClean="0"/>
              <a:t>1/3/2025</a:t>
            </a:fld>
            <a:endParaRPr lang="en-US"/>
          </a:p>
        </p:txBody>
      </p:sp>
      <p:sp>
        <p:nvSpPr>
          <p:cNvPr id="7" name="Slide Number Placeholder 6"/>
          <p:cNvSpPr>
            <a:spLocks noGrp="1"/>
          </p:cNvSpPr>
          <p:nvPr>
            <p:ph type="sldNum" sz="quarter" idx="11"/>
          </p:nvPr>
        </p:nvSpPr>
        <p:spPr/>
        <p:txBody>
          <a:bodyPr rtlCol="0"/>
          <a:lstStyle/>
          <a:p>
            <a:fld id="{9DF2104E-1F26-4999-A4A1-F83F59600BA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4F137-574B-4119-8110-60AFCC61D819}" type="datetime1">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2104E-1F26-4999-A4A1-F83F59600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7267F-4030-4002-BD8D-1042A9BAF9CA}" type="datetime1">
              <a:rPr lang="en-US" smtClean="0"/>
              <a:t>1/3/2025</a:t>
            </a:fld>
            <a:endParaRPr lang="en-US"/>
          </a:p>
        </p:txBody>
      </p:sp>
      <p:sp>
        <p:nvSpPr>
          <p:cNvPr id="22" name="Slide Number Placeholder 21"/>
          <p:cNvSpPr>
            <a:spLocks noGrp="1"/>
          </p:cNvSpPr>
          <p:nvPr>
            <p:ph type="sldNum" sz="quarter" idx="15"/>
          </p:nvPr>
        </p:nvSpPr>
        <p:spPr/>
        <p:txBody>
          <a:bodyPr rtlCol="0"/>
          <a:lstStyle/>
          <a:p>
            <a:fld id="{9DF2104E-1F26-4999-A4A1-F83F59600BA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9E70173-4D9D-415D-B802-EB6A9337D937}" type="datetime1">
              <a:rPr lang="en-US" smtClean="0"/>
              <a:t>1/3/2025</a:t>
            </a:fld>
            <a:endParaRPr lang="en-US"/>
          </a:p>
        </p:txBody>
      </p:sp>
      <p:sp>
        <p:nvSpPr>
          <p:cNvPr id="18" name="Slide Number Placeholder 17"/>
          <p:cNvSpPr>
            <a:spLocks noGrp="1"/>
          </p:cNvSpPr>
          <p:nvPr>
            <p:ph type="sldNum" sz="quarter" idx="11"/>
          </p:nvPr>
        </p:nvSpPr>
        <p:spPr/>
        <p:txBody>
          <a:bodyPr rtlCol="0"/>
          <a:lstStyle/>
          <a:p>
            <a:fld id="{9DF2104E-1F26-4999-A4A1-F83F59600BA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EB5AB7C-115C-499E-988B-DC3904C6B6D1}" type="datetime1">
              <a:rPr lang="en-US" smtClean="0"/>
              <a:t>1/3/2025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DF2104E-1F26-4999-A4A1-F83F59600B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764704"/>
            <a:ext cx="7286644" cy="843882"/>
          </a:xfrm>
        </p:spPr>
        <p:txBody>
          <a:bodyPr>
            <a:normAutofit/>
          </a:bodyPr>
          <a:lstStyle/>
          <a:p>
            <a:r>
              <a:rPr lang="en-US" sz="4400" dirty="0" smtClean="0">
                <a:solidFill>
                  <a:srgbClr val="FF0000"/>
                </a:solidFill>
                <a:latin typeface="Times New Roman" pitchFamily="18" charset="0"/>
                <a:cs typeface="Times New Roman" pitchFamily="18" charset="0"/>
              </a:rPr>
              <a:t>YouTube Data Harvesting</a:t>
            </a:r>
            <a:endParaRPr lang="en-US" sz="4400" dirty="0">
              <a:solidFill>
                <a:srgbClr val="FF0000"/>
              </a:solidFill>
              <a:latin typeface="Times New Roman" pitchFamily="18" charset="0"/>
              <a:cs typeface="Times New Roman" pitchFamily="18" charset="0"/>
            </a:endParaRPr>
          </a:p>
        </p:txBody>
      </p:sp>
      <p:sp>
        <p:nvSpPr>
          <p:cNvPr id="4" name="TextBox 3"/>
          <p:cNvSpPr txBox="1"/>
          <p:nvPr/>
        </p:nvSpPr>
        <p:spPr>
          <a:xfrm>
            <a:off x="5868144" y="4797152"/>
            <a:ext cx="3275856" cy="954107"/>
          </a:xfrm>
          <a:prstGeom prst="rect">
            <a:avLst/>
          </a:prstGeom>
          <a:noFill/>
        </p:spPr>
        <p:txBody>
          <a:bodyPr wrap="square" rtlCol="0">
            <a:spAutoFit/>
          </a:bodyPr>
          <a:lstStyle/>
          <a:p>
            <a:r>
              <a:rPr lang="en-US" sz="2800" b="1" dirty="0" smtClean="0">
                <a:solidFill>
                  <a:srgbClr val="92D050"/>
                </a:solidFill>
                <a:latin typeface="Times New Roman" pitchFamily="18" charset="0"/>
                <a:cs typeface="Times New Roman" pitchFamily="18" charset="0"/>
              </a:rPr>
              <a:t>Present by</a:t>
            </a:r>
          </a:p>
          <a:p>
            <a:r>
              <a:rPr lang="en-US" sz="2800" b="1" dirty="0" smtClean="0">
                <a:latin typeface="Times New Roman" pitchFamily="18" charset="0"/>
                <a:cs typeface="Times New Roman" pitchFamily="18" charset="0"/>
              </a:rPr>
              <a:t>     </a:t>
            </a:r>
            <a:r>
              <a:rPr lang="en-US" sz="2800" b="1" dirty="0" smtClean="0">
                <a:solidFill>
                  <a:srgbClr val="FFCC00"/>
                </a:solidFill>
                <a:latin typeface="Times New Roman" pitchFamily="18" charset="0"/>
                <a:cs typeface="Times New Roman" pitchFamily="18" charset="0"/>
              </a:rPr>
              <a:t>BALAJI R</a:t>
            </a:r>
            <a:endParaRPr lang="en-US" sz="2800" b="1" dirty="0">
              <a:solidFill>
                <a:srgbClr val="FFCC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DF2104E-1F26-4999-A4A1-F83F59600BAE}"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p:cNvPicPr/>
          <p:nvPr/>
        </p:nvPicPr>
        <p:blipFill>
          <a:blip r:embed="rId2">
            <a:extLst>
              <a:ext uri="{28A0092B-C50C-407E-A947-70E740481C1C}">
                <a14:useLocalDpi xmlns:a14="http://schemas.microsoft.com/office/drawing/2010/main" val="0"/>
              </a:ext>
            </a:extLst>
          </a:blip>
          <a:stretch>
            <a:fillRect/>
          </a:stretch>
        </p:blipFill>
        <p:spPr>
          <a:xfrm>
            <a:off x="1331640" y="1700808"/>
            <a:ext cx="6429420" cy="2205440"/>
          </a:xfrm>
          <a:prstGeom prst="rect">
            <a:avLst/>
          </a:prstGeom>
        </p:spPr>
      </p:pic>
      <p:sp>
        <p:nvSpPr>
          <p:cNvPr id="5" name="Slide Number Placeholder 4"/>
          <p:cNvSpPr>
            <a:spLocks noGrp="1"/>
          </p:cNvSpPr>
          <p:nvPr>
            <p:ph type="sldNum" sz="quarter" idx="15"/>
          </p:nvPr>
        </p:nvSpPr>
        <p:spPr/>
        <p:txBody>
          <a:bodyPr/>
          <a:lstStyle/>
          <a:p>
            <a:fld id="{9DF2104E-1F26-4999-A4A1-F83F59600BAE}"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DF2104E-1F26-4999-A4A1-F83F59600BAE}"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16632"/>
            <a:ext cx="6653360" cy="28083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96" y="3140968"/>
            <a:ext cx="6653360" cy="3004457"/>
          </a:xfrm>
          <a:prstGeom prst="rect">
            <a:avLst/>
          </a:prstGeom>
        </p:spPr>
      </p:pic>
    </p:spTree>
    <p:extLst>
      <p:ext uri="{BB962C8B-B14F-4D97-AF65-F5344CB8AC3E}">
        <p14:creationId xmlns:p14="http://schemas.microsoft.com/office/powerpoint/2010/main" val="346898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latin typeface="Times New Roman" pitchFamily="18" charset="0"/>
                <a:cs typeface="Times New Roman" pitchFamily="18" charset="0"/>
              </a:rPr>
              <a:t>CONCLUSION :</a:t>
            </a:r>
            <a:endParaRPr lang="en-US" sz="36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None/>
            </a:pPr>
            <a:r>
              <a:rPr lang="en-US" dirty="0" smtClean="0">
                <a:latin typeface="Times New Roman" pitchFamily="18" charset="0"/>
                <a:cs typeface="Times New Roman" pitchFamily="18" charset="0"/>
              </a:rPr>
              <a:t>		</a:t>
            </a:r>
            <a:r>
              <a:rPr lang="en-US" dirty="0" smtClean="0"/>
              <a:t>This </a:t>
            </a:r>
            <a:r>
              <a:rPr lang="en-US" dirty="0"/>
              <a:t>app allows users to collect, store, and analyze YouTube data efficiently. The integration with Streamlit provides an easy-to-use interface for interaction, and the SQL migration feature ensures the data can be persisted and queried as needed.</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51720" y="2276872"/>
            <a:ext cx="4479776" cy="1363022"/>
          </a:xfrm>
        </p:spPr>
        <p:txBody>
          <a:bodyPr/>
          <a:lstStyle/>
          <a:p>
            <a:pPr>
              <a:buNone/>
            </a:pPr>
            <a:r>
              <a:rPr lang="en-US" sz="4000" dirty="0" smtClean="0">
                <a:solidFill>
                  <a:schemeClr val="accent2">
                    <a:lumMod val="75000"/>
                  </a:schemeClr>
                </a:solidFill>
                <a:latin typeface="Times New Roman" pitchFamily="18" charset="0"/>
                <a:cs typeface="Times New Roman" pitchFamily="18" charset="0"/>
              </a:rPr>
              <a:t>THANK YOU ALL</a:t>
            </a:r>
          </a:p>
          <a:p>
            <a:pPr lvl="3">
              <a:buNone/>
            </a:pPr>
            <a:r>
              <a:rPr lang="en-US" sz="2600" b="1" dirty="0" smtClean="0">
                <a:latin typeface="Times New Roman" pitchFamily="18" charset="0"/>
                <a:cs typeface="Times New Roman" pitchFamily="18" charset="0"/>
              </a:rPr>
              <a:t>		</a:t>
            </a:r>
            <a:r>
              <a:rPr lang="en-US" sz="2600" b="1" dirty="0" smtClean="0">
                <a:solidFill>
                  <a:schemeClr val="accent5">
                    <a:lumMod val="75000"/>
                  </a:schemeClr>
                </a:solidFill>
                <a:latin typeface="Times New Roman" pitchFamily="18" charset="0"/>
                <a:cs typeface="Times New Roman" pitchFamily="18" charset="0"/>
              </a:rPr>
              <a:t>by</a:t>
            </a:r>
            <a:r>
              <a:rPr lang="en-US" sz="2600" b="1" dirty="0" smtClean="0">
                <a:latin typeface="Times New Roman" pitchFamily="18" charset="0"/>
                <a:cs typeface="Times New Roman" pitchFamily="18" charset="0"/>
              </a:rPr>
              <a:t>  </a:t>
            </a:r>
            <a:r>
              <a:rPr lang="en-US" sz="2600" b="1" dirty="0" smtClean="0">
                <a:solidFill>
                  <a:schemeClr val="accent1">
                    <a:lumMod val="75000"/>
                  </a:schemeClr>
                </a:solidFill>
                <a:latin typeface="Times New Roman" pitchFamily="18" charset="0"/>
                <a:cs typeface="Times New Roman" pitchFamily="18" charset="0"/>
              </a:rPr>
              <a:t>BALAJI</a:t>
            </a:r>
            <a:endParaRPr lang="en-US" sz="2600" b="1"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latin typeface="Times New Roman" pitchFamily="18" charset="0"/>
                <a:cs typeface="Times New Roman" pitchFamily="18" charset="0"/>
              </a:rPr>
              <a:t>Agenda</a:t>
            </a:r>
            <a:endParaRPr lang="en-US" sz="36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800" dirty="0" smtClean="0">
                <a:latin typeface="Times New Roman" pitchFamily="18" charset="0"/>
                <a:cs typeface="Times New Roman" pitchFamily="18" charset="0"/>
              </a:rPr>
              <a:t>Synopsis</a:t>
            </a:r>
          </a:p>
          <a:p>
            <a:pPr>
              <a:lnSpc>
                <a:spcPct val="150000"/>
              </a:lnSpc>
            </a:pPr>
            <a:r>
              <a:rPr lang="en-US" sz="2800" dirty="0" smtClean="0">
                <a:latin typeface="Times New Roman" pitchFamily="18" charset="0"/>
                <a:cs typeface="Times New Roman" pitchFamily="18" charset="0"/>
              </a:rPr>
              <a:t>Existing system</a:t>
            </a:r>
          </a:p>
          <a:p>
            <a:pPr>
              <a:lnSpc>
                <a:spcPct val="150000"/>
              </a:lnSpc>
            </a:pPr>
            <a:r>
              <a:rPr lang="en-US" sz="2800" dirty="0" smtClean="0">
                <a:latin typeface="Times New Roman" pitchFamily="18" charset="0"/>
                <a:cs typeface="Times New Roman" pitchFamily="18" charset="0"/>
              </a:rPr>
              <a:t>Proposed system</a:t>
            </a:r>
          </a:p>
          <a:p>
            <a:pPr>
              <a:lnSpc>
                <a:spcPct val="150000"/>
              </a:lnSpc>
            </a:pPr>
            <a:r>
              <a:rPr lang="en-US" sz="2800" dirty="0" smtClean="0">
                <a:latin typeface="Times New Roman" pitchFamily="18" charset="0"/>
                <a:cs typeface="Times New Roman" pitchFamily="18" charset="0"/>
              </a:rPr>
              <a:t>Description of modules</a:t>
            </a:r>
          </a:p>
          <a:p>
            <a:pPr>
              <a:lnSpc>
                <a:spcPct val="150000"/>
              </a:lnSpc>
            </a:pPr>
            <a:r>
              <a:rPr lang="en-US" sz="2800" dirty="0" smtClean="0">
                <a:latin typeface="Times New Roman" pitchFamily="18" charset="0"/>
                <a:cs typeface="Times New Roman" pitchFamily="18" charset="0"/>
              </a:rPr>
              <a:t>Screenshots</a:t>
            </a:r>
          </a:p>
          <a:p>
            <a:pPr>
              <a:lnSpc>
                <a:spcPct val="150000"/>
              </a:lnSpc>
            </a:pPr>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r>
              <a:rPr lang="en-US" b="1" dirty="0" smtClean="0">
                <a:solidFill>
                  <a:schemeClr val="accent1">
                    <a:lumMod val="75000"/>
                  </a:schemeClr>
                </a:solidFill>
                <a:latin typeface="Times New Roman" pitchFamily="18" charset="0"/>
                <a:cs typeface="Times New Roman" pitchFamily="18" charset="0"/>
              </a:rPr>
              <a:t>SYNOPSIS :</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18488"/>
            <a:ext cx="7467600" cy="4873752"/>
          </a:xfrm>
        </p:spPr>
        <p:txBody>
          <a:bodyPr>
            <a:normAutofit fontScale="85000" lnSpcReduction="20000"/>
          </a:bodyPr>
          <a:lstStyle/>
          <a:p>
            <a:pPr algn="just">
              <a:lnSpc>
                <a:spcPct val="150000"/>
              </a:lnSpc>
              <a:buNone/>
            </a:pPr>
            <a:r>
              <a:rPr lang="en-US" dirty="0" smtClean="0">
                <a:latin typeface="Times New Roman" pitchFamily="18" charset="0"/>
                <a:cs typeface="Times New Roman" pitchFamily="18" charset="0"/>
              </a:rPr>
              <a:t>		</a:t>
            </a:r>
            <a:r>
              <a:rPr lang="en-US" dirty="0" smtClean="0"/>
              <a:t>The </a:t>
            </a:r>
            <a:r>
              <a:rPr lang="en-US" dirty="0"/>
              <a:t>YouTube Data Harvesting </a:t>
            </a:r>
            <a:r>
              <a:rPr lang="en-US" dirty="0" smtClean="0"/>
              <a:t>is </a:t>
            </a:r>
            <a:r>
              <a:rPr lang="en-US" dirty="0"/>
              <a:t>designed to efficiently collect and manage YouTube channel data for analysis and storage. This system integrates with the YouTube Data API to retrieve detailed information about channels, videos, and comments. Users can access and migrate the collected data into a PostgreSQL database through an intuitive Streamlit interface. The backend ensures seamless processing and storage, enabling users to analyze metrics like video performance and audience engagement. This project simplifies data handling for researchers and content creators, providing a centralized platform for YouTube analytics.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EXISTING SYSTEM :</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lnSpc>
                <a:spcPct val="150000"/>
              </a:lnSpc>
              <a:buNone/>
            </a:pPr>
            <a:r>
              <a:rPr lang="en-US" dirty="0" smtClean="0">
                <a:latin typeface="Times New Roman" pitchFamily="18" charset="0"/>
                <a:cs typeface="Times New Roman" pitchFamily="18" charset="0"/>
              </a:rPr>
              <a:t>		</a:t>
            </a:r>
            <a:r>
              <a:rPr lang="en-US" dirty="0" smtClean="0"/>
              <a:t>The </a:t>
            </a:r>
            <a:r>
              <a:rPr lang="en-US" dirty="0"/>
              <a:t>existing system for YouTube data harvesting is highly fragmented and lacks a unified approach. Users often rely on multiple tools or manual methods to collect and analyze data, which is time-consuming and inefficient. These systems do not provide an integrated platform to access comprehensive insights, making it challenging to gather, process, and utilize data effectively for analytics or content strategies.</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latin typeface="Times New Roman" pitchFamily="18" charset="0"/>
                <a:cs typeface="Times New Roman" pitchFamily="18" charset="0"/>
              </a:rPr>
              <a:t>PROPOSED SYSTEM :</a:t>
            </a:r>
            <a:endParaRPr lang="en-US" sz="36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algn="just">
              <a:lnSpc>
                <a:spcPct val="150000"/>
              </a:lnSpc>
              <a:buNone/>
            </a:pPr>
            <a:r>
              <a:rPr lang="en-US" dirty="0" smtClean="0">
                <a:latin typeface="Times New Roman" pitchFamily="18" charset="0"/>
                <a:cs typeface="Times New Roman" pitchFamily="18" charset="0"/>
              </a:rPr>
              <a:t>		</a:t>
            </a:r>
            <a:r>
              <a:rPr lang="en-US" sz="2600" dirty="0" smtClean="0"/>
              <a:t>The </a:t>
            </a:r>
            <a:r>
              <a:rPr lang="en-US" sz="2600" dirty="0"/>
              <a:t>proposed system facilitates the automated collection and storage of YouTube data, providing detailed insights on channels, videos, and comments. By connecting to the YouTube API, it gathers key details like channel statistics, video metadata, and user comments. The collected data is stored in a PostgreSQL database, organized across separate tables for channels, videos, and comments. Users can easily migrate this data into the database by entering the channel ID. Additionally, the system allows users to perform SQL queries to gain insights, such as the most viewed videos or channels with the most content. The interface, built with Streamlit, ensures a user-friendly experience for data collection, migration, and analysis</a:t>
            </a:r>
            <a:r>
              <a:rPr lang="en-US" sz="2600" dirty="0" smtClean="0"/>
              <a:t>.</a:t>
            </a:r>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9DF2104E-1F26-4999-A4A1-F83F59600BAE}"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latin typeface="Times New Roman" pitchFamily="18" charset="0"/>
                <a:cs typeface="Times New Roman" pitchFamily="18" charset="0"/>
              </a:rPr>
              <a:t>DESCRIPTION OF MODULES :</a:t>
            </a:r>
            <a:endParaRPr lang="en-US" sz="36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467600" cy="4655058"/>
          </a:xfrm>
        </p:spPr>
        <p:txBody>
          <a:bodyPr>
            <a:normAutofit fontScale="25000" lnSpcReduction="20000"/>
          </a:bodyPr>
          <a:lstStyle/>
          <a:p>
            <a:r>
              <a:rPr lang="en-IN" sz="6600" b="1" dirty="0" smtClean="0"/>
              <a:t>Libraries </a:t>
            </a:r>
            <a:r>
              <a:rPr lang="en-IN" sz="6600" b="1" dirty="0"/>
              <a:t>Used:</a:t>
            </a:r>
            <a:endParaRPr lang="en-US" sz="6200" b="1" dirty="0" smtClean="0">
              <a:latin typeface="Times New Roman" pitchFamily="18" charset="0"/>
              <a:cs typeface="Times New Roman" pitchFamily="18" charset="0"/>
            </a:endParaRPr>
          </a:p>
          <a:p>
            <a:pPr>
              <a:lnSpc>
                <a:spcPct val="120000"/>
              </a:lnSpc>
              <a:buNone/>
            </a:pPr>
            <a:r>
              <a:rPr lang="en-US" b="1" dirty="0" smtClean="0"/>
              <a:t> </a:t>
            </a:r>
            <a:r>
              <a:rPr lang="en-US" sz="5500" b="1" dirty="0" smtClean="0">
                <a:latin typeface="Times New Roman" pitchFamily="18" charset="0"/>
                <a:cs typeface="Times New Roman" pitchFamily="18" charset="0"/>
              </a:rPr>
              <a:t>       </a:t>
            </a:r>
            <a:r>
              <a:rPr lang="en-IN" sz="6000" b="1" dirty="0" err="1"/>
              <a:t>googleapiclient.discovery</a:t>
            </a:r>
            <a:endParaRPr lang="en-US" sz="5500" b="1" dirty="0" smtClean="0">
              <a:latin typeface="Times New Roman" pitchFamily="18" charset="0"/>
              <a:cs typeface="Times New Roman" pitchFamily="18" charset="0"/>
            </a:endParaRPr>
          </a:p>
          <a:p>
            <a:pPr>
              <a:lnSpc>
                <a:spcPct val="120000"/>
              </a:lnSpc>
              <a:buNone/>
            </a:pPr>
            <a:r>
              <a:rPr lang="en-US" sz="5500" b="1" dirty="0" smtClean="0">
                <a:latin typeface="Times New Roman" pitchFamily="18" charset="0"/>
                <a:cs typeface="Times New Roman" pitchFamily="18" charset="0"/>
              </a:rPr>
              <a:t>        </a:t>
            </a:r>
            <a:r>
              <a:rPr lang="en-IN" sz="6000" b="1" dirty="0" smtClean="0"/>
              <a:t>pandas</a:t>
            </a:r>
          </a:p>
          <a:p>
            <a:pPr>
              <a:lnSpc>
                <a:spcPct val="120000"/>
              </a:lnSpc>
              <a:buNone/>
            </a:pPr>
            <a:r>
              <a:rPr lang="en-US" sz="5500" b="1" dirty="0" smtClean="0">
                <a:latin typeface="Times New Roman" pitchFamily="18" charset="0"/>
                <a:cs typeface="Times New Roman" pitchFamily="18" charset="0"/>
              </a:rPr>
              <a:t>	  </a:t>
            </a:r>
            <a:r>
              <a:rPr lang="en-IN" sz="6000" b="1" dirty="0" smtClean="0"/>
              <a:t>psycopg2</a:t>
            </a:r>
            <a:endParaRPr lang="en-US" sz="5500" b="1" dirty="0" smtClean="0">
              <a:latin typeface="Times New Roman" pitchFamily="18" charset="0"/>
              <a:cs typeface="Times New Roman" pitchFamily="18" charset="0"/>
            </a:endParaRPr>
          </a:p>
          <a:p>
            <a:pPr>
              <a:lnSpc>
                <a:spcPct val="120000"/>
              </a:lnSpc>
              <a:buNone/>
            </a:pPr>
            <a:r>
              <a:rPr lang="en-US" sz="5500" b="1" dirty="0" smtClean="0">
                <a:latin typeface="Times New Roman" pitchFamily="18" charset="0"/>
                <a:cs typeface="Times New Roman" pitchFamily="18" charset="0"/>
              </a:rPr>
              <a:t>        S</a:t>
            </a:r>
            <a:r>
              <a:rPr lang="en-IN" sz="6000" b="1" dirty="0" err="1" smtClean="0"/>
              <a:t>treamlit</a:t>
            </a:r>
            <a:endParaRPr lang="en-IN" sz="6000" b="1" dirty="0" smtClean="0"/>
          </a:p>
          <a:p>
            <a:pPr>
              <a:lnSpc>
                <a:spcPct val="120000"/>
              </a:lnSpc>
              <a:buNone/>
            </a:pPr>
            <a:endParaRPr lang="en-US" sz="5500" b="1" dirty="0" smtClean="0">
              <a:latin typeface="Times New Roman" pitchFamily="18" charset="0"/>
              <a:cs typeface="Times New Roman" pitchFamily="18" charset="0"/>
            </a:endParaRPr>
          </a:p>
          <a:p>
            <a:r>
              <a:rPr lang="en-IN" sz="6600" b="1" dirty="0"/>
              <a:t>Streamlit Interface:</a:t>
            </a:r>
            <a:endParaRPr lang="en-US" sz="6200" b="1" dirty="0" smtClean="0">
              <a:latin typeface="Times New Roman" pitchFamily="18" charset="0"/>
              <a:cs typeface="Times New Roman" pitchFamily="18" charset="0"/>
            </a:endParaRPr>
          </a:p>
          <a:p>
            <a:pPr>
              <a:buNone/>
            </a:pPr>
            <a:r>
              <a:rPr lang="en-US" sz="4900" b="1" dirty="0" smtClean="0"/>
              <a:t>       </a:t>
            </a:r>
            <a:r>
              <a:rPr lang="en-IN" sz="5400" b="1" dirty="0"/>
              <a:t>Data Collection</a:t>
            </a:r>
            <a:endParaRPr lang="en-US" sz="4900" b="1" dirty="0" smtClean="0">
              <a:latin typeface="Times New Roman" pitchFamily="18" charset="0"/>
              <a:cs typeface="Times New Roman" pitchFamily="18" charset="0"/>
            </a:endParaRPr>
          </a:p>
          <a:p>
            <a:pPr>
              <a:buNone/>
            </a:pPr>
            <a:r>
              <a:rPr lang="en-US" sz="4900" b="1" dirty="0" smtClean="0">
                <a:latin typeface="Times New Roman" pitchFamily="18" charset="0"/>
                <a:cs typeface="Times New Roman" pitchFamily="18" charset="0"/>
              </a:rPr>
              <a:t>        </a:t>
            </a:r>
            <a:r>
              <a:rPr lang="en-IN" sz="5400" b="1" dirty="0"/>
              <a:t>Migrate to SQL</a:t>
            </a:r>
            <a:endParaRPr lang="en-US" sz="4900" b="1" dirty="0" smtClean="0">
              <a:latin typeface="Times New Roman" pitchFamily="18" charset="0"/>
              <a:cs typeface="Times New Roman" pitchFamily="18" charset="0"/>
            </a:endParaRPr>
          </a:p>
          <a:p>
            <a:pPr>
              <a:buNone/>
            </a:pPr>
            <a:r>
              <a:rPr lang="en-US" sz="4900" b="1" dirty="0" smtClean="0">
                <a:latin typeface="Times New Roman" pitchFamily="18" charset="0"/>
                <a:cs typeface="Times New Roman" pitchFamily="18" charset="0"/>
              </a:rPr>
              <a:t>        </a:t>
            </a:r>
            <a:r>
              <a:rPr lang="en-IN" sz="5400" b="1" dirty="0"/>
              <a:t>Channels</a:t>
            </a:r>
            <a:endParaRPr lang="en-US" sz="4900" b="1" dirty="0" smtClean="0">
              <a:latin typeface="Times New Roman" pitchFamily="18" charset="0"/>
              <a:cs typeface="Times New Roman" pitchFamily="18" charset="0"/>
            </a:endParaRPr>
          </a:p>
          <a:p>
            <a:pPr>
              <a:buNone/>
            </a:pPr>
            <a:r>
              <a:rPr lang="en-US" sz="4900" b="1" dirty="0" smtClean="0">
                <a:latin typeface="Times New Roman" pitchFamily="18" charset="0"/>
                <a:cs typeface="Times New Roman" pitchFamily="18" charset="0"/>
              </a:rPr>
              <a:t>        </a:t>
            </a:r>
            <a:r>
              <a:rPr lang="en-IN" sz="5400" b="1" dirty="0" smtClean="0"/>
              <a:t>Queries</a:t>
            </a:r>
          </a:p>
          <a:p>
            <a:pPr>
              <a:buNone/>
            </a:pPr>
            <a:endParaRPr lang="en-US" sz="4900" b="1" dirty="0" smtClean="0">
              <a:latin typeface="Times New Roman" pitchFamily="18" charset="0"/>
              <a:cs typeface="Times New Roman" pitchFamily="18" charset="0"/>
            </a:endParaRPr>
          </a:p>
          <a:p>
            <a:r>
              <a:rPr lang="en-IN" sz="6600" b="1" dirty="0"/>
              <a:t>SQL Section</a:t>
            </a:r>
            <a:endParaRPr lang="en-US" sz="6200" b="1" dirty="0" smtClean="0">
              <a:latin typeface="Times New Roman" pitchFamily="18" charset="0"/>
              <a:cs typeface="Times New Roman" pitchFamily="18" charset="0"/>
            </a:endParaRPr>
          </a:p>
          <a:p>
            <a:pPr>
              <a:buNone/>
            </a:pPr>
            <a:r>
              <a:rPr lang="en-US" b="1" dirty="0" smtClean="0"/>
              <a:t> </a:t>
            </a:r>
            <a:r>
              <a:rPr lang="en-US" sz="5500" b="1" dirty="0" smtClean="0">
                <a:latin typeface="Times New Roman" pitchFamily="18" charset="0"/>
                <a:cs typeface="Times New Roman" pitchFamily="18" charset="0"/>
              </a:rPr>
              <a:t>      </a:t>
            </a:r>
            <a:r>
              <a:rPr lang="en-US" sz="5500" dirty="0" smtClean="0">
                <a:latin typeface="Times New Roman" pitchFamily="18" charset="0"/>
                <a:cs typeface="Times New Roman" pitchFamily="18" charset="0"/>
              </a:rPr>
              <a:t> </a:t>
            </a:r>
            <a:r>
              <a:rPr lang="en-IN" sz="6000" b="1" dirty="0"/>
              <a:t>channels</a:t>
            </a:r>
            <a:endParaRPr lang="en-US" sz="5500" b="1" dirty="0" smtClean="0">
              <a:latin typeface="Times New Roman" pitchFamily="18" charset="0"/>
              <a:cs typeface="Times New Roman" pitchFamily="18" charset="0"/>
            </a:endParaRPr>
          </a:p>
          <a:p>
            <a:pPr>
              <a:buNone/>
            </a:pPr>
            <a:r>
              <a:rPr lang="en-US" sz="5500" b="1" dirty="0" smtClean="0">
                <a:latin typeface="Times New Roman" pitchFamily="18" charset="0"/>
                <a:cs typeface="Times New Roman" pitchFamily="18" charset="0"/>
              </a:rPr>
              <a:t>        </a:t>
            </a:r>
            <a:r>
              <a:rPr lang="en-IN" sz="6000" b="1" dirty="0"/>
              <a:t>videos</a:t>
            </a:r>
            <a:endParaRPr lang="en-US" sz="5500" b="1" dirty="0" smtClean="0">
              <a:latin typeface="Times New Roman" pitchFamily="18" charset="0"/>
              <a:cs typeface="Times New Roman" pitchFamily="18" charset="0"/>
            </a:endParaRPr>
          </a:p>
          <a:p>
            <a:pPr>
              <a:buNone/>
            </a:pPr>
            <a:r>
              <a:rPr lang="en-US" sz="5500" b="1" dirty="0" smtClean="0">
                <a:latin typeface="Times New Roman" pitchFamily="18" charset="0"/>
                <a:cs typeface="Times New Roman" pitchFamily="18" charset="0"/>
              </a:rPr>
              <a:t>        </a:t>
            </a:r>
            <a:r>
              <a:rPr lang="en-IN" sz="6000" b="1" dirty="0"/>
              <a:t>comments</a:t>
            </a:r>
            <a:endParaRPr lang="en-US" sz="5500" b="1" dirty="0" smtClean="0">
              <a:latin typeface="Times New Roman" pitchFamily="18" charset="0"/>
              <a:cs typeface="Times New Roman" pitchFamily="18" charset="0"/>
            </a:endParaRPr>
          </a:p>
          <a:p>
            <a:pPr>
              <a:buNone/>
            </a:pPr>
            <a:r>
              <a:rPr lang="en-US" sz="5500" b="1" dirty="0" smtClean="0">
                <a:latin typeface="Times New Roman" pitchFamily="18" charset="0"/>
                <a:cs typeface="Times New Roman" pitchFamily="18" charset="0"/>
              </a:rPr>
              <a:t>        </a:t>
            </a:r>
            <a:endParaRPr lang="en-US" b="1" dirty="0"/>
          </a:p>
        </p:txBody>
      </p:sp>
      <p:sp>
        <p:nvSpPr>
          <p:cNvPr id="4" name="Slide Number Placeholder 3"/>
          <p:cNvSpPr>
            <a:spLocks noGrp="1"/>
          </p:cNvSpPr>
          <p:nvPr>
            <p:ph type="sldNum" sz="quarter" idx="15"/>
          </p:nvPr>
        </p:nvSpPr>
        <p:spPr/>
        <p:txBody>
          <a:bodyPr/>
          <a:lstStyle/>
          <a:p>
            <a:fld id="{9DF2104E-1F26-4999-A4A1-F83F59600BAE}"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latin typeface="Times New Roman" pitchFamily="18" charset="0"/>
                <a:cs typeface="Times New Roman" pitchFamily="18" charset="0"/>
              </a:rPr>
              <a:t>SCREENSHOTS:</a:t>
            </a:r>
            <a:endParaRPr lang="en-US" sz="3600" b="1" dirty="0">
              <a:solidFill>
                <a:schemeClr val="accent1">
                  <a:lumMod val="75000"/>
                </a:schemeClr>
              </a:solidFill>
              <a:latin typeface="Times New Roman" pitchFamily="18" charset="0"/>
              <a:cs typeface="Times New Roman" pitchFamily="18" charset="0"/>
            </a:endParaRPr>
          </a:p>
        </p:txBody>
      </p:sp>
      <p:pic>
        <p:nvPicPr>
          <p:cNvPr id="4" name="image8.jpe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28662" y="2345566"/>
            <a:ext cx="7286676" cy="3533163"/>
          </a:xfrm>
          <a:prstGeom prst="rect">
            <a:avLst/>
          </a:prstGeom>
        </p:spPr>
      </p:pic>
      <p:sp>
        <p:nvSpPr>
          <p:cNvPr id="3" name="Slide Number Placeholder 2"/>
          <p:cNvSpPr>
            <a:spLocks noGrp="1"/>
          </p:cNvSpPr>
          <p:nvPr>
            <p:ph type="sldNum" sz="quarter" idx="15"/>
          </p:nvPr>
        </p:nvSpPr>
        <p:spPr/>
        <p:txBody>
          <a:bodyPr/>
          <a:lstStyle/>
          <a:p>
            <a:fld id="{9DF2104E-1F26-4999-A4A1-F83F59600BAE}"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eg"/>
          <p:cNvPicPr/>
          <p:nvPr/>
        </p:nvPicPr>
        <p:blipFill>
          <a:blip r:embed="rId2">
            <a:extLst>
              <a:ext uri="{28A0092B-C50C-407E-A947-70E740481C1C}">
                <a14:useLocalDpi xmlns:a14="http://schemas.microsoft.com/office/drawing/2010/main" val="0"/>
              </a:ext>
            </a:extLst>
          </a:blip>
          <a:stretch>
            <a:fillRect/>
          </a:stretch>
        </p:blipFill>
        <p:spPr>
          <a:xfrm>
            <a:off x="1187624" y="332656"/>
            <a:ext cx="6572296" cy="1845450"/>
          </a:xfrm>
          <a:prstGeom prst="rect">
            <a:avLst/>
          </a:prstGeom>
        </p:spPr>
      </p:pic>
      <p:sp>
        <p:nvSpPr>
          <p:cNvPr id="5" name="Slide Number Placeholder 4"/>
          <p:cNvSpPr>
            <a:spLocks noGrp="1"/>
          </p:cNvSpPr>
          <p:nvPr>
            <p:ph type="sldNum" sz="quarter" idx="15"/>
          </p:nvPr>
        </p:nvSpPr>
        <p:spPr/>
        <p:txBody>
          <a:bodyPr/>
          <a:lstStyle/>
          <a:p>
            <a:fld id="{9DF2104E-1F26-4999-A4A1-F83F59600BAE}" type="slidenum">
              <a:rPr lang="en-US" smtClean="0"/>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492896"/>
            <a:ext cx="6572296" cy="39318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jpeg"/>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61416" y="260648"/>
            <a:ext cx="7467600" cy="2038350"/>
          </a:xfrm>
          <a:prstGeom prst="rect">
            <a:avLst/>
          </a:prstGeom>
        </p:spPr>
      </p:pic>
      <p:sp>
        <p:nvSpPr>
          <p:cNvPr id="3" name="Slide Number Placeholder 2"/>
          <p:cNvSpPr>
            <a:spLocks noGrp="1"/>
          </p:cNvSpPr>
          <p:nvPr>
            <p:ph type="sldNum" sz="quarter" idx="15"/>
          </p:nvPr>
        </p:nvSpPr>
        <p:spPr/>
        <p:txBody>
          <a:bodyPr/>
          <a:lstStyle/>
          <a:p>
            <a:fld id="{9DF2104E-1F26-4999-A4A1-F83F59600BAE}" type="slidenum">
              <a:rPr lang="en-US" smtClean="0"/>
              <a:t>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6" y="2586100"/>
            <a:ext cx="7467600" cy="28037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159</TotalTime>
  <Words>54</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Schoolbook</vt:lpstr>
      <vt:lpstr>Times New Roman</vt:lpstr>
      <vt:lpstr>Wingdings</vt:lpstr>
      <vt:lpstr>Wingdings 2</vt:lpstr>
      <vt:lpstr>Oriel</vt:lpstr>
      <vt:lpstr>YouTube Data Harvesting</vt:lpstr>
      <vt:lpstr>Agenda</vt:lpstr>
      <vt:lpstr>SYNOPSIS :</vt:lpstr>
      <vt:lpstr>EXISTING SYSTEM :</vt:lpstr>
      <vt:lpstr>PROPOSED SYSTEM :</vt:lpstr>
      <vt:lpstr>DESCRIPTION OF MODULES :</vt:lpstr>
      <vt:lpstr>SCREENSHOTS:</vt:lpstr>
      <vt:lpstr>PowerPoint Presentation</vt:lpstr>
      <vt:lpstr>PowerPoint Presentation</vt:lpstr>
      <vt:lpstr>PowerPoint Presentation</vt:lpstr>
      <vt:lpstr>PowerPoint Presentation</vt:lpstr>
      <vt:lpstr>CONCLUSION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MULTIBANKING SYSTEM</dc:title>
  <dc:creator>Admin</dc:creator>
  <cp:lastModifiedBy>Admin</cp:lastModifiedBy>
  <cp:revision>16</cp:revision>
  <dcterms:created xsi:type="dcterms:W3CDTF">2023-11-04T09:00:11Z</dcterms:created>
  <dcterms:modified xsi:type="dcterms:W3CDTF">2025-01-03T05:38:44Z</dcterms:modified>
</cp:coreProperties>
</file>