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7"/>
  </p:notesMasterIdLst>
  <p:sldIdLst>
    <p:sldId id="348" r:id="rId4"/>
    <p:sldId id="258" r:id="rId5"/>
    <p:sldId id="337" r:id="rId6"/>
    <p:sldId id="298" r:id="rId7"/>
    <p:sldId id="259" r:id="rId8"/>
    <p:sldId id="361" r:id="rId9"/>
    <p:sldId id="362" r:id="rId10"/>
    <p:sldId id="358" r:id="rId11"/>
    <p:sldId id="363" r:id="rId12"/>
    <p:sldId id="364" r:id="rId13"/>
    <p:sldId id="365" r:id="rId14"/>
    <p:sldId id="366" r:id="rId15"/>
    <p:sldId id="35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4FD4"/>
    <a:srgbClr val="F4AA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96" autoAdjust="0"/>
    <p:restoredTop sz="89322" autoAdjust="0"/>
  </p:normalViewPr>
  <p:slideViewPr>
    <p:cSldViewPr snapToGrid="0" showGuides="1">
      <p:cViewPr>
        <p:scale>
          <a:sx n="50" d="100"/>
          <a:sy n="50" d="100"/>
        </p:scale>
        <p:origin x="830" y="629"/>
      </p:cViewPr>
      <p:guideLst>
        <p:guide orient="horz" pos="211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59F87E-6B5B-46E7-9671-C0D3A963ADFF}" type="datetimeFigureOut">
              <a:rPr lang="en-US" smtClean="0"/>
              <a:t>1/28/2023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9439AE-797F-4261-AD88-2B91DB47037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526ACF5D-48A0-483A-A38C-84E44D9CE0A6}"/>
              </a:ext>
            </a:extLst>
          </p:cNvPr>
          <p:cNvSpPr/>
          <p:nvPr userDrawn="1"/>
        </p:nvSpPr>
        <p:spPr>
          <a:xfrm>
            <a:off x="6480216" y="5071159"/>
            <a:ext cx="5138665"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Rectangle 1">
            <a:extLst>
              <a:ext uri="{FF2B5EF4-FFF2-40B4-BE49-F238E27FC236}">
                <a16:creationId xmlns:a16="http://schemas.microsoft.com/office/drawing/2014/main" id="{300F3B76-9F74-4AA8-8C18-53BFCCD83147}"/>
              </a:ext>
            </a:extLst>
          </p:cNvPr>
          <p:cNvSpPr/>
          <p:nvPr userDrawn="1"/>
        </p:nvSpPr>
        <p:spPr>
          <a:xfrm>
            <a:off x="0" y="1988840"/>
            <a:ext cx="12192000" cy="28803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4" name="Graphic 14">
            <a:extLst>
              <a:ext uri="{FF2B5EF4-FFF2-40B4-BE49-F238E27FC236}">
                <a16:creationId xmlns:a16="http://schemas.microsoft.com/office/drawing/2014/main" id="{E7536121-7CEF-462B-9CC7-8672D3864A47}"/>
              </a:ext>
            </a:extLst>
          </p:cNvPr>
          <p:cNvGrpSpPr/>
          <p:nvPr userDrawn="1"/>
        </p:nvGrpSpPr>
        <p:grpSpPr>
          <a:xfrm>
            <a:off x="6682498" y="1419025"/>
            <a:ext cx="4936383" cy="3882549"/>
            <a:chOff x="2444748" y="555045"/>
            <a:chExt cx="7282048" cy="5727454"/>
          </a:xfrm>
        </p:grpSpPr>
        <p:sp>
          <p:nvSpPr>
            <p:cNvPr id="5" name="Freeform: Shape 4">
              <a:extLst>
                <a:ext uri="{FF2B5EF4-FFF2-40B4-BE49-F238E27FC236}">
                  <a16:creationId xmlns:a16="http://schemas.microsoft.com/office/drawing/2014/main" id="{57EDCB51-C79E-4483-AC7F-FE9911E3B34A}"/>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30DC3899-00AC-47C9-8613-7688FF6D63AB}"/>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8E912EDE-6A0C-4642-9219-92E0E2914E5D}"/>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07F46C71-5497-4A60-878F-1AC60EF1BAAF}"/>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1B3E439D-4FB0-4BD5-8A4E-CDD0328177F8}"/>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BCD3132E-772B-4565-A449-26068953B1C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9F72F6A-56E6-4DA5-93D5-55A599782A7C}"/>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BD9FDB8-0DB9-4552-8659-770E37A2725A}"/>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3" name="Picture Placeholder 2">
            <a:extLst>
              <a:ext uri="{FF2B5EF4-FFF2-40B4-BE49-F238E27FC236}">
                <a16:creationId xmlns:a16="http://schemas.microsoft.com/office/drawing/2014/main" id="{5B28073D-ED33-4D9D-9F2F-CE07362780DE}"/>
              </a:ext>
            </a:extLst>
          </p:cNvPr>
          <p:cNvSpPr>
            <a:spLocks noGrp="1"/>
          </p:cNvSpPr>
          <p:nvPr>
            <p:ph type="pic" idx="15" hasCustomPrompt="1"/>
          </p:nvPr>
        </p:nvSpPr>
        <p:spPr>
          <a:xfrm>
            <a:off x="6887874" y="1660298"/>
            <a:ext cx="4540883"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4" name="Text Placeholder 9">
            <a:extLst>
              <a:ext uri="{FF2B5EF4-FFF2-40B4-BE49-F238E27FC236}">
                <a16:creationId xmlns:a16="http://schemas.microsoft.com/office/drawing/2014/main" id="{9AD9A432-9135-4790-905D-CD48EAD64337}"/>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53E471-D703-4C2B-8B8D-60C0F7BF5E9A}"/>
              </a:ext>
            </a:extLst>
          </p:cNvPr>
          <p:cNvSpPr/>
          <p:nvPr userDrawn="1"/>
        </p:nvSpPr>
        <p:spPr>
          <a:xfrm>
            <a:off x="3066222" y="3939481"/>
            <a:ext cx="4464000" cy="2124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p>
        </p:txBody>
      </p:sp>
      <p:sp>
        <p:nvSpPr>
          <p:cNvPr id="3" name="그림 개체 틀 2">
            <a:extLst>
              <a:ext uri="{FF2B5EF4-FFF2-40B4-BE49-F238E27FC236}">
                <a16:creationId xmlns:a16="http://schemas.microsoft.com/office/drawing/2014/main" id="{AE039EAB-B78B-4912-A49E-7799571567D6}"/>
              </a:ext>
            </a:extLst>
          </p:cNvPr>
          <p:cNvSpPr>
            <a:spLocks noGrp="1"/>
          </p:cNvSpPr>
          <p:nvPr>
            <p:ph type="pic" sz="quarter" idx="13" hasCustomPrompt="1"/>
          </p:nvPr>
        </p:nvSpPr>
        <p:spPr>
          <a:xfrm flipH="1">
            <a:off x="7145771" y="3930935"/>
            <a:ext cx="4320000" cy="2124000"/>
          </a:xfrm>
          <a:custGeom>
            <a:avLst/>
            <a:gdLst>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5063"/>
              <a:gd name="connsiteY0" fmla="*/ 0 h 1385171"/>
              <a:gd name="connsiteX1" fmla="*/ 3474149 w 3475063"/>
              <a:gd name="connsiteY1" fmla="*/ 0 h 1385171"/>
              <a:gd name="connsiteX2" fmla="*/ 3475063 w 3475063"/>
              <a:gd name="connsiteY2" fmla="*/ 422426 h 1385171"/>
              <a:gd name="connsiteX3" fmla="*/ 3474149 w 3475063"/>
              <a:gd name="connsiteY3" fmla="*/ 1385171 h 1385171"/>
              <a:gd name="connsiteX4" fmla="*/ 0 w 3475063"/>
              <a:gd name="connsiteY4" fmla="*/ 1385171 h 1385171"/>
              <a:gd name="connsiteX5" fmla="*/ 0 w 3475063"/>
              <a:gd name="connsiteY5" fmla="*/ 0 h 1385171"/>
              <a:gd name="connsiteX0" fmla="*/ 0 w 3728608"/>
              <a:gd name="connsiteY0" fmla="*/ 0 h 1385171"/>
              <a:gd name="connsiteX1" fmla="*/ 3474149 w 3728608"/>
              <a:gd name="connsiteY1" fmla="*/ 0 h 1385171"/>
              <a:gd name="connsiteX2" fmla="*/ 3475063 w 3728608"/>
              <a:gd name="connsiteY2" fmla="*/ 422426 h 1385171"/>
              <a:gd name="connsiteX3" fmla="*/ 3465538 w 3728608"/>
              <a:gd name="connsiteY3" fmla="*/ 822476 h 1385171"/>
              <a:gd name="connsiteX4" fmla="*/ 3474149 w 3728608"/>
              <a:gd name="connsiteY4" fmla="*/ 1385171 h 1385171"/>
              <a:gd name="connsiteX5" fmla="*/ 0 w 3728608"/>
              <a:gd name="connsiteY5" fmla="*/ 1385171 h 1385171"/>
              <a:gd name="connsiteX6" fmla="*/ 0 w 3728608"/>
              <a:gd name="connsiteY6" fmla="*/ 0 h 1385171"/>
              <a:gd name="connsiteX0" fmla="*/ 0 w 3475615"/>
              <a:gd name="connsiteY0" fmla="*/ 0 h 1385171"/>
              <a:gd name="connsiteX1" fmla="*/ 3474149 w 3475615"/>
              <a:gd name="connsiteY1" fmla="*/ 0 h 1385171"/>
              <a:gd name="connsiteX2" fmla="*/ 3475063 w 3475615"/>
              <a:gd name="connsiteY2" fmla="*/ 422426 h 1385171"/>
              <a:gd name="connsiteX3" fmla="*/ 3465538 w 3475615"/>
              <a:gd name="connsiteY3" fmla="*/ 822476 h 1385171"/>
              <a:gd name="connsiteX4" fmla="*/ 3474149 w 3475615"/>
              <a:gd name="connsiteY4" fmla="*/ 1385171 h 1385171"/>
              <a:gd name="connsiteX5" fmla="*/ 0 w 3475615"/>
              <a:gd name="connsiteY5" fmla="*/ 1385171 h 1385171"/>
              <a:gd name="connsiteX6" fmla="*/ 0 w 3475615"/>
              <a:gd name="connsiteY6" fmla="*/ 0 h 1385171"/>
              <a:gd name="connsiteX0" fmla="*/ 0 w 3475739"/>
              <a:gd name="connsiteY0" fmla="*/ 0 h 1385171"/>
              <a:gd name="connsiteX1" fmla="*/ 3474149 w 3475739"/>
              <a:gd name="connsiteY1" fmla="*/ 0 h 1385171"/>
              <a:gd name="connsiteX2" fmla="*/ 3475063 w 3475739"/>
              <a:gd name="connsiteY2" fmla="*/ 422426 h 1385171"/>
              <a:gd name="connsiteX3" fmla="*/ 3456013 w 3475739"/>
              <a:gd name="connsiteY3" fmla="*/ 698651 h 1385171"/>
              <a:gd name="connsiteX4" fmla="*/ 3465538 w 3475739"/>
              <a:gd name="connsiteY4" fmla="*/ 822476 h 1385171"/>
              <a:gd name="connsiteX5" fmla="*/ 3474149 w 3475739"/>
              <a:gd name="connsiteY5" fmla="*/ 1385171 h 1385171"/>
              <a:gd name="connsiteX6" fmla="*/ 0 w 3475739"/>
              <a:gd name="connsiteY6" fmla="*/ 1385171 h 1385171"/>
              <a:gd name="connsiteX7" fmla="*/ 0 w 3475739"/>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65538 w 3684621"/>
              <a:gd name="connsiteY4" fmla="*/ 822476 h 1385171"/>
              <a:gd name="connsiteX5" fmla="*/ 3474149 w 3684621"/>
              <a:gd name="connsiteY5" fmla="*/ 1385171 h 1385171"/>
              <a:gd name="connsiteX6" fmla="*/ 0 w 3684621"/>
              <a:gd name="connsiteY6" fmla="*/ 1385171 h 1385171"/>
              <a:gd name="connsiteX7" fmla="*/ 0 w 3684621"/>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84588 w 3684621"/>
              <a:gd name="connsiteY4" fmla="*/ 946301 h 1385171"/>
              <a:gd name="connsiteX5" fmla="*/ 3474149 w 3684621"/>
              <a:gd name="connsiteY5" fmla="*/ 1385171 h 1385171"/>
              <a:gd name="connsiteX6" fmla="*/ 0 w 3684621"/>
              <a:gd name="connsiteY6" fmla="*/ 1385171 h 1385171"/>
              <a:gd name="connsiteX7" fmla="*/ 0 w 3684621"/>
              <a:gd name="connsiteY7" fmla="*/ 0 h 1385171"/>
              <a:gd name="connsiteX0" fmla="*/ 0 w 3694146"/>
              <a:gd name="connsiteY0" fmla="*/ 0 h 1385171"/>
              <a:gd name="connsiteX1" fmla="*/ 3474149 w 3694146"/>
              <a:gd name="connsiteY1" fmla="*/ 0 h 1385171"/>
              <a:gd name="connsiteX2" fmla="*/ 3475063 w 3694146"/>
              <a:gd name="connsiteY2" fmla="*/ 422426 h 1385171"/>
              <a:gd name="connsiteX3" fmla="*/ 3694138 w 3694146"/>
              <a:gd name="connsiteY3" fmla="*/ 679601 h 1385171"/>
              <a:gd name="connsiteX4" fmla="*/ 3484588 w 3694146"/>
              <a:gd name="connsiteY4" fmla="*/ 946301 h 1385171"/>
              <a:gd name="connsiteX5" fmla="*/ 3474149 w 3694146"/>
              <a:gd name="connsiteY5" fmla="*/ 1385171 h 1385171"/>
              <a:gd name="connsiteX6" fmla="*/ 0 w 3694146"/>
              <a:gd name="connsiteY6" fmla="*/ 1385171 h 1385171"/>
              <a:gd name="connsiteX7" fmla="*/ 0 w 3694146"/>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472220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703192"/>
              <a:gd name="connsiteY0" fmla="*/ 0 h 1385171"/>
              <a:gd name="connsiteX1" fmla="*/ 3474149 w 3703192"/>
              <a:gd name="connsiteY1" fmla="*/ 0 h 1385171"/>
              <a:gd name="connsiteX2" fmla="*/ 3484116 w 3703192"/>
              <a:gd name="connsiteY2" fmla="*/ 558228 h 1385171"/>
              <a:gd name="connsiteX3" fmla="*/ 3703192 w 3703192"/>
              <a:gd name="connsiteY3" fmla="*/ 684128 h 1385171"/>
              <a:gd name="connsiteX4" fmla="*/ 3484588 w 3703192"/>
              <a:gd name="connsiteY4" fmla="*/ 833132 h 1385171"/>
              <a:gd name="connsiteX5" fmla="*/ 3474149 w 3703192"/>
              <a:gd name="connsiteY5" fmla="*/ 1385171 h 1385171"/>
              <a:gd name="connsiteX6" fmla="*/ 0 w 3703192"/>
              <a:gd name="connsiteY6" fmla="*/ 1385171 h 1385171"/>
              <a:gd name="connsiteX7" fmla="*/ 0 w 3703192"/>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116"/>
              <a:gd name="connsiteY0" fmla="*/ 0 h 1385171"/>
              <a:gd name="connsiteX1" fmla="*/ 3474149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23670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16646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23670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23670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84116" h="1385171">
                <a:moveTo>
                  <a:pt x="0" y="0"/>
                </a:moveTo>
                <a:lnTo>
                  <a:pt x="3481172" y="0"/>
                </a:lnTo>
                <a:cubicBezTo>
                  <a:pt x="3481477" y="140809"/>
                  <a:pt x="3483811" y="417419"/>
                  <a:pt x="3484116" y="558228"/>
                </a:cubicBezTo>
                <a:cubicBezTo>
                  <a:pt x="3241294" y="690823"/>
                  <a:pt x="3392809" y="595682"/>
                  <a:pt x="3209623" y="702026"/>
                </a:cubicBezTo>
                <a:cubicBezTo>
                  <a:pt x="3342466" y="770912"/>
                  <a:pt x="3354142" y="760160"/>
                  <a:pt x="3476995" y="833132"/>
                </a:cubicBezTo>
                <a:cubicBezTo>
                  <a:pt x="3478430" y="947552"/>
                  <a:pt x="3480239" y="853239"/>
                  <a:pt x="3474149" y="1385171"/>
                </a:cubicBezTo>
                <a:lnTo>
                  <a:pt x="0" y="1385171"/>
                </a:lnTo>
                <a:lnTo>
                  <a:pt x="0" y="0"/>
                </a:lnTo>
                <a:close/>
              </a:path>
            </a:pathLst>
          </a:cu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4" name="Rectangle 3">
            <a:extLst>
              <a:ext uri="{FF2B5EF4-FFF2-40B4-BE49-F238E27FC236}">
                <a16:creationId xmlns:a16="http://schemas.microsoft.com/office/drawing/2014/main" id="{4FC13D15-D52A-4DCC-8836-549E9FB4AFE2}"/>
              </a:ext>
            </a:extLst>
          </p:cNvPr>
          <p:cNvSpPr/>
          <p:nvPr userDrawn="1"/>
        </p:nvSpPr>
        <p:spPr>
          <a:xfrm>
            <a:off x="3066222" y="1815149"/>
            <a:ext cx="4464000" cy="212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p>
        </p:txBody>
      </p:sp>
      <p:sp>
        <p:nvSpPr>
          <p:cNvPr id="5" name="그림 개체 틀 2">
            <a:extLst>
              <a:ext uri="{FF2B5EF4-FFF2-40B4-BE49-F238E27FC236}">
                <a16:creationId xmlns:a16="http://schemas.microsoft.com/office/drawing/2014/main" id="{9B84B1C0-D9EE-424F-B817-6591D75D2AF1}"/>
              </a:ext>
            </a:extLst>
          </p:cNvPr>
          <p:cNvSpPr>
            <a:spLocks noGrp="1"/>
          </p:cNvSpPr>
          <p:nvPr>
            <p:ph type="pic" sz="quarter" idx="12" hasCustomPrompt="1"/>
          </p:nvPr>
        </p:nvSpPr>
        <p:spPr>
          <a:xfrm flipH="1">
            <a:off x="7145771" y="1815149"/>
            <a:ext cx="4320000" cy="2124000"/>
          </a:xfrm>
          <a:custGeom>
            <a:avLst/>
            <a:gdLst>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5063"/>
              <a:gd name="connsiteY0" fmla="*/ 0 h 1385171"/>
              <a:gd name="connsiteX1" fmla="*/ 3474149 w 3475063"/>
              <a:gd name="connsiteY1" fmla="*/ 0 h 1385171"/>
              <a:gd name="connsiteX2" fmla="*/ 3475063 w 3475063"/>
              <a:gd name="connsiteY2" fmla="*/ 422426 h 1385171"/>
              <a:gd name="connsiteX3" fmla="*/ 3474149 w 3475063"/>
              <a:gd name="connsiteY3" fmla="*/ 1385171 h 1385171"/>
              <a:gd name="connsiteX4" fmla="*/ 0 w 3475063"/>
              <a:gd name="connsiteY4" fmla="*/ 1385171 h 1385171"/>
              <a:gd name="connsiteX5" fmla="*/ 0 w 3475063"/>
              <a:gd name="connsiteY5" fmla="*/ 0 h 1385171"/>
              <a:gd name="connsiteX0" fmla="*/ 0 w 3728608"/>
              <a:gd name="connsiteY0" fmla="*/ 0 h 1385171"/>
              <a:gd name="connsiteX1" fmla="*/ 3474149 w 3728608"/>
              <a:gd name="connsiteY1" fmla="*/ 0 h 1385171"/>
              <a:gd name="connsiteX2" fmla="*/ 3475063 w 3728608"/>
              <a:gd name="connsiteY2" fmla="*/ 422426 h 1385171"/>
              <a:gd name="connsiteX3" fmla="*/ 3465538 w 3728608"/>
              <a:gd name="connsiteY3" fmla="*/ 822476 h 1385171"/>
              <a:gd name="connsiteX4" fmla="*/ 3474149 w 3728608"/>
              <a:gd name="connsiteY4" fmla="*/ 1385171 h 1385171"/>
              <a:gd name="connsiteX5" fmla="*/ 0 w 3728608"/>
              <a:gd name="connsiteY5" fmla="*/ 1385171 h 1385171"/>
              <a:gd name="connsiteX6" fmla="*/ 0 w 3728608"/>
              <a:gd name="connsiteY6" fmla="*/ 0 h 1385171"/>
              <a:gd name="connsiteX0" fmla="*/ 0 w 3475615"/>
              <a:gd name="connsiteY0" fmla="*/ 0 h 1385171"/>
              <a:gd name="connsiteX1" fmla="*/ 3474149 w 3475615"/>
              <a:gd name="connsiteY1" fmla="*/ 0 h 1385171"/>
              <a:gd name="connsiteX2" fmla="*/ 3475063 w 3475615"/>
              <a:gd name="connsiteY2" fmla="*/ 422426 h 1385171"/>
              <a:gd name="connsiteX3" fmla="*/ 3465538 w 3475615"/>
              <a:gd name="connsiteY3" fmla="*/ 822476 h 1385171"/>
              <a:gd name="connsiteX4" fmla="*/ 3474149 w 3475615"/>
              <a:gd name="connsiteY4" fmla="*/ 1385171 h 1385171"/>
              <a:gd name="connsiteX5" fmla="*/ 0 w 3475615"/>
              <a:gd name="connsiteY5" fmla="*/ 1385171 h 1385171"/>
              <a:gd name="connsiteX6" fmla="*/ 0 w 3475615"/>
              <a:gd name="connsiteY6" fmla="*/ 0 h 1385171"/>
              <a:gd name="connsiteX0" fmla="*/ 0 w 3475739"/>
              <a:gd name="connsiteY0" fmla="*/ 0 h 1385171"/>
              <a:gd name="connsiteX1" fmla="*/ 3474149 w 3475739"/>
              <a:gd name="connsiteY1" fmla="*/ 0 h 1385171"/>
              <a:gd name="connsiteX2" fmla="*/ 3475063 w 3475739"/>
              <a:gd name="connsiteY2" fmla="*/ 422426 h 1385171"/>
              <a:gd name="connsiteX3" fmla="*/ 3456013 w 3475739"/>
              <a:gd name="connsiteY3" fmla="*/ 698651 h 1385171"/>
              <a:gd name="connsiteX4" fmla="*/ 3465538 w 3475739"/>
              <a:gd name="connsiteY4" fmla="*/ 822476 h 1385171"/>
              <a:gd name="connsiteX5" fmla="*/ 3474149 w 3475739"/>
              <a:gd name="connsiteY5" fmla="*/ 1385171 h 1385171"/>
              <a:gd name="connsiteX6" fmla="*/ 0 w 3475739"/>
              <a:gd name="connsiteY6" fmla="*/ 1385171 h 1385171"/>
              <a:gd name="connsiteX7" fmla="*/ 0 w 3475739"/>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65538 w 3684621"/>
              <a:gd name="connsiteY4" fmla="*/ 822476 h 1385171"/>
              <a:gd name="connsiteX5" fmla="*/ 3474149 w 3684621"/>
              <a:gd name="connsiteY5" fmla="*/ 1385171 h 1385171"/>
              <a:gd name="connsiteX6" fmla="*/ 0 w 3684621"/>
              <a:gd name="connsiteY6" fmla="*/ 1385171 h 1385171"/>
              <a:gd name="connsiteX7" fmla="*/ 0 w 3684621"/>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84588 w 3684621"/>
              <a:gd name="connsiteY4" fmla="*/ 946301 h 1385171"/>
              <a:gd name="connsiteX5" fmla="*/ 3474149 w 3684621"/>
              <a:gd name="connsiteY5" fmla="*/ 1385171 h 1385171"/>
              <a:gd name="connsiteX6" fmla="*/ 0 w 3684621"/>
              <a:gd name="connsiteY6" fmla="*/ 1385171 h 1385171"/>
              <a:gd name="connsiteX7" fmla="*/ 0 w 3684621"/>
              <a:gd name="connsiteY7" fmla="*/ 0 h 1385171"/>
              <a:gd name="connsiteX0" fmla="*/ 0 w 3694146"/>
              <a:gd name="connsiteY0" fmla="*/ 0 h 1385171"/>
              <a:gd name="connsiteX1" fmla="*/ 3474149 w 3694146"/>
              <a:gd name="connsiteY1" fmla="*/ 0 h 1385171"/>
              <a:gd name="connsiteX2" fmla="*/ 3475063 w 3694146"/>
              <a:gd name="connsiteY2" fmla="*/ 422426 h 1385171"/>
              <a:gd name="connsiteX3" fmla="*/ 3694138 w 3694146"/>
              <a:gd name="connsiteY3" fmla="*/ 679601 h 1385171"/>
              <a:gd name="connsiteX4" fmla="*/ 3484588 w 3694146"/>
              <a:gd name="connsiteY4" fmla="*/ 946301 h 1385171"/>
              <a:gd name="connsiteX5" fmla="*/ 3474149 w 3694146"/>
              <a:gd name="connsiteY5" fmla="*/ 1385171 h 1385171"/>
              <a:gd name="connsiteX6" fmla="*/ 0 w 3694146"/>
              <a:gd name="connsiteY6" fmla="*/ 1385171 h 1385171"/>
              <a:gd name="connsiteX7" fmla="*/ 0 w 3694146"/>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472220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703192"/>
              <a:gd name="connsiteY0" fmla="*/ 0 h 1385171"/>
              <a:gd name="connsiteX1" fmla="*/ 3474149 w 3703192"/>
              <a:gd name="connsiteY1" fmla="*/ 0 h 1385171"/>
              <a:gd name="connsiteX2" fmla="*/ 3484116 w 3703192"/>
              <a:gd name="connsiteY2" fmla="*/ 558228 h 1385171"/>
              <a:gd name="connsiteX3" fmla="*/ 3703192 w 3703192"/>
              <a:gd name="connsiteY3" fmla="*/ 684128 h 1385171"/>
              <a:gd name="connsiteX4" fmla="*/ 3484588 w 3703192"/>
              <a:gd name="connsiteY4" fmla="*/ 833132 h 1385171"/>
              <a:gd name="connsiteX5" fmla="*/ 3474149 w 3703192"/>
              <a:gd name="connsiteY5" fmla="*/ 1385171 h 1385171"/>
              <a:gd name="connsiteX6" fmla="*/ 0 w 3703192"/>
              <a:gd name="connsiteY6" fmla="*/ 1385171 h 1385171"/>
              <a:gd name="connsiteX7" fmla="*/ 0 w 3703192"/>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116"/>
              <a:gd name="connsiteY0" fmla="*/ 0 h 1385171"/>
              <a:gd name="connsiteX1" fmla="*/ 3474149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3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96530"/>
              <a:gd name="connsiteX1" fmla="*/ 3481173 w 3484116"/>
              <a:gd name="connsiteY1" fmla="*/ 0 h 1396530"/>
              <a:gd name="connsiteX2" fmla="*/ 3484116 w 3484116"/>
              <a:gd name="connsiteY2" fmla="*/ 558228 h 1396530"/>
              <a:gd name="connsiteX3" fmla="*/ 3244740 w 3484116"/>
              <a:gd name="connsiteY3" fmla="*/ 690668 h 1396530"/>
              <a:gd name="connsiteX4" fmla="*/ 3476995 w 3484116"/>
              <a:gd name="connsiteY4" fmla="*/ 833132 h 1396530"/>
              <a:gd name="connsiteX5" fmla="*/ 3396890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44740 w 3484116"/>
              <a:gd name="connsiteY3" fmla="*/ 690668 h 1396530"/>
              <a:gd name="connsiteX4" fmla="*/ 3476995 w 3484116"/>
              <a:gd name="connsiteY4" fmla="*/ 833132 h 1396530"/>
              <a:gd name="connsiteX5" fmla="*/ 3467126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44740 w 3484116"/>
              <a:gd name="connsiteY3" fmla="*/ 690668 h 1396530"/>
              <a:gd name="connsiteX4" fmla="*/ 3476995 w 3484116"/>
              <a:gd name="connsiteY4" fmla="*/ 833132 h 1396530"/>
              <a:gd name="connsiteX5" fmla="*/ 3474149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3132 h 1396530"/>
              <a:gd name="connsiteX5" fmla="*/ 3474149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3132 h 1396530"/>
              <a:gd name="connsiteX5" fmla="*/ 3481172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3132 h 1396530"/>
              <a:gd name="connsiteX5" fmla="*/ 3481172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8811 h 1396530"/>
              <a:gd name="connsiteX5" fmla="*/ 3481172 w 3484116"/>
              <a:gd name="connsiteY5" fmla="*/ 1396530 h 1396530"/>
              <a:gd name="connsiteX6" fmla="*/ 0 w 3484116"/>
              <a:gd name="connsiteY6" fmla="*/ 1385171 h 1396530"/>
              <a:gd name="connsiteX7" fmla="*/ 0 w 3484116"/>
              <a:gd name="connsiteY7" fmla="*/ 0 h 1396530"/>
              <a:gd name="connsiteX0" fmla="*/ 0 w 3484116"/>
              <a:gd name="connsiteY0" fmla="*/ 0 h 1390850"/>
              <a:gd name="connsiteX1" fmla="*/ 3481173 w 3484116"/>
              <a:gd name="connsiteY1" fmla="*/ 0 h 1390850"/>
              <a:gd name="connsiteX2" fmla="*/ 3484116 w 3484116"/>
              <a:gd name="connsiteY2" fmla="*/ 558228 h 1390850"/>
              <a:gd name="connsiteX3" fmla="*/ 3223669 w 3484116"/>
              <a:gd name="connsiteY3" fmla="*/ 690668 h 1390850"/>
              <a:gd name="connsiteX4" fmla="*/ 3476995 w 3484116"/>
              <a:gd name="connsiteY4" fmla="*/ 838811 h 1390850"/>
              <a:gd name="connsiteX5" fmla="*/ 3481172 w 3484116"/>
              <a:gd name="connsiteY5" fmla="*/ 1390850 h 1390850"/>
              <a:gd name="connsiteX6" fmla="*/ 0 w 3484116"/>
              <a:gd name="connsiteY6" fmla="*/ 1385171 h 1390850"/>
              <a:gd name="connsiteX7" fmla="*/ 0 w 3484116"/>
              <a:gd name="connsiteY7" fmla="*/ 0 h 1390850"/>
              <a:gd name="connsiteX0" fmla="*/ 0 w 3484116"/>
              <a:gd name="connsiteY0" fmla="*/ 0 h 1385171"/>
              <a:gd name="connsiteX1" fmla="*/ 3481173 w 3484116"/>
              <a:gd name="connsiteY1" fmla="*/ 0 h 1385171"/>
              <a:gd name="connsiteX2" fmla="*/ 3484116 w 3484116"/>
              <a:gd name="connsiteY2" fmla="*/ 558228 h 1385171"/>
              <a:gd name="connsiteX3" fmla="*/ 3223669 w 3484116"/>
              <a:gd name="connsiteY3" fmla="*/ 690668 h 1385171"/>
              <a:gd name="connsiteX4" fmla="*/ 3476995 w 3484116"/>
              <a:gd name="connsiteY4" fmla="*/ 838811 h 1385171"/>
              <a:gd name="connsiteX5" fmla="*/ 3481172 w 3484116"/>
              <a:gd name="connsiteY5" fmla="*/ 1385170 h 1385171"/>
              <a:gd name="connsiteX6" fmla="*/ 0 w 3484116"/>
              <a:gd name="connsiteY6" fmla="*/ 1385171 h 1385171"/>
              <a:gd name="connsiteX7" fmla="*/ 0 w 3484116"/>
              <a:gd name="connsiteY7" fmla="*/ 0 h 138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84116" h="1385171">
                <a:moveTo>
                  <a:pt x="0" y="0"/>
                </a:moveTo>
                <a:lnTo>
                  <a:pt x="3481173" y="0"/>
                </a:lnTo>
                <a:cubicBezTo>
                  <a:pt x="3481478" y="140809"/>
                  <a:pt x="3483811" y="417419"/>
                  <a:pt x="3484116" y="558228"/>
                </a:cubicBezTo>
                <a:cubicBezTo>
                  <a:pt x="3241294" y="690823"/>
                  <a:pt x="3463042" y="555927"/>
                  <a:pt x="3223669" y="690668"/>
                </a:cubicBezTo>
                <a:cubicBezTo>
                  <a:pt x="3461864" y="833385"/>
                  <a:pt x="3241765" y="697687"/>
                  <a:pt x="3476995" y="838811"/>
                </a:cubicBezTo>
                <a:cubicBezTo>
                  <a:pt x="3478430" y="953231"/>
                  <a:pt x="3487262" y="853238"/>
                  <a:pt x="3481172" y="1385170"/>
                </a:cubicBezTo>
                <a:lnTo>
                  <a:pt x="0" y="1385171"/>
                </a:lnTo>
                <a:lnTo>
                  <a:pt x="0" y="0"/>
                </a:lnTo>
                <a:close/>
              </a:path>
            </a:pathLst>
          </a:cu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8" name="Text Placeholder 9">
            <a:extLst>
              <a:ext uri="{FF2B5EF4-FFF2-40B4-BE49-F238E27FC236}">
                <a16:creationId xmlns:a16="http://schemas.microsoft.com/office/drawing/2014/main" id="{43B49957-DF32-4E4B-9822-B38CE45860C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id="{65B89BB1-85FB-4C6F-A2B2-3F30C3A5B9C6}"/>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0C343531-C33C-4C25-92D2-37F38D8E1435}"/>
              </a:ext>
            </a:extLst>
          </p:cNvPr>
          <p:cNvSpPr>
            <a:spLocks noGrp="1"/>
          </p:cNvSpPr>
          <p:nvPr>
            <p:ph type="pic" sz="quarter" idx="11" hasCustomPrompt="1"/>
          </p:nvPr>
        </p:nvSpPr>
        <p:spPr>
          <a:xfrm>
            <a:off x="903133" y="2473708"/>
            <a:ext cx="1728000" cy="219862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5" name="Rectangle 4">
            <a:extLst>
              <a:ext uri="{FF2B5EF4-FFF2-40B4-BE49-F238E27FC236}">
                <a16:creationId xmlns:a16="http://schemas.microsoft.com/office/drawing/2014/main" id="{C83EB247-24FE-43DB-876D-46FBE118966B}"/>
              </a:ext>
            </a:extLst>
          </p:cNvPr>
          <p:cNvSpPr/>
          <p:nvPr userDrawn="1"/>
        </p:nvSpPr>
        <p:spPr>
          <a:xfrm>
            <a:off x="2622935" y="2468896"/>
            <a:ext cx="1728000" cy="22082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6" name="그림 개체 틀 2">
            <a:extLst>
              <a:ext uri="{FF2B5EF4-FFF2-40B4-BE49-F238E27FC236}">
                <a16:creationId xmlns:a16="http://schemas.microsoft.com/office/drawing/2014/main" id="{C683DC15-5527-4F50-A643-AF008C41805E}"/>
              </a:ext>
            </a:extLst>
          </p:cNvPr>
          <p:cNvSpPr>
            <a:spLocks noGrp="1"/>
          </p:cNvSpPr>
          <p:nvPr>
            <p:ph type="pic" sz="quarter" idx="47" hasCustomPrompt="1"/>
          </p:nvPr>
        </p:nvSpPr>
        <p:spPr>
          <a:xfrm>
            <a:off x="4362193" y="2473708"/>
            <a:ext cx="1728000" cy="219862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7" name="Rectangle 6">
            <a:extLst>
              <a:ext uri="{FF2B5EF4-FFF2-40B4-BE49-F238E27FC236}">
                <a16:creationId xmlns:a16="http://schemas.microsoft.com/office/drawing/2014/main" id="{53A10AE7-835F-4269-A407-A66B752CE321}"/>
              </a:ext>
            </a:extLst>
          </p:cNvPr>
          <p:cNvSpPr/>
          <p:nvPr userDrawn="1"/>
        </p:nvSpPr>
        <p:spPr>
          <a:xfrm>
            <a:off x="6091723" y="2468896"/>
            <a:ext cx="1728000" cy="22082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8" name="그림 개체 틀 2">
            <a:extLst>
              <a:ext uri="{FF2B5EF4-FFF2-40B4-BE49-F238E27FC236}">
                <a16:creationId xmlns:a16="http://schemas.microsoft.com/office/drawing/2014/main" id="{4EF1627A-720E-4173-B3EC-9C778F349ABB}"/>
              </a:ext>
            </a:extLst>
          </p:cNvPr>
          <p:cNvSpPr>
            <a:spLocks noGrp="1"/>
          </p:cNvSpPr>
          <p:nvPr>
            <p:ph type="pic" sz="quarter" idx="50" hasCustomPrompt="1"/>
          </p:nvPr>
        </p:nvSpPr>
        <p:spPr>
          <a:xfrm>
            <a:off x="7812544" y="2473708"/>
            <a:ext cx="1728000" cy="219862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9" name="Rectangle 8">
            <a:extLst>
              <a:ext uri="{FF2B5EF4-FFF2-40B4-BE49-F238E27FC236}">
                <a16:creationId xmlns:a16="http://schemas.microsoft.com/office/drawing/2014/main" id="{493DA0D7-2EC3-4A44-971B-0235F439E141}"/>
              </a:ext>
            </a:extLst>
          </p:cNvPr>
          <p:cNvSpPr/>
          <p:nvPr userDrawn="1"/>
        </p:nvSpPr>
        <p:spPr>
          <a:xfrm>
            <a:off x="9542072" y="2468896"/>
            <a:ext cx="1728000" cy="22082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78" r:id="rId6"/>
    <p:sldLayoutId id="2147483680" r:id="rId7"/>
    <p:sldLayoutId id="2147483681" r:id="rId8"/>
    <p:sldLayoutId id="2147483682" r:id="rId9"/>
    <p:sldLayoutId id="2147483683" r:id="rId10"/>
    <p:sldLayoutId id="2147483684" r:id="rId11"/>
    <p:sldLayoutId id="2147483686" r:id="rId12"/>
    <p:sldLayoutId id="2147483689" r:id="rId13"/>
    <p:sldLayoutId id="2147483687" r:id="rId14"/>
    <p:sldLayoutId id="2147483688" r:id="rId15"/>
    <p:sldLayoutId id="2147483671" r:id="rId16"/>
    <p:sldLayoutId id="2147483672"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663B48-A911-496E-888A-684BBDE07B48}"/>
              </a:ext>
            </a:extLst>
          </p:cNvPr>
          <p:cNvSpPr txBox="1"/>
          <p:nvPr/>
        </p:nvSpPr>
        <p:spPr>
          <a:xfrm>
            <a:off x="-115315" y="5638142"/>
            <a:ext cx="12723779" cy="707886"/>
          </a:xfrm>
          <a:prstGeom prst="rect">
            <a:avLst/>
          </a:prstGeom>
          <a:noFill/>
        </p:spPr>
        <p:txBody>
          <a:bodyPr wrap="square" rtlCol="0">
            <a:spAutoFit/>
          </a:bodyPr>
          <a:lstStyle/>
          <a:p>
            <a:pPr algn="ctr"/>
            <a:r>
              <a:rPr lang="en-IN" altLang="ko-KR" sz="4000" b="1" dirty="0">
                <a:solidFill>
                  <a:schemeClr val="tx1">
                    <a:lumMod val="85000"/>
                    <a:lumOff val="15000"/>
                  </a:schemeClr>
                </a:solidFill>
                <a:cs typeface="Arial" pitchFamily="34" charset="0"/>
              </a:rPr>
              <a:t>TEAM C.O.D.E</a:t>
            </a:r>
            <a:endParaRPr lang="ko-KR" altLang="en-US" sz="4000" b="1" dirty="0">
              <a:solidFill>
                <a:schemeClr val="tx1">
                  <a:lumMod val="85000"/>
                  <a:lumOff val="15000"/>
                </a:schemeClr>
              </a:solidFill>
              <a:cs typeface="Arial" pitchFamily="34" charset="0"/>
            </a:endParaRPr>
          </a:p>
        </p:txBody>
      </p:sp>
      <p:sp>
        <p:nvSpPr>
          <p:cNvPr id="4" name="Rounded Rectangle 7">
            <a:extLst>
              <a:ext uri="{FF2B5EF4-FFF2-40B4-BE49-F238E27FC236}">
                <a16:creationId xmlns:a16="http://schemas.microsoft.com/office/drawing/2014/main" id="{5ECB2E68-8822-439C-851C-21D49F6CFAF4}"/>
              </a:ext>
            </a:extLst>
          </p:cNvPr>
          <p:cNvSpPr/>
          <p:nvPr/>
        </p:nvSpPr>
        <p:spPr>
          <a:xfrm>
            <a:off x="4556663" y="3258334"/>
            <a:ext cx="3379825" cy="1033908"/>
          </a:xfrm>
          <a:prstGeom prst="roundRect">
            <a:avLst>
              <a:gd name="adj" fmla="val 50000"/>
            </a:avLst>
          </a:prstGeom>
          <a:solidFill>
            <a:schemeClr val="bg1">
              <a:alpha val="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TextBox 5">
            <a:extLst>
              <a:ext uri="{FF2B5EF4-FFF2-40B4-BE49-F238E27FC236}">
                <a16:creationId xmlns:a16="http://schemas.microsoft.com/office/drawing/2014/main" id="{F480A03F-50A4-41B8-8782-EB6B0EF85957}"/>
              </a:ext>
            </a:extLst>
          </p:cNvPr>
          <p:cNvSpPr txBox="1"/>
          <p:nvPr/>
        </p:nvSpPr>
        <p:spPr>
          <a:xfrm>
            <a:off x="150575" y="3298233"/>
            <a:ext cx="12192000" cy="954107"/>
          </a:xfrm>
          <a:prstGeom prst="rect">
            <a:avLst/>
          </a:prstGeom>
          <a:noFill/>
        </p:spPr>
        <p:txBody>
          <a:bodyPr wrap="square" rtlCol="0" anchor="ctr">
            <a:spAutoFit/>
          </a:bodyPr>
          <a:lstStyle/>
          <a:p>
            <a:pPr algn="ctr"/>
            <a:r>
              <a:rPr lang="en-US" altLang="ko-KR" sz="2800" b="1" dirty="0">
                <a:solidFill>
                  <a:schemeClr val="tx1">
                    <a:lumMod val="85000"/>
                    <a:lumOff val="15000"/>
                  </a:schemeClr>
                </a:solidFill>
                <a:latin typeface="Arial Black" panose="020B0A04020102020204" pitchFamily="34" charset="0"/>
                <a:cs typeface="Arial" pitchFamily="34" charset="0"/>
              </a:rPr>
              <a:t>PARADIGM</a:t>
            </a:r>
          </a:p>
          <a:p>
            <a:pPr algn="ctr"/>
            <a:r>
              <a:rPr lang="en-US" altLang="ko-KR" sz="2800" b="1" dirty="0">
                <a:solidFill>
                  <a:schemeClr val="tx1">
                    <a:lumMod val="85000"/>
                    <a:lumOff val="15000"/>
                  </a:schemeClr>
                </a:solidFill>
                <a:latin typeface="Arial Black" panose="020B0A04020102020204" pitchFamily="34" charset="0"/>
                <a:cs typeface="Arial" pitchFamily="34" charset="0"/>
              </a:rPr>
              <a:t>SNU</a:t>
            </a:r>
            <a:endParaRPr lang="ko-KR" altLang="en-US" sz="2800" b="1" dirty="0">
              <a:solidFill>
                <a:schemeClr val="tx1">
                  <a:lumMod val="85000"/>
                  <a:lumOff val="15000"/>
                </a:schemeClr>
              </a:solidFill>
              <a:latin typeface="Arial Black" panose="020B0A04020102020204" pitchFamily="34" charset="0"/>
              <a:cs typeface="Arial" pitchFamily="34" charset="0"/>
            </a:endParaRPr>
          </a:p>
        </p:txBody>
      </p:sp>
      <p:sp>
        <p:nvSpPr>
          <p:cNvPr id="7" name="TextBox 6">
            <a:extLst>
              <a:ext uri="{FF2B5EF4-FFF2-40B4-BE49-F238E27FC236}">
                <a16:creationId xmlns:a16="http://schemas.microsoft.com/office/drawing/2014/main" id="{6C3D65AE-A17C-44F8-B5D1-BBFD21B3771A}"/>
              </a:ext>
            </a:extLst>
          </p:cNvPr>
          <p:cNvSpPr txBox="1"/>
          <p:nvPr/>
        </p:nvSpPr>
        <p:spPr>
          <a:xfrm>
            <a:off x="-1" y="2241714"/>
            <a:ext cx="12192001" cy="379656"/>
          </a:xfrm>
          <a:prstGeom prst="rect">
            <a:avLst/>
          </a:prstGeom>
          <a:solidFill>
            <a:schemeClr val="tx1"/>
          </a:solidFill>
        </p:spPr>
        <p:txBody>
          <a:bodyPr wrap="square" rtlCol="0" anchor="ctr">
            <a:spAutoFit/>
          </a:bodyPr>
          <a:lstStyle/>
          <a:p>
            <a:pPr algn="ctr"/>
            <a:r>
              <a:rPr lang="en-US" altLang="ko-KR" sz="1867" dirty="0">
                <a:solidFill>
                  <a:schemeClr val="bg1"/>
                </a:solidFill>
                <a:cs typeface="Arial" pitchFamily="34" charset="0"/>
              </a:rPr>
              <a:t>Warehouse Management Solution</a:t>
            </a:r>
            <a:endParaRPr lang="ko-KR" altLang="en-US" sz="1867" dirty="0">
              <a:solidFill>
                <a:schemeClr val="bg1"/>
              </a:solidFill>
              <a:cs typeface="Arial" pitchFamily="34" charset="0"/>
            </a:endParaRPr>
          </a:p>
        </p:txBody>
      </p:sp>
      <p:pic>
        <p:nvPicPr>
          <p:cNvPr id="5" name="Picture 4">
            <a:extLst>
              <a:ext uri="{FF2B5EF4-FFF2-40B4-BE49-F238E27FC236}">
                <a16:creationId xmlns:a16="http://schemas.microsoft.com/office/drawing/2014/main" id="{A65B1681-7A24-4676-B0E8-514CDC6E04F5}"/>
              </a:ext>
            </a:extLst>
          </p:cNvPr>
          <p:cNvPicPr>
            <a:picLocks noChangeAspect="1"/>
          </p:cNvPicPr>
          <p:nvPr/>
        </p:nvPicPr>
        <p:blipFill rotWithShape="1">
          <a:blip r:embed="rId2">
            <a:extLst>
              <a:ext uri="{28A0092B-C50C-407E-A947-70E740481C1C}">
                <a14:useLocalDpi xmlns:a14="http://schemas.microsoft.com/office/drawing/2010/main" val="0"/>
              </a:ext>
            </a:extLst>
          </a:blip>
          <a:srcRect l="2" t="26177" r="-2" b="35213"/>
          <a:stretch/>
        </p:blipFill>
        <p:spPr>
          <a:xfrm>
            <a:off x="2268132" y="111540"/>
            <a:ext cx="7656998" cy="2090275"/>
          </a:xfrm>
          <a:prstGeom prst="rect">
            <a:avLst/>
          </a:prstGeom>
        </p:spPr>
      </p:pic>
    </p:spTree>
    <p:extLst>
      <p:ext uri="{BB962C8B-B14F-4D97-AF65-F5344CB8AC3E}">
        <p14:creationId xmlns:p14="http://schemas.microsoft.com/office/powerpoint/2010/main" val="45706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0329E2D-E4DA-4916-B9DD-E74F6D5DD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780"/>
            <a:ext cx="6851046" cy="6568440"/>
          </a:xfrm>
          <a:prstGeom prst="rect">
            <a:avLst/>
          </a:prstGeom>
        </p:spPr>
      </p:pic>
      <p:sp>
        <p:nvSpPr>
          <p:cNvPr id="10" name="TextBox 9">
            <a:extLst>
              <a:ext uri="{FF2B5EF4-FFF2-40B4-BE49-F238E27FC236}">
                <a16:creationId xmlns:a16="http://schemas.microsoft.com/office/drawing/2014/main" id="{3DC73260-6F79-47C7-9C93-7494105C971E}"/>
              </a:ext>
            </a:extLst>
          </p:cNvPr>
          <p:cNvSpPr txBox="1"/>
          <p:nvPr/>
        </p:nvSpPr>
        <p:spPr>
          <a:xfrm>
            <a:off x="7123495" y="481507"/>
            <a:ext cx="5068505" cy="954107"/>
          </a:xfrm>
          <a:prstGeom prst="rect">
            <a:avLst/>
          </a:prstGeom>
          <a:noFill/>
        </p:spPr>
        <p:txBody>
          <a:bodyPr wrap="square" rtlCol="0">
            <a:spAutoFit/>
          </a:bodyPr>
          <a:lstStyle/>
          <a:p>
            <a:pPr algn="l"/>
            <a:r>
              <a:rPr lang="en-US" sz="2800" b="1" i="0" dirty="0">
                <a:solidFill>
                  <a:srgbClr val="545454"/>
                </a:solidFill>
                <a:effectLst/>
                <a:latin typeface="Helvetica Neue"/>
              </a:rPr>
              <a:t>Stage 1</a:t>
            </a:r>
          </a:p>
          <a:p>
            <a:pPr algn="l"/>
            <a:r>
              <a:rPr lang="en-US" sz="2800" b="1" i="0" dirty="0">
                <a:solidFill>
                  <a:srgbClr val="545454"/>
                </a:solidFill>
                <a:effectLst/>
                <a:latin typeface="Helvetica Neue"/>
              </a:rPr>
              <a:t>Planning</a:t>
            </a:r>
          </a:p>
        </p:txBody>
      </p:sp>
      <p:sp>
        <p:nvSpPr>
          <p:cNvPr id="11" name="TextBox 10">
            <a:extLst>
              <a:ext uri="{FF2B5EF4-FFF2-40B4-BE49-F238E27FC236}">
                <a16:creationId xmlns:a16="http://schemas.microsoft.com/office/drawing/2014/main" id="{AA7CFDEA-9C4C-4A7C-BEF3-2E70387F95F9}"/>
              </a:ext>
            </a:extLst>
          </p:cNvPr>
          <p:cNvSpPr txBox="1"/>
          <p:nvPr/>
        </p:nvSpPr>
        <p:spPr>
          <a:xfrm>
            <a:off x="6851046" y="1459861"/>
            <a:ext cx="5068505" cy="4893647"/>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solidFill>
                  <a:srgbClr val="545454"/>
                </a:solidFill>
                <a:latin typeface="Helvetica Neue"/>
              </a:rPr>
              <a:t>We started with doing a quick case study of Amazon Warehousing System</a:t>
            </a:r>
          </a:p>
          <a:p>
            <a:pPr marL="342900" indent="-342900" algn="l">
              <a:buFont typeface="Arial" panose="020B0604020202020204" pitchFamily="34" charset="0"/>
              <a:buChar char="•"/>
            </a:pPr>
            <a:endParaRPr lang="en-US" sz="2400" dirty="0">
              <a:solidFill>
                <a:srgbClr val="545454"/>
              </a:solidFill>
              <a:latin typeface="Helvetica Neue"/>
            </a:endParaRPr>
          </a:p>
          <a:p>
            <a:pPr marL="342900" indent="-342900" algn="l">
              <a:buFont typeface="Arial" panose="020B0604020202020204" pitchFamily="34" charset="0"/>
              <a:buChar char="•"/>
            </a:pPr>
            <a:r>
              <a:rPr lang="en-US" sz="2400" dirty="0">
                <a:solidFill>
                  <a:srgbClr val="545454"/>
                </a:solidFill>
                <a:latin typeface="Helvetica Neue"/>
              </a:rPr>
              <a:t>We outlined the features need in a warehousing software</a:t>
            </a:r>
          </a:p>
          <a:p>
            <a:pPr marL="342900" indent="-342900" algn="l">
              <a:buFont typeface="Arial" panose="020B0604020202020204" pitchFamily="34" charset="0"/>
              <a:buChar char="•"/>
            </a:pPr>
            <a:endParaRPr lang="en-US" sz="2400" dirty="0">
              <a:solidFill>
                <a:srgbClr val="545454"/>
              </a:solidFill>
              <a:latin typeface="Helvetica Neue"/>
            </a:endParaRPr>
          </a:p>
          <a:p>
            <a:pPr marL="342900" indent="-342900" algn="l">
              <a:buFont typeface="Arial" panose="020B0604020202020204" pitchFamily="34" charset="0"/>
              <a:buChar char="•"/>
            </a:pPr>
            <a:r>
              <a:rPr lang="en-US" sz="2400" dirty="0">
                <a:solidFill>
                  <a:srgbClr val="545454"/>
                </a:solidFill>
                <a:latin typeface="Helvetica Neue"/>
              </a:rPr>
              <a:t>Prepared the wireframe diagrams, workflow charts and website layout</a:t>
            </a:r>
          </a:p>
          <a:p>
            <a:pPr marL="342900" indent="-342900" algn="l">
              <a:buFont typeface="Arial" panose="020B0604020202020204" pitchFamily="34" charset="0"/>
              <a:buChar char="•"/>
            </a:pPr>
            <a:endParaRPr lang="en-US" sz="2400" dirty="0">
              <a:solidFill>
                <a:srgbClr val="545454"/>
              </a:solidFill>
              <a:latin typeface="Helvetica Neue"/>
            </a:endParaRPr>
          </a:p>
          <a:p>
            <a:pPr marL="342900" indent="-342900" algn="l">
              <a:buFont typeface="Arial" panose="020B0604020202020204" pitchFamily="34" charset="0"/>
              <a:buChar char="•"/>
            </a:pPr>
            <a:r>
              <a:rPr lang="en-US" sz="2400" dirty="0">
                <a:solidFill>
                  <a:srgbClr val="545454"/>
                </a:solidFill>
                <a:latin typeface="Helvetica Neue"/>
              </a:rPr>
              <a:t>Created a workspace </a:t>
            </a:r>
          </a:p>
          <a:p>
            <a:pPr marL="342900" indent="-342900" algn="l">
              <a:buFont typeface="Arial" panose="020B0604020202020204" pitchFamily="34" charset="0"/>
              <a:buChar char="•"/>
            </a:pPr>
            <a:endParaRPr lang="en-US" sz="2400" b="0" i="0" dirty="0">
              <a:solidFill>
                <a:srgbClr val="545454"/>
              </a:solidFill>
              <a:effectLst/>
              <a:latin typeface="Helvetica Neue"/>
            </a:endParaRPr>
          </a:p>
        </p:txBody>
      </p:sp>
    </p:spTree>
    <p:extLst>
      <p:ext uri="{BB962C8B-B14F-4D97-AF65-F5344CB8AC3E}">
        <p14:creationId xmlns:p14="http://schemas.microsoft.com/office/powerpoint/2010/main" val="643239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C73260-6F79-47C7-9C93-7494105C971E}"/>
              </a:ext>
            </a:extLst>
          </p:cNvPr>
          <p:cNvSpPr txBox="1"/>
          <p:nvPr/>
        </p:nvSpPr>
        <p:spPr>
          <a:xfrm>
            <a:off x="7123495" y="504492"/>
            <a:ext cx="5068505" cy="954107"/>
          </a:xfrm>
          <a:prstGeom prst="rect">
            <a:avLst/>
          </a:prstGeom>
          <a:noFill/>
        </p:spPr>
        <p:txBody>
          <a:bodyPr wrap="square" rtlCol="0">
            <a:spAutoFit/>
          </a:bodyPr>
          <a:lstStyle/>
          <a:p>
            <a:pPr algn="l"/>
            <a:r>
              <a:rPr lang="en-US" sz="2800" b="1" i="0" dirty="0">
                <a:solidFill>
                  <a:srgbClr val="545454"/>
                </a:solidFill>
                <a:effectLst/>
                <a:latin typeface="Helvetica Neue"/>
              </a:rPr>
              <a:t>Stage 3 </a:t>
            </a:r>
          </a:p>
          <a:p>
            <a:pPr algn="l"/>
            <a:r>
              <a:rPr lang="en-US" sz="2800" b="1" dirty="0">
                <a:solidFill>
                  <a:srgbClr val="545454"/>
                </a:solidFill>
                <a:latin typeface="Helvetica Neue"/>
              </a:rPr>
              <a:t>design</a:t>
            </a:r>
            <a:endParaRPr lang="en-US" sz="2800" b="1" i="0" dirty="0">
              <a:solidFill>
                <a:srgbClr val="545454"/>
              </a:solidFill>
              <a:effectLst/>
              <a:latin typeface="Helvetica Neue"/>
            </a:endParaRPr>
          </a:p>
        </p:txBody>
      </p:sp>
      <p:sp>
        <p:nvSpPr>
          <p:cNvPr id="11" name="TextBox 10">
            <a:extLst>
              <a:ext uri="{FF2B5EF4-FFF2-40B4-BE49-F238E27FC236}">
                <a16:creationId xmlns:a16="http://schemas.microsoft.com/office/drawing/2014/main" id="{AA7CFDEA-9C4C-4A7C-BEF3-2E70387F95F9}"/>
              </a:ext>
            </a:extLst>
          </p:cNvPr>
          <p:cNvSpPr txBox="1"/>
          <p:nvPr/>
        </p:nvSpPr>
        <p:spPr>
          <a:xfrm>
            <a:off x="6851046" y="1459861"/>
            <a:ext cx="5068505" cy="3785652"/>
          </a:xfrm>
          <a:prstGeom prst="rect">
            <a:avLst/>
          </a:prstGeom>
          <a:noFill/>
        </p:spPr>
        <p:txBody>
          <a:bodyPr wrap="square" rtlCol="0">
            <a:spAutoFit/>
          </a:bodyPr>
          <a:lstStyle/>
          <a:p>
            <a:pPr marL="342900" indent="-342900" algn="l">
              <a:buFont typeface="Arial" panose="020B0604020202020204" pitchFamily="34" charset="0"/>
              <a:buChar char="•"/>
            </a:pPr>
            <a:r>
              <a:rPr lang="en-US" sz="2400" b="0" i="0" dirty="0">
                <a:solidFill>
                  <a:srgbClr val="545454"/>
                </a:solidFill>
                <a:effectLst/>
                <a:latin typeface="Helvetica Neue"/>
              </a:rPr>
              <a:t>We designed the basic database schemas</a:t>
            </a:r>
          </a:p>
          <a:p>
            <a:pPr algn="l"/>
            <a:endParaRPr lang="en-US" sz="2400" b="0" i="0" dirty="0">
              <a:solidFill>
                <a:srgbClr val="545454"/>
              </a:solidFill>
              <a:effectLst/>
              <a:latin typeface="Helvetica Neue"/>
            </a:endParaRPr>
          </a:p>
          <a:p>
            <a:pPr marL="342900" indent="-342900" algn="l">
              <a:buFont typeface="Arial" panose="020B0604020202020204" pitchFamily="34" charset="0"/>
              <a:buChar char="•"/>
            </a:pPr>
            <a:r>
              <a:rPr lang="en-US" sz="2400" dirty="0">
                <a:solidFill>
                  <a:srgbClr val="545454"/>
                </a:solidFill>
                <a:latin typeface="Helvetica Neue"/>
              </a:rPr>
              <a:t>Defined the access routes</a:t>
            </a:r>
          </a:p>
          <a:p>
            <a:pPr algn="l"/>
            <a:endParaRPr lang="en-US" sz="2400" dirty="0">
              <a:solidFill>
                <a:srgbClr val="545454"/>
              </a:solidFill>
              <a:latin typeface="Helvetica Neue"/>
            </a:endParaRPr>
          </a:p>
          <a:p>
            <a:pPr marL="342900" indent="-342900" algn="l">
              <a:buFont typeface="Arial" panose="020B0604020202020204" pitchFamily="34" charset="0"/>
              <a:buChar char="•"/>
            </a:pPr>
            <a:r>
              <a:rPr lang="en-US" sz="2400" b="0" i="0" dirty="0">
                <a:solidFill>
                  <a:srgbClr val="545454"/>
                </a:solidFill>
                <a:effectLst/>
                <a:latin typeface="Helvetica Neue"/>
              </a:rPr>
              <a:t>Worked on making nav</a:t>
            </a:r>
            <a:r>
              <a:rPr lang="en-US" sz="2400" dirty="0">
                <a:solidFill>
                  <a:srgbClr val="545454"/>
                </a:solidFill>
                <a:latin typeface="Helvetica Neue"/>
              </a:rPr>
              <a:t>igational flow of the website</a:t>
            </a:r>
          </a:p>
          <a:p>
            <a:pPr marL="342900" indent="-342900" algn="l">
              <a:buFont typeface="Arial" panose="020B0604020202020204" pitchFamily="34" charset="0"/>
              <a:buChar char="•"/>
            </a:pPr>
            <a:endParaRPr lang="en-US" sz="2400" b="0" i="0" dirty="0">
              <a:solidFill>
                <a:srgbClr val="545454"/>
              </a:solidFill>
              <a:effectLst/>
              <a:latin typeface="Helvetica Neue"/>
            </a:endParaRPr>
          </a:p>
          <a:p>
            <a:pPr marL="342900" indent="-342900" algn="l">
              <a:buFont typeface="Arial" panose="020B0604020202020204" pitchFamily="34" charset="0"/>
              <a:buChar char="•"/>
            </a:pPr>
            <a:r>
              <a:rPr lang="en-US" sz="2400" dirty="0">
                <a:solidFill>
                  <a:srgbClr val="545454"/>
                </a:solidFill>
                <a:latin typeface="Helvetica Neue"/>
              </a:rPr>
              <a:t>We continued with Regression Model</a:t>
            </a:r>
            <a:endParaRPr lang="en-US" sz="2400" b="0" i="0" dirty="0">
              <a:solidFill>
                <a:srgbClr val="545454"/>
              </a:solidFill>
              <a:effectLst/>
              <a:latin typeface="Helvetica Neue"/>
            </a:endParaRPr>
          </a:p>
        </p:txBody>
      </p:sp>
      <p:sp>
        <p:nvSpPr>
          <p:cNvPr id="5" name="TextBox 4">
            <a:extLst>
              <a:ext uri="{FF2B5EF4-FFF2-40B4-BE49-F238E27FC236}">
                <a16:creationId xmlns:a16="http://schemas.microsoft.com/office/drawing/2014/main" id="{E275EA70-CD89-409E-8298-E215A31C466C}"/>
              </a:ext>
            </a:extLst>
          </p:cNvPr>
          <p:cNvSpPr txBox="1"/>
          <p:nvPr/>
        </p:nvSpPr>
        <p:spPr>
          <a:xfrm>
            <a:off x="1027495" y="503230"/>
            <a:ext cx="5068505" cy="954107"/>
          </a:xfrm>
          <a:prstGeom prst="rect">
            <a:avLst/>
          </a:prstGeom>
          <a:noFill/>
        </p:spPr>
        <p:txBody>
          <a:bodyPr wrap="square" rtlCol="0">
            <a:spAutoFit/>
          </a:bodyPr>
          <a:lstStyle/>
          <a:p>
            <a:pPr algn="l"/>
            <a:r>
              <a:rPr lang="en-US" sz="2800" b="1" i="0" dirty="0">
                <a:solidFill>
                  <a:srgbClr val="545454"/>
                </a:solidFill>
                <a:effectLst/>
                <a:latin typeface="Helvetica Neue"/>
              </a:rPr>
              <a:t>Stage 2</a:t>
            </a:r>
          </a:p>
          <a:p>
            <a:pPr algn="l"/>
            <a:r>
              <a:rPr lang="en-US" sz="2800" b="1" dirty="0">
                <a:solidFill>
                  <a:srgbClr val="545454"/>
                </a:solidFill>
                <a:latin typeface="Helvetica Neue"/>
              </a:rPr>
              <a:t>Analysis</a:t>
            </a:r>
            <a:endParaRPr lang="en-US" sz="2800" b="1" i="0" dirty="0">
              <a:solidFill>
                <a:srgbClr val="545454"/>
              </a:solidFill>
              <a:effectLst/>
              <a:latin typeface="Helvetica Neue"/>
            </a:endParaRPr>
          </a:p>
        </p:txBody>
      </p:sp>
      <p:sp>
        <p:nvSpPr>
          <p:cNvPr id="6" name="TextBox 5">
            <a:extLst>
              <a:ext uri="{FF2B5EF4-FFF2-40B4-BE49-F238E27FC236}">
                <a16:creationId xmlns:a16="http://schemas.microsoft.com/office/drawing/2014/main" id="{93FC0701-A8E1-495A-8C7A-AFA054C87CCF}"/>
              </a:ext>
            </a:extLst>
          </p:cNvPr>
          <p:cNvSpPr txBox="1"/>
          <p:nvPr/>
        </p:nvSpPr>
        <p:spPr>
          <a:xfrm>
            <a:off x="755046" y="1458599"/>
            <a:ext cx="5068505" cy="4154984"/>
          </a:xfrm>
          <a:prstGeom prst="rect">
            <a:avLst/>
          </a:prstGeom>
          <a:noFill/>
        </p:spPr>
        <p:txBody>
          <a:bodyPr wrap="square" rtlCol="0">
            <a:spAutoFit/>
          </a:bodyPr>
          <a:lstStyle/>
          <a:p>
            <a:pPr marL="342900" indent="-342900" algn="l">
              <a:buFont typeface="Arial" panose="020B0604020202020204" pitchFamily="34" charset="0"/>
              <a:buChar char="•"/>
            </a:pPr>
            <a:r>
              <a:rPr lang="en-US" sz="2400" b="0" i="0" dirty="0">
                <a:solidFill>
                  <a:srgbClr val="545454"/>
                </a:solidFill>
                <a:effectLst/>
                <a:latin typeface="Helvetica Neue"/>
              </a:rPr>
              <a:t>We divided the workflow into two pipelines</a:t>
            </a:r>
          </a:p>
          <a:p>
            <a:pPr marL="342900" indent="-342900" algn="l">
              <a:buFont typeface="Arial" panose="020B0604020202020204" pitchFamily="34" charset="0"/>
              <a:buChar char="•"/>
            </a:pPr>
            <a:endParaRPr lang="en-US" sz="2400" b="0" i="0" dirty="0">
              <a:solidFill>
                <a:srgbClr val="545454"/>
              </a:solidFill>
              <a:effectLst/>
              <a:latin typeface="Helvetica Neue"/>
            </a:endParaRPr>
          </a:p>
          <a:p>
            <a:pPr marL="342900" indent="-342900" algn="l">
              <a:buFont typeface="Arial" panose="020B0604020202020204" pitchFamily="34" charset="0"/>
              <a:buChar char="•"/>
            </a:pPr>
            <a:r>
              <a:rPr lang="en-US" sz="2400" dirty="0">
                <a:solidFill>
                  <a:srgbClr val="545454"/>
                </a:solidFill>
                <a:latin typeface="Helvetica Neue"/>
              </a:rPr>
              <a:t>First was to develop the Website</a:t>
            </a:r>
          </a:p>
          <a:p>
            <a:pPr marL="342900" indent="-342900" algn="l">
              <a:buFont typeface="Arial" panose="020B0604020202020204" pitchFamily="34" charset="0"/>
              <a:buChar char="•"/>
            </a:pPr>
            <a:endParaRPr lang="en-US" sz="2400" b="0" i="0" dirty="0">
              <a:solidFill>
                <a:srgbClr val="545454"/>
              </a:solidFill>
              <a:effectLst/>
              <a:latin typeface="Helvetica Neue"/>
            </a:endParaRPr>
          </a:p>
          <a:p>
            <a:pPr marL="342900" indent="-342900" algn="l">
              <a:buFont typeface="Arial" panose="020B0604020202020204" pitchFamily="34" charset="0"/>
              <a:buChar char="•"/>
            </a:pPr>
            <a:r>
              <a:rPr lang="en-US" sz="2400" b="0" i="0" dirty="0">
                <a:solidFill>
                  <a:srgbClr val="545454"/>
                </a:solidFill>
                <a:effectLst/>
                <a:latin typeface="Helvetica Neue"/>
              </a:rPr>
              <a:t>We analyzed the tech requirements and worked accordingly</a:t>
            </a:r>
          </a:p>
          <a:p>
            <a:pPr marL="342900" indent="-342900" algn="l">
              <a:buFont typeface="Arial" panose="020B0604020202020204" pitchFamily="34" charset="0"/>
              <a:buChar char="•"/>
            </a:pPr>
            <a:endParaRPr lang="en-US" sz="2400" b="0" i="0" dirty="0">
              <a:solidFill>
                <a:srgbClr val="545454"/>
              </a:solidFill>
              <a:effectLst/>
              <a:latin typeface="Helvetica Neue"/>
            </a:endParaRPr>
          </a:p>
          <a:p>
            <a:pPr marL="342900" indent="-342900" algn="l">
              <a:buFont typeface="Arial" panose="020B0604020202020204" pitchFamily="34" charset="0"/>
              <a:buChar char="•"/>
            </a:pPr>
            <a:r>
              <a:rPr lang="en-US" sz="2400" dirty="0">
                <a:solidFill>
                  <a:srgbClr val="545454"/>
                </a:solidFill>
                <a:latin typeface="Helvetica Neue"/>
              </a:rPr>
              <a:t>Parallelly we work on training the machine learning model</a:t>
            </a:r>
            <a:endParaRPr lang="en-US" sz="2400" b="0" i="0" dirty="0">
              <a:solidFill>
                <a:srgbClr val="545454"/>
              </a:solidFill>
              <a:effectLst/>
              <a:latin typeface="Helvetica Neue"/>
            </a:endParaRPr>
          </a:p>
        </p:txBody>
      </p:sp>
    </p:spTree>
    <p:extLst>
      <p:ext uri="{BB962C8B-B14F-4D97-AF65-F5344CB8AC3E}">
        <p14:creationId xmlns:p14="http://schemas.microsoft.com/office/powerpoint/2010/main" val="4261493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C73260-6F79-47C7-9C93-7494105C971E}"/>
              </a:ext>
            </a:extLst>
          </p:cNvPr>
          <p:cNvSpPr txBox="1"/>
          <p:nvPr/>
        </p:nvSpPr>
        <p:spPr>
          <a:xfrm>
            <a:off x="7123495" y="504492"/>
            <a:ext cx="5068505" cy="954107"/>
          </a:xfrm>
          <a:prstGeom prst="rect">
            <a:avLst/>
          </a:prstGeom>
          <a:noFill/>
        </p:spPr>
        <p:txBody>
          <a:bodyPr wrap="square" rtlCol="0">
            <a:spAutoFit/>
          </a:bodyPr>
          <a:lstStyle/>
          <a:p>
            <a:pPr algn="l"/>
            <a:r>
              <a:rPr lang="en-US" sz="2800" b="1" i="0" dirty="0">
                <a:solidFill>
                  <a:srgbClr val="545454"/>
                </a:solidFill>
                <a:effectLst/>
                <a:latin typeface="Helvetica Neue"/>
              </a:rPr>
              <a:t>Stage 6 </a:t>
            </a:r>
          </a:p>
          <a:p>
            <a:pPr algn="l"/>
            <a:r>
              <a:rPr lang="en-US" sz="2800" b="1" dirty="0">
                <a:solidFill>
                  <a:srgbClr val="545454"/>
                </a:solidFill>
                <a:latin typeface="Helvetica Neue"/>
              </a:rPr>
              <a:t>design</a:t>
            </a:r>
            <a:endParaRPr lang="en-US" sz="2800" b="1" i="0" dirty="0">
              <a:solidFill>
                <a:srgbClr val="545454"/>
              </a:solidFill>
              <a:effectLst/>
              <a:latin typeface="Helvetica Neue"/>
            </a:endParaRPr>
          </a:p>
        </p:txBody>
      </p:sp>
      <p:sp>
        <p:nvSpPr>
          <p:cNvPr id="11" name="TextBox 10">
            <a:extLst>
              <a:ext uri="{FF2B5EF4-FFF2-40B4-BE49-F238E27FC236}">
                <a16:creationId xmlns:a16="http://schemas.microsoft.com/office/drawing/2014/main" id="{AA7CFDEA-9C4C-4A7C-BEF3-2E70387F95F9}"/>
              </a:ext>
            </a:extLst>
          </p:cNvPr>
          <p:cNvSpPr txBox="1"/>
          <p:nvPr/>
        </p:nvSpPr>
        <p:spPr>
          <a:xfrm>
            <a:off x="6851046" y="1459861"/>
            <a:ext cx="5068505" cy="2677656"/>
          </a:xfrm>
          <a:prstGeom prst="rect">
            <a:avLst/>
          </a:prstGeom>
          <a:noFill/>
        </p:spPr>
        <p:txBody>
          <a:bodyPr wrap="square" rtlCol="0">
            <a:spAutoFit/>
          </a:bodyPr>
          <a:lstStyle/>
          <a:p>
            <a:pPr marL="342900" indent="-342900" algn="l">
              <a:buFont typeface="Arial" panose="020B0604020202020204" pitchFamily="34" charset="0"/>
              <a:buChar char="•"/>
            </a:pPr>
            <a:r>
              <a:rPr lang="en-US" sz="2400" b="0" i="0" dirty="0">
                <a:solidFill>
                  <a:srgbClr val="545454"/>
                </a:solidFill>
                <a:effectLst/>
                <a:latin typeface="Helvetica Neue"/>
              </a:rPr>
              <a:t>We started testing with dataset given to us.</a:t>
            </a:r>
          </a:p>
          <a:p>
            <a:pPr marL="342900" indent="-342900" algn="l">
              <a:buFont typeface="Arial" panose="020B0604020202020204" pitchFamily="34" charset="0"/>
              <a:buChar char="•"/>
            </a:pPr>
            <a:endParaRPr lang="en-US" sz="2400" dirty="0">
              <a:solidFill>
                <a:srgbClr val="545454"/>
              </a:solidFill>
              <a:latin typeface="Helvetica Neue"/>
            </a:endParaRPr>
          </a:p>
          <a:p>
            <a:pPr marL="342900" indent="-342900" algn="l">
              <a:buFont typeface="Arial" panose="020B0604020202020204" pitchFamily="34" charset="0"/>
              <a:buChar char="•"/>
            </a:pPr>
            <a:r>
              <a:rPr lang="en-US" sz="2400" b="0" i="0" dirty="0">
                <a:solidFill>
                  <a:srgbClr val="545454"/>
                </a:solidFill>
                <a:effectLst/>
                <a:latin typeface="Helvetica Neue"/>
              </a:rPr>
              <a:t>We got issues in handling 80,000+ data entries</a:t>
            </a:r>
          </a:p>
          <a:p>
            <a:pPr marL="342900" indent="-342900" algn="l">
              <a:buFont typeface="Arial" panose="020B0604020202020204" pitchFamily="34" charset="0"/>
              <a:buChar char="•"/>
            </a:pPr>
            <a:endParaRPr lang="en-US" sz="2400" dirty="0">
              <a:solidFill>
                <a:srgbClr val="545454"/>
              </a:solidFill>
              <a:latin typeface="Helvetica Neue"/>
            </a:endParaRPr>
          </a:p>
          <a:p>
            <a:pPr marL="342900" indent="-342900" algn="l">
              <a:buFont typeface="Arial" panose="020B0604020202020204" pitchFamily="34" charset="0"/>
              <a:buChar char="•"/>
            </a:pPr>
            <a:r>
              <a:rPr lang="en-US" sz="2400" b="0" i="0" dirty="0">
                <a:solidFill>
                  <a:srgbClr val="545454"/>
                </a:solidFill>
                <a:effectLst/>
                <a:latin typeface="Helvetica Neue"/>
              </a:rPr>
              <a:t>Still workin</a:t>
            </a:r>
            <a:r>
              <a:rPr lang="en-US" sz="2400" dirty="0">
                <a:solidFill>
                  <a:srgbClr val="545454"/>
                </a:solidFill>
                <a:latin typeface="Helvetica Neue"/>
              </a:rPr>
              <a:t>g on…..</a:t>
            </a:r>
            <a:endParaRPr lang="en-US" sz="2400" b="0" i="0" dirty="0">
              <a:solidFill>
                <a:srgbClr val="545454"/>
              </a:solidFill>
              <a:effectLst/>
              <a:latin typeface="Helvetica Neue"/>
            </a:endParaRPr>
          </a:p>
        </p:txBody>
      </p:sp>
      <p:sp>
        <p:nvSpPr>
          <p:cNvPr id="5" name="TextBox 4">
            <a:extLst>
              <a:ext uri="{FF2B5EF4-FFF2-40B4-BE49-F238E27FC236}">
                <a16:creationId xmlns:a16="http://schemas.microsoft.com/office/drawing/2014/main" id="{E275EA70-CD89-409E-8298-E215A31C466C}"/>
              </a:ext>
            </a:extLst>
          </p:cNvPr>
          <p:cNvSpPr txBox="1"/>
          <p:nvPr/>
        </p:nvSpPr>
        <p:spPr>
          <a:xfrm>
            <a:off x="1027495" y="504492"/>
            <a:ext cx="5068505" cy="954107"/>
          </a:xfrm>
          <a:prstGeom prst="rect">
            <a:avLst/>
          </a:prstGeom>
          <a:noFill/>
        </p:spPr>
        <p:txBody>
          <a:bodyPr wrap="square" rtlCol="0">
            <a:spAutoFit/>
          </a:bodyPr>
          <a:lstStyle/>
          <a:p>
            <a:pPr algn="l"/>
            <a:r>
              <a:rPr lang="en-US" sz="2800" b="1" i="0" dirty="0">
                <a:solidFill>
                  <a:srgbClr val="545454"/>
                </a:solidFill>
                <a:effectLst/>
                <a:latin typeface="Helvetica Neue"/>
              </a:rPr>
              <a:t>Stage 4</a:t>
            </a:r>
          </a:p>
          <a:p>
            <a:pPr algn="l"/>
            <a:r>
              <a:rPr lang="en-US" sz="2800" b="1" i="0" dirty="0">
                <a:solidFill>
                  <a:srgbClr val="545454"/>
                </a:solidFill>
                <a:effectLst/>
                <a:latin typeface="Helvetica Neue"/>
              </a:rPr>
              <a:t>Implementation</a:t>
            </a:r>
          </a:p>
        </p:txBody>
      </p:sp>
      <p:sp>
        <p:nvSpPr>
          <p:cNvPr id="6" name="TextBox 5">
            <a:extLst>
              <a:ext uri="{FF2B5EF4-FFF2-40B4-BE49-F238E27FC236}">
                <a16:creationId xmlns:a16="http://schemas.microsoft.com/office/drawing/2014/main" id="{93FC0701-A8E1-495A-8C7A-AFA054C87CCF}"/>
              </a:ext>
            </a:extLst>
          </p:cNvPr>
          <p:cNvSpPr txBox="1"/>
          <p:nvPr/>
        </p:nvSpPr>
        <p:spPr>
          <a:xfrm>
            <a:off x="755046" y="1458599"/>
            <a:ext cx="5068505" cy="3416320"/>
          </a:xfrm>
          <a:prstGeom prst="rect">
            <a:avLst/>
          </a:prstGeom>
          <a:noFill/>
        </p:spPr>
        <p:txBody>
          <a:bodyPr wrap="square" rtlCol="0">
            <a:spAutoFit/>
          </a:bodyPr>
          <a:lstStyle/>
          <a:p>
            <a:pPr marL="342900" indent="-342900" algn="l">
              <a:buFont typeface="Arial" panose="020B0604020202020204" pitchFamily="34" charset="0"/>
              <a:buChar char="•"/>
            </a:pPr>
            <a:r>
              <a:rPr lang="en-US" sz="2400" b="0" i="0" dirty="0">
                <a:solidFill>
                  <a:srgbClr val="545454"/>
                </a:solidFill>
                <a:effectLst/>
                <a:latin typeface="Helvetica Neue"/>
              </a:rPr>
              <a:t>We started with some boilerplate and finalized the schema</a:t>
            </a:r>
          </a:p>
          <a:p>
            <a:pPr marL="342900" indent="-342900" algn="l">
              <a:buFont typeface="Arial" panose="020B0604020202020204" pitchFamily="34" charset="0"/>
              <a:buChar char="•"/>
            </a:pPr>
            <a:endParaRPr lang="en-US" sz="2400" dirty="0">
              <a:solidFill>
                <a:srgbClr val="545454"/>
              </a:solidFill>
              <a:latin typeface="Helvetica Neue"/>
            </a:endParaRPr>
          </a:p>
          <a:p>
            <a:pPr marL="342900" indent="-342900" algn="l">
              <a:buFont typeface="Arial" panose="020B0604020202020204" pitchFamily="34" charset="0"/>
              <a:buChar char="•"/>
            </a:pPr>
            <a:r>
              <a:rPr lang="en-US" sz="2400" b="0" i="0" dirty="0">
                <a:solidFill>
                  <a:srgbClr val="545454"/>
                </a:solidFill>
                <a:effectLst/>
                <a:latin typeface="Helvetica Neue"/>
              </a:rPr>
              <a:t>Started preparing the database</a:t>
            </a:r>
          </a:p>
          <a:p>
            <a:pPr marL="342900" indent="-342900" algn="l">
              <a:buFont typeface="Arial" panose="020B0604020202020204" pitchFamily="34" charset="0"/>
              <a:buChar char="•"/>
            </a:pPr>
            <a:endParaRPr lang="en-US" sz="2400" dirty="0">
              <a:solidFill>
                <a:srgbClr val="545454"/>
              </a:solidFill>
              <a:latin typeface="Helvetica Neue"/>
            </a:endParaRPr>
          </a:p>
          <a:p>
            <a:pPr marL="342900" indent="-342900" algn="l">
              <a:buFont typeface="Arial" panose="020B0604020202020204" pitchFamily="34" charset="0"/>
              <a:buChar char="•"/>
            </a:pPr>
            <a:r>
              <a:rPr lang="en-US" sz="2400" b="0" i="0" dirty="0">
                <a:solidFill>
                  <a:srgbClr val="545454"/>
                </a:solidFill>
                <a:effectLst/>
                <a:latin typeface="Helvetica Neue"/>
              </a:rPr>
              <a:t>We completed the basic layout of website and worked on implementing various tools and measures</a:t>
            </a:r>
          </a:p>
        </p:txBody>
      </p:sp>
    </p:spTree>
    <p:extLst>
      <p:ext uri="{BB962C8B-B14F-4D97-AF65-F5344CB8AC3E}">
        <p14:creationId xmlns:p14="http://schemas.microsoft.com/office/powerpoint/2010/main" val="237848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B85D85D4-BF24-4AAB-B11C-68487D1C1A40}"/>
              </a:ext>
            </a:extLst>
          </p:cNvPr>
          <p:cNvSpPr txBox="1"/>
          <p:nvPr/>
        </p:nvSpPr>
        <p:spPr>
          <a:xfrm>
            <a:off x="-3580910" y="317754"/>
            <a:ext cx="12056681" cy="461665"/>
          </a:xfrm>
          <a:prstGeom prst="rect">
            <a:avLst/>
          </a:prstGeom>
          <a:noFill/>
        </p:spPr>
        <p:txBody>
          <a:bodyPr wrap="square" rtlCol="0">
            <a:spAutoFit/>
          </a:bodyPr>
          <a:lstStyle/>
          <a:p>
            <a:pPr algn="ctr"/>
            <a:r>
              <a:rPr lang="en-IN" altLang="ko-KR" sz="2400" b="1" dirty="0">
                <a:cs typeface="Arial" pitchFamily="34" charset="0"/>
              </a:rPr>
              <a:t>Technology Stack Used</a:t>
            </a:r>
            <a:endParaRPr lang="ko-KR" altLang="en-US" sz="2400" b="1" dirty="0">
              <a:cs typeface="Arial" pitchFamily="34" charset="0"/>
            </a:endParaRPr>
          </a:p>
        </p:txBody>
      </p:sp>
      <p:sp>
        <p:nvSpPr>
          <p:cNvPr id="22" name="TextBox 21">
            <a:extLst>
              <a:ext uri="{FF2B5EF4-FFF2-40B4-BE49-F238E27FC236}">
                <a16:creationId xmlns:a16="http://schemas.microsoft.com/office/drawing/2014/main" id="{9627665C-446A-3F8A-8B78-DA1CE07A9ACE}"/>
              </a:ext>
            </a:extLst>
          </p:cNvPr>
          <p:cNvSpPr txBox="1"/>
          <p:nvPr/>
        </p:nvSpPr>
        <p:spPr>
          <a:xfrm>
            <a:off x="785663" y="982517"/>
            <a:ext cx="10136221" cy="3046988"/>
          </a:xfrm>
          <a:prstGeom prst="rect">
            <a:avLst/>
          </a:prstGeom>
          <a:noFill/>
        </p:spPr>
        <p:txBody>
          <a:bodyPr wrap="square">
            <a:spAutoFit/>
          </a:bodyPr>
          <a:lstStyle/>
          <a:p>
            <a:pPr algn="l">
              <a:buFont typeface="Arial" panose="020B0604020202020204" pitchFamily="34" charset="0"/>
              <a:buChar char="•"/>
            </a:pPr>
            <a:r>
              <a:rPr lang="en-US" sz="2400" b="0" i="0" dirty="0">
                <a:effectLst/>
                <a:latin typeface="-apple-system"/>
              </a:rPr>
              <a:t>Android-JAVA</a:t>
            </a:r>
          </a:p>
          <a:p>
            <a:pPr algn="l">
              <a:buFont typeface="Arial" panose="020B0604020202020204" pitchFamily="34" charset="0"/>
              <a:buChar char="•"/>
            </a:pPr>
            <a:r>
              <a:rPr lang="en-US" sz="2400" dirty="0">
                <a:latin typeface="-apple-system"/>
              </a:rPr>
              <a:t>PHP</a:t>
            </a:r>
          </a:p>
          <a:p>
            <a:pPr algn="l">
              <a:buFont typeface="Arial" panose="020B0604020202020204" pitchFamily="34" charset="0"/>
              <a:buChar char="•"/>
            </a:pPr>
            <a:r>
              <a:rPr lang="en-US" sz="2400" b="0" i="0" dirty="0">
                <a:effectLst/>
                <a:latin typeface="-apple-system"/>
              </a:rPr>
              <a:t>One Signal for push notifications</a:t>
            </a:r>
          </a:p>
          <a:p>
            <a:pPr algn="l">
              <a:buFont typeface="Arial" panose="020B0604020202020204" pitchFamily="34" charset="0"/>
              <a:buChar char="•"/>
            </a:pPr>
            <a:r>
              <a:rPr lang="en-US" sz="2400" dirty="0">
                <a:latin typeface="-apple-system"/>
              </a:rPr>
              <a:t>Firebase login</a:t>
            </a:r>
          </a:p>
          <a:p>
            <a:pPr algn="l">
              <a:buFont typeface="Arial" panose="020B0604020202020204" pitchFamily="34" charset="0"/>
              <a:buChar char="•"/>
            </a:pPr>
            <a:r>
              <a:rPr lang="en-US" sz="2400" b="0" i="0" dirty="0">
                <a:effectLst/>
                <a:latin typeface="-apple-system"/>
              </a:rPr>
              <a:t>MySQL</a:t>
            </a:r>
          </a:p>
          <a:p>
            <a:pPr algn="l">
              <a:buFont typeface="Arial" panose="020B0604020202020204" pitchFamily="34" charset="0"/>
              <a:buChar char="•"/>
            </a:pPr>
            <a:r>
              <a:rPr lang="en-US" sz="2400" dirty="0" err="1">
                <a:latin typeface="-apple-system"/>
              </a:rPr>
              <a:t>Cpanel</a:t>
            </a:r>
            <a:r>
              <a:rPr lang="en-US" sz="2400" dirty="0">
                <a:latin typeface="-apple-system"/>
              </a:rPr>
              <a:t>- Dashboard</a:t>
            </a:r>
          </a:p>
          <a:p>
            <a:pPr algn="l">
              <a:buFont typeface="Arial" panose="020B0604020202020204" pitchFamily="34" charset="0"/>
              <a:buChar char="•"/>
            </a:pPr>
            <a:r>
              <a:rPr lang="en-US" sz="2400" b="0" i="0" dirty="0">
                <a:effectLst/>
                <a:latin typeface="-apple-system"/>
              </a:rPr>
              <a:t>Domain Provider- </a:t>
            </a:r>
            <a:r>
              <a:rPr lang="en-US" sz="2400" b="0" i="0" dirty="0" err="1">
                <a:effectLst/>
                <a:latin typeface="-apple-system"/>
              </a:rPr>
              <a:t>freenom</a:t>
            </a:r>
            <a:endParaRPr lang="en-US" sz="2400" b="0" i="0" dirty="0">
              <a:effectLst/>
              <a:latin typeface="-apple-system"/>
            </a:endParaRPr>
          </a:p>
          <a:p>
            <a:pPr algn="l">
              <a:buFont typeface="Arial" panose="020B0604020202020204" pitchFamily="34" charset="0"/>
              <a:buChar char="•"/>
            </a:pPr>
            <a:endParaRPr lang="en-US" sz="2400" b="0" i="0" dirty="0">
              <a:effectLst/>
              <a:latin typeface="-apple-system"/>
            </a:endParaRPr>
          </a:p>
        </p:txBody>
      </p:sp>
      <p:sp>
        <p:nvSpPr>
          <p:cNvPr id="6" name="TextBox 5">
            <a:extLst>
              <a:ext uri="{FF2B5EF4-FFF2-40B4-BE49-F238E27FC236}">
                <a16:creationId xmlns:a16="http://schemas.microsoft.com/office/drawing/2014/main" id="{02406E86-1896-4909-8679-CBE0BDB28D69}"/>
              </a:ext>
            </a:extLst>
          </p:cNvPr>
          <p:cNvSpPr txBox="1"/>
          <p:nvPr/>
        </p:nvSpPr>
        <p:spPr>
          <a:xfrm>
            <a:off x="663743" y="3931280"/>
            <a:ext cx="10136221" cy="1938992"/>
          </a:xfrm>
          <a:prstGeom prst="rect">
            <a:avLst/>
          </a:prstGeom>
          <a:noFill/>
        </p:spPr>
        <p:txBody>
          <a:bodyPr wrap="square">
            <a:spAutoFit/>
          </a:bodyPr>
          <a:lstStyle/>
          <a:p>
            <a:pPr algn="l">
              <a:buFont typeface="Arial" panose="020B0604020202020204" pitchFamily="34" charset="0"/>
              <a:buChar char="•"/>
            </a:pPr>
            <a:r>
              <a:rPr lang="en-US" sz="2400" b="0" i="0" dirty="0">
                <a:effectLst/>
                <a:latin typeface="-apple-system"/>
              </a:rPr>
              <a:t>Python</a:t>
            </a:r>
            <a:endParaRPr lang="en-US" sz="2400" dirty="0">
              <a:latin typeface="-apple-system"/>
            </a:endParaRPr>
          </a:p>
          <a:p>
            <a:pPr algn="l">
              <a:buFont typeface="Arial" panose="020B0604020202020204" pitchFamily="34" charset="0"/>
              <a:buChar char="•"/>
            </a:pPr>
            <a:r>
              <a:rPr lang="en-US" sz="2400" dirty="0">
                <a:latin typeface="-apple-system"/>
              </a:rPr>
              <a:t>Flask</a:t>
            </a:r>
          </a:p>
          <a:p>
            <a:pPr algn="l">
              <a:buFont typeface="Arial" panose="020B0604020202020204" pitchFamily="34" charset="0"/>
              <a:buChar char="•"/>
            </a:pPr>
            <a:r>
              <a:rPr lang="en-US" sz="2400" dirty="0">
                <a:latin typeface="-apple-system"/>
              </a:rPr>
              <a:t>Postman </a:t>
            </a:r>
            <a:endParaRPr lang="en-US" sz="2400" b="0" i="0" dirty="0">
              <a:effectLst/>
              <a:latin typeface="-apple-system"/>
            </a:endParaRPr>
          </a:p>
          <a:p>
            <a:pPr algn="l">
              <a:buFont typeface="Arial" panose="020B0604020202020204" pitchFamily="34" charset="0"/>
              <a:buChar char="•"/>
            </a:pPr>
            <a:r>
              <a:rPr lang="en-US" sz="2400" dirty="0">
                <a:latin typeface="-apple-system"/>
              </a:rPr>
              <a:t>AWS Lambda</a:t>
            </a:r>
          </a:p>
          <a:p>
            <a:pPr algn="l">
              <a:buFont typeface="Arial" panose="020B0604020202020204" pitchFamily="34" charset="0"/>
              <a:buChar char="•"/>
            </a:pPr>
            <a:r>
              <a:rPr lang="en-US" sz="2400" dirty="0">
                <a:latin typeface="-apple-system"/>
              </a:rPr>
              <a:t>Machine Learning</a:t>
            </a:r>
            <a:endParaRPr lang="en-US" sz="2400" b="0" i="0" dirty="0">
              <a:effectLst/>
              <a:latin typeface="-apple-system"/>
            </a:endParaRPr>
          </a:p>
        </p:txBody>
      </p:sp>
      <p:sp>
        <p:nvSpPr>
          <p:cNvPr id="7" name="TextBox 6">
            <a:extLst>
              <a:ext uri="{FF2B5EF4-FFF2-40B4-BE49-F238E27FC236}">
                <a16:creationId xmlns:a16="http://schemas.microsoft.com/office/drawing/2014/main" id="{BEE273B0-FBCE-43AA-BA6F-606506F9684D}"/>
              </a:ext>
            </a:extLst>
          </p:cNvPr>
          <p:cNvSpPr txBox="1"/>
          <p:nvPr/>
        </p:nvSpPr>
        <p:spPr>
          <a:xfrm>
            <a:off x="7239490" y="317754"/>
            <a:ext cx="12056681" cy="3785652"/>
          </a:xfrm>
          <a:prstGeom prst="rect">
            <a:avLst/>
          </a:prstGeom>
          <a:noFill/>
        </p:spPr>
        <p:txBody>
          <a:bodyPr wrap="square" rtlCol="0">
            <a:spAutoFit/>
          </a:bodyPr>
          <a:lstStyle/>
          <a:p>
            <a:r>
              <a:rPr lang="en-US" altLang="ko-KR" sz="2400" b="1" dirty="0">
                <a:cs typeface="Arial" pitchFamily="34" charset="0"/>
              </a:rPr>
              <a:t>Team Roles</a:t>
            </a:r>
          </a:p>
          <a:p>
            <a:endParaRPr lang="en-US" altLang="ko-KR" sz="2400" b="1" dirty="0">
              <a:cs typeface="Arial" pitchFamily="34" charset="0"/>
            </a:endParaRPr>
          </a:p>
          <a:p>
            <a:r>
              <a:rPr lang="en-US" altLang="ko-KR" sz="2400" b="1" dirty="0">
                <a:cs typeface="Arial" pitchFamily="34" charset="0"/>
              </a:rPr>
              <a:t>Aman Gupta</a:t>
            </a:r>
          </a:p>
          <a:p>
            <a:pPr marL="342900" indent="-342900">
              <a:buFont typeface="Arial" panose="020B0604020202020204" pitchFamily="34" charset="0"/>
              <a:buChar char="•"/>
            </a:pPr>
            <a:r>
              <a:rPr lang="en-US" altLang="ko-KR" sz="2400" b="1" dirty="0">
                <a:cs typeface="Arial" pitchFamily="34" charset="0"/>
              </a:rPr>
              <a:t>PHP/Backend</a:t>
            </a:r>
          </a:p>
          <a:p>
            <a:pPr marL="342900" indent="-342900">
              <a:buFont typeface="Arial" panose="020B0604020202020204" pitchFamily="34" charset="0"/>
              <a:buChar char="•"/>
            </a:pPr>
            <a:endParaRPr lang="en-US" altLang="ko-KR" sz="2400" b="1" dirty="0">
              <a:cs typeface="Arial" pitchFamily="34" charset="0"/>
            </a:endParaRPr>
          </a:p>
          <a:p>
            <a:r>
              <a:rPr lang="en-US" altLang="ko-KR" sz="2400" b="1" dirty="0">
                <a:cs typeface="Arial" pitchFamily="34" charset="0"/>
              </a:rPr>
              <a:t>Shashank Kumar</a:t>
            </a:r>
          </a:p>
          <a:p>
            <a:pPr marL="342900" indent="-342900">
              <a:buFont typeface="Arial" panose="020B0604020202020204" pitchFamily="34" charset="0"/>
              <a:buChar char="•"/>
            </a:pPr>
            <a:r>
              <a:rPr lang="en-US" altLang="ko-KR" sz="2400" b="1" dirty="0">
                <a:cs typeface="Arial" pitchFamily="34" charset="0"/>
              </a:rPr>
              <a:t>Flask/ML</a:t>
            </a:r>
          </a:p>
          <a:p>
            <a:pPr marL="342900" indent="-342900">
              <a:buFont typeface="Arial" panose="020B0604020202020204" pitchFamily="34" charset="0"/>
              <a:buChar char="•"/>
            </a:pPr>
            <a:endParaRPr lang="en-US" altLang="ko-KR" sz="2400" b="1" dirty="0">
              <a:cs typeface="Arial" pitchFamily="34" charset="0"/>
            </a:endParaRPr>
          </a:p>
          <a:p>
            <a:r>
              <a:rPr lang="en-US" altLang="ko-KR" sz="2400" b="1" dirty="0">
                <a:cs typeface="Arial" pitchFamily="34" charset="0"/>
              </a:rPr>
              <a:t>Shubhi Singh</a:t>
            </a:r>
          </a:p>
          <a:p>
            <a:pPr marL="342900" indent="-342900">
              <a:buFont typeface="Arial" panose="020B0604020202020204" pitchFamily="34" charset="0"/>
              <a:buChar char="•"/>
            </a:pPr>
            <a:r>
              <a:rPr lang="en-US" altLang="ko-KR" sz="2400" b="1" dirty="0">
                <a:cs typeface="Arial" pitchFamily="34" charset="0"/>
              </a:rPr>
              <a:t>Database/</a:t>
            </a:r>
            <a:r>
              <a:rPr lang="en-US" altLang="ko-KR" sz="2400" b="1" dirty="0" err="1">
                <a:cs typeface="Arial" pitchFamily="34" charset="0"/>
              </a:rPr>
              <a:t>cpanel</a:t>
            </a:r>
            <a:endParaRPr lang="en-US" altLang="ko-KR" sz="2400" b="1" dirty="0">
              <a:cs typeface="Arial" pitchFamily="34" charset="0"/>
            </a:endParaRPr>
          </a:p>
        </p:txBody>
      </p:sp>
      <p:sp>
        <p:nvSpPr>
          <p:cNvPr id="8" name="TextBox 7">
            <a:extLst>
              <a:ext uri="{FF2B5EF4-FFF2-40B4-BE49-F238E27FC236}">
                <a16:creationId xmlns:a16="http://schemas.microsoft.com/office/drawing/2014/main" id="{B22A948C-C7D6-4E15-A505-BC79B4E4A59D}"/>
              </a:ext>
            </a:extLst>
          </p:cNvPr>
          <p:cNvSpPr txBox="1"/>
          <p:nvPr/>
        </p:nvSpPr>
        <p:spPr>
          <a:xfrm>
            <a:off x="7239490" y="4278769"/>
            <a:ext cx="12192000" cy="830997"/>
          </a:xfrm>
          <a:prstGeom prst="rect">
            <a:avLst/>
          </a:prstGeom>
          <a:noFill/>
        </p:spPr>
        <p:txBody>
          <a:bodyPr wrap="square" rtlCol="0" anchor="ctr">
            <a:spAutoFit/>
          </a:bodyPr>
          <a:lstStyle/>
          <a:p>
            <a:r>
              <a:rPr lang="en-US" altLang="ko-KR" sz="2400" b="1" dirty="0">
                <a:solidFill>
                  <a:schemeClr val="tx1">
                    <a:lumMod val="85000"/>
                    <a:lumOff val="15000"/>
                  </a:schemeClr>
                </a:solidFill>
                <a:cs typeface="Arial" pitchFamily="34" charset="0"/>
              </a:rPr>
              <a:t>Regards, </a:t>
            </a:r>
          </a:p>
          <a:p>
            <a:r>
              <a:rPr lang="en-US" altLang="ko-KR" sz="2400" b="1" dirty="0">
                <a:solidFill>
                  <a:schemeClr val="tx1">
                    <a:lumMod val="85000"/>
                    <a:lumOff val="15000"/>
                  </a:schemeClr>
                </a:solidFill>
                <a:cs typeface="Arial" pitchFamily="34" charset="0"/>
              </a:rPr>
              <a:t>Team C.O.D.E</a:t>
            </a:r>
            <a:endParaRPr lang="ko-KR" altLang="en-US" sz="2400" b="1" dirty="0">
              <a:solidFill>
                <a:schemeClr val="tx1">
                  <a:lumMod val="85000"/>
                  <a:lumOff val="15000"/>
                </a:schemeClr>
              </a:solidFill>
              <a:cs typeface="Arial" pitchFamily="34" charset="0"/>
            </a:endParaRPr>
          </a:p>
        </p:txBody>
      </p:sp>
    </p:spTree>
    <p:extLst>
      <p:ext uri="{BB962C8B-B14F-4D97-AF65-F5344CB8AC3E}">
        <p14:creationId xmlns:p14="http://schemas.microsoft.com/office/powerpoint/2010/main" val="3495140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46616FC4-7AA2-4FDA-B10F-D673171F0927}"/>
              </a:ext>
            </a:extLst>
          </p:cNvPr>
          <p:cNvSpPr txBox="1"/>
          <p:nvPr/>
        </p:nvSpPr>
        <p:spPr>
          <a:xfrm>
            <a:off x="649562" y="84184"/>
            <a:ext cx="10586310" cy="923330"/>
          </a:xfrm>
          <a:prstGeom prst="rect">
            <a:avLst/>
          </a:prstGeom>
          <a:noFill/>
        </p:spPr>
        <p:txBody>
          <a:bodyPr wrap="square" rtlCol="0" anchor="ctr">
            <a:spAutoFit/>
          </a:bodyPr>
          <a:lstStyle/>
          <a:p>
            <a:r>
              <a:rPr lang="en-US" altLang="ko-KR" sz="4000" dirty="0">
                <a:cs typeface="Arial" pitchFamily="34" charset="0"/>
              </a:rPr>
              <a:t>Prospects of</a:t>
            </a:r>
            <a:r>
              <a:rPr lang="en-US" altLang="ko-KR" sz="5400" dirty="0">
                <a:cs typeface="Arial" pitchFamily="34" charset="0"/>
              </a:rPr>
              <a:t> </a:t>
            </a:r>
            <a:r>
              <a:rPr lang="en-US" altLang="ko-KR" sz="5400" b="1" dirty="0" err="1">
                <a:cs typeface="Arial" pitchFamily="34" charset="0"/>
              </a:rPr>
              <a:t>FedNXT</a:t>
            </a:r>
            <a:endParaRPr lang="ko-KR" altLang="en-US" sz="5400" b="1" dirty="0">
              <a:cs typeface="Arial" pitchFamily="34" charset="0"/>
            </a:endParaRPr>
          </a:p>
        </p:txBody>
      </p:sp>
      <p:sp>
        <p:nvSpPr>
          <p:cNvPr id="45" name="Rectangle 44">
            <a:extLst>
              <a:ext uri="{FF2B5EF4-FFF2-40B4-BE49-F238E27FC236}">
                <a16:creationId xmlns:a16="http://schemas.microsoft.com/office/drawing/2014/main" id="{9178DA0F-4FC7-40AF-966F-BB147B2CB8A3}"/>
              </a:ext>
            </a:extLst>
          </p:cNvPr>
          <p:cNvSpPr/>
          <p:nvPr/>
        </p:nvSpPr>
        <p:spPr>
          <a:xfrm flipV="1">
            <a:off x="747332" y="4621677"/>
            <a:ext cx="6381862" cy="59286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46" name="Rectangle 45">
            <a:extLst>
              <a:ext uri="{FF2B5EF4-FFF2-40B4-BE49-F238E27FC236}">
                <a16:creationId xmlns:a16="http://schemas.microsoft.com/office/drawing/2014/main" id="{3E89C1F5-D39D-4088-94F3-C5F42C808719}"/>
              </a:ext>
            </a:extLst>
          </p:cNvPr>
          <p:cNvSpPr/>
          <p:nvPr/>
        </p:nvSpPr>
        <p:spPr>
          <a:xfrm flipV="1">
            <a:off x="747331" y="2798024"/>
            <a:ext cx="6381863" cy="59286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47" name="Rectangle 46">
            <a:extLst>
              <a:ext uri="{FF2B5EF4-FFF2-40B4-BE49-F238E27FC236}">
                <a16:creationId xmlns:a16="http://schemas.microsoft.com/office/drawing/2014/main" id="{721AD6D7-08A8-4F27-9FF3-9BC1CD579179}"/>
              </a:ext>
            </a:extLst>
          </p:cNvPr>
          <p:cNvSpPr/>
          <p:nvPr/>
        </p:nvSpPr>
        <p:spPr>
          <a:xfrm flipV="1">
            <a:off x="747332" y="1400185"/>
            <a:ext cx="6381864" cy="59286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48" name="TextBox 47">
            <a:extLst>
              <a:ext uri="{FF2B5EF4-FFF2-40B4-BE49-F238E27FC236}">
                <a16:creationId xmlns:a16="http://schemas.microsoft.com/office/drawing/2014/main" id="{26148BE8-3D28-4C17-B5AD-216FFF8A80A8}"/>
              </a:ext>
            </a:extLst>
          </p:cNvPr>
          <p:cNvSpPr txBox="1"/>
          <p:nvPr/>
        </p:nvSpPr>
        <p:spPr>
          <a:xfrm>
            <a:off x="744593" y="1373453"/>
            <a:ext cx="981106" cy="646331"/>
          </a:xfrm>
          <a:prstGeom prst="rect">
            <a:avLst/>
          </a:prstGeom>
          <a:noFill/>
        </p:spPr>
        <p:txBody>
          <a:bodyPr wrap="square" lIns="108000" rIns="108000" rtlCol="0">
            <a:spAutoFit/>
          </a:bodyPr>
          <a:lstStyle/>
          <a:p>
            <a:pPr algn="ctr"/>
            <a:r>
              <a:rPr lang="en-US" altLang="ko-KR" sz="3600" b="1" dirty="0">
                <a:solidFill>
                  <a:schemeClr val="tx1">
                    <a:lumMod val="85000"/>
                    <a:lumOff val="15000"/>
                  </a:schemeClr>
                </a:solidFill>
                <a:cs typeface="Arial" pitchFamily="34" charset="0"/>
              </a:rPr>
              <a:t>01</a:t>
            </a:r>
            <a:endParaRPr lang="ko-KR" altLang="en-US" sz="3600" b="1" dirty="0">
              <a:solidFill>
                <a:schemeClr val="tx1">
                  <a:lumMod val="85000"/>
                  <a:lumOff val="15000"/>
                </a:schemeClr>
              </a:solidFill>
              <a:cs typeface="Arial" pitchFamily="34" charset="0"/>
            </a:endParaRPr>
          </a:p>
        </p:txBody>
      </p:sp>
      <p:sp>
        <p:nvSpPr>
          <p:cNvPr id="49" name="TextBox 48">
            <a:extLst>
              <a:ext uri="{FF2B5EF4-FFF2-40B4-BE49-F238E27FC236}">
                <a16:creationId xmlns:a16="http://schemas.microsoft.com/office/drawing/2014/main" id="{49DA2574-4BBE-4900-8F92-9A9CC6725997}"/>
              </a:ext>
            </a:extLst>
          </p:cNvPr>
          <p:cNvSpPr txBox="1"/>
          <p:nvPr/>
        </p:nvSpPr>
        <p:spPr>
          <a:xfrm>
            <a:off x="744593" y="2825060"/>
            <a:ext cx="981106" cy="646331"/>
          </a:xfrm>
          <a:prstGeom prst="rect">
            <a:avLst/>
          </a:prstGeom>
          <a:noFill/>
        </p:spPr>
        <p:txBody>
          <a:bodyPr wrap="square" lIns="108000" rIns="108000" rtlCol="0">
            <a:spAutoFit/>
          </a:bodyPr>
          <a:lstStyle/>
          <a:p>
            <a:pPr algn="ctr"/>
            <a:r>
              <a:rPr lang="en-US" altLang="ko-KR" sz="3600" b="1" dirty="0">
                <a:solidFill>
                  <a:schemeClr val="tx1">
                    <a:lumMod val="85000"/>
                    <a:lumOff val="15000"/>
                  </a:schemeClr>
                </a:solidFill>
                <a:cs typeface="Arial" pitchFamily="34" charset="0"/>
              </a:rPr>
              <a:t>02</a:t>
            </a:r>
            <a:endParaRPr lang="ko-KR" altLang="en-US" sz="3600" b="1" dirty="0">
              <a:solidFill>
                <a:schemeClr val="tx1">
                  <a:lumMod val="85000"/>
                  <a:lumOff val="15000"/>
                </a:schemeClr>
              </a:solidFill>
              <a:cs typeface="Arial" pitchFamily="34" charset="0"/>
            </a:endParaRPr>
          </a:p>
        </p:txBody>
      </p:sp>
      <p:sp>
        <p:nvSpPr>
          <p:cNvPr id="50" name="TextBox 49">
            <a:extLst>
              <a:ext uri="{FF2B5EF4-FFF2-40B4-BE49-F238E27FC236}">
                <a16:creationId xmlns:a16="http://schemas.microsoft.com/office/drawing/2014/main" id="{BA178BA3-40BF-40A1-AB70-5A7572B58385}"/>
              </a:ext>
            </a:extLst>
          </p:cNvPr>
          <p:cNvSpPr txBox="1"/>
          <p:nvPr/>
        </p:nvSpPr>
        <p:spPr>
          <a:xfrm>
            <a:off x="744593" y="4615724"/>
            <a:ext cx="981106" cy="646331"/>
          </a:xfrm>
          <a:prstGeom prst="rect">
            <a:avLst/>
          </a:prstGeom>
          <a:noFill/>
        </p:spPr>
        <p:txBody>
          <a:bodyPr wrap="square" lIns="108000" rIns="108000" rtlCol="0">
            <a:spAutoFit/>
          </a:bodyPr>
          <a:lstStyle/>
          <a:p>
            <a:pPr algn="ctr"/>
            <a:r>
              <a:rPr lang="en-US" altLang="ko-KR" sz="3600" b="1" dirty="0">
                <a:solidFill>
                  <a:schemeClr val="tx1">
                    <a:lumMod val="85000"/>
                    <a:lumOff val="15000"/>
                  </a:schemeClr>
                </a:solidFill>
                <a:cs typeface="Arial" pitchFamily="34" charset="0"/>
              </a:rPr>
              <a:t>03</a:t>
            </a:r>
            <a:endParaRPr lang="ko-KR" altLang="en-US" sz="3600" b="1" dirty="0">
              <a:solidFill>
                <a:schemeClr val="tx1">
                  <a:lumMod val="85000"/>
                  <a:lumOff val="15000"/>
                </a:schemeClr>
              </a:solidFill>
              <a:cs typeface="Arial" pitchFamily="34" charset="0"/>
            </a:endParaRPr>
          </a:p>
        </p:txBody>
      </p:sp>
      <p:grpSp>
        <p:nvGrpSpPr>
          <p:cNvPr id="56" name="Group 55">
            <a:extLst>
              <a:ext uri="{FF2B5EF4-FFF2-40B4-BE49-F238E27FC236}">
                <a16:creationId xmlns:a16="http://schemas.microsoft.com/office/drawing/2014/main" id="{4D3A7AC3-CEAA-4E6F-AE37-4E00337FF7CF}"/>
              </a:ext>
            </a:extLst>
          </p:cNvPr>
          <p:cNvGrpSpPr/>
          <p:nvPr/>
        </p:nvGrpSpPr>
        <p:grpSpPr>
          <a:xfrm>
            <a:off x="1508101" y="1502482"/>
            <a:ext cx="4944582" cy="1215043"/>
            <a:chOff x="7875747" y="1722123"/>
            <a:chExt cx="4944582" cy="1215043"/>
          </a:xfrm>
        </p:grpSpPr>
        <p:sp>
          <p:nvSpPr>
            <p:cNvPr id="53" name="TextBox 52">
              <a:extLst>
                <a:ext uri="{FF2B5EF4-FFF2-40B4-BE49-F238E27FC236}">
                  <a16:creationId xmlns:a16="http://schemas.microsoft.com/office/drawing/2014/main" id="{9E5D97B4-8C1F-40E0-B9CB-474BE6F7753B}"/>
                </a:ext>
              </a:extLst>
            </p:cNvPr>
            <p:cNvSpPr txBox="1"/>
            <p:nvPr/>
          </p:nvSpPr>
          <p:spPr>
            <a:xfrm>
              <a:off x="7875747" y="2229280"/>
              <a:ext cx="4231218" cy="707886"/>
            </a:xfrm>
            <a:prstGeom prst="rect">
              <a:avLst/>
            </a:prstGeom>
            <a:noFill/>
          </p:spPr>
          <p:txBody>
            <a:bodyPr wrap="square" rtlCol="0">
              <a:spAutoFit/>
            </a:bodyPr>
            <a:lstStyle/>
            <a:p>
              <a:pPr marL="171450" indent="-171450">
                <a:buFont typeface="Wingdings" panose="05000000000000000000" pitchFamily="2" charset="2"/>
                <a:buChar char="§"/>
              </a:pPr>
              <a:r>
                <a:rPr lang="en-US" altLang="ko-KR" sz="2000" dirty="0">
                  <a:solidFill>
                    <a:schemeClr val="tx1">
                      <a:lumMod val="85000"/>
                      <a:lumOff val="15000"/>
                    </a:schemeClr>
                  </a:solidFill>
                  <a:cs typeface="Arial" pitchFamily="34" charset="0"/>
                </a:rPr>
                <a:t>Why </a:t>
              </a:r>
              <a:r>
                <a:rPr lang="en-US" altLang="ko-KR" sz="2000" b="1" dirty="0" err="1">
                  <a:solidFill>
                    <a:schemeClr val="tx1">
                      <a:lumMod val="85000"/>
                      <a:lumOff val="15000"/>
                    </a:schemeClr>
                  </a:solidFill>
                  <a:cs typeface="Arial" pitchFamily="34" charset="0"/>
                </a:rPr>
                <a:t>FedNXT</a:t>
              </a:r>
              <a:r>
                <a:rPr lang="en-US" altLang="ko-KR" sz="2000" dirty="0">
                  <a:solidFill>
                    <a:schemeClr val="tx1">
                      <a:lumMod val="85000"/>
                      <a:lumOff val="15000"/>
                    </a:schemeClr>
                  </a:solidFill>
                  <a:cs typeface="Arial" pitchFamily="34" charset="0"/>
                </a:rPr>
                <a:t>?</a:t>
              </a:r>
            </a:p>
            <a:p>
              <a:pPr marL="171450" indent="-171450">
                <a:buFont typeface="Wingdings" panose="05000000000000000000" pitchFamily="2" charset="2"/>
                <a:buChar char="§"/>
              </a:pPr>
              <a:r>
                <a:rPr lang="en-US" altLang="ko-KR" sz="2000" dirty="0">
                  <a:solidFill>
                    <a:schemeClr val="tx1">
                      <a:lumMod val="75000"/>
                      <a:lumOff val="25000"/>
                    </a:schemeClr>
                  </a:solidFill>
                  <a:cs typeface="Arial" pitchFamily="34" charset="0"/>
                </a:rPr>
                <a:t>Impacts </a:t>
              </a:r>
              <a:endParaRPr lang="en-US" altLang="ko-KR" sz="2000" dirty="0">
                <a:solidFill>
                  <a:schemeClr val="tx1">
                    <a:lumMod val="85000"/>
                    <a:lumOff val="15000"/>
                  </a:schemeClr>
                </a:solidFill>
                <a:cs typeface="Arial" pitchFamily="34" charset="0"/>
              </a:endParaRPr>
            </a:p>
          </p:txBody>
        </p:sp>
        <p:sp>
          <p:nvSpPr>
            <p:cNvPr id="54" name="TextBox 53">
              <a:extLst>
                <a:ext uri="{FF2B5EF4-FFF2-40B4-BE49-F238E27FC236}">
                  <a16:creationId xmlns:a16="http://schemas.microsoft.com/office/drawing/2014/main" id="{EDDDA87E-2832-417E-B4D6-2879FF612B8E}"/>
                </a:ext>
              </a:extLst>
            </p:cNvPr>
            <p:cNvSpPr txBox="1"/>
            <p:nvPr/>
          </p:nvSpPr>
          <p:spPr>
            <a:xfrm>
              <a:off x="7875747" y="1722123"/>
              <a:ext cx="4944582" cy="461665"/>
            </a:xfrm>
            <a:prstGeom prst="rect">
              <a:avLst/>
            </a:prstGeom>
            <a:noFill/>
          </p:spPr>
          <p:txBody>
            <a:bodyPr wrap="square" lIns="108000" rIns="108000" rtlCol="0">
              <a:spAutoFit/>
            </a:bodyPr>
            <a:lstStyle/>
            <a:p>
              <a:r>
                <a:rPr lang="en-US" altLang="ko-KR" sz="2400" b="1" dirty="0">
                  <a:solidFill>
                    <a:schemeClr val="tx1">
                      <a:lumMod val="85000"/>
                      <a:lumOff val="15000"/>
                    </a:schemeClr>
                  </a:solidFill>
                  <a:cs typeface="Arial" pitchFamily="34" charset="0"/>
                </a:rPr>
                <a:t>Motive | Solution | Features</a:t>
              </a:r>
              <a:endParaRPr lang="ko-KR" altLang="en-US" sz="2400" b="1" dirty="0">
                <a:solidFill>
                  <a:schemeClr val="tx1">
                    <a:lumMod val="85000"/>
                    <a:lumOff val="15000"/>
                  </a:schemeClr>
                </a:solidFill>
                <a:cs typeface="Arial" pitchFamily="34" charset="0"/>
              </a:endParaRPr>
            </a:p>
          </p:txBody>
        </p:sp>
      </p:grpSp>
      <p:grpSp>
        <p:nvGrpSpPr>
          <p:cNvPr id="57" name="Group 56">
            <a:extLst>
              <a:ext uri="{FF2B5EF4-FFF2-40B4-BE49-F238E27FC236}">
                <a16:creationId xmlns:a16="http://schemas.microsoft.com/office/drawing/2014/main" id="{67CF5D08-C79E-4E4B-A11C-B1666872F5D1}"/>
              </a:ext>
            </a:extLst>
          </p:cNvPr>
          <p:cNvGrpSpPr/>
          <p:nvPr/>
        </p:nvGrpSpPr>
        <p:grpSpPr>
          <a:xfrm>
            <a:off x="1559038" y="2906480"/>
            <a:ext cx="3994320" cy="1522821"/>
            <a:chOff x="7875747" y="1722123"/>
            <a:chExt cx="3994320" cy="1522821"/>
          </a:xfrm>
        </p:grpSpPr>
        <p:sp>
          <p:nvSpPr>
            <p:cNvPr id="58" name="TextBox 57">
              <a:extLst>
                <a:ext uri="{FF2B5EF4-FFF2-40B4-BE49-F238E27FC236}">
                  <a16:creationId xmlns:a16="http://schemas.microsoft.com/office/drawing/2014/main" id="{322CC64E-4285-45CA-BCCD-41773A3F8791}"/>
                </a:ext>
              </a:extLst>
            </p:cNvPr>
            <p:cNvSpPr txBox="1"/>
            <p:nvPr/>
          </p:nvSpPr>
          <p:spPr>
            <a:xfrm>
              <a:off x="7875747" y="2229281"/>
              <a:ext cx="3994320" cy="1015663"/>
            </a:xfrm>
            <a:prstGeom prst="rect">
              <a:avLst/>
            </a:prstGeom>
            <a:noFill/>
          </p:spPr>
          <p:txBody>
            <a:bodyPr wrap="square" rtlCol="0">
              <a:spAutoFit/>
            </a:bodyPr>
            <a:lstStyle/>
            <a:p>
              <a:pPr marL="171450" indent="-171450">
                <a:buFont typeface="Wingdings" panose="05000000000000000000" pitchFamily="2" charset="2"/>
                <a:buChar char="§"/>
              </a:pPr>
              <a:r>
                <a:rPr lang="en-US" altLang="ko-KR" sz="2000" dirty="0">
                  <a:solidFill>
                    <a:schemeClr val="tx1">
                      <a:lumMod val="85000"/>
                      <a:lumOff val="15000"/>
                    </a:schemeClr>
                  </a:solidFill>
                  <a:cs typeface="Arial" pitchFamily="34" charset="0"/>
                </a:rPr>
                <a:t>Working of </a:t>
              </a:r>
              <a:r>
                <a:rPr lang="en-US" altLang="ko-KR" sz="2000" b="1" dirty="0" err="1">
                  <a:solidFill>
                    <a:schemeClr val="tx1">
                      <a:lumMod val="85000"/>
                      <a:lumOff val="15000"/>
                    </a:schemeClr>
                  </a:solidFill>
                  <a:cs typeface="Arial" pitchFamily="34" charset="0"/>
                </a:rPr>
                <a:t>FedNXT</a:t>
              </a:r>
              <a:endParaRPr lang="en-US" altLang="ko-KR" sz="2000" b="1" dirty="0">
                <a:solidFill>
                  <a:schemeClr val="tx1">
                    <a:lumMod val="85000"/>
                    <a:lumOff val="15000"/>
                  </a:schemeClr>
                </a:solidFill>
                <a:cs typeface="Arial" pitchFamily="34" charset="0"/>
              </a:endParaRPr>
            </a:p>
            <a:p>
              <a:pPr marL="171450" indent="-171450">
                <a:buFont typeface="Wingdings" panose="05000000000000000000" pitchFamily="2" charset="2"/>
                <a:buChar char="§"/>
              </a:pPr>
              <a:r>
                <a:rPr lang="en-US" altLang="ko-KR" sz="2000" dirty="0">
                  <a:solidFill>
                    <a:schemeClr val="tx1">
                      <a:lumMod val="75000"/>
                      <a:lumOff val="25000"/>
                    </a:schemeClr>
                  </a:solidFill>
                  <a:cs typeface="Arial" pitchFamily="34" charset="0"/>
                </a:rPr>
                <a:t>Features</a:t>
              </a:r>
            </a:p>
            <a:p>
              <a:pPr marL="171450" indent="-171450">
                <a:buFont typeface="Wingdings" panose="05000000000000000000" pitchFamily="2" charset="2"/>
                <a:buChar char="§"/>
              </a:pPr>
              <a:r>
                <a:rPr lang="en-US" altLang="ko-KR" sz="2000" dirty="0">
                  <a:solidFill>
                    <a:schemeClr val="tx1">
                      <a:lumMod val="75000"/>
                      <a:lumOff val="25000"/>
                    </a:schemeClr>
                  </a:solidFill>
                  <a:cs typeface="Arial" pitchFamily="34" charset="0"/>
                </a:rPr>
                <a:t>Machine Learning Model </a:t>
              </a:r>
              <a:endParaRPr lang="en-US" altLang="ko-KR" sz="2000" dirty="0">
                <a:solidFill>
                  <a:schemeClr val="tx1">
                    <a:lumMod val="85000"/>
                    <a:lumOff val="15000"/>
                  </a:schemeClr>
                </a:solidFill>
                <a:cs typeface="Arial" pitchFamily="34" charset="0"/>
              </a:endParaRPr>
            </a:p>
          </p:txBody>
        </p:sp>
        <p:sp>
          <p:nvSpPr>
            <p:cNvPr id="59" name="TextBox 58">
              <a:extLst>
                <a:ext uri="{FF2B5EF4-FFF2-40B4-BE49-F238E27FC236}">
                  <a16:creationId xmlns:a16="http://schemas.microsoft.com/office/drawing/2014/main" id="{C54B00E4-B462-4DEA-B06F-5ABCD65D3419}"/>
                </a:ext>
              </a:extLst>
            </p:cNvPr>
            <p:cNvSpPr txBox="1"/>
            <p:nvPr/>
          </p:nvSpPr>
          <p:spPr>
            <a:xfrm>
              <a:off x="7875747" y="1722123"/>
              <a:ext cx="3994320" cy="461665"/>
            </a:xfrm>
            <a:prstGeom prst="rect">
              <a:avLst/>
            </a:prstGeom>
            <a:noFill/>
          </p:spPr>
          <p:txBody>
            <a:bodyPr wrap="square" lIns="108000" rIns="108000" rtlCol="0">
              <a:spAutoFit/>
            </a:bodyPr>
            <a:lstStyle/>
            <a:p>
              <a:r>
                <a:rPr lang="en-US" altLang="ko-KR" sz="2400" b="1" dirty="0">
                  <a:solidFill>
                    <a:schemeClr val="tx1">
                      <a:lumMod val="85000"/>
                      <a:lumOff val="15000"/>
                    </a:schemeClr>
                  </a:solidFill>
                  <a:cs typeface="Arial" pitchFamily="34" charset="0"/>
                </a:rPr>
                <a:t>Technicalities </a:t>
              </a:r>
              <a:endParaRPr lang="ko-KR" altLang="en-US" sz="2400" b="1" dirty="0">
                <a:solidFill>
                  <a:schemeClr val="tx1">
                    <a:lumMod val="85000"/>
                    <a:lumOff val="15000"/>
                  </a:schemeClr>
                </a:solidFill>
                <a:cs typeface="Arial" pitchFamily="34" charset="0"/>
              </a:endParaRPr>
            </a:p>
          </p:txBody>
        </p:sp>
      </p:grpSp>
      <p:grpSp>
        <p:nvGrpSpPr>
          <p:cNvPr id="60" name="Group 59">
            <a:extLst>
              <a:ext uri="{FF2B5EF4-FFF2-40B4-BE49-F238E27FC236}">
                <a16:creationId xmlns:a16="http://schemas.microsoft.com/office/drawing/2014/main" id="{FFB1EC22-6AF2-4732-81E6-A1A577DCAE44}"/>
              </a:ext>
            </a:extLst>
          </p:cNvPr>
          <p:cNvGrpSpPr/>
          <p:nvPr/>
        </p:nvGrpSpPr>
        <p:grpSpPr>
          <a:xfrm>
            <a:off x="1559038" y="4711295"/>
            <a:ext cx="3994320" cy="1205519"/>
            <a:chOff x="7875747" y="1722123"/>
            <a:chExt cx="3994320" cy="1205519"/>
          </a:xfrm>
        </p:grpSpPr>
        <p:sp>
          <p:nvSpPr>
            <p:cNvPr id="61" name="TextBox 60">
              <a:extLst>
                <a:ext uri="{FF2B5EF4-FFF2-40B4-BE49-F238E27FC236}">
                  <a16:creationId xmlns:a16="http://schemas.microsoft.com/office/drawing/2014/main" id="{E42D6761-F52A-4A0D-AC0B-0FE7197EA81C}"/>
                </a:ext>
              </a:extLst>
            </p:cNvPr>
            <p:cNvSpPr txBox="1"/>
            <p:nvPr/>
          </p:nvSpPr>
          <p:spPr>
            <a:xfrm>
              <a:off x="7875747" y="2219756"/>
              <a:ext cx="3994320" cy="707886"/>
            </a:xfrm>
            <a:prstGeom prst="rect">
              <a:avLst/>
            </a:prstGeom>
            <a:noFill/>
          </p:spPr>
          <p:txBody>
            <a:bodyPr wrap="square" rtlCol="0">
              <a:spAutoFit/>
            </a:bodyPr>
            <a:lstStyle/>
            <a:p>
              <a:pPr marL="171450" indent="-171450">
                <a:buFont typeface="Wingdings" panose="05000000000000000000" pitchFamily="2" charset="2"/>
                <a:buChar char="§"/>
              </a:pPr>
              <a:r>
                <a:rPr lang="en-US" altLang="ko-KR" sz="2000" dirty="0">
                  <a:solidFill>
                    <a:schemeClr val="tx1">
                      <a:lumMod val="85000"/>
                      <a:lumOff val="15000"/>
                    </a:schemeClr>
                  </a:solidFill>
                  <a:cs typeface="Arial" pitchFamily="34" charset="0"/>
                </a:rPr>
                <a:t>Workflow Management</a:t>
              </a:r>
            </a:p>
            <a:p>
              <a:pPr marL="171450" indent="-171450">
                <a:buFont typeface="Wingdings" panose="05000000000000000000" pitchFamily="2" charset="2"/>
                <a:buChar char="§"/>
              </a:pPr>
              <a:r>
                <a:rPr lang="en-US" altLang="ko-KR" sz="2000" dirty="0">
                  <a:solidFill>
                    <a:schemeClr val="tx1">
                      <a:lumMod val="75000"/>
                      <a:lumOff val="25000"/>
                    </a:schemeClr>
                  </a:solidFill>
                  <a:cs typeface="Arial" pitchFamily="34" charset="0"/>
                </a:rPr>
                <a:t>Roles and Responsibility</a:t>
              </a:r>
              <a:endParaRPr lang="en-US" altLang="ko-KR" sz="2000" dirty="0">
                <a:solidFill>
                  <a:schemeClr val="tx1">
                    <a:lumMod val="85000"/>
                    <a:lumOff val="15000"/>
                  </a:schemeClr>
                </a:solidFill>
                <a:cs typeface="Arial" pitchFamily="34" charset="0"/>
              </a:endParaRPr>
            </a:p>
          </p:txBody>
        </p:sp>
        <p:sp>
          <p:nvSpPr>
            <p:cNvPr id="62" name="TextBox 61">
              <a:extLst>
                <a:ext uri="{FF2B5EF4-FFF2-40B4-BE49-F238E27FC236}">
                  <a16:creationId xmlns:a16="http://schemas.microsoft.com/office/drawing/2014/main" id="{3E6D5535-066A-4DBB-BC02-F99F52823D69}"/>
                </a:ext>
              </a:extLst>
            </p:cNvPr>
            <p:cNvSpPr txBox="1"/>
            <p:nvPr/>
          </p:nvSpPr>
          <p:spPr>
            <a:xfrm>
              <a:off x="7875747" y="1722123"/>
              <a:ext cx="3994320" cy="461665"/>
            </a:xfrm>
            <a:prstGeom prst="rect">
              <a:avLst/>
            </a:prstGeom>
            <a:noFill/>
          </p:spPr>
          <p:txBody>
            <a:bodyPr wrap="square" lIns="108000" rIns="108000" rtlCol="0">
              <a:spAutoFit/>
            </a:bodyPr>
            <a:lstStyle/>
            <a:p>
              <a:r>
                <a:rPr lang="en-US" altLang="ko-KR" sz="2400" b="1" dirty="0">
                  <a:solidFill>
                    <a:schemeClr val="tx1">
                      <a:lumMod val="85000"/>
                      <a:lumOff val="15000"/>
                    </a:schemeClr>
                  </a:solidFill>
                  <a:cs typeface="Arial" pitchFamily="34" charset="0"/>
                </a:rPr>
                <a:t>Roles</a:t>
              </a:r>
              <a:endParaRPr lang="ko-KR" altLang="en-US" sz="2400" b="1" dirty="0">
                <a:solidFill>
                  <a:schemeClr val="tx1">
                    <a:lumMod val="85000"/>
                    <a:lumOff val="15000"/>
                  </a:schemeClr>
                </a:solidFill>
                <a:cs typeface="Arial" pitchFamily="34" charset="0"/>
              </a:endParaRPr>
            </a:p>
          </p:txBody>
        </p:sp>
      </p:grpSp>
      <p:pic>
        <p:nvPicPr>
          <p:cNvPr id="52" name="Picture 51">
            <a:extLst>
              <a:ext uri="{FF2B5EF4-FFF2-40B4-BE49-F238E27FC236}">
                <a16:creationId xmlns:a16="http://schemas.microsoft.com/office/drawing/2014/main" id="{CC9F53B1-C9F9-4514-9CF3-469BF2BE24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9496" y="305546"/>
            <a:ext cx="3036376" cy="6125197"/>
          </a:xfrm>
          <a:prstGeom prst="rect">
            <a:avLst/>
          </a:prstGeom>
        </p:spPr>
      </p:pic>
      <p:pic>
        <p:nvPicPr>
          <p:cNvPr id="20" name="Picture 19">
            <a:extLst>
              <a:ext uri="{FF2B5EF4-FFF2-40B4-BE49-F238E27FC236}">
                <a16:creationId xmlns:a16="http://schemas.microsoft.com/office/drawing/2014/main" id="{63F33822-6CCF-4BD4-A738-80035D21C0F1}"/>
              </a:ext>
            </a:extLst>
          </p:cNvPr>
          <p:cNvPicPr>
            <a:picLocks noChangeAspect="1"/>
          </p:cNvPicPr>
          <p:nvPr/>
        </p:nvPicPr>
        <p:blipFill rotWithShape="1">
          <a:blip r:embed="rId3">
            <a:extLst>
              <a:ext uri="{28A0092B-C50C-407E-A947-70E740481C1C}">
                <a14:useLocalDpi xmlns:a14="http://schemas.microsoft.com/office/drawing/2010/main" val="0"/>
              </a:ext>
            </a:extLst>
          </a:blip>
          <a:srcRect l="6837" t="22270" r="4800" b="30403"/>
          <a:stretch/>
        </p:blipFill>
        <p:spPr>
          <a:xfrm>
            <a:off x="8660994" y="2968014"/>
            <a:ext cx="2113380" cy="800260"/>
          </a:xfrm>
          <a:prstGeom prst="rect">
            <a:avLst/>
          </a:prstGeom>
        </p:spPr>
      </p:pic>
    </p:spTree>
    <p:extLst>
      <p:ext uri="{BB962C8B-B14F-4D97-AF65-F5344CB8AC3E}">
        <p14:creationId xmlns:p14="http://schemas.microsoft.com/office/powerpoint/2010/main" val="89938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986935" y="369595"/>
            <a:ext cx="11573197" cy="724247"/>
          </a:xfrm>
        </p:spPr>
        <p:txBody>
          <a:bodyPr/>
          <a:lstStyle/>
          <a:p>
            <a:r>
              <a:rPr lang="en-US" dirty="0"/>
              <a:t>Problem Statement </a:t>
            </a:r>
          </a:p>
        </p:txBody>
      </p:sp>
      <p:grpSp>
        <p:nvGrpSpPr>
          <p:cNvPr id="8" name="Group 7">
            <a:extLst>
              <a:ext uri="{FF2B5EF4-FFF2-40B4-BE49-F238E27FC236}">
                <a16:creationId xmlns:a16="http://schemas.microsoft.com/office/drawing/2014/main" id="{34F5C8BF-E74B-4F7D-8CAD-15AABFC95BE2}"/>
              </a:ext>
            </a:extLst>
          </p:cNvPr>
          <p:cNvGrpSpPr/>
          <p:nvPr/>
        </p:nvGrpSpPr>
        <p:grpSpPr>
          <a:xfrm>
            <a:off x="7533278" y="3158209"/>
            <a:ext cx="3906247" cy="506800"/>
            <a:chOff x="910640" y="3100886"/>
            <a:chExt cx="1527408" cy="950693"/>
          </a:xfrm>
        </p:grpSpPr>
        <p:sp>
          <p:nvSpPr>
            <p:cNvPr id="9" name="TextBox 8">
              <a:extLst>
                <a:ext uri="{FF2B5EF4-FFF2-40B4-BE49-F238E27FC236}">
                  <a16:creationId xmlns:a16="http://schemas.microsoft.com/office/drawing/2014/main" id="{DD984310-6EEA-427B-9188-9B99A985049B}"/>
                </a:ext>
              </a:extLst>
            </p:cNvPr>
            <p:cNvSpPr txBox="1"/>
            <p:nvPr/>
          </p:nvSpPr>
          <p:spPr>
            <a:xfrm>
              <a:off x="910640" y="3100886"/>
              <a:ext cx="1527408" cy="519616"/>
            </a:xfrm>
            <a:prstGeom prst="rect">
              <a:avLst/>
            </a:prstGeom>
            <a:noFill/>
          </p:spPr>
          <p:txBody>
            <a:bodyPr wrap="square" rtlCol="0" anchor="ctr">
              <a:spAutoFit/>
            </a:bodyPr>
            <a:lstStyle/>
            <a:p>
              <a:endParaRPr lang="ko-KR" altLang="en-US" sz="1200" b="1"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id="{8972BEC1-D002-44A8-9CEF-55760A1F990F}"/>
                </a:ext>
              </a:extLst>
            </p:cNvPr>
            <p:cNvSpPr txBox="1"/>
            <p:nvPr/>
          </p:nvSpPr>
          <p:spPr>
            <a:xfrm>
              <a:off x="910640" y="3531964"/>
              <a:ext cx="1527408" cy="519615"/>
            </a:xfrm>
            <a:prstGeom prst="rect">
              <a:avLst/>
            </a:prstGeom>
            <a:noFill/>
          </p:spPr>
          <p:txBody>
            <a:bodyPr wrap="square" rtlCol="0">
              <a:spAutoFit/>
            </a:bodyPr>
            <a:lstStyle/>
            <a:p>
              <a:endParaRPr lang="en-US" altLang="ko-KR" sz="1200" dirty="0">
                <a:solidFill>
                  <a:schemeClr val="tx1">
                    <a:lumMod val="75000"/>
                    <a:lumOff val="25000"/>
                  </a:schemeClr>
                </a:solidFill>
              </a:endParaRPr>
            </a:p>
          </p:txBody>
        </p:sp>
      </p:grpSp>
      <p:grpSp>
        <p:nvGrpSpPr>
          <p:cNvPr id="12" name="Group 11">
            <a:extLst>
              <a:ext uri="{FF2B5EF4-FFF2-40B4-BE49-F238E27FC236}">
                <a16:creationId xmlns:a16="http://schemas.microsoft.com/office/drawing/2014/main" id="{84742378-18DC-4E9F-8CB9-1EB611FBFBB0}"/>
              </a:ext>
            </a:extLst>
          </p:cNvPr>
          <p:cNvGrpSpPr/>
          <p:nvPr/>
        </p:nvGrpSpPr>
        <p:grpSpPr>
          <a:xfrm>
            <a:off x="7533278" y="4472638"/>
            <a:ext cx="3906247" cy="506800"/>
            <a:chOff x="910640" y="3100886"/>
            <a:chExt cx="1527408" cy="950693"/>
          </a:xfrm>
        </p:grpSpPr>
        <p:sp>
          <p:nvSpPr>
            <p:cNvPr id="13" name="TextBox 12">
              <a:extLst>
                <a:ext uri="{FF2B5EF4-FFF2-40B4-BE49-F238E27FC236}">
                  <a16:creationId xmlns:a16="http://schemas.microsoft.com/office/drawing/2014/main" id="{45A399D4-8346-43FE-92B5-5742643FD7DA}"/>
                </a:ext>
              </a:extLst>
            </p:cNvPr>
            <p:cNvSpPr txBox="1"/>
            <p:nvPr/>
          </p:nvSpPr>
          <p:spPr>
            <a:xfrm>
              <a:off x="910640" y="3100886"/>
              <a:ext cx="1527408" cy="519616"/>
            </a:xfrm>
            <a:prstGeom prst="rect">
              <a:avLst/>
            </a:prstGeom>
            <a:noFill/>
          </p:spPr>
          <p:txBody>
            <a:bodyPr wrap="square" rtlCol="0" anchor="ctr">
              <a:spAutoFit/>
            </a:bodyPr>
            <a:lstStyle/>
            <a:p>
              <a:endParaRPr lang="ko-KR" altLang="en-US" sz="1200" b="1"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FAA121AC-0C62-4F81-8D3C-0839F01F0B63}"/>
                </a:ext>
              </a:extLst>
            </p:cNvPr>
            <p:cNvSpPr txBox="1"/>
            <p:nvPr/>
          </p:nvSpPr>
          <p:spPr>
            <a:xfrm>
              <a:off x="910640" y="3531964"/>
              <a:ext cx="1527408" cy="519615"/>
            </a:xfrm>
            <a:prstGeom prst="rect">
              <a:avLst/>
            </a:prstGeom>
            <a:noFill/>
          </p:spPr>
          <p:txBody>
            <a:bodyPr wrap="square" rtlCol="0">
              <a:spAutoFit/>
            </a:bodyPr>
            <a:lstStyle/>
            <a:p>
              <a:endParaRPr lang="en-US" altLang="ko-KR" sz="1200" dirty="0">
                <a:solidFill>
                  <a:schemeClr val="tx1">
                    <a:lumMod val="75000"/>
                    <a:lumOff val="25000"/>
                  </a:schemeClr>
                </a:solidFill>
              </a:endParaRPr>
            </a:p>
          </p:txBody>
        </p:sp>
      </p:grpSp>
      <p:sp>
        <p:nvSpPr>
          <p:cNvPr id="23" name="TextBox 22">
            <a:extLst>
              <a:ext uri="{FF2B5EF4-FFF2-40B4-BE49-F238E27FC236}">
                <a16:creationId xmlns:a16="http://schemas.microsoft.com/office/drawing/2014/main" id="{20853D88-635A-30D8-0ACF-4C1C6BE4E88D}"/>
              </a:ext>
            </a:extLst>
          </p:cNvPr>
          <p:cNvSpPr txBox="1"/>
          <p:nvPr/>
        </p:nvSpPr>
        <p:spPr>
          <a:xfrm>
            <a:off x="466192" y="1682182"/>
            <a:ext cx="8539585" cy="3170099"/>
          </a:xfrm>
          <a:prstGeom prst="rect">
            <a:avLst/>
          </a:prstGeom>
          <a:noFill/>
        </p:spPr>
        <p:txBody>
          <a:bodyPr wrap="square">
            <a:spAutoFit/>
          </a:bodyPr>
          <a:lstStyle/>
          <a:p>
            <a:pPr marL="342900" indent="-342900">
              <a:buFont typeface="Arial" panose="020B0604020202020204" pitchFamily="34" charset="0"/>
              <a:buChar char="•"/>
            </a:pPr>
            <a:r>
              <a:rPr lang="en-US" sz="2000" dirty="0"/>
              <a:t>To create a website or mobile application that becomes a one-stop solution for handling warehousing and supply chain management problems of the various parties involved in international shipping.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proposed business model should predict the pricing strategy of the complete shipping model based on specific parameters such as category of goods, quantity of goods, distance travelled by freight, etc., that affect and relate to the shipment of the product.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It should fulfill needs of B2B sector.</a:t>
            </a:r>
            <a:endParaRPr lang="en-IN" sz="2000" dirty="0"/>
          </a:p>
        </p:txBody>
      </p:sp>
    </p:spTree>
    <p:extLst>
      <p:ext uri="{BB962C8B-B14F-4D97-AF65-F5344CB8AC3E}">
        <p14:creationId xmlns:p14="http://schemas.microsoft.com/office/powerpoint/2010/main" val="342802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B85D85D4-BF24-4AAB-B11C-68487D1C1A40}"/>
              </a:ext>
            </a:extLst>
          </p:cNvPr>
          <p:cNvSpPr txBox="1"/>
          <p:nvPr/>
        </p:nvSpPr>
        <p:spPr>
          <a:xfrm>
            <a:off x="135320" y="1452701"/>
            <a:ext cx="11581760" cy="1200329"/>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err="1">
                <a:solidFill>
                  <a:srgbClr val="24292F"/>
                </a:solidFill>
                <a:effectLst/>
                <a:latin typeface="-apple-system"/>
              </a:rPr>
              <a:t>FedNXT</a:t>
            </a:r>
            <a:r>
              <a:rPr lang="en-US" sz="2400" b="0" i="0" dirty="0">
                <a:solidFill>
                  <a:srgbClr val="24292F"/>
                </a:solidFill>
                <a:effectLst/>
                <a:latin typeface="-apple-system"/>
              </a:rPr>
              <a:t> is one-stop solution to the supply chain and warehouse management needs of B2B sectors with additional features of giving on demand estimate of freight shipping charges using an API exposing the underlying machine learning model.</a:t>
            </a:r>
            <a:endParaRPr lang="ko-KR" altLang="en-US" sz="2400" b="1" dirty="0">
              <a:cs typeface="Arial" pitchFamily="34" charset="0"/>
            </a:endParaRPr>
          </a:p>
        </p:txBody>
      </p:sp>
      <p:sp>
        <p:nvSpPr>
          <p:cNvPr id="22" name="TextBox 21">
            <a:extLst>
              <a:ext uri="{FF2B5EF4-FFF2-40B4-BE49-F238E27FC236}">
                <a16:creationId xmlns:a16="http://schemas.microsoft.com/office/drawing/2014/main" id="{9627665C-446A-3F8A-8B78-DA1CE07A9ACE}"/>
              </a:ext>
            </a:extLst>
          </p:cNvPr>
          <p:cNvSpPr txBox="1"/>
          <p:nvPr/>
        </p:nvSpPr>
        <p:spPr>
          <a:xfrm>
            <a:off x="135320" y="2819608"/>
            <a:ext cx="11336078" cy="4154984"/>
          </a:xfrm>
          <a:prstGeom prst="rect">
            <a:avLst/>
          </a:prstGeom>
          <a:noFill/>
        </p:spPr>
        <p:txBody>
          <a:bodyPr wrap="square">
            <a:spAutoFit/>
          </a:bodyPr>
          <a:lstStyle/>
          <a:p>
            <a:pPr marL="342900" indent="-342900" algn="l">
              <a:buFont typeface="Arial" panose="020B0604020202020204" pitchFamily="34" charset="0"/>
              <a:buChar char="•"/>
            </a:pPr>
            <a:r>
              <a:rPr lang="en-US" sz="2400" b="0" i="0" dirty="0">
                <a:solidFill>
                  <a:srgbClr val="24292F"/>
                </a:solidFill>
                <a:effectLst/>
                <a:latin typeface="-apple-system"/>
              </a:rPr>
              <a:t>allows you to manage your inventory, sales, purchases, customers, invoices, take payments and much more.</a:t>
            </a:r>
          </a:p>
          <a:p>
            <a:pPr marL="342900" indent="-342900" algn="l">
              <a:buFont typeface="Arial" panose="020B0604020202020204" pitchFamily="34" charset="0"/>
              <a:buChar char="•"/>
            </a:pPr>
            <a:endParaRPr lang="en-US" sz="2400" dirty="0">
              <a:solidFill>
                <a:srgbClr val="24292F"/>
              </a:solidFill>
              <a:latin typeface="-apple-system"/>
            </a:endParaRPr>
          </a:p>
          <a:p>
            <a:pPr marL="342900" indent="-342900" algn="l">
              <a:buFont typeface="Arial" panose="020B0604020202020204" pitchFamily="34" charset="0"/>
              <a:buChar char="•"/>
            </a:pPr>
            <a:r>
              <a:rPr lang="en-US" sz="2400" b="0" i="0" dirty="0">
                <a:solidFill>
                  <a:srgbClr val="24292F"/>
                </a:solidFill>
                <a:effectLst/>
                <a:latin typeface="-apple-system"/>
              </a:rPr>
              <a:t>Update your stock information, make purchases and view sales information from anywhere anytime.</a:t>
            </a:r>
          </a:p>
          <a:p>
            <a:pPr marL="342900" indent="-342900" algn="l">
              <a:buFont typeface="Arial" panose="020B0604020202020204" pitchFamily="34" charset="0"/>
              <a:buChar char="•"/>
            </a:pPr>
            <a:endParaRPr lang="en-US" sz="2400" dirty="0">
              <a:solidFill>
                <a:srgbClr val="24292F"/>
              </a:solidFill>
              <a:latin typeface="-apple-system"/>
            </a:endParaRPr>
          </a:p>
          <a:p>
            <a:pPr marL="342900" indent="-342900" algn="l">
              <a:buFont typeface="Arial" panose="020B0604020202020204" pitchFamily="34" charset="0"/>
              <a:buChar char="•"/>
            </a:pPr>
            <a:r>
              <a:rPr lang="en-US" sz="2400" b="0" i="0" dirty="0">
                <a:solidFill>
                  <a:srgbClr val="24292F"/>
                </a:solidFill>
                <a:effectLst/>
                <a:latin typeface="-apple-system"/>
              </a:rPr>
              <a:t>For products,</a:t>
            </a:r>
            <a:r>
              <a:rPr lang="en-US" sz="2400" dirty="0">
                <a:solidFill>
                  <a:srgbClr val="24292F"/>
                </a:solidFill>
                <a:latin typeface="-apple-system"/>
              </a:rPr>
              <a:t> </a:t>
            </a:r>
            <a:r>
              <a:rPr lang="en-US" sz="2400" b="0" i="0" dirty="0">
                <a:solidFill>
                  <a:srgbClr val="24292F"/>
                </a:solidFill>
                <a:effectLst/>
                <a:latin typeface="-apple-system"/>
              </a:rPr>
              <a:t>Add, edit, delete &amp; view products, Print Barcodes, Import by CSV</a:t>
            </a:r>
          </a:p>
          <a:p>
            <a:pPr marL="342900" indent="-342900" algn="l">
              <a:buFont typeface="Arial" panose="020B0604020202020204" pitchFamily="34" charset="0"/>
              <a:buChar char="•"/>
            </a:pPr>
            <a:endParaRPr lang="en-US" sz="2400" dirty="0">
              <a:solidFill>
                <a:srgbClr val="24292F"/>
              </a:solidFill>
              <a:latin typeface="-apple-system"/>
            </a:endParaRPr>
          </a:p>
          <a:p>
            <a:pPr marL="342900" indent="-342900" algn="l">
              <a:buFont typeface="Arial" panose="020B0604020202020204" pitchFamily="34" charset="0"/>
              <a:buChar char="•"/>
            </a:pPr>
            <a:r>
              <a:rPr lang="en-US" sz="2400" b="0" i="0" dirty="0">
                <a:solidFill>
                  <a:srgbClr val="24292F"/>
                </a:solidFill>
                <a:effectLst/>
                <a:latin typeface="-apple-system"/>
              </a:rPr>
              <a:t>Transfer products to warehouses, price estimation for freights using ML model</a:t>
            </a:r>
          </a:p>
          <a:p>
            <a:pPr algn="l">
              <a:buFont typeface="Arial" panose="020B0604020202020204" pitchFamily="34" charset="0"/>
              <a:buChar char="•"/>
            </a:pPr>
            <a:endParaRPr lang="en-US" sz="2400" b="0" i="0" dirty="0">
              <a:solidFill>
                <a:srgbClr val="24292F"/>
              </a:solidFill>
              <a:effectLst/>
              <a:latin typeface="-apple-system"/>
            </a:endParaRPr>
          </a:p>
          <a:p>
            <a:pPr algn="l">
              <a:buFont typeface="Arial" panose="020B0604020202020204" pitchFamily="34" charset="0"/>
              <a:buChar char="•"/>
            </a:pPr>
            <a:endParaRPr lang="en-US" sz="2400" b="0" i="0" dirty="0">
              <a:effectLst/>
              <a:latin typeface="-apple-system"/>
            </a:endParaRPr>
          </a:p>
        </p:txBody>
      </p:sp>
      <p:pic>
        <p:nvPicPr>
          <p:cNvPr id="6" name="Picture 5">
            <a:extLst>
              <a:ext uri="{FF2B5EF4-FFF2-40B4-BE49-F238E27FC236}">
                <a16:creationId xmlns:a16="http://schemas.microsoft.com/office/drawing/2014/main" id="{FE5BFE00-B94B-4F27-B3B6-DB7A49B1FFDD}"/>
              </a:ext>
            </a:extLst>
          </p:cNvPr>
          <p:cNvPicPr>
            <a:picLocks noChangeAspect="1"/>
          </p:cNvPicPr>
          <p:nvPr/>
        </p:nvPicPr>
        <p:blipFill rotWithShape="1">
          <a:blip r:embed="rId2">
            <a:extLst>
              <a:ext uri="{28A0092B-C50C-407E-A947-70E740481C1C}">
                <a14:useLocalDpi xmlns:a14="http://schemas.microsoft.com/office/drawing/2010/main" val="0"/>
              </a:ext>
            </a:extLst>
          </a:blip>
          <a:srcRect l="2" t="26177" r="-2" b="35213"/>
          <a:stretch/>
        </p:blipFill>
        <p:spPr>
          <a:xfrm>
            <a:off x="3831118" y="143438"/>
            <a:ext cx="4185831" cy="1142685"/>
          </a:xfrm>
          <a:prstGeom prst="rect">
            <a:avLst/>
          </a:prstGeom>
        </p:spPr>
      </p:pic>
    </p:spTree>
    <p:extLst>
      <p:ext uri="{BB962C8B-B14F-4D97-AF65-F5344CB8AC3E}">
        <p14:creationId xmlns:p14="http://schemas.microsoft.com/office/powerpoint/2010/main" val="273794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2932017" y="348268"/>
            <a:ext cx="11308490" cy="483926"/>
          </a:xfrm>
        </p:spPr>
        <p:txBody>
          <a:bodyPr/>
          <a:lstStyle/>
          <a:p>
            <a:r>
              <a:rPr lang="en-US" dirty="0"/>
              <a:t>Why </a:t>
            </a:r>
            <a:r>
              <a:rPr lang="en-US" b="1" dirty="0" err="1"/>
              <a:t>FedNXT</a:t>
            </a:r>
            <a:r>
              <a:rPr lang="en-US" dirty="0"/>
              <a:t>?</a:t>
            </a:r>
          </a:p>
        </p:txBody>
      </p:sp>
      <p:cxnSp>
        <p:nvCxnSpPr>
          <p:cNvPr id="14" name="Straight Connector 13">
            <a:extLst>
              <a:ext uri="{FF2B5EF4-FFF2-40B4-BE49-F238E27FC236}">
                <a16:creationId xmlns:a16="http://schemas.microsoft.com/office/drawing/2014/main" id="{FBE2F466-2870-48BB-BCBC-BD5C2BFF53D5}"/>
              </a:ext>
            </a:extLst>
          </p:cNvPr>
          <p:cNvCxnSpPr>
            <a:cxnSpLocks/>
            <a:stCxn id="16" idx="6"/>
            <a:endCxn id="31" idx="2"/>
          </p:cNvCxnSpPr>
          <p:nvPr/>
        </p:nvCxnSpPr>
        <p:spPr>
          <a:xfrm>
            <a:off x="2000291" y="3923741"/>
            <a:ext cx="8285552" cy="0"/>
          </a:xfrm>
          <a:prstGeom prst="line">
            <a:avLst/>
          </a:prstGeom>
          <a:ln w="25400">
            <a:solidFill>
              <a:schemeClr val="tx1">
                <a:lumMod val="50000"/>
                <a:lumOff val="50000"/>
              </a:schemeClr>
            </a:solidFill>
            <a:headEnd type="non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E98610C6-B446-464F-B3BC-46BAC86EC757}"/>
              </a:ext>
            </a:extLst>
          </p:cNvPr>
          <p:cNvGrpSpPr/>
          <p:nvPr/>
        </p:nvGrpSpPr>
        <p:grpSpPr>
          <a:xfrm>
            <a:off x="1712259" y="3779725"/>
            <a:ext cx="288032" cy="288032"/>
            <a:chOff x="611560" y="2851238"/>
            <a:chExt cx="288032" cy="288032"/>
          </a:xfrm>
          <a:solidFill>
            <a:schemeClr val="bg1"/>
          </a:solidFill>
        </p:grpSpPr>
        <p:sp>
          <p:nvSpPr>
            <p:cNvPr id="16" name="Oval 15">
              <a:extLst>
                <a:ext uri="{FF2B5EF4-FFF2-40B4-BE49-F238E27FC236}">
                  <a16:creationId xmlns:a16="http://schemas.microsoft.com/office/drawing/2014/main" id="{05AB9494-9E62-4820-95BA-E4F727FCE2D4}"/>
                </a:ext>
              </a:extLst>
            </p:cNvPr>
            <p:cNvSpPr/>
            <p:nvPr/>
          </p:nvSpPr>
          <p:spPr>
            <a:xfrm>
              <a:off x="611560" y="2851238"/>
              <a:ext cx="288032" cy="288032"/>
            </a:xfrm>
            <a:prstGeom prst="ellips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sp>
          <p:nvSpPr>
            <p:cNvPr id="17" name="Oval 16">
              <a:extLst>
                <a:ext uri="{FF2B5EF4-FFF2-40B4-BE49-F238E27FC236}">
                  <a16:creationId xmlns:a16="http://schemas.microsoft.com/office/drawing/2014/main" id="{173E9F4B-0B57-4C49-87E0-84D6DA35BE5E}"/>
                </a:ext>
              </a:extLst>
            </p:cNvPr>
            <p:cNvSpPr/>
            <p:nvPr/>
          </p:nvSpPr>
          <p:spPr>
            <a:xfrm>
              <a:off x="683568" y="2923246"/>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grpSp>
      <p:grpSp>
        <p:nvGrpSpPr>
          <p:cNvPr id="18" name="Group 17">
            <a:extLst>
              <a:ext uri="{FF2B5EF4-FFF2-40B4-BE49-F238E27FC236}">
                <a16:creationId xmlns:a16="http://schemas.microsoft.com/office/drawing/2014/main" id="{213CCA8E-2B00-4397-9F37-5C8CB45EF49D}"/>
              </a:ext>
            </a:extLst>
          </p:cNvPr>
          <p:cNvGrpSpPr/>
          <p:nvPr/>
        </p:nvGrpSpPr>
        <p:grpSpPr>
          <a:xfrm>
            <a:off x="5963047" y="3768571"/>
            <a:ext cx="288032" cy="288032"/>
            <a:chOff x="611560" y="2851238"/>
            <a:chExt cx="288032" cy="288032"/>
          </a:xfrm>
          <a:solidFill>
            <a:schemeClr val="bg1"/>
          </a:solidFill>
        </p:grpSpPr>
        <p:sp>
          <p:nvSpPr>
            <p:cNvPr id="19" name="Oval 18">
              <a:extLst>
                <a:ext uri="{FF2B5EF4-FFF2-40B4-BE49-F238E27FC236}">
                  <a16:creationId xmlns:a16="http://schemas.microsoft.com/office/drawing/2014/main" id="{096FBC08-5AF7-402E-AB21-23E6D5FAA95C}"/>
                </a:ext>
              </a:extLst>
            </p:cNvPr>
            <p:cNvSpPr/>
            <p:nvPr/>
          </p:nvSpPr>
          <p:spPr>
            <a:xfrm>
              <a:off x="611560" y="2851238"/>
              <a:ext cx="288032" cy="288032"/>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sp>
          <p:nvSpPr>
            <p:cNvPr id="20" name="Oval 19">
              <a:extLst>
                <a:ext uri="{FF2B5EF4-FFF2-40B4-BE49-F238E27FC236}">
                  <a16:creationId xmlns:a16="http://schemas.microsoft.com/office/drawing/2014/main" id="{AD5B2D21-2D83-477D-AFA7-418D7ABB9FC5}"/>
                </a:ext>
              </a:extLst>
            </p:cNvPr>
            <p:cNvSpPr/>
            <p:nvPr/>
          </p:nvSpPr>
          <p:spPr>
            <a:xfrm>
              <a:off x="683568" y="2923246"/>
              <a:ext cx="144016" cy="1440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grpSp>
      <p:grpSp>
        <p:nvGrpSpPr>
          <p:cNvPr id="21" name="Group 20">
            <a:extLst>
              <a:ext uri="{FF2B5EF4-FFF2-40B4-BE49-F238E27FC236}">
                <a16:creationId xmlns:a16="http://schemas.microsoft.com/office/drawing/2014/main" id="{7B359A54-5BB4-4970-B0C2-F5E3D9D98D95}"/>
              </a:ext>
            </a:extLst>
          </p:cNvPr>
          <p:cNvGrpSpPr/>
          <p:nvPr/>
        </p:nvGrpSpPr>
        <p:grpSpPr>
          <a:xfrm>
            <a:off x="8088441" y="3768572"/>
            <a:ext cx="288032" cy="288032"/>
            <a:chOff x="611560" y="2851238"/>
            <a:chExt cx="288032" cy="288032"/>
          </a:xfrm>
          <a:solidFill>
            <a:schemeClr val="bg1"/>
          </a:solidFill>
        </p:grpSpPr>
        <p:sp>
          <p:nvSpPr>
            <p:cNvPr id="22" name="Oval 21">
              <a:extLst>
                <a:ext uri="{FF2B5EF4-FFF2-40B4-BE49-F238E27FC236}">
                  <a16:creationId xmlns:a16="http://schemas.microsoft.com/office/drawing/2014/main" id="{128694AF-9134-411D-9B55-832584FF96FD}"/>
                </a:ext>
              </a:extLst>
            </p:cNvPr>
            <p:cNvSpPr/>
            <p:nvPr/>
          </p:nvSpPr>
          <p:spPr>
            <a:xfrm>
              <a:off x="611560" y="2851238"/>
              <a:ext cx="288032" cy="288032"/>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sp>
          <p:nvSpPr>
            <p:cNvPr id="23" name="Oval 22">
              <a:extLst>
                <a:ext uri="{FF2B5EF4-FFF2-40B4-BE49-F238E27FC236}">
                  <a16:creationId xmlns:a16="http://schemas.microsoft.com/office/drawing/2014/main" id="{49CC773F-B0E1-4F6D-BEFF-B9B530E450A4}"/>
                </a:ext>
              </a:extLst>
            </p:cNvPr>
            <p:cNvSpPr/>
            <p:nvPr/>
          </p:nvSpPr>
          <p:spPr>
            <a:xfrm>
              <a:off x="683568" y="2923246"/>
              <a:ext cx="144016" cy="14401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grpSp>
      <p:grpSp>
        <p:nvGrpSpPr>
          <p:cNvPr id="24" name="Group 23">
            <a:extLst>
              <a:ext uri="{FF2B5EF4-FFF2-40B4-BE49-F238E27FC236}">
                <a16:creationId xmlns:a16="http://schemas.microsoft.com/office/drawing/2014/main" id="{9C26E2E1-A877-46F5-A176-A57F8AD78F6C}"/>
              </a:ext>
            </a:extLst>
          </p:cNvPr>
          <p:cNvGrpSpPr/>
          <p:nvPr/>
        </p:nvGrpSpPr>
        <p:grpSpPr>
          <a:xfrm>
            <a:off x="3837653" y="3768572"/>
            <a:ext cx="288032" cy="288032"/>
            <a:chOff x="611560" y="2851238"/>
            <a:chExt cx="288032" cy="288032"/>
          </a:xfrm>
          <a:solidFill>
            <a:schemeClr val="bg1"/>
          </a:solidFill>
        </p:grpSpPr>
        <p:sp>
          <p:nvSpPr>
            <p:cNvPr id="25" name="Oval 24">
              <a:extLst>
                <a:ext uri="{FF2B5EF4-FFF2-40B4-BE49-F238E27FC236}">
                  <a16:creationId xmlns:a16="http://schemas.microsoft.com/office/drawing/2014/main" id="{4C081600-220B-443B-92AA-2CC03DC17A5C}"/>
                </a:ext>
              </a:extLst>
            </p:cNvPr>
            <p:cNvSpPr/>
            <p:nvPr/>
          </p:nvSpPr>
          <p:spPr>
            <a:xfrm>
              <a:off x="611560" y="2851238"/>
              <a:ext cx="288032" cy="28803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sp>
          <p:nvSpPr>
            <p:cNvPr id="26" name="Oval 25">
              <a:extLst>
                <a:ext uri="{FF2B5EF4-FFF2-40B4-BE49-F238E27FC236}">
                  <a16:creationId xmlns:a16="http://schemas.microsoft.com/office/drawing/2014/main" id="{A1B32EFA-C32B-44FE-98C2-58D163E76D18}"/>
                </a:ext>
              </a:extLst>
            </p:cNvPr>
            <p:cNvSpPr/>
            <p:nvPr/>
          </p:nvSpPr>
          <p:spPr>
            <a:xfrm>
              <a:off x="683568" y="2923246"/>
              <a:ext cx="144016" cy="1440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grpSp>
      <p:grpSp>
        <p:nvGrpSpPr>
          <p:cNvPr id="29" name="Group 28">
            <a:extLst>
              <a:ext uri="{FF2B5EF4-FFF2-40B4-BE49-F238E27FC236}">
                <a16:creationId xmlns:a16="http://schemas.microsoft.com/office/drawing/2014/main" id="{F637F09E-9CC3-45CE-B66C-2C362317C875}"/>
              </a:ext>
            </a:extLst>
          </p:cNvPr>
          <p:cNvGrpSpPr/>
          <p:nvPr/>
        </p:nvGrpSpPr>
        <p:grpSpPr>
          <a:xfrm>
            <a:off x="10213835" y="3779725"/>
            <a:ext cx="288032" cy="288032"/>
            <a:chOff x="611560" y="2851238"/>
            <a:chExt cx="288032" cy="288032"/>
          </a:xfrm>
          <a:solidFill>
            <a:schemeClr val="accent4"/>
          </a:solidFill>
        </p:grpSpPr>
        <p:sp>
          <p:nvSpPr>
            <p:cNvPr id="30" name="Oval 29">
              <a:extLst>
                <a:ext uri="{FF2B5EF4-FFF2-40B4-BE49-F238E27FC236}">
                  <a16:creationId xmlns:a16="http://schemas.microsoft.com/office/drawing/2014/main" id="{426ECFBC-691B-407F-AE0F-7496518027D6}"/>
                </a:ext>
              </a:extLst>
            </p:cNvPr>
            <p:cNvSpPr/>
            <p:nvPr/>
          </p:nvSpPr>
          <p:spPr>
            <a:xfrm>
              <a:off x="611560" y="2851238"/>
              <a:ext cx="288032" cy="288032"/>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sp>
          <p:nvSpPr>
            <p:cNvPr id="31" name="Oval 30">
              <a:extLst>
                <a:ext uri="{FF2B5EF4-FFF2-40B4-BE49-F238E27FC236}">
                  <a16:creationId xmlns:a16="http://schemas.microsoft.com/office/drawing/2014/main" id="{D652EC06-B92D-4BB3-925C-7C16C4B72F73}"/>
                </a:ext>
              </a:extLst>
            </p:cNvPr>
            <p:cNvSpPr/>
            <p:nvPr/>
          </p:nvSpPr>
          <p:spPr>
            <a:xfrm>
              <a:off x="683568" y="2923246"/>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grpSp>
      <p:grpSp>
        <p:nvGrpSpPr>
          <p:cNvPr id="52" name="Group 51">
            <a:extLst>
              <a:ext uri="{FF2B5EF4-FFF2-40B4-BE49-F238E27FC236}">
                <a16:creationId xmlns:a16="http://schemas.microsoft.com/office/drawing/2014/main" id="{AA351412-E712-4105-AD16-DC84610E1C2E}"/>
              </a:ext>
            </a:extLst>
          </p:cNvPr>
          <p:cNvGrpSpPr/>
          <p:nvPr/>
        </p:nvGrpSpPr>
        <p:grpSpPr>
          <a:xfrm>
            <a:off x="547459" y="1243385"/>
            <a:ext cx="2329599" cy="2674698"/>
            <a:chOff x="954950" y="2100270"/>
            <a:chExt cx="1795987" cy="1844922"/>
          </a:xfrm>
        </p:grpSpPr>
        <p:sp>
          <p:nvSpPr>
            <p:cNvPr id="36" name="TextBox 35">
              <a:extLst>
                <a:ext uri="{FF2B5EF4-FFF2-40B4-BE49-F238E27FC236}">
                  <a16:creationId xmlns:a16="http://schemas.microsoft.com/office/drawing/2014/main" id="{5CC5C5A1-DBC9-4788-8D79-5644097AEE52}"/>
                </a:ext>
              </a:extLst>
            </p:cNvPr>
            <p:cNvSpPr txBox="1"/>
            <p:nvPr/>
          </p:nvSpPr>
          <p:spPr>
            <a:xfrm>
              <a:off x="954950" y="2395442"/>
              <a:ext cx="1795987" cy="1549750"/>
            </a:xfrm>
            <a:prstGeom prst="rect">
              <a:avLst/>
            </a:prstGeom>
            <a:noFill/>
          </p:spPr>
          <p:txBody>
            <a:bodyPr wrap="square" rtlCol="0">
              <a:spAutoFit/>
            </a:bodyPr>
            <a:lstStyle/>
            <a:p>
              <a:r>
                <a:rPr lang="en-US" altLang="ko-KR" sz="1400" b="1" dirty="0" err="1">
                  <a:solidFill>
                    <a:schemeClr val="tx1">
                      <a:lumMod val="75000"/>
                      <a:lumOff val="25000"/>
                    </a:schemeClr>
                  </a:solidFill>
                  <a:cs typeface="Arial" pitchFamily="34" charset="0"/>
                </a:rPr>
                <a:t>FedNXT</a:t>
              </a:r>
              <a:r>
                <a:rPr lang="en-US" altLang="ko-KR" sz="1400" b="1" dirty="0">
                  <a:solidFill>
                    <a:schemeClr val="tx1">
                      <a:lumMod val="75000"/>
                      <a:lumOff val="25000"/>
                    </a:schemeClr>
                  </a:solidFill>
                  <a:cs typeface="Arial" pitchFamily="34" charset="0"/>
                </a:rPr>
                <a:t> can perform crude operations of </a:t>
              </a:r>
            </a:p>
            <a:p>
              <a:pPr marL="171450" indent="-171450">
                <a:buFont typeface="Arial" panose="020B0604020202020204" pitchFamily="34" charset="0"/>
                <a:buChar char="•"/>
              </a:pPr>
              <a:r>
                <a:rPr lang="en-US" altLang="ko-KR" sz="1400" b="1" dirty="0">
                  <a:solidFill>
                    <a:schemeClr val="tx1">
                      <a:lumMod val="75000"/>
                      <a:lumOff val="25000"/>
                    </a:schemeClr>
                  </a:solidFill>
                  <a:cs typeface="Arial" pitchFamily="34" charset="0"/>
                </a:rPr>
                <a:t>Add</a:t>
              </a:r>
            </a:p>
            <a:p>
              <a:pPr marL="171450" indent="-171450">
                <a:buFont typeface="Arial" panose="020B0604020202020204" pitchFamily="34" charset="0"/>
                <a:buChar char="•"/>
              </a:pPr>
              <a:r>
                <a:rPr lang="en-US" altLang="ko-KR" sz="1400" b="1" dirty="0">
                  <a:solidFill>
                    <a:schemeClr val="tx1">
                      <a:lumMod val="75000"/>
                      <a:lumOff val="25000"/>
                    </a:schemeClr>
                  </a:solidFill>
                  <a:cs typeface="Arial" pitchFamily="34" charset="0"/>
                </a:rPr>
                <a:t>Delete</a:t>
              </a:r>
            </a:p>
            <a:p>
              <a:pPr marL="171450" indent="-171450">
                <a:buFont typeface="Arial" panose="020B0604020202020204" pitchFamily="34" charset="0"/>
                <a:buChar char="•"/>
              </a:pPr>
              <a:r>
                <a:rPr lang="en-US" altLang="ko-KR" sz="1400" b="1" dirty="0">
                  <a:solidFill>
                    <a:schemeClr val="tx1">
                      <a:lumMod val="75000"/>
                      <a:lumOff val="25000"/>
                    </a:schemeClr>
                  </a:solidFill>
                  <a:cs typeface="Arial" pitchFamily="34" charset="0"/>
                </a:rPr>
                <a:t>Update</a:t>
              </a:r>
            </a:p>
            <a:p>
              <a:pPr marL="171450" indent="-171450">
                <a:buFont typeface="Arial" panose="020B0604020202020204" pitchFamily="34" charset="0"/>
                <a:buChar char="•"/>
              </a:pPr>
              <a:r>
                <a:rPr lang="en-US" altLang="ko-KR" sz="1400" b="1" dirty="0">
                  <a:solidFill>
                    <a:schemeClr val="tx1">
                      <a:lumMod val="75000"/>
                      <a:lumOff val="25000"/>
                    </a:schemeClr>
                  </a:solidFill>
                  <a:cs typeface="Arial" pitchFamily="34" charset="0"/>
                </a:rPr>
                <a:t>Retrieve</a:t>
              </a:r>
            </a:p>
            <a:p>
              <a:pPr marL="171450" indent="-171450">
                <a:buFont typeface="Arial" panose="020B0604020202020204" pitchFamily="34" charset="0"/>
                <a:buChar char="•"/>
              </a:pPr>
              <a:r>
                <a:rPr lang="en-US" altLang="ko-KR" sz="1400" b="1" dirty="0">
                  <a:solidFill>
                    <a:schemeClr val="tx1">
                      <a:lumMod val="75000"/>
                      <a:lumOff val="25000"/>
                    </a:schemeClr>
                  </a:solidFill>
                  <a:cs typeface="Arial" pitchFamily="34" charset="0"/>
                </a:rPr>
                <a:t>Enlist</a:t>
              </a:r>
            </a:p>
            <a:p>
              <a:endParaRPr lang="en-US" altLang="ko-KR" sz="1400" b="1" dirty="0">
                <a:solidFill>
                  <a:schemeClr val="tx1">
                    <a:lumMod val="75000"/>
                    <a:lumOff val="25000"/>
                  </a:schemeClr>
                </a:solidFill>
                <a:cs typeface="Arial" pitchFamily="34" charset="0"/>
              </a:endParaRPr>
            </a:p>
            <a:p>
              <a:endParaRPr lang="en-US" altLang="ko-KR" sz="1400" b="1" dirty="0">
                <a:solidFill>
                  <a:schemeClr val="tx1">
                    <a:lumMod val="75000"/>
                    <a:lumOff val="25000"/>
                  </a:schemeClr>
                </a:solidFill>
                <a:cs typeface="Arial" pitchFamily="34" charset="0"/>
              </a:endParaRPr>
            </a:p>
            <a:p>
              <a:endParaRPr lang="en-US" altLang="ko-KR" sz="1400" b="1"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FD23B941-6F9C-4213-A7B7-A379ABBE83AF}"/>
                </a:ext>
              </a:extLst>
            </p:cNvPr>
            <p:cNvSpPr txBox="1"/>
            <p:nvPr/>
          </p:nvSpPr>
          <p:spPr>
            <a:xfrm>
              <a:off x="954950" y="2100270"/>
              <a:ext cx="1728000" cy="212295"/>
            </a:xfrm>
            <a:prstGeom prst="rect">
              <a:avLst/>
            </a:prstGeom>
            <a:solidFill>
              <a:schemeClr val="accent6"/>
            </a:solidFill>
          </p:spPr>
          <p:txBody>
            <a:bodyPr wrap="square" rtlCol="0">
              <a:spAutoFit/>
            </a:bodyPr>
            <a:lstStyle/>
            <a:p>
              <a:pPr algn="ctr"/>
              <a:r>
                <a:rPr lang="en-IN" altLang="ko-KR" sz="1400" b="1" dirty="0">
                  <a:solidFill>
                    <a:schemeClr val="bg1"/>
                  </a:solidFill>
                  <a:cs typeface="Arial" pitchFamily="34" charset="0"/>
                </a:rPr>
                <a:t>CRUDE</a:t>
              </a:r>
              <a:endParaRPr lang="ko-KR" altLang="en-US" sz="1400" b="1" dirty="0">
                <a:solidFill>
                  <a:schemeClr val="bg1"/>
                </a:solidFill>
                <a:cs typeface="Arial" pitchFamily="34" charset="0"/>
              </a:endParaRPr>
            </a:p>
          </p:txBody>
        </p:sp>
        <p:cxnSp>
          <p:nvCxnSpPr>
            <p:cNvPr id="38" name="Straight Connector 37">
              <a:extLst>
                <a:ext uri="{FF2B5EF4-FFF2-40B4-BE49-F238E27FC236}">
                  <a16:creationId xmlns:a16="http://schemas.microsoft.com/office/drawing/2014/main" id="{EB05CE13-6435-48EF-A325-878236530B79}"/>
                </a:ext>
              </a:extLst>
            </p:cNvPr>
            <p:cNvCxnSpPr/>
            <p:nvPr/>
          </p:nvCxnSpPr>
          <p:spPr>
            <a:xfrm>
              <a:off x="954951" y="3669575"/>
              <a:ext cx="1728000" cy="803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45531CD7-03EA-4981-9F8C-9FF19781AF55}"/>
              </a:ext>
            </a:extLst>
          </p:cNvPr>
          <p:cNvGrpSpPr/>
          <p:nvPr/>
        </p:nvGrpSpPr>
        <p:grpSpPr>
          <a:xfrm flipH="1">
            <a:off x="3111878" y="4198833"/>
            <a:ext cx="1883597" cy="2578145"/>
            <a:chOff x="9138693" y="2064066"/>
            <a:chExt cx="1883597" cy="2578145"/>
          </a:xfrm>
        </p:grpSpPr>
        <p:sp>
          <p:nvSpPr>
            <p:cNvPr id="33" name="TextBox 32">
              <a:extLst>
                <a:ext uri="{FF2B5EF4-FFF2-40B4-BE49-F238E27FC236}">
                  <a16:creationId xmlns:a16="http://schemas.microsoft.com/office/drawing/2014/main" id="{E6B4DFA6-9E9C-413B-8073-AD86F128BF9C}"/>
                </a:ext>
              </a:extLst>
            </p:cNvPr>
            <p:cNvSpPr txBox="1"/>
            <p:nvPr/>
          </p:nvSpPr>
          <p:spPr>
            <a:xfrm>
              <a:off x="9138693" y="2395442"/>
              <a:ext cx="1883597" cy="2246769"/>
            </a:xfrm>
            <a:prstGeom prst="rect">
              <a:avLst/>
            </a:prstGeom>
            <a:noFill/>
          </p:spPr>
          <p:txBody>
            <a:bodyPr wrap="square" rtlCol="0">
              <a:spAutoFit/>
            </a:bodyPr>
            <a:lstStyle/>
            <a:p>
              <a:r>
                <a:rPr lang="en-US" sz="1400" b="1" i="0" dirty="0">
                  <a:solidFill>
                    <a:srgbClr val="24292F"/>
                  </a:solidFill>
                  <a:effectLst/>
                  <a:latin typeface="-apple-system"/>
                </a:rPr>
                <a:t>For products, you have Standard Product, Digital Product, Product Category with operation of</a:t>
              </a:r>
            </a:p>
            <a:p>
              <a:pPr marL="171450" indent="-171450">
                <a:buFont typeface="Arial" panose="020B0604020202020204" pitchFamily="34" charset="0"/>
                <a:buChar char="•"/>
              </a:pPr>
              <a:r>
                <a:rPr lang="en-US" sz="1400" b="1" i="0" dirty="0">
                  <a:solidFill>
                    <a:srgbClr val="24292F"/>
                  </a:solidFill>
                  <a:effectLst/>
                  <a:latin typeface="-apple-system"/>
                </a:rPr>
                <a:t>Add, edit, delete &amp; view</a:t>
              </a:r>
            </a:p>
            <a:p>
              <a:pPr marL="171450" indent="-171450">
                <a:buFont typeface="Arial" panose="020B0604020202020204" pitchFamily="34" charset="0"/>
                <a:buChar char="•"/>
              </a:pPr>
              <a:r>
                <a:rPr lang="en-US" sz="1400" b="1" i="0" dirty="0">
                  <a:solidFill>
                    <a:srgbClr val="24292F"/>
                  </a:solidFill>
                  <a:effectLst/>
                  <a:latin typeface="-apple-system"/>
                </a:rPr>
                <a:t>Print Barcodes</a:t>
              </a:r>
            </a:p>
            <a:p>
              <a:pPr marL="171450" indent="-171450">
                <a:buFont typeface="Arial" panose="020B0604020202020204" pitchFamily="34" charset="0"/>
                <a:buChar char="•"/>
              </a:pPr>
              <a:r>
                <a:rPr lang="en-US" sz="1400" b="1" i="0" dirty="0">
                  <a:solidFill>
                    <a:srgbClr val="24292F"/>
                  </a:solidFill>
                  <a:effectLst/>
                  <a:latin typeface="-apple-system"/>
                </a:rPr>
                <a:t>Import by CSV</a:t>
              </a:r>
            </a:p>
            <a:p>
              <a:endParaRPr lang="en-US" altLang="ko-KR" sz="1400" b="1" dirty="0">
                <a:solidFill>
                  <a:schemeClr val="tx1">
                    <a:lumMod val="75000"/>
                    <a:lumOff val="25000"/>
                  </a:schemeClr>
                </a:solidFill>
                <a:cs typeface="Arial" pitchFamily="34" charset="0"/>
              </a:endParaRPr>
            </a:p>
          </p:txBody>
        </p:sp>
        <p:sp>
          <p:nvSpPr>
            <p:cNvPr id="34" name="TextBox 33">
              <a:extLst>
                <a:ext uri="{FF2B5EF4-FFF2-40B4-BE49-F238E27FC236}">
                  <a16:creationId xmlns:a16="http://schemas.microsoft.com/office/drawing/2014/main" id="{7CB21531-9758-4F77-BC44-848C4BB8D1E9}"/>
                </a:ext>
              </a:extLst>
            </p:cNvPr>
            <p:cNvSpPr txBox="1"/>
            <p:nvPr/>
          </p:nvSpPr>
          <p:spPr>
            <a:xfrm>
              <a:off x="9294289" y="2064066"/>
              <a:ext cx="1728000" cy="307777"/>
            </a:xfrm>
            <a:prstGeom prst="rect">
              <a:avLst/>
            </a:prstGeom>
            <a:solidFill>
              <a:schemeClr val="accent1"/>
            </a:solidFill>
          </p:spPr>
          <p:txBody>
            <a:bodyPr wrap="square" rtlCol="0">
              <a:spAutoFit/>
            </a:bodyPr>
            <a:lstStyle/>
            <a:p>
              <a:pPr algn="ctr"/>
              <a:r>
                <a:rPr lang="en-US" altLang="ko-KR" sz="1400" b="1" dirty="0">
                  <a:solidFill>
                    <a:schemeClr val="bg1"/>
                  </a:solidFill>
                  <a:cs typeface="Arial" pitchFamily="34" charset="0"/>
                </a:rPr>
                <a:t>Inventory</a:t>
              </a:r>
              <a:endParaRPr lang="ko-KR" altLang="en-US" sz="1400" b="1" dirty="0">
                <a:solidFill>
                  <a:schemeClr val="bg1"/>
                </a:solidFill>
                <a:cs typeface="Arial" pitchFamily="34" charset="0"/>
              </a:endParaRPr>
            </a:p>
          </p:txBody>
        </p:sp>
        <p:cxnSp>
          <p:nvCxnSpPr>
            <p:cNvPr id="35" name="Straight Connector 34">
              <a:extLst>
                <a:ext uri="{FF2B5EF4-FFF2-40B4-BE49-F238E27FC236}">
                  <a16:creationId xmlns:a16="http://schemas.microsoft.com/office/drawing/2014/main" id="{DDEAC52F-8B65-44C9-A2BA-B07C842E555C}"/>
                </a:ext>
              </a:extLst>
            </p:cNvPr>
            <p:cNvCxnSpPr/>
            <p:nvPr/>
          </p:nvCxnSpPr>
          <p:spPr>
            <a:xfrm>
              <a:off x="9294290" y="4467017"/>
              <a:ext cx="1728000" cy="803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11D4D173-3BC3-4702-B35A-F2662955BC44}"/>
              </a:ext>
            </a:extLst>
          </p:cNvPr>
          <p:cNvGrpSpPr/>
          <p:nvPr/>
        </p:nvGrpSpPr>
        <p:grpSpPr>
          <a:xfrm flipH="1">
            <a:off x="9389912" y="1262964"/>
            <a:ext cx="1886673" cy="2385686"/>
            <a:chOff x="3039785" y="1472584"/>
            <a:chExt cx="1819432" cy="2326421"/>
          </a:xfrm>
        </p:grpSpPr>
        <p:sp>
          <p:nvSpPr>
            <p:cNvPr id="39" name="TextBox 38">
              <a:extLst>
                <a:ext uri="{FF2B5EF4-FFF2-40B4-BE49-F238E27FC236}">
                  <a16:creationId xmlns:a16="http://schemas.microsoft.com/office/drawing/2014/main" id="{DF53EAA6-9534-4235-8C9C-4E90BEF0ACA6}"/>
                </a:ext>
              </a:extLst>
            </p:cNvPr>
            <p:cNvSpPr txBox="1"/>
            <p:nvPr/>
          </p:nvSpPr>
          <p:spPr>
            <a:xfrm>
              <a:off x="3124828" y="1818142"/>
              <a:ext cx="1728000" cy="1980863"/>
            </a:xfrm>
            <a:prstGeom prst="rect">
              <a:avLst/>
            </a:prstGeom>
            <a:noFill/>
          </p:spPr>
          <p:txBody>
            <a:bodyPr wrap="square" rtlCol="0">
              <a:spAutoFit/>
            </a:bodyPr>
            <a:lstStyle/>
            <a:p>
              <a:r>
                <a:rPr lang="en-US" sz="1400" b="1" i="0" dirty="0">
                  <a:solidFill>
                    <a:srgbClr val="24292F"/>
                  </a:solidFill>
                  <a:effectLst/>
                  <a:latin typeface="-apple-system"/>
                </a:rPr>
                <a:t>Overview</a:t>
              </a:r>
            </a:p>
            <a:p>
              <a:pPr marL="171450" indent="-171450">
                <a:buFont typeface="Arial" panose="020B0604020202020204" pitchFamily="34" charset="0"/>
                <a:buChar char="•"/>
              </a:pPr>
              <a:r>
                <a:rPr lang="en-US" sz="1400" b="1" i="0" dirty="0">
                  <a:solidFill>
                    <a:srgbClr val="24292F"/>
                  </a:solidFill>
                  <a:effectLst/>
                  <a:latin typeface="-apple-system"/>
                </a:rPr>
                <a:t>Product quantity &amp; expiry alerts</a:t>
              </a:r>
            </a:p>
            <a:p>
              <a:pPr marL="171450" indent="-171450">
                <a:buFont typeface="Arial" panose="020B0604020202020204" pitchFamily="34" charset="0"/>
                <a:buChar char="•"/>
              </a:pPr>
              <a:r>
                <a:rPr lang="en-US" sz="1400" b="1" i="0" dirty="0">
                  <a:solidFill>
                    <a:srgbClr val="24292F"/>
                  </a:solidFill>
                  <a:effectLst/>
                  <a:latin typeface="-apple-system"/>
                </a:rPr>
                <a:t>Daily, monthly custom sales, pay profit/loss purchase report</a:t>
              </a:r>
            </a:p>
            <a:p>
              <a:pPr marL="171450" indent="-171450">
                <a:buFont typeface="Arial" panose="020B0604020202020204" pitchFamily="34" charset="0"/>
                <a:buChar char="•"/>
              </a:pPr>
              <a:r>
                <a:rPr lang="en-US" sz="1400" b="1" i="0" dirty="0">
                  <a:solidFill>
                    <a:srgbClr val="24292F"/>
                  </a:solidFill>
                  <a:effectLst/>
                  <a:latin typeface="-apple-system"/>
                </a:rPr>
                <a:t>best-seller reports</a:t>
              </a:r>
            </a:p>
            <a:p>
              <a:endParaRPr lang="en-US" altLang="ko-KR" sz="1400" b="1" dirty="0">
                <a:solidFill>
                  <a:schemeClr val="tx1">
                    <a:lumMod val="75000"/>
                    <a:lumOff val="25000"/>
                  </a:schemeClr>
                </a:solidFill>
                <a:cs typeface="Arial" pitchFamily="34" charset="0"/>
              </a:endParaRPr>
            </a:p>
          </p:txBody>
        </p:sp>
        <p:sp>
          <p:nvSpPr>
            <p:cNvPr id="40" name="TextBox 39">
              <a:extLst>
                <a:ext uri="{FF2B5EF4-FFF2-40B4-BE49-F238E27FC236}">
                  <a16:creationId xmlns:a16="http://schemas.microsoft.com/office/drawing/2014/main" id="{6CF930F7-BF83-4780-AA71-8DDA82E18694}"/>
                </a:ext>
              </a:extLst>
            </p:cNvPr>
            <p:cNvSpPr txBox="1"/>
            <p:nvPr/>
          </p:nvSpPr>
          <p:spPr>
            <a:xfrm>
              <a:off x="3131217" y="1472584"/>
              <a:ext cx="1728000" cy="307777"/>
            </a:xfrm>
            <a:prstGeom prst="rect">
              <a:avLst/>
            </a:prstGeom>
            <a:solidFill>
              <a:schemeClr val="accent4"/>
            </a:solidFill>
          </p:spPr>
          <p:txBody>
            <a:bodyPr wrap="square" rtlCol="0">
              <a:spAutoFit/>
            </a:bodyPr>
            <a:lstStyle/>
            <a:p>
              <a:pPr algn="ctr"/>
              <a:r>
                <a:rPr lang="en-US" altLang="ko-KR" sz="1400" b="1" dirty="0">
                  <a:solidFill>
                    <a:schemeClr val="bg1"/>
                  </a:solidFill>
                  <a:cs typeface="Arial" pitchFamily="34" charset="0"/>
                </a:rPr>
                <a:t>Evaluate</a:t>
              </a:r>
              <a:endParaRPr lang="ko-KR" altLang="en-US" sz="1400" b="1" dirty="0">
                <a:solidFill>
                  <a:schemeClr val="bg1"/>
                </a:solidFill>
                <a:cs typeface="Arial" pitchFamily="34" charset="0"/>
              </a:endParaRPr>
            </a:p>
          </p:txBody>
        </p:sp>
        <p:cxnSp>
          <p:nvCxnSpPr>
            <p:cNvPr id="41" name="Straight Connector 40">
              <a:extLst>
                <a:ext uri="{FF2B5EF4-FFF2-40B4-BE49-F238E27FC236}">
                  <a16:creationId xmlns:a16="http://schemas.microsoft.com/office/drawing/2014/main" id="{0FA7A0B6-FAE6-470C-9DAB-27D9956D7E9A}"/>
                </a:ext>
              </a:extLst>
            </p:cNvPr>
            <p:cNvCxnSpPr/>
            <p:nvPr/>
          </p:nvCxnSpPr>
          <p:spPr>
            <a:xfrm>
              <a:off x="3039785" y="3669575"/>
              <a:ext cx="1728000" cy="8037"/>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BD274F7E-43EA-49CF-8B89-17BE7BD05813}"/>
              </a:ext>
            </a:extLst>
          </p:cNvPr>
          <p:cNvGrpSpPr/>
          <p:nvPr/>
        </p:nvGrpSpPr>
        <p:grpSpPr>
          <a:xfrm flipH="1">
            <a:off x="5099047" y="1231770"/>
            <a:ext cx="1836587" cy="2200497"/>
            <a:chOff x="7233819" y="2000651"/>
            <a:chExt cx="1836587" cy="2200497"/>
          </a:xfrm>
        </p:grpSpPr>
        <p:sp>
          <p:nvSpPr>
            <p:cNvPr id="42" name="TextBox 41">
              <a:extLst>
                <a:ext uri="{FF2B5EF4-FFF2-40B4-BE49-F238E27FC236}">
                  <a16:creationId xmlns:a16="http://schemas.microsoft.com/office/drawing/2014/main" id="{88C3824D-244C-4C2F-9847-903A2F6DEE93}"/>
                </a:ext>
              </a:extLst>
            </p:cNvPr>
            <p:cNvSpPr txBox="1"/>
            <p:nvPr/>
          </p:nvSpPr>
          <p:spPr>
            <a:xfrm>
              <a:off x="7254219" y="2275561"/>
              <a:ext cx="1728000" cy="1815882"/>
            </a:xfrm>
            <a:prstGeom prst="rect">
              <a:avLst/>
            </a:prstGeom>
            <a:noFill/>
          </p:spPr>
          <p:txBody>
            <a:bodyPr wrap="square" rtlCol="0">
              <a:spAutoFit/>
            </a:bodyPr>
            <a:lstStyle/>
            <a:p>
              <a:r>
                <a:rPr lang="en-US" sz="1400" b="1" i="0" dirty="0">
                  <a:solidFill>
                    <a:srgbClr val="24292F"/>
                  </a:solidFill>
                  <a:effectLst/>
                  <a:latin typeface="-apple-system"/>
                </a:rPr>
                <a:t>Transfer products to warehouses, price estimation for freights using ML model</a:t>
              </a:r>
            </a:p>
            <a:p>
              <a:pPr marL="285750" indent="-285750">
                <a:buFont typeface="Arial" panose="020B0604020202020204" pitchFamily="34" charset="0"/>
                <a:buChar char="•"/>
              </a:pPr>
              <a:r>
                <a:rPr lang="en-US" altLang="ko-KR" sz="1400" b="1" dirty="0">
                  <a:solidFill>
                    <a:srgbClr val="24292F"/>
                  </a:solidFill>
                  <a:latin typeface="-apple-system"/>
                  <a:cs typeface="Arial" pitchFamily="34" charset="0"/>
                </a:rPr>
                <a:t>API calls</a:t>
              </a:r>
            </a:p>
            <a:p>
              <a:pPr marL="285750" indent="-285750">
                <a:buFont typeface="Arial" panose="020B0604020202020204" pitchFamily="34" charset="0"/>
                <a:buChar char="•"/>
              </a:pPr>
              <a:r>
                <a:rPr lang="en-US" altLang="ko-KR" sz="1400" b="1" dirty="0">
                  <a:solidFill>
                    <a:srgbClr val="24292F"/>
                  </a:solidFill>
                  <a:latin typeface="-apple-system"/>
                  <a:cs typeface="Arial" pitchFamily="34" charset="0"/>
                </a:rPr>
                <a:t>Price Estimation</a:t>
              </a:r>
            </a:p>
            <a:p>
              <a:pPr marL="285750" indent="-285750">
                <a:buFont typeface="Arial" panose="020B0604020202020204" pitchFamily="34" charset="0"/>
                <a:buChar char="•"/>
              </a:pPr>
              <a:r>
                <a:rPr lang="en-US" altLang="ko-KR" sz="1400" b="1" dirty="0">
                  <a:solidFill>
                    <a:srgbClr val="24292F"/>
                  </a:solidFill>
                  <a:latin typeface="-apple-system"/>
                  <a:cs typeface="Arial" pitchFamily="34" charset="0"/>
                </a:rPr>
                <a:t>Scalable</a:t>
              </a:r>
              <a:endParaRPr lang="en-US" altLang="ko-KR" sz="1400" b="1" dirty="0">
                <a:solidFill>
                  <a:schemeClr val="tx1">
                    <a:lumMod val="75000"/>
                    <a:lumOff val="25000"/>
                  </a:schemeClr>
                </a:solidFill>
                <a:cs typeface="Arial" pitchFamily="34" charset="0"/>
              </a:endParaRPr>
            </a:p>
          </p:txBody>
        </p:sp>
        <p:sp>
          <p:nvSpPr>
            <p:cNvPr id="43" name="TextBox 42">
              <a:extLst>
                <a:ext uri="{FF2B5EF4-FFF2-40B4-BE49-F238E27FC236}">
                  <a16:creationId xmlns:a16="http://schemas.microsoft.com/office/drawing/2014/main" id="{B9F8D70E-7CF2-402E-BEA7-BD992DB162D7}"/>
                </a:ext>
              </a:extLst>
            </p:cNvPr>
            <p:cNvSpPr txBox="1"/>
            <p:nvPr/>
          </p:nvSpPr>
          <p:spPr>
            <a:xfrm>
              <a:off x="7342406" y="2000651"/>
              <a:ext cx="1728000" cy="307777"/>
            </a:xfrm>
            <a:prstGeom prst="rect">
              <a:avLst/>
            </a:prstGeom>
            <a:solidFill>
              <a:schemeClr val="accent2"/>
            </a:solidFill>
          </p:spPr>
          <p:txBody>
            <a:bodyPr wrap="square" rtlCol="0">
              <a:spAutoFit/>
            </a:bodyPr>
            <a:lstStyle/>
            <a:p>
              <a:pPr algn="ctr"/>
              <a:r>
                <a:rPr lang="en-US" altLang="ko-KR" sz="1400" b="1" dirty="0">
                  <a:solidFill>
                    <a:schemeClr val="bg1"/>
                  </a:solidFill>
                  <a:cs typeface="Arial" pitchFamily="34" charset="0"/>
                </a:rPr>
                <a:t>ML Model</a:t>
              </a:r>
              <a:endParaRPr lang="ko-KR" altLang="en-US" sz="1400" b="1" dirty="0">
                <a:solidFill>
                  <a:schemeClr val="bg1"/>
                </a:solidFill>
                <a:cs typeface="Arial" pitchFamily="34" charset="0"/>
              </a:endParaRPr>
            </a:p>
          </p:txBody>
        </p:sp>
        <p:cxnSp>
          <p:nvCxnSpPr>
            <p:cNvPr id="44" name="Straight Connector 43">
              <a:extLst>
                <a:ext uri="{FF2B5EF4-FFF2-40B4-BE49-F238E27FC236}">
                  <a16:creationId xmlns:a16="http://schemas.microsoft.com/office/drawing/2014/main" id="{F14478A3-6EBB-4E18-8EF4-A0A18BFE012A}"/>
                </a:ext>
              </a:extLst>
            </p:cNvPr>
            <p:cNvCxnSpPr/>
            <p:nvPr/>
          </p:nvCxnSpPr>
          <p:spPr>
            <a:xfrm>
              <a:off x="7233819" y="4193111"/>
              <a:ext cx="1728000" cy="80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EEE11F9E-0148-47E6-9986-E34616B72A78}"/>
              </a:ext>
            </a:extLst>
          </p:cNvPr>
          <p:cNvGrpSpPr/>
          <p:nvPr/>
        </p:nvGrpSpPr>
        <p:grpSpPr>
          <a:xfrm flipH="1">
            <a:off x="7368457" y="4259687"/>
            <a:ext cx="1728000" cy="2250045"/>
            <a:chOff x="5124619" y="2064066"/>
            <a:chExt cx="1728000" cy="2250045"/>
          </a:xfrm>
        </p:grpSpPr>
        <p:sp>
          <p:nvSpPr>
            <p:cNvPr id="45" name="TextBox 44">
              <a:extLst>
                <a:ext uri="{FF2B5EF4-FFF2-40B4-BE49-F238E27FC236}">
                  <a16:creationId xmlns:a16="http://schemas.microsoft.com/office/drawing/2014/main" id="{BA325311-9746-4E5A-8423-5ABADFDBF64D}"/>
                </a:ext>
              </a:extLst>
            </p:cNvPr>
            <p:cNvSpPr txBox="1"/>
            <p:nvPr/>
          </p:nvSpPr>
          <p:spPr>
            <a:xfrm>
              <a:off x="5124619" y="2395442"/>
              <a:ext cx="1728000" cy="1815882"/>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Customers can see status of their shipments</a:t>
              </a:r>
            </a:p>
            <a:p>
              <a:pPr marL="171450" indent="-171450">
                <a:buFont typeface="Arial" panose="020B0604020202020204" pitchFamily="34" charset="0"/>
                <a:buChar char="•"/>
              </a:pPr>
              <a:r>
                <a:rPr lang="en-US" altLang="ko-KR" sz="1400" b="1" dirty="0">
                  <a:solidFill>
                    <a:schemeClr val="tx1">
                      <a:lumMod val="75000"/>
                      <a:lumOff val="25000"/>
                    </a:schemeClr>
                  </a:solidFill>
                  <a:cs typeface="Arial" pitchFamily="34" charset="0"/>
                </a:rPr>
                <a:t>get updates on their status</a:t>
              </a:r>
            </a:p>
            <a:p>
              <a:pPr marL="171450" indent="-171450">
                <a:buFont typeface="Arial" panose="020B0604020202020204" pitchFamily="34" charset="0"/>
                <a:buChar char="•"/>
              </a:pPr>
              <a:r>
                <a:rPr lang="en-US" altLang="ko-KR" sz="1400" b="1" dirty="0">
                  <a:solidFill>
                    <a:schemeClr val="tx1">
                      <a:lumMod val="75000"/>
                      <a:lumOff val="25000"/>
                    </a:schemeClr>
                  </a:solidFill>
                  <a:cs typeface="Arial" pitchFamily="34" charset="0"/>
                </a:rPr>
                <a:t>create unique shipment ids</a:t>
              </a:r>
            </a:p>
            <a:p>
              <a:pPr marL="171450" indent="-171450">
                <a:buFont typeface="Arial" panose="020B0604020202020204" pitchFamily="34" charset="0"/>
                <a:buChar char="•"/>
              </a:pPr>
              <a:r>
                <a:rPr lang="en-US" altLang="ko-KR" sz="1400" b="1" dirty="0">
                  <a:solidFill>
                    <a:schemeClr val="tx1">
                      <a:lumMod val="75000"/>
                      <a:lumOff val="25000"/>
                    </a:schemeClr>
                  </a:solidFill>
                  <a:cs typeface="Arial" pitchFamily="34" charset="0"/>
                </a:rPr>
                <a:t>Track shipment°</a:t>
              </a:r>
            </a:p>
          </p:txBody>
        </p:sp>
        <p:sp>
          <p:nvSpPr>
            <p:cNvPr id="46" name="TextBox 45">
              <a:extLst>
                <a:ext uri="{FF2B5EF4-FFF2-40B4-BE49-F238E27FC236}">
                  <a16:creationId xmlns:a16="http://schemas.microsoft.com/office/drawing/2014/main" id="{80A0BA96-17D5-4C14-8950-4B4659DB8F7A}"/>
                </a:ext>
              </a:extLst>
            </p:cNvPr>
            <p:cNvSpPr txBox="1"/>
            <p:nvPr/>
          </p:nvSpPr>
          <p:spPr>
            <a:xfrm>
              <a:off x="5124619" y="2064066"/>
              <a:ext cx="1728000" cy="307777"/>
            </a:xfrm>
            <a:prstGeom prst="rect">
              <a:avLst/>
            </a:prstGeom>
            <a:solidFill>
              <a:schemeClr val="accent3"/>
            </a:solidFill>
          </p:spPr>
          <p:txBody>
            <a:bodyPr wrap="square" rtlCol="0">
              <a:spAutoFit/>
            </a:bodyPr>
            <a:lstStyle/>
            <a:p>
              <a:pPr algn="ctr"/>
              <a:r>
                <a:rPr lang="en-IN" altLang="ko-KR" sz="1400" b="1" dirty="0">
                  <a:solidFill>
                    <a:schemeClr val="bg1"/>
                  </a:solidFill>
                  <a:cs typeface="Arial" pitchFamily="34" charset="0"/>
                </a:rPr>
                <a:t>Users</a:t>
              </a:r>
              <a:endParaRPr lang="ko-KR" altLang="en-US" sz="1400" b="1" dirty="0">
                <a:solidFill>
                  <a:schemeClr val="bg1"/>
                </a:solidFill>
                <a:cs typeface="Arial" pitchFamily="34" charset="0"/>
              </a:endParaRPr>
            </a:p>
          </p:txBody>
        </p:sp>
        <p:cxnSp>
          <p:nvCxnSpPr>
            <p:cNvPr id="47" name="Straight Connector 46">
              <a:extLst>
                <a:ext uri="{FF2B5EF4-FFF2-40B4-BE49-F238E27FC236}">
                  <a16:creationId xmlns:a16="http://schemas.microsoft.com/office/drawing/2014/main" id="{8FC06DF3-D7D1-47B0-9142-F1394AEDB987}"/>
                </a:ext>
              </a:extLst>
            </p:cNvPr>
            <p:cNvCxnSpPr/>
            <p:nvPr/>
          </p:nvCxnSpPr>
          <p:spPr>
            <a:xfrm>
              <a:off x="5124619" y="4306074"/>
              <a:ext cx="1728000" cy="8037"/>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7964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B85D85D4-BF24-4AAB-B11C-68487D1C1A40}"/>
              </a:ext>
            </a:extLst>
          </p:cNvPr>
          <p:cNvSpPr txBox="1"/>
          <p:nvPr/>
        </p:nvSpPr>
        <p:spPr>
          <a:xfrm>
            <a:off x="294809" y="963603"/>
            <a:ext cx="4489843" cy="5632311"/>
          </a:xfrm>
          <a:prstGeom prst="rect">
            <a:avLst/>
          </a:prstGeom>
          <a:noFill/>
        </p:spPr>
        <p:txBody>
          <a:bodyPr wrap="square" rtlCol="0">
            <a:spAutoFit/>
          </a:bodyPr>
          <a:lstStyle/>
          <a:p>
            <a:pPr algn="l"/>
            <a:r>
              <a:rPr lang="en-US" sz="2400" b="1" i="0" dirty="0">
                <a:solidFill>
                  <a:srgbClr val="545454"/>
                </a:solidFill>
                <a:effectLst/>
                <a:latin typeface="Helvetica Neue"/>
              </a:rPr>
              <a:t>Dashboard</a:t>
            </a:r>
          </a:p>
          <a:p>
            <a:pPr marL="342900" indent="-342900" algn="l">
              <a:buFont typeface="Arial" panose="020B0604020202020204" pitchFamily="34" charset="0"/>
              <a:buChar char="•"/>
            </a:pPr>
            <a:r>
              <a:rPr lang="en-US" sz="2400" b="0" i="0" dirty="0">
                <a:solidFill>
                  <a:srgbClr val="545454"/>
                </a:solidFill>
                <a:effectLst/>
                <a:latin typeface="Helvetica Neue"/>
              </a:rPr>
              <a:t>Overview &amp; yearly Sales Chart</a:t>
            </a:r>
          </a:p>
          <a:p>
            <a:pPr marL="342900" indent="-342900" algn="l">
              <a:buFont typeface="Arial" panose="020B0604020202020204" pitchFamily="34" charset="0"/>
              <a:buChar char="•"/>
            </a:pPr>
            <a:r>
              <a:rPr lang="en-US" sz="2400" b="0" i="0" dirty="0">
                <a:solidFill>
                  <a:srgbClr val="545454"/>
                </a:solidFill>
                <a:effectLst/>
                <a:latin typeface="Helvetica Neue"/>
              </a:rPr>
              <a:t>5 Latest Sales</a:t>
            </a:r>
          </a:p>
          <a:p>
            <a:pPr marL="342900" indent="-342900" algn="l">
              <a:buFont typeface="Arial" panose="020B0604020202020204" pitchFamily="34" charset="0"/>
              <a:buChar char="•"/>
            </a:pPr>
            <a:r>
              <a:rPr lang="en-US" sz="2400" b="0" i="0" dirty="0">
                <a:solidFill>
                  <a:srgbClr val="545454"/>
                </a:solidFill>
                <a:effectLst/>
                <a:latin typeface="Helvetica Neue"/>
              </a:rPr>
              <a:t>Top 5 best selling products monthly &amp; yearly</a:t>
            </a:r>
          </a:p>
          <a:p>
            <a:pPr algn="l"/>
            <a:endParaRPr lang="en-US" sz="2400" b="0" i="0" dirty="0">
              <a:solidFill>
                <a:srgbClr val="545454"/>
              </a:solidFill>
              <a:effectLst/>
              <a:latin typeface="Helvetica Neue"/>
            </a:endParaRPr>
          </a:p>
          <a:p>
            <a:pPr algn="l"/>
            <a:r>
              <a:rPr lang="en-US" sz="2400" b="1" i="0" dirty="0">
                <a:solidFill>
                  <a:srgbClr val="545454"/>
                </a:solidFill>
                <a:effectLst/>
                <a:latin typeface="Helvetica Neue"/>
              </a:rPr>
              <a:t>Products</a:t>
            </a:r>
            <a:endParaRPr lang="en-US" sz="2400" dirty="0">
              <a:solidFill>
                <a:srgbClr val="545454"/>
              </a:solidFill>
              <a:latin typeface="Helvetica Neue"/>
            </a:endParaRPr>
          </a:p>
          <a:p>
            <a:pPr marL="342900" indent="-342900" algn="l">
              <a:buFont typeface="Arial" panose="020B0604020202020204" pitchFamily="34" charset="0"/>
              <a:buChar char="•"/>
            </a:pPr>
            <a:r>
              <a:rPr lang="en-US" sz="2400" b="0" i="0" dirty="0">
                <a:solidFill>
                  <a:srgbClr val="545454"/>
                </a:solidFill>
                <a:effectLst/>
                <a:latin typeface="Helvetica Neue"/>
              </a:rPr>
              <a:t>Standard Product, Digital Product</a:t>
            </a:r>
          </a:p>
          <a:p>
            <a:pPr marL="342900" indent="-342900" algn="l">
              <a:buFont typeface="Arial" panose="020B0604020202020204" pitchFamily="34" charset="0"/>
              <a:buChar char="•"/>
            </a:pPr>
            <a:r>
              <a:rPr lang="en-US" sz="2400" b="0" i="0" dirty="0">
                <a:solidFill>
                  <a:srgbClr val="545454"/>
                </a:solidFill>
                <a:effectLst/>
                <a:latin typeface="Helvetica Neue"/>
              </a:rPr>
              <a:t>Product Category</a:t>
            </a:r>
          </a:p>
          <a:p>
            <a:pPr marL="342900" indent="-342900" algn="l">
              <a:buFont typeface="Arial" panose="020B0604020202020204" pitchFamily="34" charset="0"/>
              <a:buChar char="•"/>
            </a:pPr>
            <a:r>
              <a:rPr lang="en-US" sz="2400" b="0" i="0" dirty="0">
                <a:solidFill>
                  <a:srgbClr val="545454"/>
                </a:solidFill>
                <a:effectLst/>
                <a:latin typeface="Helvetica Neue"/>
              </a:rPr>
              <a:t>Add, edit, delete &amp; view products</a:t>
            </a:r>
          </a:p>
          <a:p>
            <a:pPr marL="342900" indent="-342900" algn="l">
              <a:buFont typeface="Arial" panose="020B0604020202020204" pitchFamily="34" charset="0"/>
              <a:buChar char="•"/>
            </a:pPr>
            <a:r>
              <a:rPr lang="en-US" sz="2400" b="0" i="0" dirty="0">
                <a:solidFill>
                  <a:srgbClr val="545454"/>
                </a:solidFill>
                <a:effectLst/>
                <a:latin typeface="Helvetica Neue"/>
              </a:rPr>
              <a:t>Print Barcodes</a:t>
            </a:r>
          </a:p>
          <a:p>
            <a:pPr marL="342900" indent="-342900" algn="l">
              <a:buFont typeface="Arial" panose="020B0604020202020204" pitchFamily="34" charset="0"/>
              <a:buChar char="•"/>
            </a:pPr>
            <a:r>
              <a:rPr lang="en-US" sz="2400" b="0" i="0" dirty="0">
                <a:solidFill>
                  <a:srgbClr val="545454"/>
                </a:solidFill>
                <a:effectLst/>
                <a:latin typeface="Helvetica Neue"/>
              </a:rPr>
              <a:t>Import by CSV</a:t>
            </a:r>
          </a:p>
        </p:txBody>
      </p:sp>
      <p:pic>
        <p:nvPicPr>
          <p:cNvPr id="6" name="Picture 5">
            <a:extLst>
              <a:ext uri="{FF2B5EF4-FFF2-40B4-BE49-F238E27FC236}">
                <a16:creationId xmlns:a16="http://schemas.microsoft.com/office/drawing/2014/main" id="{FE5BFE00-B94B-4F27-B3B6-DB7A49B1FFDD}"/>
              </a:ext>
            </a:extLst>
          </p:cNvPr>
          <p:cNvPicPr>
            <a:picLocks noChangeAspect="1"/>
          </p:cNvPicPr>
          <p:nvPr/>
        </p:nvPicPr>
        <p:blipFill rotWithShape="1">
          <a:blip r:embed="rId2">
            <a:extLst>
              <a:ext uri="{28A0092B-C50C-407E-A947-70E740481C1C}">
                <a14:useLocalDpi xmlns:a14="http://schemas.microsoft.com/office/drawing/2010/main" val="0"/>
              </a:ext>
            </a:extLst>
          </a:blip>
          <a:srcRect l="2" t="26177" r="-2" b="35213"/>
          <a:stretch/>
        </p:blipFill>
        <p:spPr>
          <a:xfrm>
            <a:off x="162885" y="151811"/>
            <a:ext cx="2973719" cy="811792"/>
          </a:xfrm>
          <a:prstGeom prst="rect">
            <a:avLst/>
          </a:prstGeom>
        </p:spPr>
      </p:pic>
      <p:sp>
        <p:nvSpPr>
          <p:cNvPr id="8" name="TextBox 7">
            <a:extLst>
              <a:ext uri="{FF2B5EF4-FFF2-40B4-BE49-F238E27FC236}">
                <a16:creationId xmlns:a16="http://schemas.microsoft.com/office/drawing/2014/main" id="{E771E831-E9C4-4874-AE80-0543CDE7D772}"/>
              </a:ext>
            </a:extLst>
          </p:cNvPr>
          <p:cNvSpPr txBox="1"/>
          <p:nvPr/>
        </p:nvSpPr>
        <p:spPr>
          <a:xfrm>
            <a:off x="6308332" y="557707"/>
            <a:ext cx="5068505" cy="6001643"/>
          </a:xfrm>
          <a:prstGeom prst="rect">
            <a:avLst/>
          </a:prstGeom>
          <a:noFill/>
        </p:spPr>
        <p:txBody>
          <a:bodyPr wrap="square" rtlCol="0">
            <a:spAutoFit/>
          </a:bodyPr>
          <a:lstStyle/>
          <a:p>
            <a:pPr algn="l"/>
            <a:r>
              <a:rPr lang="en-US" sz="2400" b="1" i="0" dirty="0">
                <a:solidFill>
                  <a:srgbClr val="545454"/>
                </a:solidFill>
                <a:effectLst/>
                <a:latin typeface="Helvetica Neue"/>
              </a:rPr>
              <a:t>Sales</a:t>
            </a:r>
            <a:endParaRPr lang="en-US" sz="2400" b="0" i="0" dirty="0">
              <a:solidFill>
                <a:srgbClr val="545454"/>
              </a:solidFill>
              <a:effectLst/>
              <a:latin typeface="Helvetica Neue"/>
            </a:endParaRPr>
          </a:p>
          <a:p>
            <a:pPr marL="342900" indent="-342900" algn="l">
              <a:buFont typeface="Arial" panose="020B0604020202020204" pitchFamily="34" charset="0"/>
              <a:buChar char="•"/>
            </a:pPr>
            <a:r>
              <a:rPr lang="en-US" sz="2400" b="0" i="0" dirty="0">
                <a:solidFill>
                  <a:srgbClr val="545454"/>
                </a:solidFill>
                <a:effectLst/>
                <a:latin typeface="Helvetica Neue"/>
              </a:rPr>
              <a:t>Add, edit, delete &amp; view sales</a:t>
            </a:r>
          </a:p>
          <a:p>
            <a:pPr marL="342900" indent="-342900" algn="l">
              <a:buFont typeface="Arial" panose="020B0604020202020204" pitchFamily="34" charset="0"/>
              <a:buChar char="•"/>
            </a:pPr>
            <a:r>
              <a:rPr lang="en-US" sz="2400" b="0" i="0" dirty="0">
                <a:solidFill>
                  <a:srgbClr val="545454"/>
                </a:solidFill>
                <a:effectLst/>
                <a:latin typeface="Helvetica Neue"/>
              </a:rPr>
              <a:t>Payments (Multiple add, edit, delete)</a:t>
            </a:r>
          </a:p>
          <a:p>
            <a:pPr marL="342900" indent="-342900" algn="l">
              <a:buFont typeface="Arial" panose="020B0604020202020204" pitchFamily="34" charset="0"/>
              <a:buChar char="•"/>
            </a:pPr>
            <a:r>
              <a:rPr lang="en-US" sz="2400" b="0" i="0" dirty="0">
                <a:solidFill>
                  <a:srgbClr val="545454"/>
                </a:solidFill>
                <a:effectLst/>
                <a:latin typeface="Helvetica Neue"/>
              </a:rPr>
              <a:t>Receive Payments online with Stripe, </a:t>
            </a:r>
            <a:r>
              <a:rPr lang="en-US" sz="2400" b="0" i="0" dirty="0" err="1">
                <a:solidFill>
                  <a:srgbClr val="545454"/>
                </a:solidFill>
                <a:effectLst/>
                <a:latin typeface="Helvetica Neue"/>
              </a:rPr>
              <a:t>Paypal</a:t>
            </a:r>
            <a:endParaRPr lang="en-US" sz="2400" dirty="0">
              <a:solidFill>
                <a:srgbClr val="545454"/>
              </a:solidFill>
              <a:latin typeface="Helvetica Neue"/>
            </a:endParaRPr>
          </a:p>
          <a:p>
            <a:pPr marL="342900" indent="-342900" algn="l">
              <a:buFont typeface="Arial" panose="020B0604020202020204" pitchFamily="34" charset="0"/>
              <a:buChar char="•"/>
            </a:pPr>
            <a:r>
              <a:rPr lang="en-US" sz="2400" b="0" i="0" dirty="0">
                <a:solidFill>
                  <a:srgbClr val="545454"/>
                </a:solidFill>
                <a:effectLst/>
                <a:latin typeface="Helvetica Neue"/>
              </a:rPr>
              <a:t>Return Sales</a:t>
            </a:r>
          </a:p>
          <a:p>
            <a:pPr marL="342900" indent="-342900" algn="l">
              <a:buFont typeface="Arial" panose="020B0604020202020204" pitchFamily="34" charset="0"/>
              <a:buChar char="•"/>
            </a:pPr>
            <a:r>
              <a:rPr lang="en-US" sz="2400" b="0" i="0" dirty="0">
                <a:solidFill>
                  <a:srgbClr val="545454"/>
                </a:solidFill>
                <a:effectLst/>
                <a:latin typeface="Helvetica Neue"/>
              </a:rPr>
              <a:t>Add, edit, delete &amp; view delivery</a:t>
            </a:r>
          </a:p>
          <a:p>
            <a:pPr algn="l"/>
            <a:endParaRPr lang="en-US" sz="2400" b="0" i="0" dirty="0">
              <a:solidFill>
                <a:srgbClr val="545454"/>
              </a:solidFill>
              <a:effectLst/>
              <a:latin typeface="Helvetica Neue"/>
            </a:endParaRPr>
          </a:p>
          <a:p>
            <a:pPr algn="l"/>
            <a:r>
              <a:rPr lang="en-US" sz="2400" b="1" i="0" dirty="0">
                <a:solidFill>
                  <a:srgbClr val="545454"/>
                </a:solidFill>
                <a:effectLst/>
                <a:latin typeface="Helvetica Neue"/>
              </a:rPr>
              <a:t>Purchases</a:t>
            </a:r>
            <a:endParaRPr lang="en-US" sz="2400" dirty="0">
              <a:solidFill>
                <a:srgbClr val="545454"/>
              </a:solidFill>
              <a:latin typeface="Helvetica Neue"/>
            </a:endParaRPr>
          </a:p>
          <a:p>
            <a:pPr marL="342900" indent="-342900" algn="l">
              <a:buFont typeface="Arial" panose="020B0604020202020204" pitchFamily="34" charset="0"/>
              <a:buChar char="•"/>
            </a:pPr>
            <a:r>
              <a:rPr lang="en-US" sz="2400" b="0" i="0" dirty="0">
                <a:solidFill>
                  <a:srgbClr val="545454"/>
                </a:solidFill>
                <a:effectLst/>
                <a:latin typeface="Helvetica Neue"/>
              </a:rPr>
              <a:t>Add, edit, delete &amp; view purchases</a:t>
            </a:r>
          </a:p>
          <a:p>
            <a:pPr marL="342900" indent="-342900" algn="l">
              <a:buFont typeface="Arial" panose="020B0604020202020204" pitchFamily="34" charset="0"/>
              <a:buChar char="•"/>
            </a:pPr>
            <a:r>
              <a:rPr lang="en-US" sz="2400" b="0" i="0" dirty="0">
                <a:solidFill>
                  <a:srgbClr val="545454"/>
                </a:solidFill>
                <a:effectLst/>
                <a:latin typeface="Helvetica Neue"/>
              </a:rPr>
              <a:t>Payments (Multiple add, edit, delete)</a:t>
            </a:r>
          </a:p>
          <a:p>
            <a:pPr marL="342900" indent="-342900" algn="l">
              <a:buFont typeface="Arial" panose="020B0604020202020204" pitchFamily="34" charset="0"/>
              <a:buChar char="•"/>
            </a:pPr>
            <a:r>
              <a:rPr lang="en-US" sz="2400" b="0" i="0" dirty="0">
                <a:solidFill>
                  <a:srgbClr val="545454"/>
                </a:solidFill>
                <a:effectLst/>
                <a:latin typeface="Helvetica Neue"/>
              </a:rPr>
              <a:t>Import by CSV</a:t>
            </a:r>
          </a:p>
          <a:p>
            <a:pPr algn="l"/>
            <a:endParaRPr lang="en-US" sz="2400" b="0" i="0" dirty="0">
              <a:solidFill>
                <a:srgbClr val="545454"/>
              </a:solidFill>
              <a:effectLst/>
              <a:latin typeface="Helvetica Neue"/>
            </a:endParaRPr>
          </a:p>
        </p:txBody>
      </p:sp>
    </p:spTree>
    <p:extLst>
      <p:ext uri="{BB962C8B-B14F-4D97-AF65-F5344CB8AC3E}">
        <p14:creationId xmlns:p14="http://schemas.microsoft.com/office/powerpoint/2010/main" val="1662361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B85D85D4-BF24-4AAB-B11C-68487D1C1A40}"/>
              </a:ext>
            </a:extLst>
          </p:cNvPr>
          <p:cNvSpPr txBox="1"/>
          <p:nvPr/>
        </p:nvSpPr>
        <p:spPr>
          <a:xfrm>
            <a:off x="294809" y="963603"/>
            <a:ext cx="4489843" cy="6370975"/>
          </a:xfrm>
          <a:prstGeom prst="rect">
            <a:avLst/>
          </a:prstGeom>
          <a:noFill/>
        </p:spPr>
        <p:txBody>
          <a:bodyPr wrap="square" rtlCol="0">
            <a:spAutoFit/>
          </a:bodyPr>
          <a:lstStyle/>
          <a:p>
            <a:pPr algn="l"/>
            <a:r>
              <a:rPr lang="en-US" sz="2400" b="1" i="0" dirty="0">
                <a:solidFill>
                  <a:srgbClr val="545454"/>
                </a:solidFill>
                <a:effectLst/>
                <a:latin typeface="Helvetica Neue"/>
              </a:rPr>
              <a:t>Transfers</a:t>
            </a:r>
            <a:endParaRPr lang="en-US" sz="2400" b="0" i="0" dirty="0">
              <a:solidFill>
                <a:srgbClr val="545454"/>
              </a:solidFill>
              <a:effectLst/>
              <a:latin typeface="Helvetica Neue"/>
            </a:endParaRPr>
          </a:p>
          <a:p>
            <a:pPr marL="342900" indent="-342900" algn="l">
              <a:buFont typeface="Arial" panose="020B0604020202020204" pitchFamily="34" charset="0"/>
              <a:buChar char="•"/>
            </a:pPr>
            <a:r>
              <a:rPr lang="en-US" sz="2400" b="0" i="0" dirty="0">
                <a:solidFill>
                  <a:srgbClr val="545454"/>
                </a:solidFill>
                <a:effectLst/>
                <a:latin typeface="Helvetica Neue"/>
              </a:rPr>
              <a:t>Transfer products to warehouses</a:t>
            </a:r>
          </a:p>
          <a:p>
            <a:pPr marL="342900" indent="-342900" algn="l">
              <a:buFont typeface="Arial" panose="020B0604020202020204" pitchFamily="34" charset="0"/>
              <a:buChar char="•"/>
            </a:pPr>
            <a:r>
              <a:rPr lang="en-US" sz="2400" b="0" i="0" dirty="0">
                <a:solidFill>
                  <a:srgbClr val="545454"/>
                </a:solidFill>
                <a:effectLst/>
                <a:latin typeface="Helvetica Neue"/>
              </a:rPr>
              <a:t>Add, edit, delete &amp; view transfers with status</a:t>
            </a:r>
          </a:p>
          <a:p>
            <a:pPr marL="342900" indent="-342900" algn="l">
              <a:buFont typeface="Arial" panose="020B0604020202020204" pitchFamily="34" charset="0"/>
              <a:buChar char="•"/>
            </a:pPr>
            <a:r>
              <a:rPr lang="en-US" sz="2400" b="0" i="0" dirty="0">
                <a:solidFill>
                  <a:srgbClr val="545454"/>
                </a:solidFill>
                <a:effectLst/>
                <a:latin typeface="Helvetica Neue"/>
              </a:rPr>
              <a:t>Import by CSV</a:t>
            </a:r>
          </a:p>
          <a:p>
            <a:pPr algn="l"/>
            <a:endParaRPr lang="en-US" sz="2400" dirty="0">
              <a:solidFill>
                <a:srgbClr val="545454"/>
              </a:solidFill>
              <a:latin typeface="Helvetica Neue"/>
            </a:endParaRPr>
          </a:p>
          <a:p>
            <a:pPr algn="l"/>
            <a:r>
              <a:rPr lang="en-US" sz="2400" b="1" i="0" dirty="0">
                <a:solidFill>
                  <a:srgbClr val="545454"/>
                </a:solidFill>
                <a:effectLst/>
                <a:latin typeface="Helvetica Neue"/>
              </a:rPr>
              <a:t>People</a:t>
            </a:r>
            <a:endParaRPr lang="en-US" sz="2400" b="0" i="0" dirty="0">
              <a:solidFill>
                <a:srgbClr val="545454"/>
              </a:solidFill>
              <a:effectLst/>
              <a:latin typeface="Helvetica Neue"/>
            </a:endParaRPr>
          </a:p>
          <a:p>
            <a:pPr marL="342900" indent="-342900" algn="l">
              <a:buFont typeface="Arial" panose="020B0604020202020204" pitchFamily="34" charset="0"/>
              <a:buChar char="•"/>
            </a:pPr>
            <a:r>
              <a:rPr lang="en-US" sz="2400" b="0" i="0" dirty="0">
                <a:solidFill>
                  <a:srgbClr val="545454"/>
                </a:solidFill>
                <a:effectLst/>
                <a:latin typeface="Helvetica Neue"/>
              </a:rPr>
              <a:t>Add, edit, delete &amp; view users, assign roles</a:t>
            </a:r>
          </a:p>
          <a:p>
            <a:pPr marL="342900" indent="-342900" algn="l">
              <a:buFont typeface="Arial" panose="020B0604020202020204" pitchFamily="34" charset="0"/>
              <a:buChar char="•"/>
            </a:pPr>
            <a:r>
              <a:rPr lang="en-US" sz="2400" b="0" i="0" dirty="0">
                <a:solidFill>
                  <a:srgbClr val="545454"/>
                </a:solidFill>
                <a:effectLst/>
                <a:latin typeface="Helvetica Neue"/>
              </a:rPr>
              <a:t>Add, edit, delete &amp; view customers, billers, suppliers</a:t>
            </a:r>
          </a:p>
          <a:p>
            <a:pPr marL="342900" indent="-342900" algn="l">
              <a:buFont typeface="Arial" panose="020B0604020202020204" pitchFamily="34" charset="0"/>
              <a:buChar char="•"/>
            </a:pPr>
            <a:r>
              <a:rPr lang="en-US" sz="2400" b="0" i="0" dirty="0">
                <a:solidFill>
                  <a:srgbClr val="545454"/>
                </a:solidFill>
                <a:effectLst/>
                <a:latin typeface="Helvetica Neue"/>
              </a:rPr>
              <a:t>Import customers, billers, suppliers by CSV</a:t>
            </a:r>
          </a:p>
          <a:p>
            <a:pPr algn="l"/>
            <a:endParaRPr lang="en-US" sz="2400" b="0" i="0" dirty="0">
              <a:solidFill>
                <a:srgbClr val="545454"/>
              </a:solidFill>
              <a:effectLst/>
              <a:latin typeface="Helvetica Neue"/>
            </a:endParaRPr>
          </a:p>
          <a:p>
            <a:br>
              <a:rPr lang="en-US" sz="2400" dirty="0"/>
            </a:br>
            <a:endParaRPr lang="en-US" sz="2400" b="0" i="0" dirty="0">
              <a:solidFill>
                <a:srgbClr val="545454"/>
              </a:solidFill>
              <a:effectLst/>
              <a:latin typeface="Helvetica Neue"/>
            </a:endParaRPr>
          </a:p>
        </p:txBody>
      </p:sp>
      <p:pic>
        <p:nvPicPr>
          <p:cNvPr id="6" name="Picture 5">
            <a:extLst>
              <a:ext uri="{FF2B5EF4-FFF2-40B4-BE49-F238E27FC236}">
                <a16:creationId xmlns:a16="http://schemas.microsoft.com/office/drawing/2014/main" id="{FE5BFE00-B94B-4F27-B3B6-DB7A49B1FFDD}"/>
              </a:ext>
            </a:extLst>
          </p:cNvPr>
          <p:cNvPicPr>
            <a:picLocks noChangeAspect="1"/>
          </p:cNvPicPr>
          <p:nvPr/>
        </p:nvPicPr>
        <p:blipFill rotWithShape="1">
          <a:blip r:embed="rId2">
            <a:extLst>
              <a:ext uri="{28A0092B-C50C-407E-A947-70E740481C1C}">
                <a14:useLocalDpi xmlns:a14="http://schemas.microsoft.com/office/drawing/2010/main" val="0"/>
              </a:ext>
            </a:extLst>
          </a:blip>
          <a:srcRect l="2" t="26177" r="-2" b="35213"/>
          <a:stretch/>
        </p:blipFill>
        <p:spPr>
          <a:xfrm>
            <a:off x="162885" y="151811"/>
            <a:ext cx="2973719" cy="811792"/>
          </a:xfrm>
          <a:prstGeom prst="rect">
            <a:avLst/>
          </a:prstGeom>
        </p:spPr>
      </p:pic>
      <p:sp>
        <p:nvSpPr>
          <p:cNvPr id="8" name="TextBox 7">
            <a:extLst>
              <a:ext uri="{FF2B5EF4-FFF2-40B4-BE49-F238E27FC236}">
                <a16:creationId xmlns:a16="http://schemas.microsoft.com/office/drawing/2014/main" id="{E771E831-E9C4-4874-AE80-0543CDE7D772}"/>
              </a:ext>
            </a:extLst>
          </p:cNvPr>
          <p:cNvSpPr txBox="1"/>
          <p:nvPr/>
        </p:nvSpPr>
        <p:spPr>
          <a:xfrm>
            <a:off x="6308332" y="557707"/>
            <a:ext cx="5068505" cy="7109639"/>
          </a:xfrm>
          <a:prstGeom prst="rect">
            <a:avLst/>
          </a:prstGeom>
          <a:noFill/>
        </p:spPr>
        <p:txBody>
          <a:bodyPr wrap="square" rtlCol="0">
            <a:spAutoFit/>
          </a:bodyPr>
          <a:lstStyle/>
          <a:p>
            <a:pPr algn="l"/>
            <a:r>
              <a:rPr lang="en-US" sz="2400" b="1" i="0" dirty="0">
                <a:solidFill>
                  <a:srgbClr val="545454"/>
                </a:solidFill>
                <a:effectLst/>
                <a:latin typeface="Helvetica Neue"/>
              </a:rPr>
              <a:t>Reports</a:t>
            </a:r>
            <a:endParaRPr lang="en-US" sz="2400" b="0" i="0" dirty="0">
              <a:solidFill>
                <a:srgbClr val="545454"/>
              </a:solidFill>
              <a:effectLst/>
              <a:latin typeface="Helvetica Neue"/>
            </a:endParaRPr>
          </a:p>
          <a:p>
            <a:pPr marL="342900" indent="-342900" algn="l">
              <a:buFont typeface="Arial" panose="020B0604020202020204" pitchFamily="34" charset="0"/>
              <a:buChar char="•"/>
            </a:pPr>
            <a:r>
              <a:rPr lang="en-US" sz="2400" b="0" i="0" dirty="0">
                <a:solidFill>
                  <a:srgbClr val="545454"/>
                </a:solidFill>
                <a:effectLst/>
                <a:latin typeface="Helvetica Neue"/>
              </a:rPr>
              <a:t>Overview &amp; warehouse stock charts</a:t>
            </a:r>
          </a:p>
          <a:p>
            <a:pPr marL="342900" indent="-342900" algn="l">
              <a:buFont typeface="Arial" panose="020B0604020202020204" pitchFamily="34" charset="0"/>
              <a:buChar char="•"/>
            </a:pPr>
            <a:r>
              <a:rPr lang="en-US" sz="2400" b="0" i="0" dirty="0">
                <a:solidFill>
                  <a:srgbClr val="545454"/>
                </a:solidFill>
                <a:effectLst/>
                <a:latin typeface="Helvetica Neue"/>
              </a:rPr>
              <a:t>Product quantity &amp; expiry alerts</a:t>
            </a:r>
          </a:p>
          <a:p>
            <a:pPr marL="342900" indent="-342900" algn="l">
              <a:buFont typeface="Arial" panose="020B0604020202020204" pitchFamily="34" charset="0"/>
              <a:buChar char="•"/>
            </a:pPr>
            <a:r>
              <a:rPr lang="en-US" sz="2400" b="0" i="0" dirty="0">
                <a:solidFill>
                  <a:srgbClr val="545454"/>
                </a:solidFill>
                <a:effectLst/>
                <a:latin typeface="Helvetica Neue"/>
              </a:rPr>
              <a:t>Daily, monthly custom sales, payments, profit/loss purchase report</a:t>
            </a:r>
          </a:p>
          <a:p>
            <a:pPr marL="342900" indent="-342900" algn="l">
              <a:buFont typeface="Arial" panose="020B0604020202020204" pitchFamily="34" charset="0"/>
              <a:buChar char="•"/>
            </a:pPr>
            <a:r>
              <a:rPr lang="en-US" sz="2400" b="0" i="0" dirty="0">
                <a:solidFill>
                  <a:srgbClr val="545454"/>
                </a:solidFill>
                <a:effectLst/>
                <a:latin typeface="Helvetica Neue"/>
              </a:rPr>
              <a:t>Customers, supplier, due, best-seller reports</a:t>
            </a:r>
          </a:p>
          <a:p>
            <a:pPr algn="l"/>
            <a:endParaRPr lang="en-US" sz="2400" b="1" dirty="0">
              <a:solidFill>
                <a:srgbClr val="545454"/>
              </a:solidFill>
              <a:latin typeface="Helvetica Neue"/>
            </a:endParaRPr>
          </a:p>
          <a:p>
            <a:pPr algn="l"/>
            <a:r>
              <a:rPr lang="en-US" sz="2400" b="1" dirty="0">
                <a:solidFill>
                  <a:srgbClr val="545454"/>
                </a:solidFill>
                <a:latin typeface="Helvetica Neue"/>
              </a:rPr>
              <a:t>UI/UX</a:t>
            </a:r>
            <a:endParaRPr lang="en-US" sz="2400" dirty="0">
              <a:solidFill>
                <a:srgbClr val="545454"/>
              </a:solidFill>
              <a:latin typeface="Helvetica Neue"/>
            </a:endParaRPr>
          </a:p>
          <a:p>
            <a:pPr algn="l">
              <a:buFont typeface="Arial" panose="020B0604020202020204" pitchFamily="34" charset="0"/>
              <a:buChar char="•"/>
            </a:pPr>
            <a:r>
              <a:rPr lang="en-US" sz="2400" b="0" i="0" dirty="0">
                <a:solidFill>
                  <a:srgbClr val="545454"/>
                </a:solidFill>
                <a:effectLst/>
                <a:latin typeface="Helvetica Neue"/>
              </a:rPr>
              <a:t>User oriented design, touchscreen friendly</a:t>
            </a:r>
          </a:p>
          <a:p>
            <a:pPr algn="l">
              <a:buFont typeface="Arial" panose="020B0604020202020204" pitchFamily="34" charset="0"/>
              <a:buChar char="•"/>
            </a:pPr>
            <a:r>
              <a:rPr lang="en-US" sz="2400" b="0" i="0" dirty="0">
                <a:solidFill>
                  <a:srgbClr val="545454"/>
                </a:solidFill>
                <a:effectLst/>
                <a:latin typeface="Helvetica Neue"/>
              </a:rPr>
              <a:t>Suspend sales, print order &amp; bill</a:t>
            </a:r>
          </a:p>
          <a:p>
            <a:pPr algn="l">
              <a:buFont typeface="Arial" panose="020B0604020202020204" pitchFamily="34" charset="0"/>
              <a:buChar char="•"/>
            </a:pPr>
            <a:r>
              <a:rPr lang="en-US" sz="2400" b="0" i="0" dirty="0">
                <a:solidFill>
                  <a:srgbClr val="545454"/>
                </a:solidFill>
                <a:effectLst/>
                <a:latin typeface="Helvetica Neue"/>
              </a:rPr>
              <a:t>Can show bill screen to customers</a:t>
            </a:r>
          </a:p>
          <a:p>
            <a:pPr algn="l">
              <a:buFont typeface="Arial" panose="020B0604020202020204" pitchFamily="34" charset="0"/>
              <a:buChar char="•"/>
            </a:pPr>
            <a:r>
              <a:rPr lang="en-US" sz="2400" b="0" i="0" dirty="0">
                <a:solidFill>
                  <a:srgbClr val="545454"/>
                </a:solidFill>
                <a:effectLst/>
                <a:latin typeface="Helvetica Neue"/>
              </a:rPr>
              <a:t>Add sale, payment &amp; staff notes</a:t>
            </a:r>
          </a:p>
          <a:p>
            <a:br>
              <a:rPr lang="en-US" sz="2400" dirty="0"/>
            </a:br>
            <a:endParaRPr lang="en-US" sz="2400" b="0" i="0" dirty="0">
              <a:solidFill>
                <a:srgbClr val="545454"/>
              </a:solidFill>
              <a:effectLst/>
              <a:latin typeface="Helvetica Neue"/>
            </a:endParaRPr>
          </a:p>
          <a:p>
            <a:pPr algn="l"/>
            <a:endParaRPr lang="en-US" sz="2400" b="0" i="0" dirty="0">
              <a:solidFill>
                <a:srgbClr val="545454"/>
              </a:solidFill>
              <a:effectLst/>
              <a:latin typeface="Helvetica Neue"/>
            </a:endParaRPr>
          </a:p>
        </p:txBody>
      </p:sp>
    </p:spTree>
    <p:extLst>
      <p:ext uri="{BB962C8B-B14F-4D97-AF65-F5344CB8AC3E}">
        <p14:creationId xmlns:p14="http://schemas.microsoft.com/office/powerpoint/2010/main" val="784685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4E58B4-1730-405B-84DA-45E671A7B0A4}"/>
              </a:ext>
            </a:extLst>
          </p:cNvPr>
          <p:cNvPicPr>
            <a:picLocks noChangeAspect="1"/>
          </p:cNvPicPr>
          <p:nvPr/>
        </p:nvPicPr>
        <p:blipFill rotWithShape="1">
          <a:blip r:embed="rId2"/>
          <a:srcRect l="12123" r="10523"/>
          <a:stretch/>
        </p:blipFill>
        <p:spPr>
          <a:xfrm>
            <a:off x="1477926" y="680690"/>
            <a:ext cx="9431079" cy="5390289"/>
          </a:xfrm>
          <a:prstGeom prst="rect">
            <a:avLst/>
          </a:prstGeom>
        </p:spPr>
      </p:pic>
      <p:pic>
        <p:nvPicPr>
          <p:cNvPr id="4" name="Picture 3">
            <a:extLst>
              <a:ext uri="{FF2B5EF4-FFF2-40B4-BE49-F238E27FC236}">
                <a16:creationId xmlns:a16="http://schemas.microsoft.com/office/drawing/2014/main" id="{F3369AF4-FD39-4489-8AC0-9D2246B21255}"/>
              </a:ext>
            </a:extLst>
          </p:cNvPr>
          <p:cNvPicPr>
            <a:picLocks noChangeAspect="1"/>
          </p:cNvPicPr>
          <p:nvPr/>
        </p:nvPicPr>
        <p:blipFill rotWithShape="1">
          <a:blip r:embed="rId3">
            <a:extLst>
              <a:ext uri="{28A0092B-C50C-407E-A947-70E740481C1C}">
                <a14:useLocalDpi xmlns:a14="http://schemas.microsoft.com/office/drawing/2010/main" val="0"/>
              </a:ext>
            </a:extLst>
          </a:blip>
          <a:srcRect b="15504"/>
          <a:stretch/>
        </p:blipFill>
        <p:spPr>
          <a:xfrm>
            <a:off x="0" y="171184"/>
            <a:ext cx="12876587" cy="6698512"/>
          </a:xfrm>
          <a:prstGeom prst="rect">
            <a:avLst/>
          </a:prstGeom>
        </p:spPr>
      </p:pic>
      <p:pic>
        <p:nvPicPr>
          <p:cNvPr id="7" name="Picture 6">
            <a:extLst>
              <a:ext uri="{FF2B5EF4-FFF2-40B4-BE49-F238E27FC236}">
                <a16:creationId xmlns:a16="http://schemas.microsoft.com/office/drawing/2014/main" id="{78F5F87C-A1A4-4980-92F3-121BEF11243D}"/>
              </a:ext>
            </a:extLst>
          </p:cNvPr>
          <p:cNvPicPr>
            <a:picLocks noChangeAspect="1"/>
          </p:cNvPicPr>
          <p:nvPr/>
        </p:nvPicPr>
        <p:blipFill rotWithShape="1">
          <a:blip r:embed="rId4">
            <a:extLst>
              <a:ext uri="{28A0092B-C50C-407E-A947-70E740481C1C}">
                <a14:useLocalDpi xmlns:a14="http://schemas.microsoft.com/office/drawing/2010/main" val="0"/>
              </a:ext>
            </a:extLst>
          </a:blip>
          <a:srcRect l="2" t="26177" r="-2" b="35213"/>
          <a:stretch/>
        </p:blipFill>
        <p:spPr>
          <a:xfrm>
            <a:off x="5085761" y="1759586"/>
            <a:ext cx="1577797" cy="430721"/>
          </a:xfrm>
          <a:prstGeom prst="rect">
            <a:avLst/>
          </a:prstGeom>
        </p:spPr>
      </p:pic>
    </p:spTree>
    <p:extLst>
      <p:ext uri="{BB962C8B-B14F-4D97-AF65-F5344CB8AC3E}">
        <p14:creationId xmlns:p14="http://schemas.microsoft.com/office/powerpoint/2010/main" val="680107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25E362-35A9-4EC4-8872-20DF087F75C4}"/>
              </a:ext>
            </a:extLst>
          </p:cNvPr>
          <p:cNvPicPr>
            <a:picLocks noChangeAspect="1"/>
          </p:cNvPicPr>
          <p:nvPr/>
        </p:nvPicPr>
        <p:blipFill rotWithShape="1">
          <a:blip r:embed="rId2"/>
          <a:srcRect r="17328" b="37083"/>
          <a:stretch/>
        </p:blipFill>
        <p:spPr>
          <a:xfrm>
            <a:off x="1244010" y="744447"/>
            <a:ext cx="10079310" cy="474754"/>
          </a:xfrm>
          <a:prstGeom prst="rect">
            <a:avLst/>
          </a:prstGeom>
        </p:spPr>
      </p:pic>
      <p:pic>
        <p:nvPicPr>
          <p:cNvPr id="4" name="Picture 3">
            <a:extLst>
              <a:ext uri="{FF2B5EF4-FFF2-40B4-BE49-F238E27FC236}">
                <a16:creationId xmlns:a16="http://schemas.microsoft.com/office/drawing/2014/main" id="{F3369AF4-FD39-4489-8AC0-9D2246B21255}"/>
              </a:ext>
            </a:extLst>
          </p:cNvPr>
          <p:cNvPicPr>
            <a:picLocks noChangeAspect="1"/>
          </p:cNvPicPr>
          <p:nvPr/>
        </p:nvPicPr>
        <p:blipFill rotWithShape="1">
          <a:blip r:embed="rId3">
            <a:extLst>
              <a:ext uri="{28A0092B-C50C-407E-A947-70E740481C1C}">
                <a14:useLocalDpi xmlns:a14="http://schemas.microsoft.com/office/drawing/2010/main" val="0"/>
              </a:ext>
            </a:extLst>
          </a:blip>
          <a:srcRect b="15504"/>
          <a:stretch/>
        </p:blipFill>
        <p:spPr>
          <a:xfrm>
            <a:off x="-121920" y="147233"/>
            <a:ext cx="13075920" cy="6802207"/>
          </a:xfrm>
          <a:prstGeom prst="rect">
            <a:avLst/>
          </a:prstGeom>
        </p:spPr>
      </p:pic>
      <p:pic>
        <p:nvPicPr>
          <p:cNvPr id="9" name="Picture 8">
            <a:extLst>
              <a:ext uri="{FF2B5EF4-FFF2-40B4-BE49-F238E27FC236}">
                <a16:creationId xmlns:a16="http://schemas.microsoft.com/office/drawing/2014/main" id="{AA9BB168-B391-43B9-BD89-A7A1C80D7CA9}"/>
              </a:ext>
            </a:extLst>
          </p:cNvPr>
          <p:cNvPicPr>
            <a:picLocks noChangeAspect="1"/>
          </p:cNvPicPr>
          <p:nvPr/>
        </p:nvPicPr>
        <p:blipFill rotWithShape="1">
          <a:blip r:embed="rId2"/>
          <a:srcRect l="89796"/>
          <a:stretch/>
        </p:blipFill>
        <p:spPr>
          <a:xfrm>
            <a:off x="9608289" y="744445"/>
            <a:ext cx="1244010" cy="754577"/>
          </a:xfrm>
          <a:prstGeom prst="rect">
            <a:avLst/>
          </a:prstGeom>
        </p:spPr>
      </p:pic>
      <p:pic>
        <p:nvPicPr>
          <p:cNvPr id="10" name="Picture 9">
            <a:extLst>
              <a:ext uri="{FF2B5EF4-FFF2-40B4-BE49-F238E27FC236}">
                <a16:creationId xmlns:a16="http://schemas.microsoft.com/office/drawing/2014/main" id="{D50EBECD-53F8-4281-9A19-FF0F0C5D08C5}"/>
              </a:ext>
            </a:extLst>
          </p:cNvPr>
          <p:cNvPicPr>
            <a:picLocks noChangeAspect="1"/>
          </p:cNvPicPr>
          <p:nvPr/>
        </p:nvPicPr>
        <p:blipFill rotWithShape="1">
          <a:blip r:embed="rId4"/>
          <a:srcRect l="4324"/>
          <a:stretch/>
        </p:blipFill>
        <p:spPr>
          <a:xfrm>
            <a:off x="1760930" y="1357544"/>
            <a:ext cx="6217920" cy="4142912"/>
          </a:xfrm>
          <a:prstGeom prst="rect">
            <a:avLst/>
          </a:prstGeom>
        </p:spPr>
      </p:pic>
      <p:pic>
        <p:nvPicPr>
          <p:cNvPr id="12" name="Picture 11">
            <a:extLst>
              <a:ext uri="{FF2B5EF4-FFF2-40B4-BE49-F238E27FC236}">
                <a16:creationId xmlns:a16="http://schemas.microsoft.com/office/drawing/2014/main" id="{9F3AD075-991A-4A95-83E3-D7AD18123627}"/>
              </a:ext>
            </a:extLst>
          </p:cNvPr>
          <p:cNvPicPr>
            <a:picLocks noChangeAspect="1"/>
          </p:cNvPicPr>
          <p:nvPr/>
        </p:nvPicPr>
        <p:blipFill>
          <a:blip r:embed="rId5"/>
          <a:stretch>
            <a:fillRect/>
          </a:stretch>
        </p:blipFill>
        <p:spPr>
          <a:xfrm>
            <a:off x="7293085" y="2413063"/>
            <a:ext cx="2688185" cy="2270546"/>
          </a:xfrm>
          <a:prstGeom prst="rect">
            <a:avLst/>
          </a:prstGeom>
        </p:spPr>
      </p:pic>
    </p:spTree>
    <p:extLst>
      <p:ext uri="{BB962C8B-B14F-4D97-AF65-F5344CB8AC3E}">
        <p14:creationId xmlns:p14="http://schemas.microsoft.com/office/powerpoint/2010/main" val="376147388"/>
      </p:ext>
    </p:extLst>
  </p:cSld>
  <p:clrMapOvr>
    <a:masterClrMapping/>
  </p:clrMapOvr>
</p:sld>
</file>

<file path=ppt/theme/theme1.xml><?xml version="1.0" encoding="utf-8"?>
<a:theme xmlns:a="http://schemas.openxmlformats.org/drawingml/2006/main" name="Cover and End Slide Master">
  <a:themeElements>
    <a:clrScheme name="ALLPPT - COLOR 002">
      <a:dk1>
        <a:sysClr val="windowText" lastClr="000000"/>
      </a:dk1>
      <a:lt1>
        <a:sysClr val="window" lastClr="FFFFFF"/>
      </a:lt1>
      <a:dk2>
        <a:srgbClr val="44546A"/>
      </a:dk2>
      <a:lt2>
        <a:srgbClr val="E7E6E6"/>
      </a:lt2>
      <a:accent1>
        <a:srgbClr val="F0786E"/>
      </a:accent1>
      <a:accent2>
        <a:srgbClr val="F0A884"/>
      </a:accent2>
      <a:accent3>
        <a:srgbClr val="EBD2A0"/>
      </a:accent3>
      <a:accent4>
        <a:srgbClr val="AFD2C8"/>
      </a:accent4>
      <a:accent5>
        <a:srgbClr val="96C8F0"/>
      </a:accent5>
      <a:accent6>
        <a:srgbClr val="5B5B5B"/>
      </a:accent6>
      <a:hlink>
        <a:srgbClr val="FFFFFF"/>
      </a:hlink>
      <a:folHlink>
        <a:srgbClr val="FFFFFF"/>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 COLOR 002">
      <a:dk1>
        <a:sysClr val="windowText" lastClr="000000"/>
      </a:dk1>
      <a:lt1>
        <a:sysClr val="window" lastClr="FFFFFF"/>
      </a:lt1>
      <a:dk2>
        <a:srgbClr val="44546A"/>
      </a:dk2>
      <a:lt2>
        <a:srgbClr val="E7E6E6"/>
      </a:lt2>
      <a:accent1>
        <a:srgbClr val="F0786E"/>
      </a:accent1>
      <a:accent2>
        <a:srgbClr val="F0A884"/>
      </a:accent2>
      <a:accent3>
        <a:srgbClr val="EBD2A0"/>
      </a:accent3>
      <a:accent4>
        <a:srgbClr val="AFD2C8"/>
      </a:accent4>
      <a:accent5>
        <a:srgbClr val="96C8F0"/>
      </a:accent5>
      <a:accent6>
        <a:srgbClr val="5B5B5B"/>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 COLOR 002">
      <a:dk1>
        <a:sysClr val="windowText" lastClr="000000"/>
      </a:dk1>
      <a:lt1>
        <a:sysClr val="window" lastClr="FFFFFF"/>
      </a:lt1>
      <a:dk2>
        <a:srgbClr val="44546A"/>
      </a:dk2>
      <a:lt2>
        <a:srgbClr val="E7E6E6"/>
      </a:lt2>
      <a:accent1>
        <a:srgbClr val="F0786E"/>
      </a:accent1>
      <a:accent2>
        <a:srgbClr val="F0A884"/>
      </a:accent2>
      <a:accent3>
        <a:srgbClr val="EBD2A0"/>
      </a:accent3>
      <a:accent4>
        <a:srgbClr val="AFD2C8"/>
      </a:accent4>
      <a:accent5>
        <a:srgbClr val="96C8F0"/>
      </a:accent5>
      <a:accent6>
        <a:srgbClr val="5B5B5B"/>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2928</TotalTime>
  <Words>745</Words>
  <Application>Microsoft Office PowerPoint</Application>
  <PresentationFormat>Widescreen</PresentationFormat>
  <Paragraphs>172</Paragraphs>
  <Slides>13</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13</vt:i4>
      </vt:variant>
    </vt:vector>
  </HeadingPairs>
  <TitlesOfParts>
    <vt:vector size="22" baseType="lpstr">
      <vt:lpstr>-apple-system</vt:lpstr>
      <vt:lpstr>Arial</vt:lpstr>
      <vt:lpstr>Arial Black</vt:lpstr>
      <vt:lpstr>Calibri</vt:lpstr>
      <vt:lpstr>Helvetica Neue</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stellarshank</cp:lastModifiedBy>
  <cp:revision>81</cp:revision>
  <dcterms:created xsi:type="dcterms:W3CDTF">2020-01-20T05:08:25Z</dcterms:created>
  <dcterms:modified xsi:type="dcterms:W3CDTF">2023-01-28T08:07:52Z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37981573</vt:lpwstr>
  </property>
  <property fmtid="{D5CDD505-2E9C-101B-9397-08002B2CF9AE}" pid="3" name="NXPowerLiteSettings">
    <vt:lpwstr>F7000400038000</vt:lpwstr>
  </property>
  <property fmtid="{D5CDD505-2E9C-101B-9397-08002B2CF9AE}" pid="4" name="NXPowerLiteVersion">
    <vt:lpwstr>S9.1.0</vt:lpwstr>
  </property>
</Properties>
</file>