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7"/>
  </p:notesMasterIdLst>
  <p:sldIdLst>
    <p:sldId id="256" r:id="rId5"/>
    <p:sldId id="257"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83" autoAdjust="0"/>
    <p:restoredTop sz="94660"/>
  </p:normalViewPr>
  <p:slideViewPr>
    <p:cSldViewPr snapToGrid="0">
      <p:cViewPr varScale="1">
        <p:scale>
          <a:sx n="115" d="100"/>
          <a:sy n="115" d="100"/>
        </p:scale>
        <p:origin x="120" y="4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notesMaster" Target="notesMasters/notesMaster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116386-DEBD-49E5-9F85-9B05198FC40A}" type="datetimeFigureOut">
              <a:rPr lang="en-US"/>
              <a:t>8/13/2015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29A38A-3C60-49D5-8B3C-B4A1B47BA0F6}" type="slidenum">
              <a:rPr lang="en-US"/>
              <a:t>‹#›</a:t>
            </a:fld>
            <a:endParaRPr lang="en-US"/>
          </a:p>
        </p:txBody>
      </p:sp>
    </p:spTree>
    <p:extLst>
      <p:ext uri="{BB962C8B-B14F-4D97-AF65-F5344CB8AC3E}">
        <p14:creationId xmlns:p14="http://schemas.microsoft.com/office/powerpoint/2010/main" val="56592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29A38A-3C60-49D5-8B3C-B4A1B47BA0F6}" type="slidenum">
              <a:rPr lang="en-US"/>
              <a:t>1</a:t>
            </a:fld>
            <a:endParaRPr lang="en-US"/>
          </a:p>
        </p:txBody>
      </p:sp>
    </p:spTree>
    <p:extLst>
      <p:ext uri="{BB962C8B-B14F-4D97-AF65-F5344CB8AC3E}">
        <p14:creationId xmlns:p14="http://schemas.microsoft.com/office/powerpoint/2010/main" val="34129393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39DC83-95C8-4693-9BF0-7ED61A4F519A}" type="slidenum">
              <a:rPr lang="en-US" smtClean="0"/>
              <a:t>2</a:t>
            </a:fld>
            <a:endParaRPr lang="en-US"/>
          </a:p>
        </p:txBody>
      </p:sp>
    </p:spTree>
    <p:extLst>
      <p:ext uri="{BB962C8B-B14F-4D97-AF65-F5344CB8AC3E}">
        <p14:creationId xmlns:p14="http://schemas.microsoft.com/office/powerpoint/2010/main" val="21785073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1FA7AC5-6045-4418-8E60-F48788734473}" type="datetimeFigureOut">
              <a:rPr lang="en-US" smtClean="0"/>
              <a:t>8/13/2015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5081685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1FA7AC5-6045-4418-8E60-F48788734473}" type="datetimeFigureOut">
              <a:rPr lang="en-US" smtClean="0"/>
              <a:t>8/13/2015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613236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1FA7AC5-6045-4418-8E60-F48788734473}" type="datetimeFigureOut">
              <a:rPr lang="en-US" smtClean="0"/>
              <a:t>8/13/2015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2660566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1FA7AC5-6045-4418-8E60-F48788734473}" type="datetimeFigureOut">
              <a:rPr lang="en-US" smtClean="0"/>
              <a:t>8/13/2015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33863268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1FA7AC5-6045-4418-8E60-F48788734473}" type="datetimeFigureOut">
              <a:rPr lang="en-US" smtClean="0"/>
              <a:t>8/13/2015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18752067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1FA7AC5-6045-4418-8E60-F48788734473}" type="datetimeFigureOut">
              <a:rPr lang="en-US" smtClean="0"/>
              <a:t>8/13/2015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3401293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1FA7AC5-6045-4418-8E60-F48788734473}" type="datetimeFigureOut">
              <a:rPr lang="en-US" smtClean="0"/>
              <a:t>8/13/2015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30564904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1FA7AC5-6045-4418-8E60-F48788734473}" type="datetimeFigureOut">
              <a:rPr lang="en-US" smtClean="0"/>
              <a:t>8/13/2015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35739763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FA7AC5-6045-4418-8E60-F48788734473}" type="datetimeFigureOut">
              <a:rPr lang="en-US" smtClean="0"/>
              <a:t>8/13/2015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3201795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1FA7AC5-6045-4418-8E60-F48788734473}" type="datetimeFigureOut">
              <a:rPr lang="en-US" smtClean="0"/>
              <a:t>8/13/2015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25262012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1FA7AC5-6045-4418-8E60-F48788734473}" type="datetimeFigureOut">
              <a:rPr lang="en-US" smtClean="0"/>
              <a:t>8/13/2015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242868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FA7AC5-6045-4418-8E60-F48788734473}" type="datetimeFigureOut">
              <a:rPr lang="en-US" smtClean="0"/>
              <a:t>8/13/2015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1CAF9-4461-454A-B702-D536C3775752}" type="slidenum">
              <a:rPr lang="en-US" smtClean="0"/>
              <a:t>‹#›</a:t>
            </a:fld>
            <a:endParaRPr lang="en-US"/>
          </a:p>
        </p:txBody>
      </p:sp>
    </p:spTree>
    <p:extLst>
      <p:ext uri="{BB962C8B-B14F-4D97-AF65-F5344CB8AC3E}">
        <p14:creationId xmlns:p14="http://schemas.microsoft.com/office/powerpoint/2010/main" val="39311329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khoungbeke@upperquadrant.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mailto:kpearlman@upperquadrant.com"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Task: Build a Team Page</a:t>
            </a:r>
            <a:endParaRPr lang="en-US" dirty="0"/>
          </a:p>
        </p:txBody>
      </p:sp>
      <p:sp>
        <p:nvSpPr>
          <p:cNvPr id="3" name="Subtitle 2"/>
          <p:cNvSpPr>
            <a:spLocks noGrp="1"/>
          </p:cNvSpPr>
          <p:nvPr>
            <p:ph type="subTitle" idx="1"/>
          </p:nvPr>
        </p:nvSpPr>
        <p:spPr>
          <a:xfrm>
            <a:off x="1524000" y="3602038"/>
            <a:ext cx="9144000" cy="1674720"/>
          </a:xfrm>
        </p:spPr>
        <p:txBody>
          <a:bodyPr vert="horz" lIns="91440" tIns="45720" rIns="91440" bIns="45720" rtlCol="0" anchor="t">
            <a:normAutofit fontScale="77500" lnSpcReduction="20000"/>
          </a:bodyPr>
          <a:lstStyle/>
          <a:p>
            <a:r>
              <a:rPr lang="en-US" dirty="0"/>
              <a:t>Your task is to implement the “team page” design. We want to get a sense of how you would approach building this page using what is included in the task folder. You will find a .jpg mockup along with the source file designed in Sketch. The images and company logo are included too. Don’t worry about matching the fonts included on the mockup. Just do your best to mock the design!</a:t>
            </a:r>
            <a:endParaRPr lang="en-US" dirty="0"/>
          </a:p>
          <a:p>
            <a:r>
              <a:rPr lang="en-US" dirty="0"/>
              <a:t>Please email the completed project to </a:t>
            </a:r>
            <a:r>
              <a:rPr lang="en-US" dirty="0">
                <a:hlinkClick r:id="rId3"/>
              </a:rPr>
              <a:t>khoungbeke@upperquadrant.com</a:t>
            </a:r>
            <a:r>
              <a:rPr lang="en-US" dirty="0"/>
              <a:t> and </a:t>
            </a:r>
            <a:r>
              <a:rPr lang="en-US" dirty="0">
                <a:hlinkClick r:id="rId4"/>
              </a:rPr>
              <a:t>kpearlman@upperquadrant.com</a:t>
            </a:r>
            <a:endParaRPr lang="en-US" dirty="0"/>
          </a:p>
        </p:txBody>
      </p:sp>
    </p:spTree>
    <p:extLst>
      <p:ext uri="{BB962C8B-B14F-4D97-AF65-F5344CB8AC3E}">
        <p14:creationId xmlns:p14="http://schemas.microsoft.com/office/powerpoint/2010/main" val="41570825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816907273"/>
              </p:ext>
            </p:extLst>
          </p:nvPr>
        </p:nvGraphicFramePr>
        <p:xfrm>
          <a:off x="165203" y="121879"/>
          <a:ext cx="11283058" cy="518160"/>
        </p:xfrm>
        <a:graphic>
          <a:graphicData uri="http://schemas.openxmlformats.org/drawingml/2006/table">
            <a:tbl>
              <a:tblPr firstRow="1" bandRow="1">
                <a:tableStyleId>{2D5ABB26-0587-4C30-8999-92F81FD0307C}</a:tableStyleId>
              </a:tblPr>
              <a:tblGrid>
                <a:gridCol w="474408">
                  <a:extLst>
                    <a:ext uri="{9D8B030D-6E8A-4147-A177-3AD203B41FA5}">
                      <a16:colId xmlns:a16="http://schemas.microsoft.com/office/drawing/2014/main" val="20000"/>
                    </a:ext>
                  </a:extLst>
                </a:gridCol>
                <a:gridCol w="1395757">
                  <a:extLst>
                    <a:ext uri="{9D8B030D-6E8A-4147-A177-3AD203B41FA5}">
                      <a16:colId xmlns:a16="http://schemas.microsoft.com/office/drawing/2014/main" val="20001"/>
                    </a:ext>
                  </a:extLst>
                </a:gridCol>
                <a:gridCol w="2138407">
                  <a:extLst>
                    <a:ext uri="{9D8B030D-6E8A-4147-A177-3AD203B41FA5}">
                      <a16:colId xmlns:a16="http://schemas.microsoft.com/office/drawing/2014/main" val="20002"/>
                    </a:ext>
                  </a:extLst>
                </a:gridCol>
                <a:gridCol w="2448246">
                  <a:extLst>
                    <a:ext uri="{9D8B030D-6E8A-4147-A177-3AD203B41FA5}">
                      <a16:colId xmlns:a16="http://schemas.microsoft.com/office/drawing/2014/main" val="20003"/>
                    </a:ext>
                  </a:extLst>
                </a:gridCol>
                <a:gridCol w="1558746">
                  <a:extLst>
                    <a:ext uri="{9D8B030D-6E8A-4147-A177-3AD203B41FA5}">
                      <a16:colId xmlns:a16="http://schemas.microsoft.com/office/drawing/2014/main" val="20004"/>
                    </a:ext>
                  </a:extLst>
                </a:gridCol>
                <a:gridCol w="1182236">
                  <a:extLst>
                    <a:ext uri="{9D8B030D-6E8A-4147-A177-3AD203B41FA5}">
                      <a16:colId xmlns:a16="http://schemas.microsoft.com/office/drawing/2014/main" val="20005"/>
                    </a:ext>
                  </a:extLst>
                </a:gridCol>
                <a:gridCol w="1395613">
                  <a:extLst>
                    <a:ext uri="{9D8B030D-6E8A-4147-A177-3AD203B41FA5}">
                      <a16:colId xmlns:a16="http://schemas.microsoft.com/office/drawing/2014/main" val="20006"/>
                    </a:ext>
                  </a:extLst>
                </a:gridCol>
                <a:gridCol w="689645">
                  <a:extLst>
                    <a:ext uri="{9D8B030D-6E8A-4147-A177-3AD203B41FA5}">
                      <a16:colId xmlns:a16="http://schemas.microsoft.com/office/drawing/2014/main" val="20007"/>
                    </a:ext>
                  </a:extLst>
                </a:gridCol>
              </a:tblGrid>
              <a:tr h="177351">
                <a:tc rowSpan="2">
                  <a:txBody>
                    <a:bodyPr/>
                    <a:lstStyle/>
                    <a:p>
                      <a:pPr algn="ctr"/>
                      <a:r>
                        <a:rPr lang="en-US" sz="2800" b="1" dirty="0" smtClean="0">
                          <a:solidFill>
                            <a:schemeClr val="bg1"/>
                          </a:solidFill>
                          <a:latin typeface="+mn-lt"/>
                        </a:rPr>
                        <a:t>D</a:t>
                      </a:r>
                      <a:endParaRPr lang="en-US" sz="2800" b="1" dirty="0">
                        <a:solidFill>
                          <a:schemeClr val="bg1"/>
                        </a:solidFill>
                        <a:latin typeface="+mn-lt"/>
                      </a:endParaRPr>
                    </a:p>
                  </a:txBody>
                  <a:tcPr anchor="ctr">
                    <a:lnL w="12700" cap="flat" cmpd="sng" algn="ctr">
                      <a:solidFill>
                        <a:schemeClr val="accent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r>
                        <a:rPr lang="en-US" sz="800" dirty="0" smtClean="0">
                          <a:solidFill>
                            <a:schemeClr val="tx1">
                              <a:lumMod val="50000"/>
                              <a:lumOff val="50000"/>
                            </a:schemeClr>
                          </a:solidFill>
                          <a:latin typeface="+mj-lt"/>
                        </a:rPr>
                        <a:t>Route</a:t>
                      </a:r>
                      <a:endParaRPr lang="en-US" sz="800" dirty="0">
                        <a:solidFill>
                          <a:schemeClr val="tx1">
                            <a:lumMod val="50000"/>
                            <a:lumOff val="50000"/>
                          </a:schemeClr>
                        </a:solidFill>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US" sz="800" dirty="0" smtClean="0">
                          <a:solidFill>
                            <a:schemeClr val="tx1">
                              <a:lumMod val="50000"/>
                              <a:lumOff val="50000"/>
                            </a:schemeClr>
                          </a:solidFill>
                          <a:latin typeface="+mj-lt"/>
                        </a:rPr>
                        <a:t>Area</a:t>
                      </a:r>
                      <a:endParaRPr lang="en-US" sz="800" dirty="0">
                        <a:solidFill>
                          <a:schemeClr val="tx1">
                            <a:lumMod val="50000"/>
                            <a:lumOff val="50000"/>
                          </a:schemeClr>
                        </a:solidFill>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US" sz="800" dirty="0" smtClean="0">
                          <a:solidFill>
                            <a:schemeClr val="tx1">
                              <a:lumMod val="50000"/>
                              <a:lumOff val="50000"/>
                            </a:schemeClr>
                          </a:solidFill>
                          <a:latin typeface="+mj-lt"/>
                        </a:rPr>
                        <a:t>Page / Topic</a:t>
                      </a:r>
                      <a:endParaRPr lang="en-US" sz="800" dirty="0">
                        <a:solidFill>
                          <a:schemeClr val="tx1">
                            <a:lumMod val="50000"/>
                            <a:lumOff val="50000"/>
                          </a:schemeClr>
                        </a:solidFill>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US" sz="800" dirty="0" smtClean="0">
                          <a:solidFill>
                            <a:schemeClr val="tx1">
                              <a:lumMod val="50000"/>
                              <a:lumOff val="50000"/>
                            </a:schemeClr>
                          </a:solidFill>
                          <a:latin typeface="+mj-lt"/>
                        </a:rPr>
                        <a:t>Section</a:t>
                      </a:r>
                      <a:endParaRPr lang="en-US" sz="800" dirty="0">
                        <a:solidFill>
                          <a:schemeClr val="tx1">
                            <a:lumMod val="50000"/>
                            <a:lumOff val="50000"/>
                          </a:schemeClr>
                        </a:solidFill>
                        <a:latin typeface="+mj-lt"/>
                      </a:endParaRPr>
                    </a:p>
                  </a:txBody>
                  <a:tcPr>
                    <a:lnL w="12700" cap="flat" cmpd="sng" algn="ctr">
                      <a:no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US" sz="800" dirty="0" smtClean="0">
                          <a:solidFill>
                            <a:schemeClr val="tx1">
                              <a:lumMod val="50000"/>
                              <a:lumOff val="50000"/>
                            </a:schemeClr>
                          </a:solidFill>
                          <a:latin typeface="+mj-lt"/>
                        </a:rPr>
                        <a:t>State</a:t>
                      </a:r>
                      <a:endParaRPr lang="en-US" sz="800" dirty="0">
                        <a:solidFill>
                          <a:schemeClr val="tx1">
                            <a:lumMod val="50000"/>
                            <a:lumOff val="50000"/>
                          </a:schemeClr>
                        </a:solidFill>
                        <a:latin typeface="+mj-lt"/>
                      </a:endParaRPr>
                    </a:p>
                  </a:txBody>
                  <a:tcPr>
                    <a:lnL w="12700" cap="flat" cmpd="sng" algn="ctr">
                      <a:solidFill>
                        <a:schemeClr val="bg1">
                          <a:lumMod val="9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US" sz="800" dirty="0" smtClean="0">
                          <a:solidFill>
                            <a:schemeClr val="tx1">
                              <a:lumMod val="50000"/>
                              <a:lumOff val="50000"/>
                            </a:schemeClr>
                          </a:solidFill>
                          <a:latin typeface="+mj-lt"/>
                        </a:rPr>
                        <a:t>POV</a:t>
                      </a:r>
                      <a:endParaRPr lang="en-US" sz="800" dirty="0">
                        <a:solidFill>
                          <a:schemeClr val="tx1">
                            <a:lumMod val="50000"/>
                            <a:lumOff val="50000"/>
                          </a:schemeClr>
                        </a:solidFill>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US" sz="800" dirty="0" smtClean="0">
                          <a:solidFill>
                            <a:schemeClr val="tx1">
                              <a:lumMod val="50000"/>
                              <a:lumOff val="50000"/>
                            </a:schemeClr>
                          </a:solidFill>
                          <a:latin typeface="+mj-lt"/>
                        </a:rPr>
                        <a:t>Lock Date</a:t>
                      </a:r>
                      <a:endParaRPr lang="en-US" sz="800" dirty="0">
                        <a:solidFill>
                          <a:schemeClr val="tx1">
                            <a:lumMod val="50000"/>
                            <a:lumOff val="50000"/>
                          </a:schemeClr>
                        </a:solidFill>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0000"/>
                  </a:ext>
                </a:extLst>
              </a:tr>
              <a:tr h="301163">
                <a:tc vMerge="1">
                  <a:txBody>
                    <a:bodyPr/>
                    <a:lstStyle/>
                    <a:p>
                      <a:endParaRPr lang="en-US" dirty="0"/>
                    </a:p>
                  </a:txBody>
                  <a:tcPr/>
                </a:tc>
                <a:tc>
                  <a:txBody>
                    <a:bodyPr/>
                    <a:lstStyle/>
                    <a:p>
                      <a:endParaRPr lang="en-US" sz="1200" dirty="0">
                        <a:latin typeface="+mj-lt"/>
                      </a:endParaRPr>
                    </a:p>
                  </a:txBody>
                  <a:tcPr>
                    <a:lnL w="12700" cap="flat" cmpd="sng" algn="ctr">
                      <a:no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dirty="0" smtClean="0">
                          <a:latin typeface="+mj-lt"/>
                        </a:rPr>
                        <a:t>Marketing</a:t>
                      </a:r>
                      <a:endParaRPr lang="en-US" sz="1200" dirty="0">
                        <a:latin typeface="+mj-lt"/>
                      </a:endParaRP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dirty="0" smtClean="0">
                          <a:latin typeface="+mj-lt"/>
                        </a:rPr>
                        <a:t>View</a:t>
                      </a:r>
                      <a:endParaRPr lang="en-US" sz="1200" dirty="0">
                        <a:latin typeface="+mj-lt"/>
                      </a:endParaRP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dirty="0" smtClean="0">
                          <a:latin typeface="+mj-lt"/>
                        </a:rPr>
                        <a:t>Team</a:t>
                      </a:r>
                      <a:r>
                        <a:rPr lang="en-US" sz="1200" baseline="0" dirty="0" smtClean="0">
                          <a:latin typeface="+mj-lt"/>
                        </a:rPr>
                        <a:t> </a:t>
                      </a:r>
                      <a:endParaRPr lang="en-US" sz="1200" dirty="0">
                        <a:latin typeface="+mj-lt"/>
                      </a:endParaRP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dirty="0" smtClean="0">
                          <a:latin typeface="+mj-lt"/>
                        </a:rPr>
                        <a:t>Normal</a:t>
                      </a:r>
                      <a:endParaRPr lang="en-US" sz="1200" dirty="0">
                        <a:latin typeface="+mj-lt"/>
                      </a:endParaRP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dirty="0" smtClean="0">
                          <a:latin typeface="+mj-lt"/>
                        </a:rPr>
                        <a:t>Any</a:t>
                      </a:r>
                      <a:endParaRPr lang="en-US" sz="1200" dirty="0">
                        <a:latin typeface="+mj-lt"/>
                      </a:endParaRP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200" dirty="0">
                        <a:latin typeface="+mj-lt"/>
                      </a:endParaRP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
        <p:nvSpPr>
          <p:cNvPr id="4" name="Slide Number Placeholder 3"/>
          <p:cNvSpPr>
            <a:spLocks noGrp="1"/>
          </p:cNvSpPr>
          <p:nvPr>
            <p:ph type="sldNum" sz="quarter" idx="12"/>
          </p:nvPr>
        </p:nvSpPr>
        <p:spPr/>
        <p:txBody>
          <a:bodyPr/>
          <a:lstStyle/>
          <a:p>
            <a:fld id="{8C71CAF9-4461-454A-B702-D536C3775752}" type="slidenum">
              <a:rPr lang="en-US" smtClean="0"/>
              <a:t>2</a:t>
            </a:fld>
            <a:endParaRPr lang="en-US"/>
          </a:p>
        </p:txBody>
      </p:sp>
      <p:sp>
        <p:nvSpPr>
          <p:cNvPr id="5" name="TextBox 4"/>
          <p:cNvSpPr txBox="1"/>
          <p:nvPr/>
        </p:nvSpPr>
        <p:spPr>
          <a:xfrm>
            <a:off x="123568" y="748145"/>
            <a:ext cx="6625575" cy="784830"/>
          </a:xfrm>
          <a:prstGeom prst="rect">
            <a:avLst/>
          </a:prstGeom>
          <a:noFill/>
        </p:spPr>
        <p:txBody>
          <a:bodyPr wrap="square" rtlCol="0">
            <a:spAutoFit/>
          </a:bodyPr>
          <a:lstStyle/>
          <a:p>
            <a:r>
              <a:rPr lang="en-US" sz="1500" i="1" dirty="0" smtClean="0">
                <a:solidFill>
                  <a:schemeClr val="bg1">
                    <a:lumMod val="50000"/>
                  </a:schemeClr>
                </a:solidFill>
              </a:rPr>
              <a:t>The purpose of this page is to provide a personal touch to the site to help it stand out, to increase trust among visitors by providing faces to the names, and to express that the people behind the company are our most important resource.</a:t>
            </a:r>
            <a:endParaRPr lang="en-US" sz="1500" i="1" dirty="0">
              <a:solidFill>
                <a:schemeClr val="bg1">
                  <a:lumMod val="50000"/>
                </a:schemeClr>
              </a:solidFill>
            </a:endParaRPr>
          </a:p>
        </p:txBody>
      </p:sp>
      <p:sp>
        <p:nvSpPr>
          <p:cNvPr id="6" name="Content Placeholder 2"/>
          <p:cNvSpPr txBox="1">
            <a:spLocks/>
          </p:cNvSpPr>
          <p:nvPr/>
        </p:nvSpPr>
        <p:spPr>
          <a:xfrm>
            <a:off x="196336" y="1656887"/>
            <a:ext cx="6445533" cy="2660222"/>
          </a:xfrm>
          <a:prstGeom prst="rect">
            <a:avLst/>
          </a:prstGeom>
        </p:spPr>
        <p:txBody>
          <a:bodyPr numCol="2" spcCol="18288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u="sng" dirty="0" smtClean="0">
                <a:solidFill>
                  <a:srgbClr val="FF6600"/>
                </a:solidFill>
              </a:rPr>
              <a:t>Elements</a:t>
            </a:r>
          </a:p>
          <a:p>
            <a:r>
              <a:rPr lang="en-US" sz="1600" dirty="0" smtClean="0">
                <a:solidFill>
                  <a:srgbClr val="FF6600"/>
                </a:solidFill>
              </a:rPr>
              <a:t> </a:t>
            </a:r>
            <a:r>
              <a:rPr lang="en-US" sz="1600" dirty="0" err="1" smtClean="0">
                <a:solidFill>
                  <a:srgbClr val="FF6600"/>
                </a:solidFill>
              </a:rPr>
              <a:t>Nav</a:t>
            </a:r>
            <a:r>
              <a:rPr lang="en-US" sz="1600" dirty="0" smtClean="0">
                <a:solidFill>
                  <a:srgbClr val="FF6600"/>
                </a:solidFill>
              </a:rPr>
              <a:t> bar with company name/logo</a:t>
            </a:r>
          </a:p>
          <a:p>
            <a:r>
              <a:rPr lang="en-US" sz="1600" dirty="0" smtClean="0">
                <a:solidFill>
                  <a:srgbClr val="FF6600"/>
                </a:solidFill>
              </a:rPr>
              <a:t> Text areas</a:t>
            </a:r>
          </a:p>
          <a:p>
            <a:r>
              <a:rPr lang="en-US" sz="1600" dirty="0">
                <a:solidFill>
                  <a:srgbClr val="FF6600"/>
                </a:solidFill>
              </a:rPr>
              <a:t> </a:t>
            </a:r>
            <a:r>
              <a:rPr lang="en-US" sz="1600" dirty="0" smtClean="0">
                <a:solidFill>
                  <a:srgbClr val="FF6600"/>
                </a:solidFill>
              </a:rPr>
              <a:t>Photo for each team member</a:t>
            </a:r>
          </a:p>
          <a:p>
            <a:r>
              <a:rPr lang="en-US" sz="1600" dirty="0">
                <a:solidFill>
                  <a:srgbClr val="FF6600"/>
                </a:solidFill>
              </a:rPr>
              <a:t> </a:t>
            </a:r>
            <a:r>
              <a:rPr lang="en-US" sz="1600" dirty="0" smtClean="0">
                <a:solidFill>
                  <a:srgbClr val="FF6600"/>
                </a:solidFill>
              </a:rPr>
              <a:t>Footer</a:t>
            </a:r>
            <a:endParaRPr lang="en-US" sz="1600" u="sng" dirty="0" smtClean="0">
              <a:solidFill>
                <a:srgbClr val="CC0066"/>
              </a:solidFill>
            </a:endParaRPr>
          </a:p>
          <a:p>
            <a:pPr marL="0" indent="0">
              <a:buFont typeface="Arial" panose="020B0604020202020204" pitchFamily="34" charset="0"/>
              <a:buNone/>
            </a:pPr>
            <a:endParaRPr lang="en-US" sz="1600" u="sng" dirty="0" smtClean="0">
              <a:solidFill>
                <a:srgbClr val="CC0066"/>
              </a:solidFill>
            </a:endParaRPr>
          </a:p>
          <a:p>
            <a:pPr marL="0" indent="0">
              <a:buFont typeface="Arial" panose="020B0604020202020204" pitchFamily="34" charset="0"/>
              <a:buNone/>
            </a:pPr>
            <a:endParaRPr lang="en-US" sz="1600" u="sng" dirty="0">
              <a:solidFill>
                <a:srgbClr val="CC0066"/>
              </a:solidFill>
            </a:endParaRPr>
          </a:p>
          <a:p>
            <a:pPr marL="0" indent="0">
              <a:buFont typeface="Arial" panose="020B0604020202020204" pitchFamily="34" charset="0"/>
              <a:buNone/>
            </a:pPr>
            <a:r>
              <a:rPr lang="en-US" sz="1600" u="sng" dirty="0" smtClean="0">
                <a:solidFill>
                  <a:srgbClr val="CC0066"/>
                </a:solidFill>
              </a:rPr>
              <a:t>Actions</a:t>
            </a:r>
          </a:p>
          <a:p>
            <a:r>
              <a:rPr lang="en-US" sz="1600" dirty="0" smtClean="0">
                <a:solidFill>
                  <a:srgbClr val="CC0066"/>
                </a:solidFill>
              </a:rPr>
              <a:t> Our Story – return to main page</a:t>
            </a:r>
          </a:p>
          <a:p>
            <a:r>
              <a:rPr lang="en-US" sz="1600" dirty="0" smtClean="0">
                <a:solidFill>
                  <a:srgbClr val="CC0066"/>
                </a:solidFill>
              </a:rPr>
              <a:t> Blog – link to blog </a:t>
            </a:r>
          </a:p>
          <a:p>
            <a:r>
              <a:rPr lang="en-US" sz="1600" dirty="0" smtClean="0">
                <a:solidFill>
                  <a:srgbClr val="CC0066"/>
                </a:solidFill>
              </a:rPr>
              <a:t> Pricing – link to pricing page</a:t>
            </a:r>
          </a:p>
          <a:p>
            <a:r>
              <a:rPr lang="en-US" sz="1600" dirty="0" smtClean="0">
                <a:solidFill>
                  <a:srgbClr val="CC0066"/>
                </a:solidFill>
              </a:rPr>
              <a:t> Login – goes to login page</a:t>
            </a:r>
          </a:p>
          <a:p>
            <a:r>
              <a:rPr lang="en-US" sz="1600" dirty="0" smtClean="0">
                <a:solidFill>
                  <a:srgbClr val="CC0066"/>
                </a:solidFill>
              </a:rPr>
              <a:t> Signup – goes to signup page</a:t>
            </a:r>
          </a:p>
          <a:p>
            <a:r>
              <a:rPr lang="en-US" sz="1600" dirty="0">
                <a:solidFill>
                  <a:srgbClr val="CC0066"/>
                </a:solidFill>
              </a:rPr>
              <a:t> </a:t>
            </a:r>
            <a:r>
              <a:rPr lang="en-US" sz="1600" dirty="0" smtClean="0">
                <a:solidFill>
                  <a:srgbClr val="CC0066"/>
                </a:solidFill>
              </a:rPr>
              <a:t>Footer: links to privacy policy, terms of service, email the team, and Twitter</a:t>
            </a:r>
          </a:p>
        </p:txBody>
      </p:sp>
      <p:sp>
        <p:nvSpPr>
          <p:cNvPr id="7" name="TextBox 6"/>
          <p:cNvSpPr txBox="1"/>
          <p:nvPr/>
        </p:nvSpPr>
        <p:spPr>
          <a:xfrm>
            <a:off x="196336" y="4441021"/>
            <a:ext cx="6753104" cy="2062103"/>
          </a:xfrm>
          <a:prstGeom prst="rect">
            <a:avLst/>
          </a:prstGeom>
          <a:noFill/>
        </p:spPr>
        <p:txBody>
          <a:bodyPr wrap="square" rtlCol="0">
            <a:spAutoFit/>
          </a:bodyPr>
          <a:lstStyle/>
          <a:p>
            <a:r>
              <a:rPr lang="en-US" sz="1600" u="sng" dirty="0" smtClean="0">
                <a:solidFill>
                  <a:schemeClr val="accent5">
                    <a:lumMod val="75000"/>
                  </a:schemeClr>
                </a:solidFill>
              </a:rPr>
              <a:t>Rules</a:t>
            </a:r>
          </a:p>
          <a:p>
            <a:pPr marL="285750" indent="-285750">
              <a:buFont typeface="Arial" panose="020B0604020202020204" pitchFamily="34" charset="0"/>
              <a:buChar char="•"/>
            </a:pPr>
            <a:r>
              <a:rPr lang="en-US" sz="1600" dirty="0" smtClean="0">
                <a:solidFill>
                  <a:schemeClr val="accent5">
                    <a:lumMod val="75000"/>
                  </a:schemeClr>
                </a:solidFill>
              </a:rPr>
              <a:t>Use blank links for Our Story, Blog, Pricing, Login, Signup, Privacy Policy, Terms of Service, Contact Us, and Twitter</a:t>
            </a:r>
          </a:p>
          <a:p>
            <a:pPr marL="285750" indent="-285750">
              <a:buFont typeface="Arial" panose="020B0604020202020204" pitchFamily="34" charset="0"/>
              <a:buChar char="•"/>
            </a:pPr>
            <a:endParaRPr lang="en-US" sz="1600" dirty="0">
              <a:solidFill>
                <a:schemeClr val="accent5">
                  <a:lumMod val="75000"/>
                </a:schemeClr>
              </a:solidFill>
            </a:endParaRPr>
          </a:p>
          <a:p>
            <a:r>
              <a:rPr lang="en-US" sz="1600" u="sng" dirty="0" smtClean="0">
                <a:solidFill>
                  <a:srgbClr val="7030A0"/>
                </a:solidFill>
              </a:rPr>
              <a:t>Bonus Tasks (optional)</a:t>
            </a:r>
          </a:p>
          <a:p>
            <a:pPr marL="285750" indent="-285750">
              <a:buFont typeface="Arial" panose="020B0604020202020204" pitchFamily="34" charset="0"/>
              <a:buChar char="•"/>
            </a:pPr>
            <a:r>
              <a:rPr lang="en-US" sz="1600" dirty="0" smtClean="0">
                <a:solidFill>
                  <a:srgbClr val="7030A0"/>
                </a:solidFill>
              </a:rPr>
              <a:t>Make the design responsive so it works on mobile and tablet as well</a:t>
            </a:r>
          </a:p>
          <a:p>
            <a:pPr marL="285750" indent="-285750">
              <a:buFont typeface="Arial" panose="020B0604020202020204" pitchFamily="34" charset="0"/>
              <a:buChar char="•"/>
            </a:pPr>
            <a:r>
              <a:rPr lang="en-US" sz="1600" dirty="0" smtClean="0">
                <a:solidFill>
                  <a:srgbClr val="7030A0"/>
                </a:solidFill>
              </a:rPr>
              <a:t>Do something fun with the photos to show how you’d include short team bios or other information </a:t>
            </a:r>
            <a:r>
              <a:rPr lang="en-US" sz="1600" smtClean="0">
                <a:solidFill>
                  <a:srgbClr val="7030A0"/>
                </a:solidFill>
              </a:rPr>
              <a:t>for each team member</a:t>
            </a:r>
            <a:endParaRPr lang="en-US" sz="1600" dirty="0">
              <a:solidFill>
                <a:srgbClr val="7030A0"/>
              </a:solidFill>
            </a:endParaRP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49440" y="689954"/>
            <a:ext cx="5178453" cy="6109855"/>
          </a:xfrm>
          <a:prstGeom prst="rect">
            <a:avLst/>
          </a:prstGeom>
        </p:spPr>
      </p:pic>
      <p:sp>
        <p:nvSpPr>
          <p:cNvPr id="9" name="Oval 8"/>
          <p:cNvSpPr/>
          <p:nvPr/>
        </p:nvSpPr>
        <p:spPr>
          <a:xfrm>
            <a:off x="274975" y="1972451"/>
            <a:ext cx="244168" cy="237606"/>
          </a:xfrm>
          <a:prstGeom prst="ellipse">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solidFill>
              </a:rPr>
              <a:t>1</a:t>
            </a:r>
            <a:endParaRPr lang="en-US" sz="1100" dirty="0">
              <a:solidFill>
                <a:schemeClr val="bg1"/>
              </a:solidFill>
            </a:endParaRPr>
          </a:p>
        </p:txBody>
      </p:sp>
      <p:sp>
        <p:nvSpPr>
          <p:cNvPr id="10" name="Oval 9"/>
          <p:cNvSpPr/>
          <p:nvPr/>
        </p:nvSpPr>
        <p:spPr>
          <a:xfrm>
            <a:off x="7056714" y="730811"/>
            <a:ext cx="244168" cy="237606"/>
          </a:xfrm>
          <a:prstGeom prst="ellipse">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solidFill>
              </a:rPr>
              <a:t>1</a:t>
            </a:r>
            <a:endParaRPr lang="en-US" sz="1100" dirty="0">
              <a:solidFill>
                <a:schemeClr val="bg1"/>
              </a:solidFill>
            </a:endParaRPr>
          </a:p>
        </p:txBody>
      </p:sp>
      <p:sp>
        <p:nvSpPr>
          <p:cNvPr id="11" name="Oval 10"/>
          <p:cNvSpPr/>
          <p:nvPr/>
        </p:nvSpPr>
        <p:spPr>
          <a:xfrm>
            <a:off x="274975" y="2813253"/>
            <a:ext cx="244168" cy="237606"/>
          </a:xfrm>
          <a:prstGeom prst="ellipse">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bg1"/>
                </a:solidFill>
              </a:rPr>
              <a:t>3</a:t>
            </a:r>
          </a:p>
        </p:txBody>
      </p:sp>
      <p:sp>
        <p:nvSpPr>
          <p:cNvPr id="12" name="Oval 11"/>
          <p:cNvSpPr/>
          <p:nvPr/>
        </p:nvSpPr>
        <p:spPr>
          <a:xfrm>
            <a:off x="274975" y="3162760"/>
            <a:ext cx="244168" cy="237606"/>
          </a:xfrm>
          <a:prstGeom prst="ellipse">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bg1"/>
                </a:solidFill>
              </a:rPr>
              <a:t>4</a:t>
            </a:r>
          </a:p>
        </p:txBody>
      </p:sp>
      <p:sp>
        <p:nvSpPr>
          <p:cNvPr id="13" name="Oval 12"/>
          <p:cNvSpPr/>
          <p:nvPr/>
        </p:nvSpPr>
        <p:spPr>
          <a:xfrm>
            <a:off x="3472733" y="1972943"/>
            <a:ext cx="244168" cy="237606"/>
          </a:xfrm>
          <a:prstGeom prst="ellipse">
            <a:avLst/>
          </a:prstGeom>
          <a:solidFill>
            <a:srgbClr val="CC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bg1"/>
                </a:solidFill>
              </a:rPr>
              <a:t>5</a:t>
            </a:r>
          </a:p>
        </p:txBody>
      </p:sp>
      <p:sp>
        <p:nvSpPr>
          <p:cNvPr id="14" name="Oval 13"/>
          <p:cNvSpPr/>
          <p:nvPr/>
        </p:nvSpPr>
        <p:spPr>
          <a:xfrm>
            <a:off x="274975" y="2514342"/>
            <a:ext cx="244168" cy="237606"/>
          </a:xfrm>
          <a:prstGeom prst="ellipse">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bg1"/>
                </a:solidFill>
              </a:rPr>
              <a:t>2</a:t>
            </a:r>
          </a:p>
        </p:txBody>
      </p:sp>
      <p:sp>
        <p:nvSpPr>
          <p:cNvPr id="15" name="Oval 14"/>
          <p:cNvSpPr/>
          <p:nvPr/>
        </p:nvSpPr>
        <p:spPr>
          <a:xfrm>
            <a:off x="7885762" y="1542240"/>
            <a:ext cx="244168" cy="237606"/>
          </a:xfrm>
          <a:prstGeom prst="ellipse">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bg1"/>
                </a:solidFill>
              </a:rPr>
              <a:t>2</a:t>
            </a:r>
          </a:p>
        </p:txBody>
      </p:sp>
      <p:sp>
        <p:nvSpPr>
          <p:cNvPr id="16" name="Oval 15"/>
          <p:cNvSpPr/>
          <p:nvPr/>
        </p:nvSpPr>
        <p:spPr>
          <a:xfrm>
            <a:off x="7885762" y="5612391"/>
            <a:ext cx="244168" cy="237606"/>
          </a:xfrm>
          <a:prstGeom prst="ellipse">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solidFill>
              </a:rPr>
              <a:t>2</a:t>
            </a:r>
            <a:endParaRPr lang="en-US" sz="1100" dirty="0">
              <a:solidFill>
                <a:schemeClr val="bg1"/>
              </a:solidFill>
            </a:endParaRPr>
          </a:p>
        </p:txBody>
      </p:sp>
      <p:sp>
        <p:nvSpPr>
          <p:cNvPr id="18" name="Oval 17"/>
          <p:cNvSpPr/>
          <p:nvPr/>
        </p:nvSpPr>
        <p:spPr>
          <a:xfrm>
            <a:off x="7582026" y="2751948"/>
            <a:ext cx="244168" cy="237606"/>
          </a:xfrm>
          <a:prstGeom prst="ellipse">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solidFill>
              </a:rPr>
              <a:t>3</a:t>
            </a:r>
            <a:endParaRPr lang="en-US" sz="1100" dirty="0">
              <a:solidFill>
                <a:schemeClr val="bg1"/>
              </a:solidFill>
            </a:endParaRPr>
          </a:p>
        </p:txBody>
      </p:sp>
      <p:sp>
        <p:nvSpPr>
          <p:cNvPr id="19" name="Oval 18"/>
          <p:cNvSpPr/>
          <p:nvPr/>
        </p:nvSpPr>
        <p:spPr>
          <a:xfrm>
            <a:off x="7582026" y="4079503"/>
            <a:ext cx="244168" cy="237606"/>
          </a:xfrm>
          <a:prstGeom prst="ellipse">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solidFill>
              </a:rPr>
              <a:t>3</a:t>
            </a:r>
            <a:endParaRPr lang="en-US" sz="1100" dirty="0">
              <a:solidFill>
                <a:schemeClr val="bg1"/>
              </a:solidFill>
            </a:endParaRPr>
          </a:p>
        </p:txBody>
      </p:sp>
      <p:sp>
        <p:nvSpPr>
          <p:cNvPr id="20" name="Oval 19"/>
          <p:cNvSpPr/>
          <p:nvPr/>
        </p:nvSpPr>
        <p:spPr>
          <a:xfrm>
            <a:off x="7468255" y="6531273"/>
            <a:ext cx="244168" cy="237606"/>
          </a:xfrm>
          <a:prstGeom prst="ellipse">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solidFill>
              </a:rPr>
              <a:t>4</a:t>
            </a:r>
            <a:endParaRPr lang="en-US" sz="1100" dirty="0">
              <a:solidFill>
                <a:schemeClr val="bg1"/>
              </a:solidFill>
            </a:endParaRPr>
          </a:p>
        </p:txBody>
      </p:sp>
      <p:sp>
        <p:nvSpPr>
          <p:cNvPr id="21" name="Oval 20"/>
          <p:cNvSpPr/>
          <p:nvPr/>
        </p:nvSpPr>
        <p:spPr>
          <a:xfrm>
            <a:off x="3472733" y="2303953"/>
            <a:ext cx="244168" cy="237606"/>
          </a:xfrm>
          <a:prstGeom prst="ellipse">
            <a:avLst/>
          </a:prstGeom>
          <a:solidFill>
            <a:srgbClr val="CC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solidFill>
              </a:rPr>
              <a:t>6</a:t>
            </a:r>
            <a:endParaRPr lang="en-US" sz="1100" dirty="0">
              <a:solidFill>
                <a:schemeClr val="bg1"/>
              </a:solidFill>
            </a:endParaRPr>
          </a:p>
        </p:txBody>
      </p:sp>
      <p:sp>
        <p:nvSpPr>
          <p:cNvPr id="22" name="Oval 21"/>
          <p:cNvSpPr/>
          <p:nvPr/>
        </p:nvSpPr>
        <p:spPr>
          <a:xfrm>
            <a:off x="3472733" y="2633145"/>
            <a:ext cx="244168" cy="237606"/>
          </a:xfrm>
          <a:prstGeom prst="ellipse">
            <a:avLst/>
          </a:prstGeom>
          <a:solidFill>
            <a:srgbClr val="CC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solidFill>
              </a:rPr>
              <a:t>7</a:t>
            </a:r>
            <a:endParaRPr lang="en-US" sz="1100" dirty="0">
              <a:solidFill>
                <a:schemeClr val="bg1"/>
              </a:solidFill>
            </a:endParaRPr>
          </a:p>
        </p:txBody>
      </p:sp>
      <p:sp>
        <p:nvSpPr>
          <p:cNvPr id="23" name="Oval 22"/>
          <p:cNvSpPr/>
          <p:nvPr/>
        </p:nvSpPr>
        <p:spPr>
          <a:xfrm>
            <a:off x="3472733" y="2962337"/>
            <a:ext cx="244168" cy="237606"/>
          </a:xfrm>
          <a:prstGeom prst="ellipse">
            <a:avLst/>
          </a:prstGeom>
          <a:solidFill>
            <a:srgbClr val="CC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bg1"/>
                </a:solidFill>
              </a:rPr>
              <a:t>8</a:t>
            </a:r>
          </a:p>
        </p:txBody>
      </p:sp>
      <p:sp>
        <p:nvSpPr>
          <p:cNvPr id="24" name="Oval 23"/>
          <p:cNvSpPr/>
          <p:nvPr/>
        </p:nvSpPr>
        <p:spPr>
          <a:xfrm>
            <a:off x="3472733" y="3291529"/>
            <a:ext cx="244168" cy="237606"/>
          </a:xfrm>
          <a:prstGeom prst="ellipse">
            <a:avLst/>
          </a:prstGeom>
          <a:solidFill>
            <a:srgbClr val="CC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bg1"/>
                </a:solidFill>
              </a:rPr>
              <a:t>9</a:t>
            </a:r>
          </a:p>
        </p:txBody>
      </p:sp>
      <p:sp>
        <p:nvSpPr>
          <p:cNvPr id="25" name="Oval 24"/>
          <p:cNvSpPr/>
          <p:nvPr/>
        </p:nvSpPr>
        <p:spPr>
          <a:xfrm>
            <a:off x="3472733" y="3620721"/>
            <a:ext cx="244168" cy="237606"/>
          </a:xfrm>
          <a:prstGeom prst="ellipse">
            <a:avLst/>
          </a:prstGeom>
          <a:solidFill>
            <a:srgbClr val="CC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bg1"/>
                </a:solidFill>
              </a:rPr>
              <a:t>10</a:t>
            </a:r>
            <a:endParaRPr lang="en-US" sz="800" dirty="0">
              <a:solidFill>
                <a:schemeClr val="bg1"/>
              </a:solidFill>
            </a:endParaRPr>
          </a:p>
        </p:txBody>
      </p:sp>
      <p:sp>
        <p:nvSpPr>
          <p:cNvPr id="26" name="Oval 25"/>
          <p:cNvSpPr/>
          <p:nvPr/>
        </p:nvSpPr>
        <p:spPr>
          <a:xfrm>
            <a:off x="9274496" y="898606"/>
            <a:ext cx="244168" cy="237606"/>
          </a:xfrm>
          <a:prstGeom prst="ellipse">
            <a:avLst/>
          </a:prstGeom>
          <a:solidFill>
            <a:srgbClr val="CC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bg1"/>
                </a:solidFill>
              </a:rPr>
              <a:t>5</a:t>
            </a:r>
          </a:p>
        </p:txBody>
      </p:sp>
      <p:sp>
        <p:nvSpPr>
          <p:cNvPr id="27" name="Oval 26"/>
          <p:cNvSpPr/>
          <p:nvPr/>
        </p:nvSpPr>
        <p:spPr>
          <a:xfrm>
            <a:off x="9657395" y="898606"/>
            <a:ext cx="244168" cy="237606"/>
          </a:xfrm>
          <a:prstGeom prst="ellipse">
            <a:avLst/>
          </a:prstGeom>
          <a:solidFill>
            <a:srgbClr val="CC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solidFill>
              </a:rPr>
              <a:t>6</a:t>
            </a:r>
            <a:endParaRPr lang="en-US" sz="1100" dirty="0">
              <a:solidFill>
                <a:schemeClr val="bg1"/>
              </a:solidFill>
            </a:endParaRPr>
          </a:p>
        </p:txBody>
      </p:sp>
      <p:sp>
        <p:nvSpPr>
          <p:cNvPr id="28" name="Oval 27"/>
          <p:cNvSpPr/>
          <p:nvPr/>
        </p:nvSpPr>
        <p:spPr>
          <a:xfrm>
            <a:off x="10021397" y="898606"/>
            <a:ext cx="244168" cy="237606"/>
          </a:xfrm>
          <a:prstGeom prst="ellipse">
            <a:avLst/>
          </a:prstGeom>
          <a:solidFill>
            <a:srgbClr val="CC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solidFill>
              </a:rPr>
              <a:t>7</a:t>
            </a:r>
            <a:endParaRPr lang="en-US" sz="1100" dirty="0">
              <a:solidFill>
                <a:schemeClr val="bg1"/>
              </a:solidFill>
            </a:endParaRPr>
          </a:p>
        </p:txBody>
      </p:sp>
      <p:sp>
        <p:nvSpPr>
          <p:cNvPr id="29" name="Oval 28"/>
          <p:cNvSpPr/>
          <p:nvPr/>
        </p:nvSpPr>
        <p:spPr>
          <a:xfrm>
            <a:off x="10550802" y="898606"/>
            <a:ext cx="244168" cy="237606"/>
          </a:xfrm>
          <a:prstGeom prst="ellipse">
            <a:avLst/>
          </a:prstGeom>
          <a:solidFill>
            <a:srgbClr val="CC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bg1"/>
                </a:solidFill>
              </a:rPr>
              <a:t>8</a:t>
            </a:r>
          </a:p>
        </p:txBody>
      </p:sp>
      <p:sp>
        <p:nvSpPr>
          <p:cNvPr id="30" name="Oval 29"/>
          <p:cNvSpPr/>
          <p:nvPr/>
        </p:nvSpPr>
        <p:spPr>
          <a:xfrm>
            <a:off x="10980457" y="898606"/>
            <a:ext cx="244168" cy="237606"/>
          </a:xfrm>
          <a:prstGeom prst="ellipse">
            <a:avLst/>
          </a:prstGeom>
          <a:solidFill>
            <a:srgbClr val="CC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bg1"/>
                </a:solidFill>
              </a:rPr>
              <a:t>9</a:t>
            </a:r>
          </a:p>
        </p:txBody>
      </p:sp>
      <p:sp>
        <p:nvSpPr>
          <p:cNvPr id="31" name="Oval 30"/>
          <p:cNvSpPr/>
          <p:nvPr/>
        </p:nvSpPr>
        <p:spPr>
          <a:xfrm>
            <a:off x="10550802" y="6517259"/>
            <a:ext cx="244168" cy="237606"/>
          </a:xfrm>
          <a:prstGeom prst="ellipse">
            <a:avLst/>
          </a:prstGeom>
          <a:solidFill>
            <a:srgbClr val="CC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bg1"/>
                </a:solidFill>
              </a:rPr>
              <a:t>10</a:t>
            </a:r>
            <a:endParaRPr lang="en-US" sz="800" dirty="0">
              <a:solidFill>
                <a:schemeClr val="bg1"/>
              </a:solidFill>
            </a:endParaRPr>
          </a:p>
        </p:txBody>
      </p:sp>
    </p:spTree>
    <p:extLst>
      <p:ext uri="{BB962C8B-B14F-4D97-AF65-F5344CB8AC3E}">
        <p14:creationId xmlns:p14="http://schemas.microsoft.com/office/powerpoint/2010/main" val="152279481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05B36B2CD80144B9D8FC43096CF3235" ma:contentTypeVersion="2" ma:contentTypeDescription="Create a new document." ma:contentTypeScope="" ma:versionID="f11a55d29313d3a08157d26bf170bbbb">
  <xsd:schema xmlns:xsd="http://www.w3.org/2001/XMLSchema" xmlns:xs="http://www.w3.org/2001/XMLSchema" xmlns:p="http://schemas.microsoft.com/office/2006/metadata/properties" xmlns:ns2="86249dc4-26c3-4eba-ab8c-25961feb1fb7" targetNamespace="http://schemas.microsoft.com/office/2006/metadata/properties" ma:root="true" ma:fieldsID="cf6aea18afbac96b1a21b7abc1d47be2" ns2:_="">
    <xsd:import namespace="86249dc4-26c3-4eba-ab8c-25961feb1fb7"/>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6249dc4-26c3-4eba-ab8c-25961feb1fb7"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359476C-B8C6-4015-8171-CFF707245656}">
  <ds:schemaRefs>
    <ds:schemaRef ds:uri="http://schemas.microsoft.com/sharepoint/v3/contenttype/forms"/>
  </ds:schemaRefs>
</ds:datastoreItem>
</file>

<file path=customXml/itemProps2.xml><?xml version="1.0" encoding="utf-8"?>
<ds:datastoreItem xmlns:ds="http://schemas.openxmlformats.org/officeDocument/2006/customXml" ds:itemID="{7076DA9E-0E22-44B0-8C65-413C5FBADA83}">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http://purl.org/dc/terms/"/>
    <ds:schemaRef ds:uri="86249dc4-26c3-4eba-ab8c-25961feb1fb7"/>
    <ds:schemaRef ds:uri="http://www.w3.org/XML/1998/namespace"/>
  </ds:schemaRefs>
</ds:datastoreItem>
</file>

<file path=customXml/itemProps3.xml><?xml version="1.0" encoding="utf-8"?>
<ds:datastoreItem xmlns:ds="http://schemas.openxmlformats.org/officeDocument/2006/customXml" ds:itemID="{759FC451-33AB-4537-8223-C0DD9364492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6249dc4-26c3-4eba-ab8c-25961feb1f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344</TotalTime>
  <Words>313</Words>
  <Application>Microsoft Office PowerPoint</Application>
  <PresentationFormat>Widescreen</PresentationFormat>
  <Paragraphs>61</Paragraphs>
  <Slides>2</Slides>
  <Notes>2</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Office Theme</vt:lpstr>
      <vt:lpstr>Task: Build a Team Page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Meet the Team</dc:title>
  <dc:creator>Kathryn Pearlman</dc:creator>
  <cp:lastModifiedBy>Kathryn Pearlman</cp:lastModifiedBy>
  <cp:revision>17</cp:revision>
  <dcterms:created xsi:type="dcterms:W3CDTF">2012-07-27T01:16:44Z</dcterms:created>
  <dcterms:modified xsi:type="dcterms:W3CDTF">2015-08-13T20:35:29Z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0x010100105B36B2CD80144B9D8FC43096CF3235</vt:lpwstr>
  </property>
</Properties>
</file>