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7" d="100"/>
          <a:sy n="167" d="100"/>
        </p:scale>
        <p:origin x="-12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90E990-A357-DB42-973A-C086458E739E}"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30037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0E990-A357-DB42-973A-C086458E739E}"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206302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0E990-A357-DB42-973A-C086458E739E}"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248867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0E990-A357-DB42-973A-C086458E739E}"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403406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90E990-A357-DB42-973A-C086458E739E}"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157313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90E990-A357-DB42-973A-C086458E739E}"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293483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90E990-A357-DB42-973A-C086458E739E}" type="datetimeFigureOut">
              <a:rPr lang="en-US" smtClean="0"/>
              <a:t>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23960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90E990-A357-DB42-973A-C086458E739E}" type="datetimeFigureOut">
              <a:rPr lang="en-US" smtClean="0"/>
              <a:t>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76187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0E990-A357-DB42-973A-C086458E739E}" type="datetimeFigureOut">
              <a:rPr lang="en-US" smtClean="0"/>
              <a:t>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383159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0E990-A357-DB42-973A-C086458E739E}"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29370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0E990-A357-DB42-973A-C086458E739E}"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BEC4-96FA-F14A-912D-F277DA1413BA}" type="slidenum">
              <a:rPr lang="en-US" smtClean="0"/>
              <a:t>‹#›</a:t>
            </a:fld>
            <a:endParaRPr lang="en-US"/>
          </a:p>
        </p:txBody>
      </p:sp>
    </p:spTree>
    <p:extLst>
      <p:ext uri="{BB962C8B-B14F-4D97-AF65-F5344CB8AC3E}">
        <p14:creationId xmlns:p14="http://schemas.microsoft.com/office/powerpoint/2010/main" val="3650314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0E990-A357-DB42-973A-C086458E739E}" type="datetimeFigureOut">
              <a:rPr lang="en-US" smtClean="0"/>
              <a:t>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1BEC4-96FA-F14A-912D-F277DA1413BA}" type="slidenum">
              <a:rPr lang="en-US" smtClean="0"/>
              <a:t>‹#›</a:t>
            </a:fld>
            <a:endParaRPr lang="en-US"/>
          </a:p>
        </p:txBody>
      </p:sp>
    </p:spTree>
    <p:extLst>
      <p:ext uri="{BB962C8B-B14F-4D97-AF65-F5344CB8AC3E}">
        <p14:creationId xmlns:p14="http://schemas.microsoft.com/office/powerpoint/2010/main" val="39122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smtClean="0"/>
              <a:t>Turing testing versus Eliza</a:t>
            </a:r>
            <a:br>
              <a:rPr lang="en-US" sz="3200" dirty="0" smtClean="0"/>
            </a:br>
            <a:r>
              <a:rPr lang="en-US" sz="3100" dirty="0" smtClean="0"/>
              <a:t>It is easy for people to confuse interaction with a computer and interaction with a person</a:t>
            </a:r>
            <a:r>
              <a:rPr lang="en-US" sz="3200" dirty="0" smtClean="0"/>
              <a:t/>
            </a:r>
            <a:br>
              <a:rPr lang="en-US" sz="3200" dirty="0" smtClean="0"/>
            </a:br>
            <a:endParaRPr lang="en-US" sz="3200" dirty="0"/>
          </a:p>
        </p:txBody>
      </p:sp>
      <p:sp>
        <p:nvSpPr>
          <p:cNvPr id="3" name="Subtitle 2"/>
          <p:cNvSpPr>
            <a:spLocks noGrp="1"/>
          </p:cNvSpPr>
          <p:nvPr>
            <p:ph type="subTitle" idx="1"/>
          </p:nvPr>
        </p:nvSpPr>
        <p:spPr/>
        <p:txBody>
          <a:bodyPr/>
          <a:lstStyle/>
          <a:p>
            <a:r>
              <a:rPr lang="en-US" dirty="0" smtClean="0"/>
              <a:t>Danny Bobrow</a:t>
            </a:r>
          </a:p>
          <a:p>
            <a:r>
              <a:rPr lang="en-US" dirty="0" smtClean="0"/>
              <a:t>Parc</a:t>
            </a:r>
            <a:endParaRPr lang="en-US" dirty="0"/>
          </a:p>
        </p:txBody>
      </p:sp>
    </p:spTree>
    <p:extLst>
      <p:ext uri="{BB962C8B-B14F-4D97-AF65-F5344CB8AC3E}">
        <p14:creationId xmlns:p14="http://schemas.microsoft.com/office/powerpoint/2010/main" val="337305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naturally occurring interaction</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smtClean="0"/>
              <a:t>The setup</a:t>
            </a:r>
          </a:p>
          <a:p>
            <a:pPr marL="0" indent="0">
              <a:spcBef>
                <a:spcPts val="0"/>
              </a:spcBef>
              <a:buNone/>
            </a:pPr>
            <a:r>
              <a:rPr lang="en-US" sz="2400" dirty="0"/>
              <a:t>	</a:t>
            </a:r>
            <a:r>
              <a:rPr lang="en-US" sz="2000" dirty="0" smtClean="0"/>
              <a:t>It was 1966, and BBN had the first PDP-1. It was a personal machine (only one program could be run at a time).  There was a signup sheet to </a:t>
            </a:r>
            <a:r>
              <a:rPr lang="en-US" sz="2000" dirty="0" err="1" smtClean="0"/>
              <a:t>reerve</a:t>
            </a:r>
            <a:r>
              <a:rPr lang="en-US" sz="2000" dirty="0" smtClean="0"/>
              <a:t> access, and I had it for the evening shift </a:t>
            </a:r>
          </a:p>
          <a:p>
            <a:pPr marL="0" indent="0">
              <a:spcBef>
                <a:spcPts val="0"/>
              </a:spcBef>
              <a:buNone/>
            </a:pPr>
            <a:r>
              <a:rPr lang="en-US" sz="2000" dirty="0" smtClean="0"/>
              <a:t>   For our NL research we had implemented a Lisp on the PDP-1.  I stopped working and left BBN  at midnight. Unbeknownst to me, at 1AM Bernie Cosell came in, planning to work on his Lisp version of Eliza. He got it debugged, and left it running on the machine with instructions </a:t>
            </a:r>
          </a:p>
          <a:p>
            <a:pPr marL="0" indent="0">
              <a:spcBef>
                <a:spcPts val="0"/>
              </a:spcBef>
              <a:buNone/>
            </a:pPr>
            <a:r>
              <a:rPr lang="en-US" sz="2000" dirty="0" smtClean="0"/>
              <a:t>  “Type in here, and please end sentences with a period.”</a:t>
            </a:r>
          </a:p>
          <a:p>
            <a:pPr marL="0" indent="0">
              <a:spcBef>
                <a:spcPts val="0"/>
              </a:spcBef>
              <a:buNone/>
            </a:pPr>
            <a:r>
              <a:rPr lang="en-US" sz="2000" dirty="0" smtClean="0"/>
              <a:t/>
            </a:r>
            <a:br>
              <a:rPr lang="en-US" sz="2000" dirty="0" smtClean="0"/>
            </a:br>
            <a:r>
              <a:rPr lang="en-US" sz="2000" dirty="0" smtClean="0"/>
              <a:t>At 9 AM, a VP from BBN came in with potential </a:t>
            </a:r>
            <a:r>
              <a:rPr lang="en-US" sz="2000" dirty="0" err="1" smtClean="0"/>
              <a:t>customersof</a:t>
            </a:r>
            <a:r>
              <a:rPr lang="en-US" sz="2000" dirty="0" smtClean="0"/>
              <a:t> an application  he wanted to demonstrate on  the PDP-1.  </a:t>
            </a:r>
            <a:br>
              <a:rPr lang="en-US" sz="2000" dirty="0" smtClean="0"/>
            </a:br>
            <a:r>
              <a:rPr lang="en-US" sz="2000" dirty="0" smtClean="0"/>
              <a:t>   He saw the note on the TTY, saw my name as the last person on the signup sheet, and thought the TTY was a way to communicate with me!!!</a:t>
            </a:r>
            <a:endParaRPr lang="en-US" sz="2000" dirty="0"/>
          </a:p>
        </p:txBody>
      </p:sp>
    </p:spTree>
    <p:extLst>
      <p:ext uri="{BB962C8B-B14F-4D97-AF65-F5344CB8AC3E}">
        <p14:creationId xmlns:p14="http://schemas.microsoft.com/office/powerpoint/2010/main" val="3265607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happened?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smtClean="0"/>
              <a:t>VP: Do you think that I can use the computer this morning?</a:t>
            </a:r>
          </a:p>
          <a:p>
            <a:pPr marL="0" indent="0">
              <a:buNone/>
            </a:pPr>
            <a:r>
              <a:rPr lang="en-US" sz="2400" i="1" dirty="0" smtClean="0"/>
              <a:t>  TTY: Why do you ask?</a:t>
            </a:r>
          </a:p>
          <a:p>
            <a:pPr marL="0" indent="0">
              <a:buNone/>
            </a:pPr>
            <a:r>
              <a:rPr lang="en-US" sz="2400" dirty="0" smtClean="0"/>
              <a:t>VP: I might be able make some additional </a:t>
            </a:r>
            <a:r>
              <a:rPr lang="en-US" sz="2400" dirty="0" err="1" smtClean="0"/>
              <a:t>Telcomp</a:t>
            </a:r>
            <a:r>
              <a:rPr lang="en-US" sz="2400" dirty="0" smtClean="0"/>
              <a:t> sales.</a:t>
            </a:r>
          </a:p>
          <a:p>
            <a:pPr marL="0" indent="0">
              <a:buNone/>
            </a:pPr>
            <a:r>
              <a:rPr lang="en-US" sz="2400" i="1" dirty="0" smtClean="0"/>
              <a:t>  TTY: Why aren’t you sure?</a:t>
            </a:r>
          </a:p>
          <a:p>
            <a:pPr marL="0" indent="0">
              <a:buNone/>
            </a:pPr>
            <a:r>
              <a:rPr lang="en-US" sz="2400" dirty="0" smtClean="0"/>
              <a:t>VP: My prospective customers have never seen a demonstration.</a:t>
            </a:r>
          </a:p>
          <a:p>
            <a:pPr marL="0" indent="0">
              <a:buNone/>
            </a:pPr>
            <a:r>
              <a:rPr lang="en-US" sz="2400" i="1" dirty="0" smtClean="0"/>
              <a:t>  TTY: Does this mean very much to you?</a:t>
            </a:r>
          </a:p>
          <a:p>
            <a:pPr marL="0" indent="0">
              <a:buNone/>
            </a:pPr>
            <a:r>
              <a:rPr lang="en-US" sz="2400" dirty="0" smtClean="0"/>
              <a:t>VP: Of course it does.</a:t>
            </a:r>
          </a:p>
          <a:p>
            <a:pPr marL="0" indent="0">
              <a:buNone/>
            </a:pPr>
            <a:r>
              <a:rPr lang="en-US" sz="2400" dirty="0" smtClean="0"/>
              <a:t>  </a:t>
            </a:r>
            <a:r>
              <a:rPr lang="en-US" sz="2400" i="1" dirty="0" smtClean="0"/>
              <a:t>TTY: You seem very positive about this.</a:t>
            </a:r>
          </a:p>
          <a:p>
            <a:pPr marL="0" indent="0">
              <a:buNone/>
            </a:pPr>
            <a:r>
              <a:rPr lang="en-US" sz="2400" i="1" dirty="0" smtClean="0"/>
              <a:t>VP: This is ridiculous.</a:t>
            </a:r>
          </a:p>
          <a:p>
            <a:pPr marL="0" indent="0">
              <a:buNone/>
            </a:pPr>
            <a:r>
              <a:rPr lang="en-US" sz="2400" dirty="0" smtClean="0"/>
              <a:t>  </a:t>
            </a:r>
            <a:r>
              <a:rPr lang="en-US" sz="2400" i="1" dirty="0" smtClean="0"/>
              <a:t>TTY: What do you mean, this is ridiculous?</a:t>
            </a:r>
          </a:p>
          <a:p>
            <a:pPr marL="0" indent="0">
              <a:buNone/>
            </a:pPr>
            <a:r>
              <a:rPr lang="en-US" sz="2400" dirty="0" smtClean="0"/>
              <a:t>VP: Is there any reason why I can’t use the computer now?</a:t>
            </a:r>
          </a:p>
          <a:p>
            <a:pPr marL="0" indent="0">
              <a:buNone/>
            </a:pPr>
            <a:r>
              <a:rPr lang="en-US" sz="2400" dirty="0" smtClean="0"/>
              <a:t>  </a:t>
            </a:r>
            <a:r>
              <a:rPr lang="en-US" sz="2400" i="1" dirty="0" smtClean="0"/>
              <a:t>TTY: Tell me more about your prospective customers.</a:t>
            </a:r>
          </a:p>
          <a:p>
            <a:pPr marL="0" indent="0">
              <a:buNone/>
            </a:pPr>
            <a:r>
              <a:rPr lang="en-US" sz="2400" dirty="0" smtClean="0"/>
              <a:t>VP: Please call me up at 491-1850</a:t>
            </a:r>
          </a:p>
          <a:p>
            <a:pPr marL="0" indent="0">
              <a:buNone/>
            </a:pPr>
            <a:endParaRPr lang="en-US" sz="2400" dirty="0" smtClean="0"/>
          </a:p>
          <a:p>
            <a:pPr marL="0" indent="0">
              <a:buNone/>
            </a:pPr>
            <a:r>
              <a:rPr lang="en-US" sz="2400" i="1" dirty="0" smtClean="0">
                <a:latin typeface="Courier"/>
                <a:cs typeface="Courier"/>
              </a:rPr>
              <a:t>&lt;stream of debugging output&gt;</a:t>
            </a:r>
            <a:endParaRPr lang="en-US" sz="2400" i="1" dirty="0">
              <a:latin typeface="Courier"/>
              <a:cs typeface="Courier"/>
            </a:endParaRPr>
          </a:p>
        </p:txBody>
      </p:sp>
      <p:sp>
        <p:nvSpPr>
          <p:cNvPr id="4" name="Oval Callout 3"/>
          <p:cNvSpPr/>
          <p:nvPr/>
        </p:nvSpPr>
        <p:spPr>
          <a:xfrm>
            <a:off x="5855810" y="4905362"/>
            <a:ext cx="2517238" cy="562785"/>
          </a:xfrm>
          <a:prstGeom prst="wedgeEllipseCallout">
            <a:avLst>
              <a:gd name="adj1" fmla="val -123552"/>
              <a:gd name="adj2" fmla="val 165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Note missing period</a:t>
            </a:r>
            <a:endParaRPr lang="en-US" dirty="0"/>
          </a:p>
        </p:txBody>
      </p:sp>
    </p:spTree>
    <p:extLst>
      <p:ext uri="{BB962C8B-B14F-4D97-AF65-F5344CB8AC3E}">
        <p14:creationId xmlns:p14="http://schemas.microsoft.com/office/powerpoint/2010/main" val="1366558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dissolv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dissolv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dissolv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phone call</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Of course I didn’t see this.  So he called me at home, waking me.</a:t>
            </a:r>
          </a:p>
          <a:p>
            <a:pPr marL="0" indent="0">
              <a:buNone/>
            </a:pPr>
            <a:r>
              <a:rPr lang="en-US" sz="2400" dirty="0" smtClean="0"/>
              <a:t>VP: (shouting at me) Danny, why are you being so snotty to me?</a:t>
            </a:r>
          </a:p>
          <a:p>
            <a:pPr marL="0" indent="0">
              <a:buNone/>
            </a:pPr>
            <a:r>
              <a:rPr lang="en-US" sz="2400" dirty="0" smtClean="0"/>
              <a:t>Me: What do you mean, why am I being so snotty to you?</a:t>
            </a:r>
          </a:p>
          <a:p>
            <a:pPr marL="0" indent="0">
              <a:buNone/>
            </a:pPr>
            <a:endParaRPr lang="en-US" sz="2400" dirty="0"/>
          </a:p>
          <a:p>
            <a:pPr marL="0" indent="0">
              <a:buNone/>
            </a:pPr>
            <a:r>
              <a:rPr lang="en-US" sz="2400" dirty="0" smtClean="0"/>
              <a:t>VP: </a:t>
            </a:r>
            <a:r>
              <a:rPr lang="en-US" sz="2400" i="1" dirty="0" smtClean="0"/>
              <a:t>&lt;&lt;Reading me the interaction&gt;&gt;</a:t>
            </a:r>
          </a:p>
          <a:p>
            <a:pPr marL="0" indent="0">
              <a:buNone/>
            </a:pPr>
            <a:r>
              <a:rPr lang="en-US" sz="2400" dirty="0" smtClean="0"/>
              <a:t>Me: </a:t>
            </a:r>
            <a:r>
              <a:rPr lang="en-US" sz="2400" i="1" dirty="0" smtClean="0"/>
              <a:t>&lt;&lt;Laughing wildly&gt;&gt;</a:t>
            </a:r>
          </a:p>
          <a:p>
            <a:pPr marL="0" indent="0">
              <a:buNone/>
            </a:pPr>
            <a:endParaRPr lang="en-US" sz="2400" dirty="0" smtClean="0"/>
          </a:p>
          <a:p>
            <a:pPr marL="0" indent="0">
              <a:buNone/>
            </a:pPr>
            <a:r>
              <a:rPr lang="en-US" sz="2400" dirty="0" smtClean="0"/>
              <a:t>Me: Yes you can use the machine! Save the typescript please.</a:t>
            </a:r>
            <a:endParaRPr lang="en-US" sz="2400" i="1" dirty="0" smtClean="0"/>
          </a:p>
          <a:p>
            <a:pPr marL="0" indent="0">
              <a:buNone/>
            </a:pPr>
            <a:endParaRPr lang="en-US" sz="2400" dirty="0"/>
          </a:p>
        </p:txBody>
      </p:sp>
    </p:spTree>
    <p:extLst>
      <p:ext uri="{BB962C8B-B14F-4D97-AF65-F5344CB8AC3E}">
        <p14:creationId xmlns:p14="http://schemas.microsoft.com/office/powerpoint/2010/main" val="2833586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245</Words>
  <Application>Microsoft Macintosh PowerPoint</Application>
  <PresentationFormat>On-screen Show (4:3)</PresentationFormat>
  <Paragraphs>35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Turing testing versus Eliza It is easy for people to confuse interaction with a computer and interaction with a person </vt:lpstr>
      <vt:lpstr>A naturally occurring interaction</vt:lpstr>
      <vt:lpstr>What happened?</vt:lpstr>
      <vt:lpstr>The phone call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testing versus Eliza It is easy for people to confuse interaction with a computer and interaction with a person </dc:title>
  <dc:creator>Danny Bobrow</dc:creator>
  <cp:lastModifiedBy>Danny Bobrow</cp:lastModifiedBy>
  <cp:revision>2</cp:revision>
  <dcterms:created xsi:type="dcterms:W3CDTF">2015-01-05T22:28:49Z</dcterms:created>
  <dcterms:modified xsi:type="dcterms:W3CDTF">2015-01-05T22:40:00Z</dcterms:modified>
</cp:coreProperties>
</file>