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92" r:id="rId6"/>
    <p:sldId id="291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93" r:id="rId17"/>
    <p:sldId id="294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5" r:id="rId33"/>
    <p:sldId id="296" r:id="rId34"/>
    <p:sldId id="298" r:id="rId35"/>
    <p:sldId id="299" r:id="rId36"/>
    <p:sldId id="300" r:id="rId37"/>
    <p:sldId id="302" r:id="rId38"/>
    <p:sldId id="301" r:id="rId39"/>
    <p:sldId id="303" r:id="rId40"/>
    <p:sldId id="304" r:id="rId41"/>
    <p:sldId id="305" r:id="rId42"/>
    <p:sldId id="283" r:id="rId43"/>
    <p:sldId id="284" r:id="rId44"/>
    <p:sldId id="288" r:id="rId45"/>
    <p:sldId id="285" r:id="rId46"/>
    <p:sldId id="286" r:id="rId47"/>
    <p:sldId id="287" r:id="rId48"/>
    <p:sldId id="289" r:id="rId49"/>
    <p:sldId id="29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728B6-85BB-40BF-9BD9-2A7E970E2AF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D7E8E-0C8D-4A70-9CBF-15E29DA46C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13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B8D6-FBDA-4E06-946F-550DBA4D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2C5DE2-3494-4DBF-A1CA-5D392CBB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7CEC0-E26D-4E5E-AA6A-31487D4C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1CCF0-363E-4FDF-BBDF-7D4FAC77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874B3-8A97-4F79-81BE-C8898394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9FAF-3930-4B56-B986-CE920D0F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36812-CABF-434E-ABD2-52BD93B4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D8D61-9EC0-4D85-8B47-D9837115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B494A-3257-4CA8-963F-ECEC7A0B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493CF-7A10-4848-B0AD-17D294B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1C153-2A0D-426A-B17B-CFD1A78E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BDDD8-8EA8-4A74-91E7-DA053BC8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32AFC-14F8-4C77-A97A-C6E867AD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ACEA4-E8C2-4486-BC9E-971D9EB4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33E21-5FEF-4120-93D5-B517D474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27844-DE3A-4E59-8AD5-56F623A7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3BCD1-0847-4A8F-9BF1-B131A67C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CFEA5-52F1-46D1-BBEE-3D22E51F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81EFE-A394-4E39-BAFB-59AC9A71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40C8E-30BC-4214-8A8E-8BB44220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9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689AA-BA7D-42B2-B511-C46992F6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954F1-6755-4434-A679-108A62CF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3843E-8545-409D-ADA8-57F8720E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FABD8-B08F-44FE-86D8-4F4C04B8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2D803-3F77-4419-B9A2-F707795E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9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DB02A-790E-4212-9A81-5783CBB0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0420-B878-43BD-9A7C-B295603D1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336BB-CCBB-4922-961F-E35EDD4A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6B1A7-D9B2-46DC-8867-6C78B4E7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1DBE2-C1D4-47D4-801B-80A33C0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DB3F9-47E2-4C3F-BF78-A6686CB2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DF4DA-DC85-4EBA-AE1D-E762340F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0397-C224-487C-B3A5-1A711D64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CBE05-1603-41A4-BD56-42BF29D1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8AE0D8-53B9-4950-AC88-09BA790E5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E035BD-98C0-4C25-8138-B6677788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A2BDE-A7BC-42B1-A8EA-AD881363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4E78C7-B3B8-4E70-9576-C2FBAAEC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12DFB-6FCB-48E7-8F7E-41CE6D30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9649C-E932-4DBC-99B0-AD3AD807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C52F09-61E5-4735-80A0-8D57C0A0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32FFE-2B6F-43F2-B39D-2BD2980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60707-9292-4F56-9474-81B20EB5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A1A7D-EA0D-4024-BC47-67B783C2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D9C2DF-48B0-45D7-A8E9-53A890A6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F516E-A9B7-461F-90D8-E95C419A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7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AF1BB-FC88-4DFC-AEA4-B780EAA6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EB709-BA96-4537-B841-1AF0EC1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2D63B3-AA78-4BFF-88B7-F9F4BD2B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DCF96-8CAD-4E34-9EF0-E3A96578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86F28-62B1-4045-914F-CC89412C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C82B8-65B4-4907-A700-737E4189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62DE-D301-4F7E-8ED0-E9B94223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7F5AF-DEEC-484F-ACEA-C9EFE6E5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83C76-BD45-4AB4-B580-83F4F06D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26014-0A18-4DEA-AB46-2CFFFBC4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63A57-85E3-4D57-9947-6B788DE7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FACFC-602C-490A-9804-6C56A222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0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3F5D82-0239-4F4B-A6F7-E1CEEDE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0E89E-096B-479C-9A52-3EE23DB0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E33BD-74AB-4BB6-AD74-69176B0E5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0A54-CDB4-4B8E-9F42-A289F962598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441A7-96F3-4914-82A9-A092E24D5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B0E22-C2E1-45B9-9754-1DC63B98E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F027-D5FD-439E-A108-F83B2B760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609E-670C-44B2-99BA-4C7C003F0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094"/>
            <a:ext cx="9144000" cy="2985811"/>
          </a:xfrm>
        </p:spPr>
        <p:txBody>
          <a:bodyPr>
            <a:normAutofit fontScale="90000"/>
          </a:bodyPr>
          <a:lstStyle/>
          <a:p>
            <a:r>
              <a:rPr lang="ko-KR" altLang="en-US" sz="6600" dirty="0"/>
              <a:t>컴퓨터 그래픽스</a:t>
            </a:r>
            <a:br>
              <a:rPr lang="en-US" altLang="ko-KR" dirty="0"/>
            </a:br>
            <a:r>
              <a:rPr lang="ko-KR" altLang="en-US" sz="4800" dirty="0"/>
              <a:t>미니 프로젝트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&lt;</a:t>
            </a:r>
            <a:r>
              <a:rPr lang="ko-KR" altLang="en-US" sz="3600" dirty="0"/>
              <a:t>유모차 제품 카탈로그</a:t>
            </a:r>
            <a:r>
              <a:rPr lang="en-US" altLang="ko-KR" sz="3600" dirty="0"/>
              <a:t>&gt;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066F0-5BE7-48B8-85A3-889CA251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3200" dirty="0"/>
              <a:t>12121696</a:t>
            </a:r>
          </a:p>
          <a:p>
            <a:pPr algn="r"/>
            <a:r>
              <a:rPr lang="ko-KR" altLang="en-US" sz="3200" dirty="0" err="1"/>
              <a:t>전승주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123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2.2) </a:t>
            </a:r>
            <a:r>
              <a:rPr lang="ko-KR" altLang="en-US" dirty="0"/>
              <a:t>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42122" y="1590261"/>
            <a:ext cx="5022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 </a:t>
            </a:r>
            <a:r>
              <a:rPr lang="en-US" altLang="ko-KR" dirty="0"/>
              <a:t>Texture Image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가지로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Cyan</a:t>
            </a:r>
            <a:r>
              <a:rPr lang="ko-KR" altLang="en-US" dirty="0"/>
              <a:t> </a:t>
            </a:r>
            <a:r>
              <a:rPr lang="en-US" altLang="ko-KR" dirty="0"/>
              <a:t>(cyan.bmp)</a:t>
            </a:r>
          </a:p>
          <a:p>
            <a:r>
              <a:rPr lang="en-US" altLang="ko-KR" dirty="0"/>
              <a:t> - Dark blue</a:t>
            </a:r>
            <a:r>
              <a:rPr lang="ko-KR" altLang="en-US" dirty="0"/>
              <a:t> </a:t>
            </a:r>
            <a:r>
              <a:rPr lang="en-US" altLang="ko-KR" dirty="0"/>
              <a:t>(dark_blue.bmp)</a:t>
            </a:r>
          </a:p>
          <a:p>
            <a:r>
              <a:rPr lang="en-US" altLang="ko-KR" dirty="0"/>
              <a:t> - Purple (purple.bmp)</a:t>
            </a:r>
          </a:p>
          <a:p>
            <a:r>
              <a:rPr lang="en-US" altLang="ko-KR" dirty="0"/>
              <a:t> - Gold (gold)</a:t>
            </a:r>
          </a:p>
          <a:p>
            <a:endParaRPr lang="en-US" altLang="ko-KR" dirty="0"/>
          </a:p>
          <a:p>
            <a:r>
              <a:rPr lang="en-US" altLang="ko-KR" dirty="0"/>
              <a:t>cyan.bmp : 512 X 256</a:t>
            </a:r>
          </a:p>
          <a:p>
            <a:r>
              <a:rPr lang="en-US" altLang="ko-KR" dirty="0"/>
              <a:t>dark_blue.bmp : 512 X 256</a:t>
            </a:r>
          </a:p>
          <a:p>
            <a:r>
              <a:rPr lang="en-US" altLang="ko-KR" dirty="0"/>
              <a:t>purple.bmp : 512 X 256</a:t>
            </a:r>
          </a:p>
          <a:p>
            <a:r>
              <a:rPr lang="en-US" altLang="ko-KR" dirty="0"/>
              <a:t>gold.bmp : 512 X 256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1FA695-9D52-4591-BF03-6F2272F9C924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0" y="523913"/>
            <a:ext cx="324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07D37E-F6BF-4424-BD93-B6C753760F4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523913"/>
            <a:ext cx="324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18C836-2001-42D0-866F-D3325275CE1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00" y="3429000"/>
            <a:ext cx="324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B35309-FC85-41F8-BA2B-1AFB4F84D06F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3429000"/>
            <a:ext cx="3240000" cy="216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0AD41B-FF03-4622-839B-826EA7D57617}"/>
              </a:ext>
            </a:extLst>
          </p:cNvPr>
          <p:cNvSpPr txBox="1"/>
          <p:nvPr/>
        </p:nvSpPr>
        <p:spPr>
          <a:xfrm>
            <a:off x="5860774" y="2670261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Cyan.bmp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6640F-F3C1-45C2-B3AB-CE2ECF52217F}"/>
              </a:ext>
            </a:extLst>
          </p:cNvPr>
          <p:cNvSpPr txBox="1"/>
          <p:nvPr/>
        </p:nvSpPr>
        <p:spPr>
          <a:xfrm>
            <a:off x="8952000" y="270495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Dark blue.bmp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10496-90A1-40D5-851E-2337DB7F180D}"/>
              </a:ext>
            </a:extLst>
          </p:cNvPr>
          <p:cNvSpPr txBox="1"/>
          <p:nvPr/>
        </p:nvSpPr>
        <p:spPr>
          <a:xfrm>
            <a:off x="8952000" y="5595007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Gold.bmp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28EBA-706B-4422-AC29-B1683108A1CB}"/>
              </a:ext>
            </a:extLst>
          </p:cNvPr>
          <p:cNvSpPr txBox="1"/>
          <p:nvPr/>
        </p:nvSpPr>
        <p:spPr>
          <a:xfrm>
            <a:off x="5712000" y="5603063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Purple.bmp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2.2) </a:t>
            </a:r>
            <a:r>
              <a:rPr lang="ko-KR" altLang="en-US" dirty="0"/>
              <a:t>색상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FBAFB-4410-437C-B9EC-68B97E083252}"/>
              </a:ext>
            </a:extLst>
          </p:cNvPr>
          <p:cNvSpPr txBox="1"/>
          <p:nvPr/>
        </p:nvSpPr>
        <p:spPr>
          <a:xfrm>
            <a:off x="347870" y="1690688"/>
            <a:ext cx="11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6E153-018C-46BA-9313-1354FFAD85C4}"/>
              </a:ext>
            </a:extLst>
          </p:cNvPr>
          <p:cNvSpPr txBox="1"/>
          <p:nvPr/>
        </p:nvSpPr>
        <p:spPr>
          <a:xfrm>
            <a:off x="5407715" y="1299164"/>
            <a:ext cx="6207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glGenTextures</a:t>
            </a:r>
            <a:r>
              <a:rPr lang="en-US" altLang="ko-KR" dirty="0"/>
              <a:t>()</a:t>
            </a:r>
            <a:r>
              <a:rPr lang="ko-KR" altLang="en-US" dirty="0"/>
              <a:t>를 이용하여 선언하였던 전역변수에 대하여 </a:t>
            </a:r>
            <a:r>
              <a:rPr lang="en-US" altLang="ko-KR" dirty="0"/>
              <a:t>Texture name</a:t>
            </a:r>
            <a:r>
              <a:rPr lang="ko-KR" altLang="en-US" dirty="0"/>
              <a:t>을 </a:t>
            </a:r>
            <a:r>
              <a:rPr lang="ko-KR" altLang="en-US" dirty="0" err="1"/>
              <a:t>할당받고</a:t>
            </a:r>
            <a:r>
              <a:rPr lang="en-US" altLang="ko-KR" dirty="0"/>
              <a:t>, Image</a:t>
            </a:r>
            <a:r>
              <a:rPr lang="ko-KR" altLang="en-US" dirty="0"/>
              <a:t>파일을 불러와  성질들을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색상은 </a:t>
            </a:r>
            <a:r>
              <a:rPr lang="en-US" altLang="ko-KR" dirty="0"/>
              <a:t>cyan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메뉴 선택에 의해 색상 설정이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5DA6D-15C5-42CC-A3E9-47CFCC0CD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63" y="2776492"/>
            <a:ext cx="10714443" cy="29068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04F826-6CE9-4B46-92A1-FCBBA2A8B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2" y="1458861"/>
            <a:ext cx="2890799" cy="11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3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2.3) </a:t>
            </a:r>
            <a:r>
              <a:rPr lang="ko-KR" altLang="en-US" dirty="0"/>
              <a:t>그물망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42121" y="1590261"/>
            <a:ext cx="5166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그물망 </a:t>
            </a:r>
            <a:r>
              <a:rPr lang="en-US" altLang="ko-KR" dirty="0"/>
              <a:t>Texture Image</a:t>
            </a:r>
            <a:r>
              <a:rPr lang="ko-KR" altLang="en-US" dirty="0"/>
              <a:t>는 유모차의 아래 부분</a:t>
            </a:r>
            <a:endParaRPr lang="en-US" altLang="ko-KR" dirty="0"/>
          </a:p>
          <a:p>
            <a:r>
              <a:rPr lang="ko-KR" altLang="en-US" dirty="0"/>
              <a:t>그물 바구니에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mesh.bmp</a:t>
            </a:r>
          </a:p>
          <a:p>
            <a:endParaRPr lang="en-US" altLang="ko-KR" dirty="0"/>
          </a:p>
          <a:p>
            <a:r>
              <a:rPr lang="en-US" altLang="ko-KR" dirty="0"/>
              <a:t>mesh.bmp : 512 X 256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5F159-058A-494C-822F-B40097D7E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9468"/>
            <a:ext cx="48768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E2E5D-1432-494C-904C-36D05D284C5B}"/>
              </a:ext>
            </a:extLst>
          </p:cNvPr>
          <p:cNvSpPr txBox="1"/>
          <p:nvPr/>
        </p:nvSpPr>
        <p:spPr>
          <a:xfrm>
            <a:off x="6096000" y="389858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Mesh.bmp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09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2.3) </a:t>
            </a:r>
            <a:r>
              <a:rPr lang="ko-KR" altLang="en-US" dirty="0"/>
              <a:t>그물망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FBAFB-4410-437C-B9EC-68B97E083252}"/>
              </a:ext>
            </a:extLst>
          </p:cNvPr>
          <p:cNvSpPr txBox="1"/>
          <p:nvPr/>
        </p:nvSpPr>
        <p:spPr>
          <a:xfrm>
            <a:off x="347870" y="1690688"/>
            <a:ext cx="11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6E153-018C-46BA-9313-1354FFAD85C4}"/>
              </a:ext>
            </a:extLst>
          </p:cNvPr>
          <p:cNvSpPr txBox="1"/>
          <p:nvPr/>
        </p:nvSpPr>
        <p:spPr>
          <a:xfrm>
            <a:off x="5155923" y="1736854"/>
            <a:ext cx="66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glGenTextures</a:t>
            </a:r>
            <a:r>
              <a:rPr lang="en-US" altLang="ko-KR" dirty="0"/>
              <a:t>()</a:t>
            </a:r>
            <a:r>
              <a:rPr lang="ko-KR" altLang="en-US" dirty="0"/>
              <a:t>를 이용하여 선언하였던 전역변수에 대하여 </a:t>
            </a:r>
            <a:r>
              <a:rPr lang="en-US" altLang="ko-KR" dirty="0"/>
              <a:t>Texture name</a:t>
            </a:r>
            <a:r>
              <a:rPr lang="ko-KR" altLang="en-US" dirty="0"/>
              <a:t>을 </a:t>
            </a:r>
            <a:r>
              <a:rPr lang="ko-KR" altLang="en-US" dirty="0" err="1"/>
              <a:t>할당받고</a:t>
            </a:r>
            <a:r>
              <a:rPr lang="en-US" altLang="ko-KR" dirty="0"/>
              <a:t>, Image</a:t>
            </a:r>
            <a:r>
              <a:rPr lang="ko-KR" altLang="en-US" dirty="0"/>
              <a:t>파일을 불러와  성질들을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F0604B-F6C5-4E26-B796-DC21EC9C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23" y="2776492"/>
            <a:ext cx="8688471" cy="2032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EFFD6F-AC84-4C9E-B338-44CFC4CD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2" y="1458861"/>
            <a:ext cx="2890799" cy="11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4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2.4) </a:t>
            </a:r>
            <a:r>
              <a:rPr lang="ko-KR" altLang="en-US" dirty="0"/>
              <a:t>구조 기둥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42121" y="1590261"/>
            <a:ext cx="571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 기둥 </a:t>
            </a:r>
            <a:r>
              <a:rPr lang="en-US" altLang="ko-KR" dirty="0"/>
              <a:t>Texture Image</a:t>
            </a:r>
            <a:r>
              <a:rPr lang="ko-KR" altLang="en-US" dirty="0"/>
              <a:t>는 유모차의 구조에 해당하는 기둥에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철제 이미지도 </a:t>
            </a:r>
            <a:r>
              <a:rPr lang="en-US" altLang="ko-KR" dirty="0"/>
              <a:t>texture mapping</a:t>
            </a:r>
            <a:r>
              <a:rPr lang="ko-KR" altLang="en-US" dirty="0"/>
              <a:t>해보았으나 </a:t>
            </a:r>
            <a:endParaRPr lang="en-US" altLang="ko-KR" dirty="0"/>
          </a:p>
          <a:p>
            <a:r>
              <a:rPr lang="ko-KR" altLang="en-US" dirty="0"/>
              <a:t>디자인이 깔끔해 보이지 않아서 흰 색을 사용하였다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frame.bmp</a:t>
            </a:r>
          </a:p>
          <a:p>
            <a:endParaRPr lang="en-US" altLang="ko-KR" dirty="0"/>
          </a:p>
          <a:p>
            <a:r>
              <a:rPr lang="en-US" altLang="ko-KR" dirty="0"/>
              <a:t>frame.bmp : 512 X 256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2E5D-1432-494C-904C-36D05D284C5B}"/>
              </a:ext>
            </a:extLst>
          </p:cNvPr>
          <p:cNvSpPr txBox="1"/>
          <p:nvPr/>
        </p:nvSpPr>
        <p:spPr>
          <a:xfrm>
            <a:off x="6741355" y="38704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frame.bmp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89067-CF0A-435A-870E-53D6E5A2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55" y="1265635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8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2.4) </a:t>
            </a:r>
            <a:r>
              <a:rPr lang="ko-KR" altLang="en-US" dirty="0"/>
              <a:t>구조 기둥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FBAFB-4410-437C-B9EC-68B97E083252}"/>
              </a:ext>
            </a:extLst>
          </p:cNvPr>
          <p:cNvSpPr txBox="1"/>
          <p:nvPr/>
        </p:nvSpPr>
        <p:spPr>
          <a:xfrm>
            <a:off x="347870" y="1690688"/>
            <a:ext cx="11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6E153-018C-46BA-9313-1354FFAD85C4}"/>
              </a:ext>
            </a:extLst>
          </p:cNvPr>
          <p:cNvSpPr txBox="1"/>
          <p:nvPr/>
        </p:nvSpPr>
        <p:spPr>
          <a:xfrm>
            <a:off x="5155923" y="1736854"/>
            <a:ext cx="66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glGenTextures</a:t>
            </a:r>
            <a:r>
              <a:rPr lang="en-US" altLang="ko-KR" dirty="0"/>
              <a:t>()</a:t>
            </a:r>
            <a:r>
              <a:rPr lang="ko-KR" altLang="en-US" dirty="0"/>
              <a:t>를 이용하여 선언하였던 전역변수에 대하여 </a:t>
            </a:r>
            <a:r>
              <a:rPr lang="en-US" altLang="ko-KR" dirty="0"/>
              <a:t>Texture name</a:t>
            </a:r>
            <a:r>
              <a:rPr lang="ko-KR" altLang="en-US" dirty="0"/>
              <a:t>을 </a:t>
            </a:r>
            <a:r>
              <a:rPr lang="ko-KR" altLang="en-US" dirty="0" err="1"/>
              <a:t>할당받고</a:t>
            </a:r>
            <a:r>
              <a:rPr lang="en-US" altLang="ko-KR" dirty="0"/>
              <a:t>, Image</a:t>
            </a:r>
            <a:r>
              <a:rPr lang="ko-KR" altLang="en-US" dirty="0"/>
              <a:t>파일을 불러와  성질들을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9AD25C-1961-49FD-9A56-61BF881C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5" y="2820863"/>
            <a:ext cx="7654920" cy="1780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BEDE6-CDD5-4463-A4BB-163B28C91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2" y="1458861"/>
            <a:ext cx="2890799" cy="11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8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2.5) </a:t>
            </a:r>
            <a:r>
              <a:rPr lang="ko-KR" altLang="en-US" dirty="0"/>
              <a:t>손잡이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42121" y="1590261"/>
            <a:ext cx="571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손잡이 </a:t>
            </a:r>
            <a:r>
              <a:rPr lang="en-US" altLang="ko-KR" dirty="0"/>
              <a:t>Texture Image</a:t>
            </a:r>
            <a:r>
              <a:rPr lang="ko-KR" altLang="en-US" dirty="0"/>
              <a:t>는 손잡이 부분의 가죽 재질을 </a:t>
            </a:r>
            <a:endParaRPr lang="en-US" altLang="ko-KR" dirty="0"/>
          </a:p>
          <a:p>
            <a:r>
              <a:rPr lang="ko-KR" altLang="en-US" dirty="0"/>
              <a:t>표현하기 위해 사용됩니다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handle.bmp</a:t>
            </a:r>
          </a:p>
          <a:p>
            <a:endParaRPr lang="en-US" altLang="ko-KR" dirty="0"/>
          </a:p>
          <a:p>
            <a:r>
              <a:rPr lang="en-US" altLang="ko-KR" dirty="0"/>
              <a:t>handle.bmp : 512 X 256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E2E5D-1432-494C-904C-36D05D284C5B}"/>
              </a:ext>
            </a:extLst>
          </p:cNvPr>
          <p:cNvSpPr txBox="1"/>
          <p:nvPr/>
        </p:nvSpPr>
        <p:spPr>
          <a:xfrm>
            <a:off x="6741355" y="38704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handle.bmp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71602C-90F1-4707-BD21-C7338B41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55" y="1398104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2.5) </a:t>
            </a:r>
            <a:r>
              <a:rPr lang="ko-KR" altLang="en-US" dirty="0"/>
              <a:t>손잡이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FBAFB-4410-437C-B9EC-68B97E083252}"/>
              </a:ext>
            </a:extLst>
          </p:cNvPr>
          <p:cNvSpPr txBox="1"/>
          <p:nvPr/>
        </p:nvSpPr>
        <p:spPr>
          <a:xfrm>
            <a:off x="347870" y="1690688"/>
            <a:ext cx="11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6E153-018C-46BA-9313-1354FFAD85C4}"/>
              </a:ext>
            </a:extLst>
          </p:cNvPr>
          <p:cNvSpPr txBox="1"/>
          <p:nvPr/>
        </p:nvSpPr>
        <p:spPr>
          <a:xfrm>
            <a:off x="5155923" y="1736854"/>
            <a:ext cx="66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glGenTextures</a:t>
            </a:r>
            <a:r>
              <a:rPr lang="en-US" altLang="ko-KR" dirty="0"/>
              <a:t>()</a:t>
            </a:r>
            <a:r>
              <a:rPr lang="ko-KR" altLang="en-US" dirty="0"/>
              <a:t>를 이용하여 선언하였던 전역변수에 대하여 </a:t>
            </a:r>
            <a:r>
              <a:rPr lang="en-US" altLang="ko-KR" dirty="0"/>
              <a:t>Texture name</a:t>
            </a:r>
            <a:r>
              <a:rPr lang="ko-KR" altLang="en-US" dirty="0"/>
              <a:t>을 </a:t>
            </a:r>
            <a:r>
              <a:rPr lang="ko-KR" altLang="en-US" dirty="0" err="1"/>
              <a:t>할당받고</a:t>
            </a:r>
            <a:r>
              <a:rPr lang="en-US" altLang="ko-KR" dirty="0"/>
              <a:t>, Image</a:t>
            </a:r>
            <a:r>
              <a:rPr lang="ko-KR" altLang="en-US" dirty="0"/>
              <a:t>파일을 불러와  성질들을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825355-7A1F-4D37-836D-E238E2E9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2" y="1498617"/>
            <a:ext cx="2890799" cy="11423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BB5505-CAEF-48E8-AE78-4C6B2723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2" y="2687115"/>
            <a:ext cx="9666719" cy="24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AC4F89-B3ED-4ABA-9055-E46AC457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55449"/>
            <a:ext cx="4743450" cy="443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Interaction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497496"/>
            <a:ext cx="7007088" cy="5286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이번 프로젝트에서 구현한 </a:t>
            </a:r>
            <a:r>
              <a:rPr lang="en-US" altLang="ko-KR" sz="2000" dirty="0"/>
              <a:t>Interaction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10</a:t>
            </a:r>
            <a:r>
              <a:rPr lang="ko-KR" altLang="en-US" sz="2000" dirty="0"/>
              <a:t>가지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3.1) 3.2) 3.3) 3.4) 3.6) 3.8) 3.9) </a:t>
            </a:r>
            <a:r>
              <a:rPr lang="ko-KR" altLang="en-US" sz="2000" dirty="0"/>
              <a:t>마우스 클릭을 통한 </a:t>
            </a:r>
            <a:r>
              <a:rPr lang="en-US" altLang="ko-KR" sz="2000" dirty="0"/>
              <a:t>menu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3.5) </a:t>
            </a:r>
            <a:r>
              <a:rPr lang="ko-KR" altLang="en-US" sz="2000" dirty="0"/>
              <a:t>손잡이 </a:t>
            </a:r>
            <a:r>
              <a:rPr lang="en-US" altLang="ko-KR" sz="2000" dirty="0"/>
              <a:t>up : ‘w’   </a:t>
            </a:r>
            <a:r>
              <a:rPr lang="ko-KR" altLang="en-US" sz="2000" dirty="0"/>
              <a:t>손잡이 </a:t>
            </a:r>
            <a:r>
              <a:rPr lang="en-US" altLang="ko-KR" sz="2000" dirty="0"/>
              <a:t>down : ‘s’</a:t>
            </a:r>
          </a:p>
          <a:p>
            <a:pPr marL="0" indent="0">
              <a:buNone/>
            </a:pPr>
            <a:r>
              <a:rPr lang="en-US" altLang="ko-KR" sz="2000" dirty="0"/>
              <a:t>3.7) </a:t>
            </a:r>
            <a:r>
              <a:rPr lang="ko-KR" altLang="en-US" sz="2000" dirty="0" err="1"/>
              <a:t>캐노피</a:t>
            </a:r>
            <a:r>
              <a:rPr lang="ko-KR" altLang="en-US" sz="2000" dirty="0"/>
              <a:t> </a:t>
            </a:r>
            <a:r>
              <a:rPr lang="en-US" altLang="ko-KR" sz="2000" dirty="0"/>
              <a:t>up : ‘e’    </a:t>
            </a:r>
            <a:r>
              <a:rPr lang="ko-KR" altLang="en-US" sz="2000" dirty="0" err="1"/>
              <a:t>캐노피</a:t>
            </a:r>
            <a:r>
              <a:rPr lang="ko-KR" altLang="en-US" sz="2000" dirty="0"/>
              <a:t> </a:t>
            </a:r>
            <a:r>
              <a:rPr lang="en-US" altLang="ko-KR" sz="2000" dirty="0"/>
              <a:t>down : ‘d’</a:t>
            </a:r>
          </a:p>
          <a:p>
            <a:pPr marL="0" indent="0">
              <a:buNone/>
            </a:pPr>
            <a:r>
              <a:rPr lang="en-US" altLang="ko-KR" sz="2000" dirty="0"/>
              <a:t>3.10) </a:t>
            </a:r>
            <a:r>
              <a:rPr lang="ko-KR" altLang="en-US" sz="2000" dirty="0"/>
              <a:t>키보드 방향키와 </a:t>
            </a:r>
            <a:r>
              <a:rPr lang="en-US" altLang="ko-KR" sz="2000" dirty="0"/>
              <a:t>zoom in : ‘z’ , zoom out : ‘x’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3.1) </a:t>
            </a:r>
            <a:r>
              <a:rPr lang="ko-KR" altLang="en-US" sz="2000" dirty="0"/>
              <a:t>바퀴 회전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3.2) </a:t>
            </a:r>
            <a:r>
              <a:rPr lang="ko-KR" altLang="en-US" sz="2000" dirty="0"/>
              <a:t>몸체 회전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3.3) </a:t>
            </a:r>
            <a:r>
              <a:rPr lang="ko-KR" altLang="en-US" sz="2000" dirty="0"/>
              <a:t>등받이 각도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3.4) </a:t>
            </a:r>
            <a:r>
              <a:rPr lang="ko-KR" altLang="en-US" sz="2000" dirty="0"/>
              <a:t>손잡이 길이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3.5) </a:t>
            </a:r>
            <a:r>
              <a:rPr lang="ko-KR" altLang="en-US" sz="2000" dirty="0"/>
              <a:t>손잡이 각도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3.6) </a:t>
            </a:r>
            <a:r>
              <a:rPr lang="ko-KR" altLang="en-US" sz="2000" dirty="0" err="1"/>
              <a:t>캐노피</a:t>
            </a:r>
            <a:r>
              <a:rPr lang="ko-KR" altLang="en-US" sz="2000" dirty="0"/>
              <a:t>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3.7) </a:t>
            </a:r>
            <a:r>
              <a:rPr lang="ko-KR" altLang="en-US" sz="2000" dirty="0" err="1"/>
              <a:t>캐노피</a:t>
            </a:r>
            <a:r>
              <a:rPr lang="ko-KR" altLang="en-US" sz="2000" dirty="0"/>
              <a:t> 각도 조절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3.8) </a:t>
            </a:r>
            <a:r>
              <a:rPr lang="ko-KR" altLang="en-US" sz="2000" dirty="0"/>
              <a:t>색상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3.9) </a:t>
            </a:r>
            <a:r>
              <a:rPr lang="ko-KR" altLang="en-US" sz="2000" dirty="0"/>
              <a:t>모드 설정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3.10) </a:t>
            </a:r>
            <a:r>
              <a:rPr lang="ko-KR" altLang="en-US" sz="2000" dirty="0"/>
              <a:t>시점 변화 및 </a:t>
            </a:r>
            <a:r>
              <a:rPr lang="en-US" altLang="ko-KR" sz="2000" dirty="0"/>
              <a:t>Zoom-in and out</a:t>
            </a:r>
          </a:p>
        </p:txBody>
      </p:sp>
    </p:spTree>
    <p:extLst>
      <p:ext uri="{BB962C8B-B14F-4D97-AF65-F5344CB8AC3E}">
        <p14:creationId xmlns:p14="http://schemas.microsoft.com/office/powerpoint/2010/main" val="46876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3.1) </a:t>
            </a:r>
            <a:r>
              <a:rPr lang="ko-KR" altLang="en-US" dirty="0"/>
              <a:t>바퀴</a:t>
            </a:r>
            <a:r>
              <a:rPr lang="en-US" altLang="ko-KR" dirty="0"/>
              <a:t>(wheel)</a:t>
            </a:r>
            <a:r>
              <a:rPr lang="ko-KR" altLang="en-US" dirty="0"/>
              <a:t> 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964D40-0BE9-4BD9-9A00-E323A548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87" y="1825625"/>
            <a:ext cx="3611581" cy="79096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977348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5E7DA-0A32-4B33-800C-77C551DA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28" y="1894437"/>
            <a:ext cx="3030937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C52BEC-0249-423A-B8E0-ECCD47EF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086" y="2914479"/>
            <a:ext cx="4777302" cy="398108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8200" y="281717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Main_menu_function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6840816" y="189443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355BC-E4BB-4A25-825D-A699D06F7C02}"/>
              </a:ext>
            </a:extLst>
          </p:cNvPr>
          <p:cNvSpPr txBox="1"/>
          <p:nvPr/>
        </p:nvSpPr>
        <p:spPr>
          <a:xfrm>
            <a:off x="7146388" y="3429000"/>
            <a:ext cx="5045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menu</a:t>
            </a:r>
            <a:r>
              <a:rPr lang="ko-KR" altLang="en-US" dirty="0"/>
              <a:t>에서 바퀴 회전이 선택되면 </a:t>
            </a:r>
            <a:r>
              <a:rPr lang="en-US" altLang="ko-KR" dirty="0" err="1"/>
              <a:t>wheelRotation_On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되어 </a:t>
            </a:r>
            <a:r>
              <a:rPr lang="en-US" altLang="ko-KR" dirty="0"/>
              <a:t>idle()</a:t>
            </a:r>
            <a:r>
              <a:rPr lang="ko-KR" altLang="en-US" dirty="0"/>
              <a:t>에서 </a:t>
            </a:r>
            <a:r>
              <a:rPr lang="en-US" altLang="ko-KR" dirty="0" err="1"/>
              <a:t>wheelRotation_Angle</a:t>
            </a:r>
            <a:r>
              <a:rPr lang="ko-KR" altLang="en-US" dirty="0"/>
              <a:t>값이 증가하게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360</a:t>
            </a:r>
            <a:r>
              <a:rPr lang="ko-KR" altLang="en-US" dirty="0"/>
              <a:t>도가 되면 </a:t>
            </a:r>
            <a:r>
              <a:rPr lang="en-US" altLang="ko-KR" dirty="0"/>
              <a:t>0</a:t>
            </a:r>
            <a:r>
              <a:rPr lang="ko-KR" altLang="en-US" dirty="0"/>
              <a:t>이 되도록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5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37750-4BBB-4221-B3AD-3931012E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8442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3300" b="1" dirty="0"/>
              <a:t>목차</a:t>
            </a:r>
            <a:endParaRPr lang="en-US" altLang="ko-KR" sz="3300" b="1" dirty="0"/>
          </a:p>
          <a:p>
            <a:pPr marL="514350" indent="-514350">
              <a:buAutoNum type="arabicPeriod"/>
            </a:pPr>
            <a:r>
              <a:rPr lang="en-US" altLang="ko-KR" dirty="0"/>
              <a:t>Modeling</a:t>
            </a:r>
          </a:p>
          <a:p>
            <a:pPr marL="914400" lvl="2" indent="0">
              <a:buNone/>
            </a:pPr>
            <a:r>
              <a:rPr lang="en-US" altLang="ko-KR" dirty="0"/>
              <a:t>1.1) Modeling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1.2) </a:t>
            </a:r>
            <a:r>
              <a:rPr lang="ko-KR" altLang="en-US" dirty="0" err="1"/>
              <a:t>캐노피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</a:p>
          <a:p>
            <a:pPr marL="514350" indent="-514350">
              <a:buAutoNum type="arabicPeriod"/>
            </a:pPr>
            <a:r>
              <a:rPr lang="en-US" altLang="ko-KR" dirty="0"/>
              <a:t>Texture Mapping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sz="1900" dirty="0"/>
              <a:t>2.1) </a:t>
            </a:r>
            <a:r>
              <a:rPr lang="ko-KR" altLang="en-US" sz="1900" dirty="0"/>
              <a:t>바퀴</a:t>
            </a:r>
            <a:endParaRPr lang="en-US" altLang="ko-KR" sz="1900" dirty="0"/>
          </a:p>
          <a:p>
            <a:pPr marL="457200" lvl="1" indent="0">
              <a:buNone/>
            </a:pPr>
            <a:r>
              <a:rPr lang="en-US" altLang="ko-KR" sz="1900" dirty="0"/>
              <a:t>	2.2) </a:t>
            </a:r>
            <a:r>
              <a:rPr lang="ko-KR" altLang="en-US" sz="1900" dirty="0"/>
              <a:t>색상</a:t>
            </a:r>
            <a:endParaRPr lang="en-US" altLang="ko-KR" sz="1900" dirty="0"/>
          </a:p>
          <a:p>
            <a:pPr marL="457200" lvl="1" indent="0">
              <a:buNone/>
            </a:pPr>
            <a:r>
              <a:rPr lang="en-US" altLang="ko-KR" sz="1900" dirty="0"/>
              <a:t>	2.3) </a:t>
            </a:r>
            <a:r>
              <a:rPr lang="ko-KR" altLang="en-US" sz="1900" dirty="0"/>
              <a:t>그물망</a:t>
            </a:r>
            <a:endParaRPr lang="en-US" altLang="ko-KR" sz="1900" dirty="0"/>
          </a:p>
          <a:p>
            <a:pPr marL="457200" lvl="1" indent="0">
              <a:buNone/>
            </a:pPr>
            <a:r>
              <a:rPr lang="en-US" altLang="ko-KR" sz="1900" dirty="0"/>
              <a:t>	2.4) </a:t>
            </a:r>
            <a:r>
              <a:rPr lang="ko-KR" altLang="en-US" sz="1900" dirty="0"/>
              <a:t>구조 기둥</a:t>
            </a:r>
            <a:endParaRPr lang="en-US" altLang="ko-KR" sz="1900" dirty="0"/>
          </a:p>
          <a:p>
            <a:pPr marL="457200" lvl="1" indent="0">
              <a:buNone/>
            </a:pPr>
            <a:r>
              <a:rPr lang="en-US" altLang="ko-KR" sz="1900" dirty="0"/>
              <a:t>	2.5) </a:t>
            </a:r>
            <a:r>
              <a:rPr lang="ko-KR" altLang="en-US" sz="1900" dirty="0"/>
              <a:t>손잡이</a:t>
            </a:r>
            <a:endParaRPr lang="en-US" altLang="ko-KR" sz="1900" dirty="0"/>
          </a:p>
          <a:p>
            <a:pPr marL="514350" indent="-514350">
              <a:buAutoNum type="arabicPeriod"/>
            </a:pPr>
            <a:r>
              <a:rPr lang="en-US" altLang="ko-KR" dirty="0"/>
              <a:t>Interaction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900" dirty="0"/>
              <a:t>3.1) </a:t>
            </a:r>
            <a:r>
              <a:rPr lang="ko-KR" altLang="en-US" sz="1900" dirty="0"/>
              <a:t>바퀴 회전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3.2) </a:t>
            </a:r>
            <a:r>
              <a:rPr lang="ko-KR" altLang="en-US" sz="1900" dirty="0"/>
              <a:t>몸체 회전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3.3) </a:t>
            </a:r>
            <a:r>
              <a:rPr lang="ko-KR" altLang="en-US" sz="1900" dirty="0"/>
              <a:t>등받이 각도 조절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3.4) </a:t>
            </a:r>
            <a:r>
              <a:rPr lang="ko-KR" altLang="en-US" sz="1900" dirty="0"/>
              <a:t>손잡이 길이 조절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3.5) </a:t>
            </a:r>
            <a:r>
              <a:rPr lang="ko-KR" altLang="en-US" sz="1900" dirty="0"/>
              <a:t>손잡이 각도 조절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3.6) </a:t>
            </a:r>
            <a:r>
              <a:rPr lang="ko-KR" altLang="en-US" sz="1900" dirty="0" err="1"/>
              <a:t>캐노피</a:t>
            </a:r>
            <a:r>
              <a:rPr lang="ko-KR" altLang="en-US" sz="1900" dirty="0"/>
              <a:t> 조절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3.7) </a:t>
            </a:r>
            <a:r>
              <a:rPr lang="ko-KR" altLang="en-US" sz="1900" dirty="0" err="1"/>
              <a:t>캐노피</a:t>
            </a:r>
            <a:r>
              <a:rPr lang="ko-KR" altLang="en-US" sz="1900" dirty="0"/>
              <a:t> 각도 조절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3.8) </a:t>
            </a:r>
            <a:r>
              <a:rPr lang="ko-KR" altLang="en-US" sz="1900" dirty="0"/>
              <a:t>색상 설정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3.9) </a:t>
            </a:r>
            <a:r>
              <a:rPr lang="ko-KR" altLang="en-US" sz="1900" dirty="0"/>
              <a:t>모드 설정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3.10) </a:t>
            </a:r>
            <a:r>
              <a:rPr lang="ko-KR" altLang="en-US" sz="1900" dirty="0"/>
              <a:t>시점 변화 및 </a:t>
            </a:r>
            <a:r>
              <a:rPr lang="en-US" altLang="ko-KR" sz="1900" dirty="0"/>
              <a:t>Zoom-in and out</a:t>
            </a:r>
          </a:p>
        </p:txBody>
      </p:sp>
    </p:spTree>
    <p:extLst>
      <p:ext uri="{BB962C8B-B14F-4D97-AF65-F5344CB8AC3E}">
        <p14:creationId xmlns:p14="http://schemas.microsoft.com/office/powerpoint/2010/main" val="44277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3.1) </a:t>
            </a:r>
            <a:r>
              <a:rPr lang="ko-KR" altLang="en-US" dirty="0"/>
              <a:t>바퀴</a:t>
            </a:r>
            <a:r>
              <a:rPr lang="en-US" altLang="ko-KR" dirty="0"/>
              <a:t>(wheel)</a:t>
            </a:r>
            <a:r>
              <a:rPr lang="ko-KR" altLang="en-US" dirty="0"/>
              <a:t> 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BC3E1B-1DBC-428A-B267-D35005EA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26" y="1690688"/>
            <a:ext cx="6905581" cy="200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3BAF57-D55F-4EC9-8166-49D300B91C8E}"/>
              </a:ext>
            </a:extLst>
          </p:cNvPr>
          <p:cNvSpPr txBox="1"/>
          <p:nvPr/>
        </p:nvSpPr>
        <p:spPr>
          <a:xfrm>
            <a:off x="956603" y="1690688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EA0A34-4C75-42AB-8C96-353CC4972677}"/>
              </a:ext>
            </a:extLst>
          </p:cNvPr>
          <p:cNvSpPr/>
          <p:nvPr/>
        </p:nvSpPr>
        <p:spPr>
          <a:xfrm>
            <a:off x="2377440" y="2489982"/>
            <a:ext cx="3502855" cy="21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219408-1819-4723-85A4-64AC445A70D8}"/>
              </a:ext>
            </a:extLst>
          </p:cNvPr>
          <p:cNvSpPr/>
          <p:nvPr/>
        </p:nvSpPr>
        <p:spPr>
          <a:xfrm>
            <a:off x="9183835" y="5162843"/>
            <a:ext cx="480670" cy="368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2DDE89-8830-4D4E-BCF2-1887700F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72" y="1041228"/>
            <a:ext cx="4600575" cy="50006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DE461AA-68E7-4208-8060-D3D89658C3B7}"/>
              </a:ext>
            </a:extLst>
          </p:cNvPr>
          <p:cNvSpPr/>
          <p:nvPr/>
        </p:nvSpPr>
        <p:spPr>
          <a:xfrm>
            <a:off x="8973679" y="5447395"/>
            <a:ext cx="747098" cy="1844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A84D9-F5F9-43F5-94AF-95FC17234B48}"/>
              </a:ext>
            </a:extLst>
          </p:cNvPr>
          <p:cNvSpPr txBox="1"/>
          <p:nvPr/>
        </p:nvSpPr>
        <p:spPr>
          <a:xfrm>
            <a:off x="838200" y="4234375"/>
            <a:ext cx="6519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Draw()</a:t>
            </a:r>
            <a:r>
              <a:rPr lang="ko-KR" altLang="en-US" dirty="0"/>
              <a:t>의 바퀴와 기둥을 연결하는 부분에서 </a:t>
            </a:r>
            <a:endParaRPr lang="en-US" altLang="ko-KR" dirty="0"/>
          </a:p>
          <a:p>
            <a:r>
              <a:rPr lang="en-US" altLang="ko-KR" dirty="0" err="1"/>
              <a:t>glRotatef</a:t>
            </a:r>
            <a:r>
              <a:rPr lang="en-US" altLang="ko-KR" dirty="0"/>
              <a:t>()</a:t>
            </a:r>
            <a:r>
              <a:rPr lang="ko-KR" altLang="en-US" dirty="0"/>
              <a:t>를 호출하여 바퀴가 회전하도록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부위는 옆 캡처의 빨간색 표시이다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빨갛게 표시한 원판이 회전하면 그 아래의 부품과 바퀴는 이 원판의 좌표계에 종속되어 있어서 함께 회전하게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38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3.2) </a:t>
            </a:r>
            <a:r>
              <a:rPr lang="ko-KR" altLang="en-US" dirty="0"/>
              <a:t>몸체</a:t>
            </a:r>
            <a:r>
              <a:rPr lang="en-US" altLang="ko-KR" dirty="0"/>
              <a:t>(body)</a:t>
            </a:r>
            <a:r>
              <a:rPr lang="ko-KR" altLang="en-US" dirty="0"/>
              <a:t> 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977348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C52BEC-0249-423A-B8E0-ECCD47EF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86" y="2914479"/>
            <a:ext cx="4777302" cy="398108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8200" y="281717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Main_menu_function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6840816" y="189443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355BC-E4BB-4A25-825D-A699D06F7C02}"/>
              </a:ext>
            </a:extLst>
          </p:cNvPr>
          <p:cNvSpPr txBox="1"/>
          <p:nvPr/>
        </p:nvSpPr>
        <p:spPr>
          <a:xfrm>
            <a:off x="7146388" y="3429000"/>
            <a:ext cx="5045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menu</a:t>
            </a:r>
            <a:r>
              <a:rPr lang="ko-KR" altLang="en-US" dirty="0"/>
              <a:t>에서 몸체 회전이 선택되면 </a:t>
            </a:r>
            <a:r>
              <a:rPr lang="en-US" altLang="ko-KR" dirty="0" err="1"/>
              <a:t>bodyRotation_On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가 되어 </a:t>
            </a:r>
            <a:r>
              <a:rPr lang="en-US" altLang="ko-KR" dirty="0"/>
              <a:t>idle()</a:t>
            </a:r>
            <a:r>
              <a:rPr lang="ko-KR" altLang="en-US" dirty="0"/>
              <a:t>에서 </a:t>
            </a:r>
            <a:r>
              <a:rPr lang="en-US" altLang="ko-KR" dirty="0" err="1"/>
              <a:t>bodyRotation_Angle</a:t>
            </a:r>
            <a:r>
              <a:rPr lang="ko-KR" altLang="en-US" dirty="0"/>
              <a:t>값이 증가하게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360</a:t>
            </a:r>
            <a:r>
              <a:rPr lang="ko-KR" altLang="en-US" dirty="0"/>
              <a:t>도가 되면 </a:t>
            </a:r>
            <a:r>
              <a:rPr lang="en-US" altLang="ko-KR" dirty="0"/>
              <a:t>0</a:t>
            </a:r>
            <a:r>
              <a:rPr lang="ko-KR" altLang="en-US" dirty="0"/>
              <a:t>이 되도록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744484-B669-4412-B215-EEDE8ABA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973" y="1894437"/>
            <a:ext cx="3239442" cy="7198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341517-24A8-4B15-B514-B34624FE6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65" y="1834515"/>
            <a:ext cx="3395287" cy="11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2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F95080-0998-4564-B9FA-C5D65D08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47" y="1714119"/>
            <a:ext cx="5896897" cy="13255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0DCC2D-C93F-4765-BB8B-8913A1EC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98" y="2885381"/>
            <a:ext cx="6505575" cy="1718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FDC5AC-6F0A-4740-BF1C-87F36D0A1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806" y="952500"/>
            <a:ext cx="4648200" cy="4953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3.2) </a:t>
            </a:r>
            <a:r>
              <a:rPr lang="ko-KR" altLang="en-US" dirty="0"/>
              <a:t>몸체</a:t>
            </a:r>
            <a:r>
              <a:rPr lang="en-US" altLang="ko-KR" dirty="0"/>
              <a:t>(body)</a:t>
            </a:r>
            <a:r>
              <a:rPr lang="ko-KR" altLang="en-US" dirty="0"/>
              <a:t> 회전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BAF57-D55F-4EC9-8166-49D300B91C8E}"/>
              </a:ext>
            </a:extLst>
          </p:cNvPr>
          <p:cNvSpPr txBox="1"/>
          <p:nvPr/>
        </p:nvSpPr>
        <p:spPr>
          <a:xfrm>
            <a:off x="956603" y="1690688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EA0A34-4C75-42AB-8C96-353CC4972677}"/>
              </a:ext>
            </a:extLst>
          </p:cNvPr>
          <p:cNvSpPr/>
          <p:nvPr/>
        </p:nvSpPr>
        <p:spPr>
          <a:xfrm>
            <a:off x="1938251" y="1768813"/>
            <a:ext cx="5419152" cy="419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E461AA-68E7-4208-8060-D3D89658C3B7}"/>
              </a:ext>
            </a:extLst>
          </p:cNvPr>
          <p:cNvSpPr/>
          <p:nvPr/>
        </p:nvSpPr>
        <p:spPr>
          <a:xfrm>
            <a:off x="9492567" y="3559784"/>
            <a:ext cx="614677" cy="238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A84D9-F5F9-43F5-94AF-95FC17234B48}"/>
              </a:ext>
            </a:extLst>
          </p:cNvPr>
          <p:cNvSpPr txBox="1"/>
          <p:nvPr/>
        </p:nvSpPr>
        <p:spPr>
          <a:xfrm>
            <a:off x="838200" y="4603707"/>
            <a:ext cx="65192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Draw()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시작 부분에서 </a:t>
            </a:r>
            <a:r>
              <a:rPr lang="en-US" altLang="ko-KR" dirty="0" err="1"/>
              <a:t>glPushMatrix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glPopMatrix</a:t>
            </a:r>
            <a:r>
              <a:rPr lang="en-US" altLang="ko-KR" dirty="0"/>
              <a:t>()</a:t>
            </a:r>
            <a:r>
              <a:rPr lang="ko-KR" altLang="en-US" dirty="0"/>
              <a:t>로 상체와 하체를 구분하였다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상체 부분 전체를 회전시키면 몸체가 회전하게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캡처 사진의 빨간 원에 표시된 디스크가 몸체의 회전을 담당하는 부품이다</a:t>
            </a:r>
            <a:r>
              <a:rPr lang="en-US" altLang="ko-KR" dirty="0"/>
              <a:t>. </a:t>
            </a:r>
            <a:r>
              <a:rPr lang="ko-KR" altLang="en-US" dirty="0"/>
              <a:t>저 부품이 회전하면서 이 부품에 종속된 몸체는 회전하게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8CC68C-1100-4072-98B1-EB28C3C9882F}"/>
              </a:ext>
            </a:extLst>
          </p:cNvPr>
          <p:cNvSpPr/>
          <p:nvPr/>
        </p:nvSpPr>
        <p:spPr>
          <a:xfrm>
            <a:off x="1851500" y="3359468"/>
            <a:ext cx="5624305" cy="261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90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3.3) </a:t>
            </a:r>
            <a:r>
              <a:rPr lang="ko-KR" altLang="en-US" dirty="0"/>
              <a:t>등받이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1087130" y="4126108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9273A-D8D8-484B-A0E9-9A6D02E8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16" y="1800322"/>
            <a:ext cx="4753900" cy="8725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5E6810-E5AB-46EE-82D5-43C71C4C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16" y="4126108"/>
            <a:ext cx="2519437" cy="3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4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3.3) </a:t>
            </a:r>
            <a:r>
              <a:rPr lang="ko-KR" altLang="en-US" dirty="0"/>
              <a:t>등받이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sub_menu_function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7AF785-171D-4C1F-8FDF-0D3FCFA8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27" y="1414780"/>
            <a:ext cx="3676650" cy="442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396E87-903F-4CBA-A9C2-201E9622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12" y="1966595"/>
            <a:ext cx="248602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096000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menu</a:t>
            </a:r>
            <a:r>
              <a:rPr lang="ko-KR" altLang="en-US" dirty="0"/>
              <a:t>에서 등받이 각도 단계가 선택되면 해당 </a:t>
            </a:r>
            <a:r>
              <a:rPr lang="en-US" altLang="ko-KR" dirty="0"/>
              <a:t>case</a:t>
            </a:r>
            <a:r>
              <a:rPr lang="ko-KR" altLang="en-US" dirty="0"/>
              <a:t>에 맞게 </a:t>
            </a:r>
            <a:r>
              <a:rPr lang="en-US" altLang="ko-KR" dirty="0" err="1"/>
              <a:t>back_Mode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74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3.3) </a:t>
            </a:r>
            <a:r>
              <a:rPr lang="ko-KR" altLang="en-US" dirty="0"/>
              <a:t>등받이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Back_Mode_func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7228555" y="141478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Idle()</a:t>
            </a:r>
            <a:r>
              <a:rPr lang="ko-KR" altLang="en-US" dirty="0"/>
              <a:t>에서 호출되고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등받이 각도 조절을 처리하는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통해 해당하는 등받이 각도 단계를 찾고</a:t>
            </a:r>
            <a:endParaRPr lang="en-US" altLang="ko-KR" dirty="0"/>
          </a:p>
          <a:p>
            <a:r>
              <a:rPr lang="ko-KR" altLang="en-US" dirty="0"/>
              <a:t>각 단계에서 각도에 대한 처리를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단계마다 </a:t>
            </a:r>
            <a:r>
              <a:rPr lang="en-US" altLang="ko-KR" dirty="0"/>
              <a:t>5</a:t>
            </a:r>
            <a:r>
              <a:rPr lang="ko-KR" altLang="en-US" dirty="0" err="1"/>
              <a:t>도씩</a:t>
            </a:r>
            <a:r>
              <a:rPr lang="ko-KR" altLang="en-US" dirty="0"/>
              <a:t> 증가하며</a:t>
            </a:r>
            <a:r>
              <a:rPr lang="en-US" altLang="ko-KR" dirty="0"/>
              <a:t>, </a:t>
            </a:r>
            <a:r>
              <a:rPr lang="ko-KR" altLang="en-US" dirty="0"/>
              <a:t>해당 단계에서의 </a:t>
            </a:r>
            <a:endParaRPr lang="en-US" altLang="ko-KR" dirty="0"/>
          </a:p>
          <a:p>
            <a:r>
              <a:rPr lang="ko-KR" altLang="en-US" dirty="0"/>
              <a:t>각도에서 </a:t>
            </a:r>
            <a:r>
              <a:rPr lang="ko-KR" altLang="en-US" dirty="0" err="1"/>
              <a:t>멈춰있도록</a:t>
            </a:r>
            <a:r>
              <a:rPr lang="ko-KR" altLang="en-US" dirty="0"/>
              <a:t> 구현하였다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2</a:t>
            </a:r>
            <a:r>
              <a:rPr lang="ko-KR" altLang="en-US" dirty="0"/>
              <a:t>단계가 선택되면 등받이 각도는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도가 되도록 설정되는 식이다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D9CF1E-4BB0-4908-AE7F-32A198E1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80" y="1496842"/>
            <a:ext cx="4829175" cy="46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6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80221C-7D8E-4175-9B70-D183235C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55" y="947737"/>
            <a:ext cx="4686300" cy="49625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3.3) </a:t>
            </a:r>
            <a:r>
              <a:rPr lang="ko-KR" altLang="en-US" dirty="0"/>
              <a:t>등받이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 :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830328" y="379953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캡처 사진의 빨갛게 표시한 디스크가 몸체의 뼈대를 고정하는 부품이다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부품을 회전시킴으로써 등받이 각도를 조절할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B17C5-AD35-490E-9DEE-54B3622C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229" y="1414780"/>
            <a:ext cx="5672454" cy="13255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D3750-7958-45B4-8525-D4A906E1CFCF}"/>
              </a:ext>
            </a:extLst>
          </p:cNvPr>
          <p:cNvSpPr/>
          <p:nvPr/>
        </p:nvSpPr>
        <p:spPr>
          <a:xfrm>
            <a:off x="2341520" y="1756899"/>
            <a:ext cx="5419152" cy="209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D4D9BF-F607-4D07-907D-9BA2D02022DB}"/>
              </a:ext>
            </a:extLst>
          </p:cNvPr>
          <p:cNvSpPr/>
          <p:nvPr/>
        </p:nvSpPr>
        <p:spPr>
          <a:xfrm>
            <a:off x="7816945" y="2273300"/>
            <a:ext cx="480438" cy="3365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237172-4749-4B11-8BA7-271D014E22F2}"/>
              </a:ext>
            </a:extLst>
          </p:cNvPr>
          <p:cNvSpPr/>
          <p:nvPr/>
        </p:nvSpPr>
        <p:spPr>
          <a:xfrm>
            <a:off x="11007970" y="2411632"/>
            <a:ext cx="480438" cy="3365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9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3.4) </a:t>
            </a:r>
            <a:r>
              <a:rPr lang="ko-KR" altLang="en-US" dirty="0"/>
              <a:t>손잡이 길이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1087130" y="4126108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BD27D-6B9D-4501-A17D-5E681C53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15" y="1923378"/>
            <a:ext cx="4536371" cy="1325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BB830A-B84C-419F-8809-69D35BD5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15" y="4118950"/>
            <a:ext cx="2589988" cy="4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E8211-16D8-4376-87BE-7FDBC371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6" y="1411164"/>
            <a:ext cx="5714385" cy="4272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</a:t>
            </a:r>
            <a:r>
              <a:rPr lang="en-US" altLang="ko-KR"/>
              <a:t>) </a:t>
            </a:r>
            <a:r>
              <a:rPr lang="ko-KR" altLang="en-US" dirty="0"/>
              <a:t>손잡이 길이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sub_menu_function2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096000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menu</a:t>
            </a:r>
            <a:r>
              <a:rPr lang="ko-KR" altLang="en-US" dirty="0"/>
              <a:t>에서 손잡이 길이 단계가 선택되면 해당 </a:t>
            </a:r>
            <a:r>
              <a:rPr lang="en-US" altLang="ko-KR" dirty="0"/>
              <a:t>case</a:t>
            </a:r>
            <a:r>
              <a:rPr lang="ko-KR" altLang="en-US" dirty="0"/>
              <a:t>에 맞게 </a:t>
            </a:r>
            <a:r>
              <a:rPr lang="en-US" altLang="ko-KR" dirty="0"/>
              <a:t>handle[]</a:t>
            </a:r>
            <a:r>
              <a:rPr lang="ko-KR" altLang="en-US" dirty="0"/>
              <a:t>을 활성화</a:t>
            </a:r>
            <a:r>
              <a:rPr lang="en-US" altLang="ko-KR" dirty="0"/>
              <a:t>/</a:t>
            </a:r>
            <a:r>
              <a:rPr lang="ko-KR" altLang="en-US" dirty="0"/>
              <a:t>비활성화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7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76C5C5-BDCB-42E7-92B9-EBBADF801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9" y="1966595"/>
            <a:ext cx="6276975" cy="47339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3.4) </a:t>
            </a:r>
            <a:r>
              <a:rPr lang="ko-KR" altLang="en-US" dirty="0"/>
              <a:t>손잡이 길이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675249" y="1414780"/>
            <a:ext cx="1716259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handle_func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497734" y="1792904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Idle()</a:t>
            </a:r>
            <a:r>
              <a:rPr lang="ko-KR" altLang="en-US" dirty="0"/>
              <a:t>에서 호출되고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손잡이 길이 조절을 처리하는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통해 해당하는 손잡이 길이 단계를 찾고</a:t>
            </a:r>
            <a:endParaRPr lang="en-US" altLang="ko-KR" dirty="0"/>
          </a:p>
          <a:p>
            <a:r>
              <a:rPr lang="ko-KR" altLang="en-US" dirty="0"/>
              <a:t>각 단계에서 각도에 대한 처리를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는 두 가지 경우에 대해서 처리한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case 1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단계가 선택되었으므로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-&gt; 1</a:t>
            </a:r>
            <a:r>
              <a:rPr lang="ko-KR" altLang="en-US" dirty="0"/>
              <a:t>단계 또는 현재 </a:t>
            </a: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-&gt; 1</a:t>
            </a:r>
            <a:r>
              <a:rPr lang="ko-KR" altLang="en-US" dirty="0"/>
              <a:t>단계인 경우</a:t>
            </a:r>
            <a:endParaRPr lang="en-US" altLang="ko-KR" dirty="0"/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두 가지 경우를 고려하여 </a:t>
            </a:r>
            <a:endParaRPr lang="en-US" altLang="ko-KR" dirty="0"/>
          </a:p>
          <a:p>
            <a:r>
              <a:rPr lang="ko-KR" altLang="en-US" dirty="0"/>
              <a:t>전역변수 </a:t>
            </a:r>
            <a:r>
              <a:rPr lang="en-US" altLang="ko-KR" dirty="0"/>
              <a:t>handle_2 or handle_3 </a:t>
            </a:r>
            <a:r>
              <a:rPr lang="ko-KR" altLang="en-US" dirty="0"/>
              <a:t>값을 변화시켜</a:t>
            </a:r>
            <a:endParaRPr lang="en-US" altLang="ko-KR" dirty="0"/>
          </a:p>
          <a:p>
            <a:r>
              <a:rPr lang="ko-KR" altLang="en-US" dirty="0"/>
              <a:t>손잡이 길이가 조절되도록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7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F72B-F06D-4758-90D3-24E4CF3E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1.1) Modeling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C5289-747B-4209-8853-D7051E74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5978" cy="4667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1.1.1)</a:t>
            </a:r>
          </a:p>
          <a:p>
            <a:pPr marL="0" indent="0">
              <a:buNone/>
            </a:pPr>
            <a:r>
              <a:rPr lang="ko-KR" altLang="en-US" sz="2000" dirty="0"/>
              <a:t>기본적으로 </a:t>
            </a:r>
            <a:r>
              <a:rPr lang="en-US" altLang="ko-KR" sz="2000" dirty="0"/>
              <a:t>Quadric</a:t>
            </a:r>
            <a:r>
              <a:rPr lang="ko-KR" altLang="en-US" sz="2000" dirty="0"/>
              <a:t>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주로 사용하여  모델링하였습니다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Quadric object</a:t>
            </a:r>
            <a:r>
              <a:rPr lang="ko-KR" altLang="en-US" sz="2000" dirty="0"/>
              <a:t>는 </a:t>
            </a:r>
            <a:r>
              <a:rPr lang="en-US" altLang="ko-KR" sz="2000" dirty="0"/>
              <a:t>local </a:t>
            </a:r>
            <a:r>
              <a:rPr lang="ko-KR" altLang="en-US" sz="2000" dirty="0"/>
              <a:t>좌표계의 </a:t>
            </a:r>
            <a:r>
              <a:rPr lang="en-US" altLang="ko-KR" sz="2000" dirty="0"/>
              <a:t>z</a:t>
            </a:r>
            <a:r>
              <a:rPr lang="ko-KR" altLang="en-US" sz="2000" dirty="0"/>
              <a:t>축을 중심으로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렌더링되므로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glTranslatef</a:t>
            </a:r>
            <a:r>
              <a:rPr lang="en-US" altLang="ko-KR" sz="2000" dirty="0"/>
              <a:t>()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glRotatef</a:t>
            </a:r>
            <a:r>
              <a:rPr lang="en-US" altLang="ko-KR" sz="2000" dirty="0"/>
              <a:t>()</a:t>
            </a:r>
            <a:r>
              <a:rPr lang="ko-KR" altLang="en-US" sz="2000" dirty="0"/>
              <a:t>를 이용하여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물체를 그리고자 하는 방향으로 축을 계속적으로 변경하면서 유모차의 형상을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모델링 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1.1.2)</a:t>
            </a:r>
          </a:p>
          <a:p>
            <a:pPr marL="0" indent="0">
              <a:buNone/>
            </a:pPr>
            <a:r>
              <a:rPr lang="ko-KR" altLang="en-US" sz="2000" dirty="0"/>
              <a:t>미세하게 축을 변경하여 유모차의 곡면을 표현했지만 완벽한 곡면을 표현하는 것이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은 어려웠습니다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현재 축 변경에 사용되는 코드 양도 상당하며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매끄럽지 못한 애니메이션 결과로 보아 컴파일 시 약간 무리가 가고 있다고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생각됩니다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1.1.3)</a:t>
            </a:r>
          </a:p>
          <a:p>
            <a:pPr marL="0" indent="0">
              <a:buNone/>
            </a:pPr>
            <a:r>
              <a:rPr lang="ko-KR" altLang="en-US" sz="2000" dirty="0"/>
              <a:t>코드 양이 길고 복잡하여 축의 흐름을 따라가지 못하면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작성자 이외에 이해하기 힘든 부분이 많다고 생각됩니다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1400-5097-4F58-9B89-B835F7BA3CD6}"/>
              </a:ext>
            </a:extLst>
          </p:cNvPr>
          <p:cNvSpPr txBox="1"/>
          <p:nvPr/>
        </p:nvSpPr>
        <p:spPr>
          <a:xfrm>
            <a:off x="8295861" y="5934075"/>
            <a:ext cx="305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모델링 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17E2F-6350-4D77-B05F-07B16D5B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341" y="923925"/>
            <a:ext cx="4762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3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6E9406-64C2-48BA-91E6-F2313D12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30" y="1852512"/>
            <a:ext cx="6871001" cy="18191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3.4) </a:t>
            </a:r>
            <a:r>
              <a:rPr lang="ko-KR" altLang="en-US" dirty="0"/>
              <a:t>손잡이 길이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 :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56958" y="4234913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손잡이 기둥</a:t>
            </a:r>
            <a:r>
              <a:rPr lang="en-US" altLang="ko-KR" dirty="0"/>
              <a:t>1</a:t>
            </a:r>
            <a:r>
              <a:rPr lang="ko-KR" altLang="en-US" dirty="0"/>
              <a:t>에 의해 표현되고</a:t>
            </a:r>
            <a:endParaRPr lang="en-US" altLang="ko-KR" dirty="0"/>
          </a:p>
          <a:p>
            <a:r>
              <a:rPr lang="ko-KR" altLang="en-US" dirty="0"/>
              <a:t>손잡이 기둥</a:t>
            </a:r>
            <a:r>
              <a:rPr lang="en-US" altLang="ko-KR" dirty="0"/>
              <a:t>2</a:t>
            </a:r>
            <a:r>
              <a:rPr lang="ko-KR" altLang="en-US" dirty="0"/>
              <a:t>와 기둥</a:t>
            </a:r>
            <a:r>
              <a:rPr lang="en-US" altLang="ko-KR" dirty="0"/>
              <a:t>3</a:t>
            </a:r>
            <a:r>
              <a:rPr lang="ko-KR" altLang="en-US" dirty="0"/>
              <a:t>은 겹쳐 있다가</a:t>
            </a:r>
            <a:endParaRPr lang="en-US" altLang="ko-KR" dirty="0"/>
          </a:p>
          <a:p>
            <a:r>
              <a:rPr lang="ko-KR" altLang="en-US" dirty="0"/>
              <a:t>해당 단계가 설정되면 </a:t>
            </a:r>
            <a:r>
              <a:rPr lang="en-US" altLang="ko-KR" dirty="0" err="1"/>
              <a:t>glTranslatef</a:t>
            </a:r>
            <a:r>
              <a:rPr lang="en-US" altLang="ko-KR" dirty="0"/>
              <a:t>()</a:t>
            </a:r>
            <a:r>
              <a:rPr lang="ko-KR" altLang="en-US" dirty="0"/>
              <a:t>에 의해 손잡이 길이가 조절된다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D3750-7958-45B4-8525-D4A906E1CFCF}"/>
              </a:ext>
            </a:extLst>
          </p:cNvPr>
          <p:cNvSpPr/>
          <p:nvPr/>
        </p:nvSpPr>
        <p:spPr>
          <a:xfrm>
            <a:off x="721729" y="1867462"/>
            <a:ext cx="6735025" cy="156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4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3.4) </a:t>
            </a:r>
            <a:r>
              <a:rPr lang="ko-KR" altLang="en-US" dirty="0"/>
              <a:t>손잡이 길이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1231707" y="1489417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단계</a:t>
            </a:r>
            <a:r>
              <a:rPr lang="en-US" altLang="ko-KR" sz="2000" dirty="0"/>
              <a:t>(</a:t>
            </a:r>
            <a:r>
              <a:rPr lang="ko-KR" altLang="en-US" sz="2000" dirty="0"/>
              <a:t>기본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85324-02EB-41D6-99DB-2FD24334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8" y="1871345"/>
            <a:ext cx="3771900" cy="4124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CB6EA9-D16A-4841-AF09-646DA3B0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70" y="1966595"/>
            <a:ext cx="3371850" cy="402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5F4D67-282C-4E59-B7CB-3D5864C9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65" y="1839961"/>
            <a:ext cx="3810000" cy="417195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8D7A131-218E-446F-AAFE-A5AF2E388DD4}"/>
              </a:ext>
            </a:extLst>
          </p:cNvPr>
          <p:cNvSpPr txBox="1">
            <a:spLocks/>
          </p:cNvSpPr>
          <p:nvPr/>
        </p:nvSpPr>
        <p:spPr>
          <a:xfrm>
            <a:off x="5002192" y="1412166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단계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3009471-24C4-43DD-A80C-FA9493DA7662}"/>
              </a:ext>
            </a:extLst>
          </p:cNvPr>
          <p:cNvSpPr txBox="1">
            <a:spLocks/>
          </p:cNvSpPr>
          <p:nvPr/>
        </p:nvSpPr>
        <p:spPr>
          <a:xfrm>
            <a:off x="8573252" y="1412165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603569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3.5) </a:t>
            </a:r>
            <a:r>
              <a:rPr lang="ko-KR" altLang="en-US" dirty="0"/>
              <a:t>손잡이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684031" y="4126108"/>
            <a:ext cx="154508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keyboard()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FB5D1-AFA2-4FE6-AB62-6AFB4174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21" y="1960184"/>
            <a:ext cx="3494372" cy="778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E9381F-5BCE-4286-8510-FCE677E1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84" y="4126108"/>
            <a:ext cx="4786920" cy="236676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AD17D4-04B7-41FD-A64C-221A039FCE3E}"/>
              </a:ext>
            </a:extLst>
          </p:cNvPr>
          <p:cNvSpPr txBox="1">
            <a:spLocks/>
          </p:cNvSpPr>
          <p:nvPr/>
        </p:nvSpPr>
        <p:spPr>
          <a:xfrm>
            <a:off x="6838367" y="4126107"/>
            <a:ext cx="5247616" cy="2366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각도가 </a:t>
            </a:r>
            <a:r>
              <a:rPr lang="en-US" altLang="ko-KR" sz="2000" dirty="0"/>
              <a:t>90</a:t>
            </a:r>
            <a:r>
              <a:rPr lang="ko-KR" altLang="en-US" sz="2000" dirty="0"/>
              <a:t>도 이상 넘어가지 않도록 구현했습니다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0712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3.5) </a:t>
            </a:r>
            <a:r>
              <a:rPr lang="ko-KR" altLang="en-US" dirty="0"/>
              <a:t>손잡이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226238" y="1812358"/>
            <a:ext cx="154508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B93FE2-FE10-458B-BD2E-7C15F5E8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27" y="1749868"/>
            <a:ext cx="6192167" cy="166604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B470A-50E3-4F48-86BA-7F518CC275C3}"/>
              </a:ext>
            </a:extLst>
          </p:cNvPr>
          <p:cNvSpPr/>
          <p:nvPr/>
        </p:nvSpPr>
        <p:spPr>
          <a:xfrm>
            <a:off x="1771323" y="2107095"/>
            <a:ext cx="5508140" cy="297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33AC4-3323-4CDD-81CD-AFC8BBF0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462" y="1767045"/>
            <a:ext cx="4686300" cy="503872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CB7A9D8-2E10-465D-A743-31A951D866F3}"/>
              </a:ext>
            </a:extLst>
          </p:cNvPr>
          <p:cNvSpPr/>
          <p:nvPr/>
        </p:nvSpPr>
        <p:spPr>
          <a:xfrm>
            <a:off x="7896458" y="4048684"/>
            <a:ext cx="306637" cy="3810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42D71CA-DFEA-4D06-9915-2A61A03F2586}"/>
              </a:ext>
            </a:extLst>
          </p:cNvPr>
          <p:cNvSpPr txBox="1">
            <a:spLocks/>
          </p:cNvSpPr>
          <p:nvPr/>
        </p:nvSpPr>
        <p:spPr>
          <a:xfrm>
            <a:off x="1723348" y="4166472"/>
            <a:ext cx="5247616" cy="2366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캡처 사진의 빨간 원 표시의 회전 원통 부품이 회전하면서 손잡이 각도가 조절되게 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6048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1087130" y="4126108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D19FAF-A0B9-4B30-B8C8-05D59213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6" y="1825307"/>
            <a:ext cx="5331709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E8979B-E766-41BF-A3BA-C825751D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16" y="4126108"/>
            <a:ext cx="3704791" cy="4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07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453A5-A012-41A0-9DBA-4ADEB49D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338262"/>
            <a:ext cx="4691886" cy="50360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sub_menu_function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096000" y="34290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menu</a:t>
            </a:r>
            <a:r>
              <a:rPr lang="ko-KR" altLang="en-US" dirty="0"/>
              <a:t>에서 </a:t>
            </a:r>
            <a:r>
              <a:rPr lang="ko-KR" altLang="en-US" dirty="0" err="1"/>
              <a:t>캐노피</a:t>
            </a:r>
            <a:r>
              <a:rPr lang="ko-KR" altLang="en-US" dirty="0"/>
              <a:t> 단계가 선택되면 해당 </a:t>
            </a:r>
            <a:r>
              <a:rPr lang="en-US" altLang="ko-KR" dirty="0"/>
              <a:t>case</a:t>
            </a:r>
            <a:r>
              <a:rPr lang="ko-KR" altLang="en-US" dirty="0"/>
              <a:t>에 맞게 </a:t>
            </a:r>
            <a:r>
              <a:rPr lang="en-US" altLang="ko-KR" dirty="0"/>
              <a:t>canopy[]</a:t>
            </a:r>
            <a:r>
              <a:rPr lang="ko-KR" altLang="en-US" dirty="0"/>
              <a:t>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171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48524"/>
            <a:ext cx="5042095" cy="3744351"/>
          </a:xfrm>
        </p:spPr>
        <p:txBody>
          <a:bodyPr>
            <a:normAutofit fontScale="85000" lnSpcReduction="20000"/>
          </a:bodyPr>
          <a:lstStyle/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단계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canopy_Angle0 = 60</a:t>
            </a:r>
          </a:p>
          <a:p>
            <a:pPr marL="0" indent="0">
              <a:buNone/>
            </a:pPr>
            <a:r>
              <a:rPr lang="en-US" altLang="ko-KR" sz="2000" dirty="0"/>
              <a:t>canopy_Angle1 = 30</a:t>
            </a:r>
          </a:p>
          <a:p>
            <a:pPr marL="0" indent="0">
              <a:buNone/>
            </a:pPr>
            <a:r>
              <a:rPr lang="en-US" altLang="ko-KR" sz="2000" dirty="0"/>
              <a:t>canopy_Angle2 = 0</a:t>
            </a:r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단계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canopy_Angle0 = 90</a:t>
            </a:r>
          </a:p>
          <a:p>
            <a:pPr marL="0" indent="0">
              <a:buNone/>
            </a:pPr>
            <a:r>
              <a:rPr lang="en-US" altLang="ko-KR" sz="2000" dirty="0"/>
              <a:t>canopy_Angle1 = 60</a:t>
            </a:r>
          </a:p>
          <a:p>
            <a:pPr marL="0" indent="0">
              <a:buNone/>
            </a:pPr>
            <a:r>
              <a:rPr lang="en-US" altLang="ko-KR" sz="2000" dirty="0"/>
              <a:t>canopy_Angle2 = 30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7" y="1414780"/>
            <a:ext cx="261523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canopy_Angle_idle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C9EEA-20B8-4402-BEB0-EE35AE40B19A}"/>
              </a:ext>
            </a:extLst>
          </p:cNvPr>
          <p:cNvSpPr txBox="1"/>
          <p:nvPr/>
        </p:nvSpPr>
        <p:spPr>
          <a:xfrm>
            <a:off x="3453437" y="141478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Idle()</a:t>
            </a:r>
            <a:r>
              <a:rPr lang="ko-KR" altLang="en-US" dirty="0"/>
              <a:t>에서 호출되고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캐노피</a:t>
            </a:r>
            <a:r>
              <a:rPr lang="ko-KR" altLang="en-US" dirty="0"/>
              <a:t> 단계 조절을 위한 각도를 처리하는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통해 해당하는 </a:t>
            </a:r>
            <a:r>
              <a:rPr lang="ko-KR" altLang="en-US" dirty="0" err="1"/>
              <a:t>캐노피</a:t>
            </a:r>
            <a:r>
              <a:rPr lang="ko-KR" altLang="en-US" dirty="0"/>
              <a:t> 단계를 찾고</a:t>
            </a:r>
            <a:endParaRPr lang="en-US" altLang="ko-KR" dirty="0"/>
          </a:p>
          <a:p>
            <a:r>
              <a:rPr lang="ko-KR" altLang="en-US" dirty="0"/>
              <a:t>각 단계에서 각도에 대한 처리를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canopy_Angle0 = 0</a:t>
            </a:r>
          </a:p>
          <a:p>
            <a:r>
              <a:rPr lang="en-US" altLang="ko-KR" dirty="0"/>
              <a:t>canopy_Angle1 = 0</a:t>
            </a:r>
          </a:p>
          <a:p>
            <a:r>
              <a:rPr lang="en-US" altLang="ko-KR" dirty="0"/>
              <a:t>canopy_Angle2 = 0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canopy_Angle0 = 30</a:t>
            </a:r>
          </a:p>
          <a:p>
            <a:r>
              <a:rPr lang="en-US" altLang="ko-KR" dirty="0"/>
              <a:t>canopy_Angle1 = 0</a:t>
            </a:r>
          </a:p>
          <a:p>
            <a:r>
              <a:rPr lang="en-US" altLang="ko-KR" dirty="0"/>
              <a:t>canopy_Angle2 = 0`</a:t>
            </a:r>
          </a:p>
        </p:txBody>
      </p:sp>
    </p:spTree>
    <p:extLst>
      <p:ext uri="{BB962C8B-B14F-4D97-AF65-F5344CB8AC3E}">
        <p14:creationId xmlns:p14="http://schemas.microsoft.com/office/powerpoint/2010/main" val="891724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4C0D2F-0196-404B-AAAE-8AA1ABB2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2182056"/>
            <a:ext cx="6391275" cy="3962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C4317B-A457-41D0-B87E-ABC88D11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7" y="1966595"/>
            <a:ext cx="6553200" cy="40481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7" y="1414780"/>
            <a:ext cx="261523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canopy_Angle_idle</a:t>
            </a:r>
            <a:r>
              <a:rPr lang="en-US" altLang="ko-KR" sz="2000" dirty="0"/>
              <a:t>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2610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E1CE52-067C-4EE9-8FC5-35C094A5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5" y="1414780"/>
            <a:ext cx="4972050" cy="3705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 :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838200" y="522158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for</a:t>
            </a:r>
            <a:r>
              <a:rPr lang="ko-KR" altLang="en-US" dirty="0"/>
              <a:t>문이 </a:t>
            </a:r>
            <a:r>
              <a:rPr lang="en-US" altLang="ko-KR" dirty="0"/>
              <a:t>3</a:t>
            </a:r>
            <a:r>
              <a:rPr lang="ko-KR" altLang="en-US" dirty="0"/>
              <a:t>번 반복되며 </a:t>
            </a:r>
            <a:r>
              <a:rPr lang="ko-KR" altLang="en-US" dirty="0" err="1"/>
              <a:t>캐노피를</a:t>
            </a:r>
            <a:r>
              <a:rPr lang="ko-KR" altLang="en-US" dirty="0"/>
              <a:t> 그리게 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for</a:t>
            </a:r>
            <a:r>
              <a:rPr lang="ko-KR" altLang="en-US" dirty="0"/>
              <a:t>문 각각에 </a:t>
            </a:r>
            <a:r>
              <a:rPr lang="en-US" altLang="ko-KR" dirty="0" err="1"/>
              <a:t>glRotatef</a:t>
            </a:r>
            <a:r>
              <a:rPr lang="en-US" altLang="ko-KR" dirty="0"/>
              <a:t>()</a:t>
            </a:r>
            <a:r>
              <a:rPr lang="ko-KR" altLang="en-US" dirty="0"/>
              <a:t>에 </a:t>
            </a:r>
            <a:r>
              <a:rPr lang="en-US" altLang="ko-KR" dirty="0" err="1"/>
              <a:t>canopy_Angle</a:t>
            </a:r>
            <a:r>
              <a:rPr lang="ko-KR" altLang="en-US" dirty="0"/>
              <a:t>을 </a:t>
            </a:r>
            <a:r>
              <a:rPr lang="ko-KR" altLang="en-US" dirty="0" err="1"/>
              <a:t>더하여준다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D3750-7958-45B4-8525-D4A906E1CFCF}"/>
              </a:ext>
            </a:extLst>
          </p:cNvPr>
          <p:cNvSpPr/>
          <p:nvPr/>
        </p:nvSpPr>
        <p:spPr>
          <a:xfrm>
            <a:off x="2638012" y="1855304"/>
            <a:ext cx="2994162" cy="230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99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36C6AD-DDCF-430B-B201-CA7A18B4E01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98" y="2213049"/>
            <a:ext cx="2466000" cy="28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42B438-0F3E-49DD-897D-E7F04D677B7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049"/>
            <a:ext cx="2466000" cy="28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D0D0DC-E087-4F08-9B5F-8E4CB6DFB76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12002" y="2213049"/>
            <a:ext cx="246600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040315-4226-4B91-82F1-DE28B129C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13049"/>
            <a:ext cx="2464821" cy="288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060"/>
            <a:ext cx="10515600" cy="1325563"/>
          </a:xfrm>
        </p:spPr>
        <p:txBody>
          <a:bodyPr/>
          <a:lstStyle/>
          <a:p>
            <a:r>
              <a:rPr lang="en-US" altLang="ko-KR" dirty="0"/>
              <a:t>3.6) </a:t>
            </a:r>
            <a:r>
              <a:rPr lang="ko-KR" altLang="en-US" dirty="0" err="1"/>
              <a:t>캐노피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1232749" y="1661234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0</a:t>
            </a:r>
            <a:r>
              <a:rPr lang="ko-KR" altLang="en-US" sz="2000" dirty="0"/>
              <a:t>단계</a:t>
            </a:r>
            <a:r>
              <a:rPr lang="en-US" altLang="ko-KR" sz="2000" dirty="0"/>
              <a:t>(</a:t>
            </a:r>
            <a:r>
              <a:rPr lang="ko-KR" altLang="en-US" sz="2000" dirty="0"/>
              <a:t>기본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8D7A131-218E-446F-AAFE-A5AF2E388DD4}"/>
              </a:ext>
            </a:extLst>
          </p:cNvPr>
          <p:cNvSpPr txBox="1">
            <a:spLocks/>
          </p:cNvSpPr>
          <p:nvPr/>
        </p:nvSpPr>
        <p:spPr>
          <a:xfrm>
            <a:off x="3991824" y="1661233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단계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3009471-24C4-43DD-A80C-FA9493DA7662}"/>
              </a:ext>
            </a:extLst>
          </p:cNvPr>
          <p:cNvSpPr txBox="1">
            <a:spLocks/>
          </p:cNvSpPr>
          <p:nvPr/>
        </p:nvSpPr>
        <p:spPr>
          <a:xfrm>
            <a:off x="9226909" y="1661233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단계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96CF9D5-DDD7-4001-8CEE-ED059C907594}"/>
              </a:ext>
            </a:extLst>
          </p:cNvPr>
          <p:cNvSpPr txBox="1">
            <a:spLocks/>
          </p:cNvSpPr>
          <p:nvPr/>
        </p:nvSpPr>
        <p:spPr>
          <a:xfrm>
            <a:off x="6760909" y="1661233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38731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1.2) </a:t>
            </a:r>
            <a:r>
              <a:rPr lang="ko-KR" altLang="en-US" dirty="0" err="1"/>
              <a:t>캐노피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825625"/>
            <a:ext cx="58806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err="1"/>
              <a:t>캐노피는</a:t>
            </a:r>
            <a:r>
              <a:rPr lang="ko-KR" altLang="en-US" sz="2000" dirty="0"/>
              <a:t> 유모차의 그늘 가리개를 의미합니다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캡처 사진의 빨간 원 표시된 부분은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직사각형 </a:t>
            </a:r>
            <a:r>
              <a:rPr lang="en-US" altLang="ko-KR" sz="2000" dirty="0"/>
              <a:t>polygon</a:t>
            </a:r>
            <a:r>
              <a:rPr lang="ko-KR" altLang="en-US" sz="2000" dirty="0"/>
              <a:t>과 </a:t>
            </a:r>
            <a:r>
              <a:rPr lang="en-US" altLang="ko-KR" sz="2000" dirty="0"/>
              <a:t>quadric object</a:t>
            </a:r>
            <a:r>
              <a:rPr lang="ko-KR" altLang="en-US" sz="2000" dirty="0"/>
              <a:t>인 </a:t>
            </a:r>
            <a:r>
              <a:rPr lang="en-US" altLang="ko-KR" sz="2000" dirty="0"/>
              <a:t>cylinder</a:t>
            </a:r>
            <a:r>
              <a:rPr lang="ko-KR" altLang="en-US" sz="2000" dirty="0"/>
              <a:t>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이루어져 있습니다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위에 반원통처럼 그려진 </a:t>
            </a:r>
            <a:r>
              <a:rPr lang="en-US" altLang="ko-KR" sz="2000" dirty="0"/>
              <a:t>cylinder</a:t>
            </a:r>
            <a:r>
              <a:rPr lang="ko-KR" altLang="en-US" sz="2000" dirty="0"/>
              <a:t>는 </a:t>
            </a:r>
            <a:r>
              <a:rPr lang="en-US" altLang="ko-KR" sz="2000" dirty="0"/>
              <a:t>clipping plane</a:t>
            </a:r>
          </a:p>
          <a:p>
            <a:pPr marL="0" indent="0">
              <a:buNone/>
            </a:pPr>
            <a:r>
              <a:rPr lang="ko-KR" altLang="en-US" sz="2000" dirty="0"/>
              <a:t>을 통해 절반을 잘라서 구현하였습니다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이 부분을 </a:t>
            </a:r>
            <a:r>
              <a:rPr lang="en-US" altLang="ko-KR" sz="2000" dirty="0"/>
              <a:t>for</a:t>
            </a:r>
            <a:r>
              <a:rPr lang="ko-KR" altLang="en-US" sz="2000" dirty="0"/>
              <a:t>문을 통해 회전각도를 변경하며 반복하여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캐노피를</a:t>
            </a:r>
            <a:r>
              <a:rPr lang="ko-KR" altLang="en-US" sz="2000" dirty="0"/>
              <a:t> 그리게 됩니다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77753-203C-41A0-A03B-D63920BB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13" y="1452562"/>
            <a:ext cx="3886200" cy="39528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5F17F20-4AE0-45EF-8E3A-CDBE86DF5180}"/>
              </a:ext>
            </a:extLst>
          </p:cNvPr>
          <p:cNvSpPr/>
          <p:nvPr/>
        </p:nvSpPr>
        <p:spPr>
          <a:xfrm>
            <a:off x="8613913" y="1452562"/>
            <a:ext cx="1550504" cy="19764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39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EF30B4-CBB0-444D-84BA-3FDC1697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15" y="4126107"/>
            <a:ext cx="5418730" cy="25138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3.7) </a:t>
            </a:r>
            <a:r>
              <a:rPr lang="ko-KR" altLang="en-US" dirty="0" err="1"/>
              <a:t>캐노피</a:t>
            </a:r>
            <a:r>
              <a:rPr lang="ko-KR" altLang="en-US" dirty="0"/>
              <a:t>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684031" y="4126108"/>
            <a:ext cx="154508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keyboard()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EAD17D4-04B7-41FD-A64C-221A039FCE3E}"/>
              </a:ext>
            </a:extLst>
          </p:cNvPr>
          <p:cNvSpPr txBox="1">
            <a:spLocks/>
          </p:cNvSpPr>
          <p:nvPr/>
        </p:nvSpPr>
        <p:spPr>
          <a:xfrm>
            <a:off x="6838367" y="4126107"/>
            <a:ext cx="5247616" cy="2366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각도가 </a:t>
            </a:r>
            <a:r>
              <a:rPr lang="en-US" altLang="ko-KR" sz="2000" dirty="0"/>
              <a:t>30</a:t>
            </a:r>
            <a:r>
              <a:rPr lang="ko-KR" altLang="en-US" sz="2000" dirty="0"/>
              <a:t>도 이상 넘어가지 않도록 구현했습니다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D80145-C19B-493E-A7E4-072DD57F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15" y="1994340"/>
            <a:ext cx="3366263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4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F91DF7-5FE0-4F5A-A36A-683D77FC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07" y="1812357"/>
            <a:ext cx="6901336" cy="13909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3.7) </a:t>
            </a:r>
            <a:r>
              <a:rPr lang="ko-KR" altLang="en-US" dirty="0" err="1"/>
              <a:t>캐노피</a:t>
            </a:r>
            <a:r>
              <a:rPr lang="ko-KR" altLang="en-US" dirty="0"/>
              <a:t> 각도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226238" y="1812358"/>
            <a:ext cx="1545084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B470A-50E3-4F48-86BA-7F518CC275C3}"/>
              </a:ext>
            </a:extLst>
          </p:cNvPr>
          <p:cNvSpPr/>
          <p:nvPr/>
        </p:nvSpPr>
        <p:spPr>
          <a:xfrm>
            <a:off x="1462823" y="1812356"/>
            <a:ext cx="6541693" cy="308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942D71CA-DFEA-4D06-9915-2A61A03F2586}"/>
              </a:ext>
            </a:extLst>
          </p:cNvPr>
          <p:cNvSpPr txBox="1">
            <a:spLocks/>
          </p:cNvSpPr>
          <p:nvPr/>
        </p:nvSpPr>
        <p:spPr>
          <a:xfrm>
            <a:off x="1462823" y="3654677"/>
            <a:ext cx="5627294" cy="2366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err="1"/>
              <a:t>캐노피를</a:t>
            </a:r>
            <a:r>
              <a:rPr lang="ko-KR" altLang="en-US" sz="2000" dirty="0"/>
              <a:t> 그리는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for</a:t>
            </a:r>
            <a:r>
              <a:rPr lang="ko-KR" altLang="en-US" sz="2000" dirty="0"/>
              <a:t>문에 들어가기 전에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glRotatef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전체 </a:t>
            </a:r>
            <a:r>
              <a:rPr lang="ko-KR" altLang="en-US" sz="2000" dirty="0" err="1"/>
              <a:t>캐노피</a:t>
            </a:r>
            <a:r>
              <a:rPr lang="ko-KR" altLang="en-US" sz="2000" dirty="0"/>
              <a:t> 각도를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조절하도록 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6378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AFEA94-B4FE-44F1-88F2-5E4FBD1E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525"/>
            <a:ext cx="6848475" cy="4943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3.8) </a:t>
            </a:r>
            <a:r>
              <a:rPr lang="ko-KR" altLang="en-US" dirty="0"/>
              <a:t>색상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838200" y="132739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Sub_menu_function3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F15F43-8484-49B1-960E-55162859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693713"/>
            <a:ext cx="6677025" cy="1847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B717B-903C-4E0D-9198-B49EB63A5AEF}"/>
              </a:ext>
            </a:extLst>
          </p:cNvPr>
          <p:cNvSpPr txBox="1"/>
          <p:nvPr/>
        </p:nvSpPr>
        <p:spPr>
          <a:xfrm>
            <a:off x="7399605" y="2954215"/>
            <a:ext cx="4178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에서 해주던 설정을 </a:t>
            </a:r>
            <a:endParaRPr lang="en-US" altLang="ko-KR" dirty="0"/>
          </a:p>
          <a:p>
            <a:r>
              <a:rPr lang="en-US" altLang="ko-KR" dirty="0"/>
              <a:t>sub menu function</a:t>
            </a:r>
            <a:r>
              <a:rPr lang="ko-KR" altLang="en-US" dirty="0"/>
              <a:t>에서 처리함으로써 색상 설정이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75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3.9) </a:t>
            </a:r>
            <a:r>
              <a:rPr lang="ko-KR" altLang="en-US" dirty="0"/>
              <a:t>모드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745439" y="1978025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7D1D938-3E76-4758-91E6-6CA4E1AE9753}"/>
              </a:ext>
            </a:extLst>
          </p:cNvPr>
          <p:cNvSpPr txBox="1">
            <a:spLocks/>
          </p:cNvSpPr>
          <p:nvPr/>
        </p:nvSpPr>
        <p:spPr>
          <a:xfrm>
            <a:off x="1087130" y="4126108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Idle()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BE6CB0-B4F2-4DB8-881A-16B5F565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914" y="1978025"/>
            <a:ext cx="5093613" cy="1074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978ADF-5E74-46B9-B72D-E93955C3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14" y="4173415"/>
            <a:ext cx="3145010" cy="34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14F1D-53CB-41C4-BEB1-ADE202BB29BF}"/>
              </a:ext>
            </a:extLst>
          </p:cNvPr>
          <p:cNvSpPr txBox="1"/>
          <p:nvPr/>
        </p:nvSpPr>
        <p:spPr>
          <a:xfrm>
            <a:off x="7765365" y="1792267"/>
            <a:ext cx="3879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모드 설정이란 </a:t>
            </a:r>
            <a:endParaRPr lang="en-US" altLang="ko-KR" dirty="0"/>
          </a:p>
          <a:p>
            <a:r>
              <a:rPr lang="ko-KR" altLang="en-US" dirty="0"/>
              <a:t>유람 모드</a:t>
            </a:r>
            <a:r>
              <a:rPr lang="en-US" altLang="ko-KR" dirty="0"/>
              <a:t>(cradle) 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/>
              <a:t>유모차 모드</a:t>
            </a:r>
            <a:r>
              <a:rPr lang="en-US" altLang="ko-KR" dirty="0"/>
              <a:t>(</a:t>
            </a:r>
            <a:r>
              <a:rPr lang="en-US" altLang="ko-KR" dirty="0" err="1"/>
              <a:t>stoller</a:t>
            </a:r>
            <a:r>
              <a:rPr lang="en-US" altLang="ko-KR" dirty="0"/>
              <a:t>)</a:t>
            </a:r>
            <a:r>
              <a:rPr lang="ko-KR" altLang="en-US" dirty="0"/>
              <a:t>를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유람 모드에서 아기가 편안하게 잠들 수 있도록 몸체 부분이 수평상태가 되는 모드이다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유모차 모드는 일반적인 유모차 모형을 유지하는 모드이다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140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3.9) </a:t>
            </a:r>
            <a:r>
              <a:rPr lang="ko-KR" altLang="en-US" dirty="0"/>
              <a:t>모드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5F4D67-282C-4E59-B7CB-3D5864C9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0" y="1966595"/>
            <a:ext cx="3810000" cy="417195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8D7A131-218E-446F-AAFE-A5AF2E388DD4}"/>
              </a:ext>
            </a:extLst>
          </p:cNvPr>
          <p:cNvSpPr txBox="1">
            <a:spLocks/>
          </p:cNvSpPr>
          <p:nvPr/>
        </p:nvSpPr>
        <p:spPr>
          <a:xfrm>
            <a:off x="2388910" y="148391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유람 모드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3009471-24C4-43DD-A80C-FA9493DA7662}"/>
              </a:ext>
            </a:extLst>
          </p:cNvPr>
          <p:cNvSpPr txBox="1">
            <a:spLocks/>
          </p:cNvSpPr>
          <p:nvPr/>
        </p:nvSpPr>
        <p:spPr>
          <a:xfrm>
            <a:off x="7215175" y="1483909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유모차 모드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C0375A-963E-4661-9B8F-70B7C596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12" y="1966595"/>
            <a:ext cx="3276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73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3.9) </a:t>
            </a:r>
            <a:r>
              <a:rPr lang="ko-KR" altLang="en-US" dirty="0"/>
              <a:t>모드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sub_menu_function4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3606019" y="544322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 menu</a:t>
            </a:r>
            <a:r>
              <a:rPr lang="ko-KR" altLang="en-US" dirty="0"/>
              <a:t>에서 특정 모드가 선택되면 해당 </a:t>
            </a:r>
            <a:r>
              <a:rPr lang="en-US" altLang="ko-KR" dirty="0"/>
              <a:t>case</a:t>
            </a:r>
            <a:r>
              <a:rPr lang="ko-KR" altLang="en-US" dirty="0"/>
              <a:t>에 맞게 전역변수를 활성화</a:t>
            </a:r>
            <a:r>
              <a:rPr lang="en-US" altLang="ko-KR" dirty="0"/>
              <a:t>/</a:t>
            </a:r>
            <a:r>
              <a:rPr lang="ko-KR" altLang="en-US" dirty="0"/>
              <a:t>비활성화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AFBC8-498B-4787-87A1-5490B1E5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414780"/>
            <a:ext cx="6893008" cy="37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6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3.9) </a:t>
            </a:r>
            <a:r>
              <a:rPr lang="ko-KR" altLang="en-US" dirty="0"/>
              <a:t>모드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675249" y="1414780"/>
            <a:ext cx="1716259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/>
              <a:t>Mode_Angle_idle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404556" y="196659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Idle()</a:t>
            </a:r>
            <a:r>
              <a:rPr lang="ko-KR" altLang="en-US" dirty="0"/>
              <a:t>에서 호출되고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모드 설정 시 몸체의 각도 조절을 처리하는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유람 모드에서는 </a:t>
            </a:r>
            <a:r>
              <a:rPr lang="en-US" altLang="ko-KR" dirty="0" err="1"/>
              <a:t>mode_Angle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 되도록 </a:t>
            </a:r>
            <a:endParaRPr lang="en-US" altLang="ko-KR" dirty="0"/>
          </a:p>
          <a:p>
            <a:r>
              <a:rPr lang="ko-KR" altLang="en-US" dirty="0"/>
              <a:t>유모차 모드에서는 </a:t>
            </a:r>
            <a:r>
              <a:rPr lang="en-US" altLang="ko-KR" dirty="0" err="1"/>
              <a:t>mode_Angle</a:t>
            </a:r>
            <a:r>
              <a:rPr lang="ko-KR" altLang="en-US" dirty="0"/>
              <a:t>이 </a:t>
            </a:r>
            <a:r>
              <a:rPr lang="en-US" altLang="ko-KR" dirty="0"/>
              <a:t>45</a:t>
            </a:r>
            <a:r>
              <a:rPr lang="ko-KR" altLang="en-US" dirty="0"/>
              <a:t>도가 되도록</a:t>
            </a:r>
            <a:endParaRPr lang="en-US" altLang="ko-KR" dirty="0"/>
          </a:p>
          <a:p>
            <a:r>
              <a:rPr lang="ko-KR" altLang="en-US" dirty="0"/>
              <a:t>구현되었다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4292BB-97ED-4930-B118-0DF331D1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2093741"/>
            <a:ext cx="5729307" cy="40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7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9C378CC-6B06-4657-A2BB-F021C353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1" y="2936167"/>
            <a:ext cx="6079196" cy="973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E052C1-650F-43EB-A28C-27636165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1" y="1966595"/>
            <a:ext cx="5785829" cy="973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3.9) </a:t>
            </a:r>
            <a:r>
              <a:rPr lang="ko-KR" altLang="en-US" dirty="0"/>
              <a:t>모드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9C8267-858F-4178-94CB-0DDB0469E6AE}"/>
              </a:ext>
            </a:extLst>
          </p:cNvPr>
          <p:cNvSpPr txBox="1">
            <a:spLocks/>
          </p:cNvSpPr>
          <p:nvPr/>
        </p:nvSpPr>
        <p:spPr>
          <a:xfrm>
            <a:off x="830328" y="1414780"/>
            <a:ext cx="156118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 :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477D-0A2A-43F4-AD24-8F5E455D5B4B}"/>
              </a:ext>
            </a:extLst>
          </p:cNvPr>
          <p:cNvSpPr txBox="1"/>
          <p:nvPr/>
        </p:nvSpPr>
        <p:spPr>
          <a:xfrm>
            <a:off x="6018340" y="3604197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유모차의 모델링은 크게 상체와 하체로 나뉘고</a:t>
            </a:r>
            <a:endParaRPr lang="en-US" altLang="ko-KR" dirty="0"/>
          </a:p>
          <a:p>
            <a:r>
              <a:rPr lang="ko-KR" altLang="en-US" dirty="0"/>
              <a:t>상체는 다시 위 사진처럼 </a:t>
            </a:r>
            <a:r>
              <a:rPr lang="en-US" altLang="ko-KR" dirty="0"/>
              <a:t>4</a:t>
            </a:r>
            <a:r>
              <a:rPr lang="ko-KR" altLang="en-US" dirty="0"/>
              <a:t>등분하여 오른쪽</a:t>
            </a:r>
            <a:r>
              <a:rPr lang="en-US" altLang="ko-KR" dirty="0"/>
              <a:t>/</a:t>
            </a:r>
            <a:r>
              <a:rPr lang="ko-KR" altLang="en-US" dirty="0" err="1"/>
              <a:t>왼쪾</a:t>
            </a:r>
            <a:r>
              <a:rPr lang="en-US" altLang="ko-KR" dirty="0"/>
              <a:t>, </a:t>
            </a:r>
            <a:r>
              <a:rPr lang="ko-KR" altLang="en-US" dirty="0"/>
              <a:t>앞</a:t>
            </a:r>
            <a:r>
              <a:rPr lang="en-US" altLang="ko-KR" dirty="0"/>
              <a:t>/</a:t>
            </a:r>
            <a:r>
              <a:rPr lang="ko-KR" altLang="en-US" dirty="0"/>
              <a:t>뒤로</a:t>
            </a:r>
            <a:endParaRPr lang="en-US" altLang="ko-KR" dirty="0"/>
          </a:p>
          <a:p>
            <a:r>
              <a:rPr lang="ko-KR" altLang="en-US" dirty="0"/>
              <a:t>구분하여 구현되었다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유모차의 등과 다리 부분의 몸체가 </a:t>
            </a:r>
            <a:r>
              <a:rPr lang="ko-KR" altLang="en-US" dirty="0" err="1"/>
              <a:t>구부러</a:t>
            </a:r>
            <a:r>
              <a:rPr lang="ko-KR" altLang="en-US" dirty="0"/>
              <a:t> 지려면 각 부위에 대한 각도 조절이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위와 같이 </a:t>
            </a:r>
            <a:r>
              <a:rPr lang="en-US" altLang="ko-KR" dirty="0"/>
              <a:t>4</a:t>
            </a:r>
            <a:r>
              <a:rPr lang="ko-KR" altLang="en-US" dirty="0"/>
              <a:t>부분에서 </a:t>
            </a:r>
            <a:r>
              <a:rPr lang="en-US" altLang="ko-KR" dirty="0" err="1"/>
              <a:t>glRotatef</a:t>
            </a:r>
            <a:r>
              <a:rPr lang="en-US" altLang="ko-KR" dirty="0"/>
              <a:t>()</a:t>
            </a:r>
            <a:r>
              <a:rPr lang="ko-KR" altLang="en-US" dirty="0"/>
              <a:t>를 호출하여 각도를 조절하고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 쪽에서는 위 방향으로 </a:t>
            </a:r>
            <a:r>
              <a:rPr lang="en-US" altLang="ko-KR" dirty="0"/>
              <a:t>45</a:t>
            </a:r>
            <a:r>
              <a:rPr lang="ko-KR" altLang="en-US" dirty="0"/>
              <a:t>도 구부러져 등받이 역할을 </a:t>
            </a:r>
            <a:r>
              <a:rPr lang="ko-KR" altLang="en-US" dirty="0" err="1"/>
              <a:t>하게되고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 쪽에서는 아래 방향으로 </a:t>
            </a:r>
            <a:r>
              <a:rPr lang="en-US" altLang="ko-KR" dirty="0"/>
              <a:t>45</a:t>
            </a:r>
            <a:r>
              <a:rPr lang="ko-KR" altLang="en-US" dirty="0"/>
              <a:t>도 구부러져 다리 받침대 역할을 하게 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FD3750-7958-45B4-8525-D4A906E1CFCF}"/>
              </a:ext>
            </a:extLst>
          </p:cNvPr>
          <p:cNvSpPr/>
          <p:nvPr/>
        </p:nvSpPr>
        <p:spPr>
          <a:xfrm>
            <a:off x="232511" y="1966595"/>
            <a:ext cx="4967802" cy="551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EC951-706D-4E49-9F3F-7F22846B3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0"/>
            <a:ext cx="3324225" cy="35147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927639-FCE4-472D-91D4-80FAE7CA9032}"/>
              </a:ext>
            </a:extLst>
          </p:cNvPr>
          <p:cNvSpPr/>
          <p:nvPr/>
        </p:nvSpPr>
        <p:spPr>
          <a:xfrm>
            <a:off x="202027" y="2877110"/>
            <a:ext cx="4967802" cy="454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C99DAB-9034-4FF8-92B4-57B03C855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26" y="3816570"/>
            <a:ext cx="4803539" cy="10500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E4530F-0888-4362-B04A-1C48EE91D595}"/>
              </a:ext>
            </a:extLst>
          </p:cNvPr>
          <p:cNvSpPr/>
          <p:nvPr/>
        </p:nvSpPr>
        <p:spPr>
          <a:xfrm>
            <a:off x="241883" y="3831365"/>
            <a:ext cx="4967802" cy="225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F43C0-9C89-49CB-8E6E-083EE25BD2C2}"/>
              </a:ext>
            </a:extLst>
          </p:cNvPr>
          <p:cNvSpPr/>
          <p:nvPr/>
        </p:nvSpPr>
        <p:spPr>
          <a:xfrm>
            <a:off x="549029" y="4405797"/>
            <a:ext cx="2653672" cy="225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08742CC-8824-4C69-B863-FFDE7FB54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3" y="4942985"/>
            <a:ext cx="5110149" cy="9230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0C45B0-A95B-4B15-94FD-603C00794FEE}"/>
              </a:ext>
            </a:extLst>
          </p:cNvPr>
          <p:cNvSpPr/>
          <p:nvPr/>
        </p:nvSpPr>
        <p:spPr>
          <a:xfrm>
            <a:off x="96521" y="4938024"/>
            <a:ext cx="4967802" cy="427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B5EF78-0A5B-47D2-9730-BB09730F6EF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10529888" y="0"/>
            <a:ext cx="0" cy="35147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8D09A77-4402-4079-82A7-B7111739AB1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9037373" y="1757362"/>
            <a:ext cx="315462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7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4594" cy="1325563"/>
          </a:xfrm>
        </p:spPr>
        <p:txBody>
          <a:bodyPr/>
          <a:lstStyle/>
          <a:p>
            <a:r>
              <a:rPr lang="en-US" altLang="ko-KR" dirty="0"/>
              <a:t>3.10) </a:t>
            </a:r>
            <a:r>
              <a:rPr lang="ko-KR" altLang="en-US" sz="4000" dirty="0"/>
              <a:t>카메라 시점 변화와 </a:t>
            </a:r>
            <a:r>
              <a:rPr lang="en-US" altLang="ko-KR" sz="4000" dirty="0"/>
              <a:t>Zoom in and out</a:t>
            </a:r>
            <a:r>
              <a:rPr lang="ko-KR" altLang="en-US" sz="40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838200" y="143077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special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keyboard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BB44D-2891-413A-8448-764621E719EB}"/>
              </a:ext>
            </a:extLst>
          </p:cNvPr>
          <p:cNvSpPr txBox="1"/>
          <p:nvPr/>
        </p:nvSpPr>
        <p:spPr>
          <a:xfrm>
            <a:off x="6305551" y="2414650"/>
            <a:ext cx="5006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specialkeyboard</a:t>
            </a:r>
            <a:r>
              <a:rPr lang="en-US" altLang="ko-KR" dirty="0"/>
              <a:t>()</a:t>
            </a:r>
            <a:r>
              <a:rPr lang="ko-KR" altLang="en-US" dirty="0"/>
              <a:t>에서 방향키 입력에 따라</a:t>
            </a:r>
            <a:endParaRPr lang="en-US" altLang="ko-KR" dirty="0"/>
          </a:p>
          <a:p>
            <a:r>
              <a:rPr lang="en-US" altLang="ko-KR" dirty="0"/>
              <a:t>Elevation</a:t>
            </a:r>
            <a:r>
              <a:rPr lang="ko-KR" altLang="en-US" dirty="0"/>
              <a:t>과 </a:t>
            </a:r>
            <a:r>
              <a:rPr lang="en-US" altLang="ko-KR" dirty="0"/>
              <a:t>azimuth</a:t>
            </a:r>
            <a:r>
              <a:rPr lang="ko-KR" altLang="en-US" dirty="0"/>
              <a:t>값을  조절한다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Draw()</a:t>
            </a:r>
            <a:r>
              <a:rPr lang="ko-KR" altLang="en-US" dirty="0"/>
              <a:t>에서 아래와 같이 </a:t>
            </a:r>
            <a:r>
              <a:rPr lang="en-US" altLang="ko-KR" dirty="0"/>
              <a:t>up</a:t>
            </a:r>
            <a:r>
              <a:rPr lang="ko-KR" altLang="en-US" dirty="0"/>
              <a:t>벡터를 실시간으로 갱신하여 카메라의 반전이 없도록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64204-BCA9-4D32-B3D5-381685C8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9" y="1894645"/>
            <a:ext cx="5467350" cy="452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F63EF9-7125-4870-B5F6-B350FAFD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729" y="5908602"/>
            <a:ext cx="5076825" cy="71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26D9A4-3153-4968-B219-6CDC014F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433" y="3932867"/>
            <a:ext cx="6718836" cy="646331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BD8959A-2B8C-4BCF-B20C-7254C3AE0A0D}"/>
              </a:ext>
            </a:extLst>
          </p:cNvPr>
          <p:cNvSpPr txBox="1">
            <a:spLocks/>
          </p:cNvSpPr>
          <p:nvPr/>
        </p:nvSpPr>
        <p:spPr>
          <a:xfrm>
            <a:off x="4418813" y="3986494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38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4594" cy="1325563"/>
          </a:xfrm>
        </p:spPr>
        <p:txBody>
          <a:bodyPr/>
          <a:lstStyle/>
          <a:p>
            <a:r>
              <a:rPr lang="en-US" altLang="ko-KR" dirty="0"/>
              <a:t>3.10) </a:t>
            </a:r>
            <a:r>
              <a:rPr lang="ko-KR" altLang="en-US" sz="4000" dirty="0"/>
              <a:t>카메라 시점 변화와 </a:t>
            </a:r>
            <a:r>
              <a:rPr lang="en-US" altLang="ko-KR" sz="4000" dirty="0"/>
              <a:t>Zoom in and out</a:t>
            </a:r>
            <a:r>
              <a:rPr lang="ko-KR" altLang="en-US" sz="40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9840"/>
            <a:ext cx="5042095" cy="374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	 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FFD6F3-E955-4610-81EE-DD4C5FBB5257}"/>
              </a:ext>
            </a:extLst>
          </p:cNvPr>
          <p:cNvSpPr txBox="1">
            <a:spLocks/>
          </p:cNvSpPr>
          <p:nvPr/>
        </p:nvSpPr>
        <p:spPr>
          <a:xfrm>
            <a:off x="838200" y="1430777"/>
            <a:ext cx="1341477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keyboard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E3B93-5E6C-4454-83C8-62B87C53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5" y="1934417"/>
            <a:ext cx="6505484" cy="4935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BB44D-2891-413A-8448-764621E719EB}"/>
              </a:ext>
            </a:extLst>
          </p:cNvPr>
          <p:cNvSpPr txBox="1"/>
          <p:nvPr/>
        </p:nvSpPr>
        <p:spPr>
          <a:xfrm>
            <a:off x="6879102" y="1706684"/>
            <a:ext cx="4684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Keyboard()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/>
              <a:t>‘z’</a:t>
            </a:r>
            <a:r>
              <a:rPr lang="ko-KR" altLang="en-US" dirty="0"/>
              <a:t>가 입력되면 </a:t>
            </a:r>
            <a:r>
              <a:rPr lang="en-US" altLang="ko-KR" dirty="0"/>
              <a:t>distance </a:t>
            </a:r>
            <a:r>
              <a:rPr lang="ko-KR" altLang="en-US" dirty="0"/>
              <a:t>값을 감소시키고</a:t>
            </a:r>
            <a:endParaRPr lang="en-US" altLang="ko-KR" dirty="0"/>
          </a:p>
          <a:p>
            <a:r>
              <a:rPr lang="en-US" altLang="ko-KR" dirty="0"/>
              <a:t>‘x’</a:t>
            </a:r>
            <a:r>
              <a:rPr lang="ko-KR" altLang="en-US" dirty="0"/>
              <a:t>가 입력되면 </a:t>
            </a:r>
            <a:r>
              <a:rPr lang="en-US" altLang="ko-KR" dirty="0"/>
              <a:t>distance </a:t>
            </a:r>
            <a:r>
              <a:rPr lang="ko-KR" altLang="en-US" dirty="0"/>
              <a:t>값을 증가시킨다</a:t>
            </a:r>
          </a:p>
        </p:txBody>
      </p:sp>
    </p:spTree>
    <p:extLst>
      <p:ext uri="{BB962C8B-B14F-4D97-AF65-F5344CB8AC3E}">
        <p14:creationId xmlns:p14="http://schemas.microsoft.com/office/powerpoint/2010/main" val="246037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48C53E8-50D9-4F4F-9487-AD8E602BE69F}"/>
              </a:ext>
            </a:extLst>
          </p:cNvPr>
          <p:cNvSpPr txBox="1">
            <a:spLocks/>
          </p:cNvSpPr>
          <p:nvPr/>
        </p:nvSpPr>
        <p:spPr>
          <a:xfrm>
            <a:off x="824947" y="2680805"/>
            <a:ext cx="2580862" cy="115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draw()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1.2) </a:t>
            </a:r>
            <a:r>
              <a:rPr lang="ko-KR" altLang="en-US" dirty="0" err="1"/>
              <a:t>캐노피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7" y="1825625"/>
            <a:ext cx="2580862" cy="1156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ko-KR" altLang="en-US" sz="2000" dirty="0"/>
              <a:t>전역변수 </a:t>
            </a:r>
            <a:r>
              <a:rPr lang="en-US" altLang="ko-KR" sz="2000" dirty="0"/>
              <a:t>: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6E33D-3C2D-488E-ACC1-7BB9E509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78" y="2088459"/>
            <a:ext cx="7571905" cy="1156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6EC702-3659-468A-A44A-92AB908E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78" y="3244572"/>
            <a:ext cx="4857750" cy="36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A83AB-169F-4555-9D68-14DD35F6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Texture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9826-A09B-4FEB-9C2E-80F86809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825625"/>
            <a:ext cx="58806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이번 프로젝트에 사용된 </a:t>
            </a:r>
            <a:r>
              <a:rPr lang="en-US" altLang="ko-KR" sz="2000" dirty="0"/>
              <a:t>Texture Image</a:t>
            </a:r>
            <a:r>
              <a:rPr lang="ko-KR" altLang="en-US" sz="2000" dirty="0"/>
              <a:t>는 크게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가지로 구성됩니다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2.1) </a:t>
            </a:r>
            <a:r>
              <a:rPr lang="ko-KR" altLang="en-US" sz="2000" dirty="0"/>
              <a:t>바퀴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2.2) </a:t>
            </a:r>
            <a:r>
              <a:rPr lang="ko-KR" altLang="en-US" sz="2000" dirty="0"/>
              <a:t>색상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2.3) </a:t>
            </a:r>
            <a:r>
              <a:rPr lang="ko-KR" altLang="en-US" sz="2000" dirty="0"/>
              <a:t>그물망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2.4) </a:t>
            </a:r>
            <a:r>
              <a:rPr lang="ko-KR" altLang="en-US" sz="2000" dirty="0"/>
              <a:t>구조 기둥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2.5) </a:t>
            </a:r>
            <a:r>
              <a:rPr lang="ko-KR" altLang="en-US" sz="2000" dirty="0"/>
              <a:t>손잡이</a:t>
            </a:r>
          </a:p>
        </p:txBody>
      </p:sp>
    </p:spTree>
    <p:extLst>
      <p:ext uri="{BB962C8B-B14F-4D97-AF65-F5344CB8AC3E}">
        <p14:creationId xmlns:p14="http://schemas.microsoft.com/office/powerpoint/2010/main" val="17409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2.1) </a:t>
            </a:r>
            <a:r>
              <a:rPr lang="ko-KR" altLang="en-US" dirty="0"/>
              <a:t>바퀴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7D24AE-BC3B-4E24-A75A-F6835EE46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629189"/>
            <a:ext cx="2438400" cy="243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42122" y="1590261"/>
            <a:ext cx="5022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바퀴 </a:t>
            </a:r>
            <a:r>
              <a:rPr lang="en-US" altLang="ko-KR" dirty="0"/>
              <a:t>Texture Image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가지로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바퀴 모양 </a:t>
            </a:r>
            <a:r>
              <a:rPr lang="en-US" altLang="ko-KR" dirty="0"/>
              <a:t>(wheel.bmp)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타이어 </a:t>
            </a:r>
            <a:r>
              <a:rPr lang="en-US" altLang="ko-KR" dirty="0"/>
              <a:t>(wheel_side.bmp)</a:t>
            </a:r>
          </a:p>
          <a:p>
            <a:endParaRPr lang="en-US" altLang="ko-KR" dirty="0"/>
          </a:p>
          <a:p>
            <a:r>
              <a:rPr lang="en-US" altLang="ko-KR" dirty="0"/>
              <a:t>Wheel.bmp : 256 X 256</a:t>
            </a:r>
          </a:p>
          <a:p>
            <a:r>
              <a:rPr lang="en-US" altLang="ko-KR" dirty="0"/>
              <a:t>Wheel_side.bmp : 512 X 256</a:t>
            </a:r>
          </a:p>
          <a:p>
            <a:r>
              <a:rPr lang="en-US" altLang="ko-KR" dirty="0"/>
              <a:t>		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0B03FA-16BC-4522-966B-EA721432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3824649"/>
            <a:ext cx="48768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95E5A-C7D0-419A-841D-A7F59912D7A3}"/>
              </a:ext>
            </a:extLst>
          </p:cNvPr>
          <p:cNvSpPr txBox="1"/>
          <p:nvPr/>
        </p:nvSpPr>
        <p:spPr>
          <a:xfrm>
            <a:off x="6974518" y="3146987"/>
            <a:ext cx="246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Wheel.bmp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575EC-40D7-48D8-A9CA-AB170BD61A98}"/>
              </a:ext>
            </a:extLst>
          </p:cNvPr>
          <p:cNvSpPr txBox="1"/>
          <p:nvPr/>
        </p:nvSpPr>
        <p:spPr>
          <a:xfrm>
            <a:off x="7005711" y="632088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Wheel_side.bmp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99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2.1) </a:t>
            </a:r>
            <a:r>
              <a:rPr lang="ko-KR" altLang="en-US" dirty="0"/>
              <a:t>바퀴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B7910-CD0A-4815-8A77-3DD006AA0EFF}"/>
              </a:ext>
            </a:extLst>
          </p:cNvPr>
          <p:cNvSpPr txBox="1"/>
          <p:nvPr/>
        </p:nvSpPr>
        <p:spPr>
          <a:xfrm>
            <a:off x="771939" y="1590260"/>
            <a:ext cx="502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</a:p>
          <a:p>
            <a:r>
              <a:rPr lang="ko-KR" altLang="en-US" dirty="0"/>
              <a:t>전역변수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29D1E2-63E9-42A3-A8AA-668D06C2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55" y="1725198"/>
            <a:ext cx="2823127" cy="17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1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F1CB4-6B4D-4E3D-B6DB-40FA40A3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2.1) </a:t>
            </a:r>
            <a:r>
              <a:rPr lang="ko-KR" altLang="en-US" dirty="0"/>
              <a:t>바퀴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FBAFB-4410-437C-B9EC-68B97E083252}"/>
              </a:ext>
            </a:extLst>
          </p:cNvPr>
          <p:cNvSpPr txBox="1"/>
          <p:nvPr/>
        </p:nvSpPr>
        <p:spPr>
          <a:xfrm>
            <a:off x="347870" y="1690688"/>
            <a:ext cx="11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54392F-FB65-4E46-BC14-E8029736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43" y="2724602"/>
            <a:ext cx="6843299" cy="3253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6E153-018C-46BA-9313-1354FFAD85C4}"/>
              </a:ext>
            </a:extLst>
          </p:cNvPr>
          <p:cNvSpPr txBox="1"/>
          <p:nvPr/>
        </p:nvSpPr>
        <p:spPr>
          <a:xfrm>
            <a:off x="5407715" y="1814097"/>
            <a:ext cx="620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glGenTextures</a:t>
            </a:r>
            <a:r>
              <a:rPr lang="en-US" altLang="ko-KR" dirty="0"/>
              <a:t>()</a:t>
            </a:r>
            <a:r>
              <a:rPr lang="ko-KR" altLang="en-US" dirty="0"/>
              <a:t>를 이용하여 선언하였던 전역변수에 대하여 </a:t>
            </a:r>
            <a:r>
              <a:rPr lang="en-US" altLang="ko-KR" dirty="0"/>
              <a:t>Texture name</a:t>
            </a:r>
            <a:r>
              <a:rPr lang="ko-KR" altLang="en-US" dirty="0"/>
              <a:t>을 </a:t>
            </a:r>
            <a:r>
              <a:rPr lang="ko-KR" altLang="en-US" dirty="0" err="1"/>
              <a:t>할당받고</a:t>
            </a:r>
            <a:r>
              <a:rPr lang="en-US" altLang="ko-KR" dirty="0"/>
              <a:t>, Image</a:t>
            </a:r>
            <a:r>
              <a:rPr lang="ko-KR" altLang="en-US" dirty="0"/>
              <a:t>파일을 불러와  성질들을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95147-9504-4374-B3A0-49E7A2AF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2" y="1458861"/>
            <a:ext cx="2890799" cy="11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1813</Words>
  <Application>Microsoft Office PowerPoint</Application>
  <PresentationFormat>와이드스크린</PresentationFormat>
  <Paragraphs>372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2" baseType="lpstr">
      <vt:lpstr>맑은 고딕</vt:lpstr>
      <vt:lpstr>Arial</vt:lpstr>
      <vt:lpstr>Office 테마</vt:lpstr>
      <vt:lpstr>컴퓨터 그래픽스 미니 프로젝트  &lt;유모차 제품 카탈로그&gt; </vt:lpstr>
      <vt:lpstr>PowerPoint 프레젠테이션</vt:lpstr>
      <vt:lpstr>1.1) Modeling 개요</vt:lpstr>
      <vt:lpstr>1.2) 캐노피 modeling</vt:lpstr>
      <vt:lpstr>1.2) 캐노피 modeling</vt:lpstr>
      <vt:lpstr>2. Texture Mapping</vt:lpstr>
      <vt:lpstr>2.1) 바퀴</vt:lpstr>
      <vt:lpstr>2.1) 바퀴</vt:lpstr>
      <vt:lpstr>2.1) 바퀴</vt:lpstr>
      <vt:lpstr>2.2) 색상</vt:lpstr>
      <vt:lpstr>2.2) 색상</vt:lpstr>
      <vt:lpstr>2.3) 그물망</vt:lpstr>
      <vt:lpstr>2.3) 그물망</vt:lpstr>
      <vt:lpstr>2.4) 구조 기둥</vt:lpstr>
      <vt:lpstr>2.4) 구조 기둥</vt:lpstr>
      <vt:lpstr>2.5) 손잡이</vt:lpstr>
      <vt:lpstr>2.5) 손잡이</vt:lpstr>
      <vt:lpstr>3. Interaction</vt:lpstr>
      <vt:lpstr>3.1) 바퀴(wheel) 회전</vt:lpstr>
      <vt:lpstr>3.1) 바퀴(wheel) 회전</vt:lpstr>
      <vt:lpstr>3.2) 몸체(body) 회전</vt:lpstr>
      <vt:lpstr>3.2) 몸체(body) 회전</vt:lpstr>
      <vt:lpstr>3.3) 등받이 각도 조절</vt:lpstr>
      <vt:lpstr>3.3) 등받이 각도 조절</vt:lpstr>
      <vt:lpstr>3.3) 등받이 각도 조절</vt:lpstr>
      <vt:lpstr>3.3) 등받이 각도 조절</vt:lpstr>
      <vt:lpstr>3.4) 손잡이 길이 조절</vt:lpstr>
      <vt:lpstr>3.4) 손잡이 길이 조절</vt:lpstr>
      <vt:lpstr>3.4) 손잡이 길이 조절</vt:lpstr>
      <vt:lpstr>3.4) 손잡이 길이 조절</vt:lpstr>
      <vt:lpstr>3.4) 손잡이 길이 조절</vt:lpstr>
      <vt:lpstr>3.5) 손잡이 각도 조절</vt:lpstr>
      <vt:lpstr>3.5) 손잡이 각도 조절</vt:lpstr>
      <vt:lpstr>3.6) 캐노피 조절</vt:lpstr>
      <vt:lpstr>3.6) 캐노피 조절</vt:lpstr>
      <vt:lpstr>3.6) 캐노피 조절</vt:lpstr>
      <vt:lpstr>3.6) 캐노피 조절</vt:lpstr>
      <vt:lpstr>3.6) 캐노피 조절</vt:lpstr>
      <vt:lpstr>3.6) 캐노피 조절</vt:lpstr>
      <vt:lpstr>3.7) 캐노피 각도 조절</vt:lpstr>
      <vt:lpstr>3.7) 캐노피 각도 조절</vt:lpstr>
      <vt:lpstr>3.8) 색상 설정</vt:lpstr>
      <vt:lpstr>3.9) 모드 설정</vt:lpstr>
      <vt:lpstr>3.9) 모드 설정</vt:lpstr>
      <vt:lpstr>3.9) 모드 설정</vt:lpstr>
      <vt:lpstr>3.9) 모드 설정</vt:lpstr>
      <vt:lpstr>3.9) 모드 설정</vt:lpstr>
      <vt:lpstr>3.10) 카메라 시점 변화와 Zoom in and out </vt:lpstr>
      <vt:lpstr>3.10) 카메라 시점 변화와 Zoom in and 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미니 프로젝트</dc:title>
  <dc:creator>Jeon S J</dc:creator>
  <cp:lastModifiedBy>Jeon S J</cp:lastModifiedBy>
  <cp:revision>32</cp:revision>
  <dcterms:created xsi:type="dcterms:W3CDTF">2017-11-08T01:03:31Z</dcterms:created>
  <dcterms:modified xsi:type="dcterms:W3CDTF">2017-12-15T14:01:55Z</dcterms:modified>
</cp:coreProperties>
</file>