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6" r:id="rId2"/>
    <p:sldId id="271" r:id="rId3"/>
    <p:sldId id="282" r:id="rId4"/>
    <p:sldId id="268" r:id="rId5"/>
    <p:sldId id="281" r:id="rId6"/>
    <p:sldId id="283" r:id="rId7"/>
    <p:sldId id="288" r:id="rId8"/>
    <p:sldId id="287" r:id="rId9"/>
    <p:sldId id="289" r:id="rId10"/>
    <p:sldId id="290" r:id="rId11"/>
    <p:sldId id="301" r:id="rId12"/>
    <p:sldId id="302" r:id="rId13"/>
    <p:sldId id="303" r:id="rId14"/>
    <p:sldId id="304" r:id="rId15"/>
    <p:sldId id="305" r:id="rId16"/>
    <p:sldId id="307" r:id="rId17"/>
    <p:sldId id="306" r:id="rId18"/>
    <p:sldId id="310" r:id="rId19"/>
    <p:sldId id="309" r:id="rId20"/>
    <p:sldId id="308" r:id="rId21"/>
    <p:sldId id="311" r:id="rId22"/>
    <p:sldId id="286" r:id="rId23"/>
    <p:sldId id="295" r:id="rId24"/>
    <p:sldId id="297" r:id="rId25"/>
    <p:sldId id="300" r:id="rId26"/>
    <p:sldId id="294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2060"/>
    <a:srgbClr val="A5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86" d="100"/>
          <a:sy n="86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38154-59DF-461E-B1C9-8D189C980A7E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C4006-D583-4434-A25D-662BACC4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0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712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5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 userDrawn="1"/>
        </p:nvSpPr>
        <p:spPr bwMode="auto">
          <a:xfrm>
            <a:off x="3778622" y="634047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9BC7D18-DA29-4FE5-AE07-51C086715050}" type="slidenum">
              <a:rPr lang="ko-KR" altLang="en-US" smtClean="0">
                <a:solidFill>
                  <a:srgbClr val="0070C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70C0"/>
              </a:solidFill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 userDrawn="1"/>
        </p:nvSpPr>
        <p:spPr bwMode="auto">
          <a:xfrm>
            <a:off x="5940152" y="63404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rgbClr val="0070C0"/>
                </a:solidFill>
              </a:rPr>
              <a:t>Advisor : Prof. </a:t>
            </a:r>
            <a:r>
              <a:rPr lang="ko-KR" altLang="en-US" dirty="0" err="1">
                <a:solidFill>
                  <a:srgbClr val="0070C0"/>
                </a:solidFill>
              </a:rPr>
              <a:t>최원익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182935" y="6591300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179760" y="6592888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611560" y="6340475"/>
            <a:ext cx="290244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2018-2 Capstone Design in ICT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sz="4000" dirty="0"/>
              <a:t>상황 정보를 이용한 </a:t>
            </a:r>
            <a:r>
              <a:rPr lang="ko-KR" altLang="en-US" sz="4000" dirty="0" err="1"/>
              <a:t>딥러닝</a:t>
            </a:r>
            <a:r>
              <a:rPr lang="en-US" altLang="ko-KR" sz="4000" dirty="0"/>
              <a:t> </a:t>
            </a:r>
            <a:r>
              <a:rPr lang="ko-KR" altLang="en-US" sz="4000" dirty="0"/>
              <a:t>기반 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ko-KR" altLang="en-US" sz="4000" dirty="0"/>
              <a:t>전력수요예측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87624" y="3559176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>
                <a:latin typeface="Times New Roman" pitchFamily="18" charset="0"/>
              </a:rPr>
              <a:t>20</a:t>
            </a:r>
            <a:r>
              <a:rPr lang="en-US" altLang="ko-KR" sz="1600" dirty="0">
                <a:latin typeface="Times New Roman" pitchFamily="18" charset="0"/>
              </a:rPr>
              <a:t>18. 11. 07</a:t>
            </a: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Advisor :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Professor </a:t>
            </a:r>
            <a:r>
              <a:rPr lang="ko-KR" altLang="en-US" sz="1600" dirty="0" err="1">
                <a:latin typeface="Times New Roman" pitchFamily="18" charset="0"/>
                <a:cs typeface="Times New Roman" pitchFamily="18" charset="0"/>
              </a:rPr>
              <a:t>최원익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ko-KR" altLang="en-US" sz="1600" dirty="0" err="1">
                <a:latin typeface="Times New Roman" pitchFamily="18" charset="0"/>
              </a:rPr>
              <a:t>전승주</a:t>
            </a:r>
            <a:endParaRPr lang="en-US" altLang="ko-KR" sz="1600" dirty="0">
              <a:latin typeface="Times New Roman" pitchFamily="18" charset="0"/>
            </a:endParaRPr>
          </a:p>
          <a:p>
            <a:pPr algn="ctr"/>
            <a:endParaRPr lang="en-US" altLang="ko-KR" sz="1600" dirty="0">
              <a:latin typeface="Times New Roman" pitchFamily="18" charset="0"/>
            </a:endParaRP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Department of Information and Communication Engineering, </a:t>
            </a:r>
          </a:p>
          <a:p>
            <a:pPr algn="ctr"/>
            <a:r>
              <a:rPr lang="en-US" altLang="ko-KR" sz="1600" dirty="0" err="1">
                <a:latin typeface="Times New Roman" pitchFamily="18" charset="0"/>
              </a:rPr>
              <a:t>Inha</a:t>
            </a:r>
            <a:r>
              <a:rPr lang="en-US" altLang="ko-KR" sz="1600" dirty="0">
                <a:latin typeface="Times New Roman" pitchFamily="18" charset="0"/>
              </a:rPr>
              <a:t> University</a:t>
            </a:r>
          </a:p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952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DNN</a:t>
            </a:r>
            <a:r>
              <a:rPr lang="ko-KR" altLang="en-US" dirty="0"/>
              <a:t> 모델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2840E0C0-E2A6-4E91-B030-33760805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1) </a:t>
            </a:r>
            <a:r>
              <a:rPr lang="ko-KR" altLang="en-US" sz="1600" dirty="0"/>
              <a:t>일별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① </a:t>
            </a:r>
            <a:r>
              <a:rPr lang="en-US" altLang="ko-KR" sz="1600" dirty="0"/>
              <a:t>Input</a:t>
            </a:r>
            <a:r>
              <a:rPr lang="ko-KR" altLang="en-US" sz="1600" dirty="0"/>
              <a:t> </a:t>
            </a:r>
            <a:r>
              <a:rPr lang="en-US" altLang="ko-KR" sz="1600" dirty="0"/>
              <a:t>&amp;</a:t>
            </a:r>
            <a:r>
              <a:rPr lang="ko-KR" altLang="en-US" sz="1600" dirty="0"/>
              <a:t> </a:t>
            </a:r>
            <a:r>
              <a:rPr lang="en-US" altLang="ko-KR" sz="1600" dirty="0"/>
              <a:t>Output</a:t>
            </a:r>
            <a:r>
              <a:rPr lang="ko-KR" altLang="en-US" sz="1600" dirty="0"/>
              <a:t> </a:t>
            </a:r>
            <a:r>
              <a:rPr lang="en-US" altLang="ko-KR" sz="1600" dirty="0"/>
              <a:t>data</a:t>
            </a:r>
          </a:p>
          <a:p>
            <a:pPr marL="0" indent="0">
              <a:buNone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xmlns="" id="{C068D15B-6F27-451B-95AF-E4E3DEA697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8193461"/>
                  </p:ext>
                </p:extLst>
              </p:nvPr>
            </p:nvGraphicFramePr>
            <p:xfrm>
              <a:off x="457200" y="2416160"/>
              <a:ext cx="8075240" cy="2092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6648">
                      <a:extLst>
                        <a:ext uri="{9D8B030D-6E8A-4147-A177-3AD203B41FA5}">
                          <a16:colId xmlns:a16="http://schemas.microsoft.com/office/drawing/2014/main" xmlns="" val="756546045"/>
                        </a:ext>
                      </a:extLst>
                    </a:gridCol>
                    <a:gridCol w="4176464">
                      <a:extLst>
                        <a:ext uri="{9D8B030D-6E8A-4147-A177-3AD203B41FA5}">
                          <a16:colId xmlns:a16="http://schemas.microsoft.com/office/drawing/2014/main" xmlns="" val="676111171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xmlns="" val="39325408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Parameter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Explanation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Number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240764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예측일 전력수요 예측 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297857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과거 </a:t>
                          </a:r>
                          <a:r>
                            <a:rPr lang="en-US" altLang="ko-KR" dirty="0"/>
                            <a:t>n</a:t>
                          </a:r>
                          <a:r>
                            <a:rPr lang="ko-KR" altLang="en-US" dirty="0"/>
                            <a:t>일동안 전력수요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706932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예측 전일 기상정보</a:t>
                          </a:r>
                          <a:endParaRPr lang="en-US" altLang="ko-KR" dirty="0"/>
                        </a:p>
                        <a:p>
                          <a:pPr algn="ctr" latinLnBrk="1"/>
                          <a:r>
                            <a:rPr lang="en-US" altLang="ko-KR" sz="1600" dirty="0"/>
                            <a:t>(</a:t>
                          </a:r>
                          <a:r>
                            <a:rPr lang="ko-KR" altLang="en-US" sz="1600" dirty="0"/>
                            <a:t>기온</a:t>
                          </a:r>
                          <a:r>
                            <a:rPr lang="en-US" altLang="ko-KR" sz="1600" dirty="0"/>
                            <a:t>, </a:t>
                          </a:r>
                          <a:r>
                            <a:rPr lang="ko-KR" altLang="en-US" sz="1600" dirty="0"/>
                            <a:t>풍속</a:t>
                          </a:r>
                          <a:r>
                            <a:rPr lang="en-US" altLang="ko-KR" sz="1600" dirty="0"/>
                            <a:t>, </a:t>
                          </a:r>
                          <a:r>
                            <a:rPr lang="ko-KR" altLang="en-US" sz="1600" dirty="0"/>
                            <a:t>습도</a:t>
                          </a:r>
                          <a:r>
                            <a:rPr lang="en-US" altLang="ko-KR" sz="1600" dirty="0"/>
                            <a:t>, </a:t>
                          </a:r>
                          <a:r>
                            <a:rPr lang="ko-KR" altLang="en-US" sz="1600" dirty="0"/>
                            <a:t>증기압</a:t>
                          </a:r>
                          <a:r>
                            <a:rPr lang="en-US" altLang="ko-KR" sz="1600" dirty="0"/>
                            <a:t>, </a:t>
                          </a:r>
                          <a:r>
                            <a:rPr lang="ko-KR" altLang="en-US" sz="1600" dirty="0"/>
                            <a:t>일사량</a:t>
                          </a:r>
                          <a:r>
                            <a:rPr lang="en-US" altLang="ko-KR" sz="1600" dirty="0"/>
                            <a:t>)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26427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+6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예측일 월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일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요일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휴일여부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773037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C068D15B-6F27-451B-95AF-E4E3DEA697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8193461"/>
                  </p:ext>
                </p:extLst>
              </p:nvPr>
            </p:nvGraphicFramePr>
            <p:xfrm>
              <a:off x="457200" y="2416160"/>
              <a:ext cx="8075240" cy="2092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6648">
                      <a:extLst>
                        <a:ext uri="{9D8B030D-6E8A-4147-A177-3AD203B41FA5}">
                          <a16:colId xmlns:a16="http://schemas.microsoft.com/office/drawing/2014/main" val="756546045"/>
                        </a:ext>
                      </a:extLst>
                    </a:gridCol>
                    <a:gridCol w="4176464">
                      <a:extLst>
                        <a:ext uri="{9D8B030D-6E8A-4147-A177-3AD203B41FA5}">
                          <a16:colId xmlns:a16="http://schemas.microsoft.com/office/drawing/2014/main" val="676111171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39325408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Parameter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Explanation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Number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0764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43" t="-108197" r="-194678" b="-390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예측일 전력수요 예측 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7857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43" t="-208197" r="-194678" b="-290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과거 </a:t>
                          </a:r>
                          <a:r>
                            <a:rPr lang="en-US" altLang="ko-KR" dirty="0"/>
                            <a:t>n</a:t>
                          </a:r>
                          <a:r>
                            <a:rPr lang="ko-KR" altLang="en-US" dirty="0"/>
                            <a:t>일동안 전력수요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6932440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43" t="-188000" r="-194678" b="-7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예측 전일 기상정보</a:t>
                          </a:r>
                          <a:endParaRPr lang="en-US" altLang="ko-KR" dirty="0"/>
                        </a:p>
                        <a:p>
                          <a:pPr algn="ctr" latinLnBrk="1"/>
                          <a:r>
                            <a:rPr lang="en-US" altLang="ko-KR" sz="1600" dirty="0"/>
                            <a:t>(</a:t>
                          </a:r>
                          <a:r>
                            <a:rPr lang="ko-KR" altLang="en-US" sz="1600" dirty="0"/>
                            <a:t>기온</a:t>
                          </a:r>
                          <a:r>
                            <a:rPr lang="en-US" altLang="ko-KR" sz="1600" dirty="0"/>
                            <a:t>, </a:t>
                          </a:r>
                          <a:r>
                            <a:rPr lang="ko-KR" altLang="en-US" sz="1600" dirty="0"/>
                            <a:t>풍속</a:t>
                          </a:r>
                          <a:r>
                            <a:rPr lang="en-US" altLang="ko-KR" sz="1600" dirty="0"/>
                            <a:t>, </a:t>
                          </a:r>
                          <a:r>
                            <a:rPr lang="ko-KR" altLang="en-US" sz="1600" dirty="0"/>
                            <a:t>습도</a:t>
                          </a:r>
                          <a:r>
                            <a:rPr lang="en-US" altLang="ko-KR" sz="1600" dirty="0"/>
                            <a:t>, </a:t>
                          </a:r>
                          <a:r>
                            <a:rPr lang="ko-KR" altLang="en-US" sz="1600" dirty="0"/>
                            <a:t>증기압</a:t>
                          </a:r>
                          <a:r>
                            <a:rPr lang="en-US" altLang="ko-KR" sz="1600" dirty="0"/>
                            <a:t>, </a:t>
                          </a:r>
                          <a:r>
                            <a:rPr lang="ko-KR" altLang="en-US" sz="1600" dirty="0"/>
                            <a:t>일사량</a:t>
                          </a:r>
                          <a:r>
                            <a:rPr lang="en-US" altLang="ko-KR" sz="1600" dirty="0"/>
                            <a:t>)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427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43" t="-472131" r="-194678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예측일 월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일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요일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휴일여부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73037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4981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DNN</a:t>
            </a:r>
            <a:r>
              <a:rPr lang="ko-KR" altLang="en-US" dirty="0"/>
              <a:t> 모델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2840E0C0-E2A6-4E91-B030-33760805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1) </a:t>
            </a:r>
            <a:r>
              <a:rPr lang="ko-KR" altLang="en-US" sz="1600" dirty="0"/>
              <a:t>일별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① </a:t>
            </a:r>
            <a:r>
              <a:rPr lang="en-US" altLang="ko-KR" sz="1600" dirty="0"/>
              <a:t>Input</a:t>
            </a:r>
            <a:r>
              <a:rPr lang="ko-KR" altLang="en-US" sz="1600" dirty="0"/>
              <a:t> </a:t>
            </a:r>
            <a:r>
              <a:rPr lang="en-US" altLang="ko-KR" sz="1600" dirty="0"/>
              <a:t>&amp;</a:t>
            </a:r>
            <a:r>
              <a:rPr lang="ko-KR" altLang="en-US" sz="1600" dirty="0"/>
              <a:t> </a:t>
            </a:r>
            <a:r>
              <a:rPr lang="en-US" altLang="ko-KR" sz="1600" dirty="0"/>
              <a:t>Output</a:t>
            </a:r>
            <a:r>
              <a:rPr lang="ko-KR" altLang="en-US" sz="1600" dirty="0"/>
              <a:t> </a:t>
            </a:r>
            <a:r>
              <a:rPr lang="en-US" altLang="ko-KR" sz="1600" dirty="0"/>
              <a:t>data</a:t>
            </a:r>
          </a:p>
          <a:p>
            <a:pPr marL="0" indent="0">
              <a:buNone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∙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set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 코드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0476DA3-EF1F-4C09-82FC-5A12356B4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12292"/>
            <a:ext cx="6499186" cy="3933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439664AE-ACA8-4E51-AB05-323E5B834D6B}"/>
                  </a:ext>
                </a:extLst>
              </p:cNvPr>
              <p:cNvSpPr txBox="1"/>
              <p:nvPr/>
            </p:nvSpPr>
            <p:spPr>
              <a:xfrm>
                <a:off x="3131840" y="4818638"/>
                <a:ext cx="28803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0000"/>
                    </a:solidFill>
                  </a:rPr>
                  <a:t>시간정보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</m:sub>
                    </m:sSub>
                    <m:r>
                      <a:rPr lang="en-US" altLang="ko-KR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+9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  <a:p>
                <a:endParaRPr lang="ko-KR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9664AE-ACA8-4E51-AB05-323E5B834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818638"/>
                <a:ext cx="2880320" cy="584775"/>
              </a:xfrm>
              <a:prstGeom prst="rect">
                <a:avLst/>
              </a:prstGeom>
              <a:blipFill>
                <a:blip r:embed="rId3"/>
                <a:stretch>
                  <a:fillRect l="-1271" t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E72A2273-C605-42E3-B6D9-5BDAFAD96C21}"/>
                  </a:ext>
                </a:extLst>
              </p:cNvPr>
              <p:cNvSpPr txBox="1"/>
              <p:nvPr/>
            </p:nvSpPr>
            <p:spPr>
              <a:xfrm>
                <a:off x="3131840" y="5120764"/>
                <a:ext cx="2736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0000"/>
                    </a:solidFill>
                  </a:rPr>
                  <a:t>기상정보 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+5</m:t>
                        </m:r>
                      </m:sub>
                    </m:sSub>
                  </m:oMath>
                </a14:m>
                <a:r>
                  <a:rPr lang="ko-KR" alt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)</a:t>
                </a:r>
                <a:endParaRPr lang="ko-KR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2A2273-C605-42E3-B6D9-5BDAFAD96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120764"/>
                <a:ext cx="2736304" cy="338554"/>
              </a:xfrm>
              <a:prstGeom prst="rect">
                <a:avLst/>
              </a:prstGeom>
              <a:blipFill>
                <a:blip r:embed="rId4"/>
                <a:stretch>
                  <a:fillRect l="-1336" t="-7143" b="-23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2AB58E1E-6DC8-4E52-9F30-66E6357D641B}"/>
                  </a:ext>
                </a:extLst>
              </p:cNvPr>
              <p:cNvSpPr txBox="1"/>
              <p:nvPr/>
            </p:nvSpPr>
            <p:spPr>
              <a:xfrm>
                <a:off x="3689438" y="5488196"/>
                <a:ext cx="34028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0000"/>
                    </a:solidFill>
                  </a:rPr>
                  <a:t>과거전력수요 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1" dirty="0">
                    <a:solidFill>
                      <a:srgbClr val="FF0000"/>
                    </a:solidFill>
                  </a:rPr>
                  <a:t>)</a:t>
                </a:r>
                <a:endParaRPr lang="ko-KR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B58E1E-6DC8-4E52-9F30-66E6357D6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438" y="5488196"/>
                <a:ext cx="3402842" cy="338554"/>
              </a:xfrm>
              <a:prstGeom prst="rect">
                <a:avLst/>
              </a:prstGeom>
              <a:blipFill>
                <a:blip r:embed="rId5"/>
                <a:stretch>
                  <a:fillRect l="-896" t="-7143" b="-23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6BFEA860-43AC-4DE4-A0B0-4FD15A940B85}"/>
                  </a:ext>
                </a:extLst>
              </p:cNvPr>
              <p:cNvSpPr txBox="1"/>
              <p:nvPr/>
            </p:nvSpPr>
            <p:spPr>
              <a:xfrm>
                <a:off x="2627784" y="5826750"/>
                <a:ext cx="2736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0000"/>
                    </a:solidFill>
                  </a:rPr>
                  <a:t>예측전력수요 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(label,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) </a:t>
                </a:r>
                <a:endParaRPr lang="ko-KR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FEA860-43AC-4DE4-A0B0-4FD15A940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5826750"/>
                <a:ext cx="2736304" cy="338554"/>
              </a:xfrm>
              <a:prstGeom prst="rect">
                <a:avLst/>
              </a:prstGeom>
              <a:blipFill>
                <a:blip r:embed="rId6"/>
                <a:stretch>
                  <a:fillRect l="-1114" t="-7273" b="-2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059D219-5126-432B-A377-BEFDEC47D4A3}"/>
              </a:ext>
            </a:extLst>
          </p:cNvPr>
          <p:cNvSpPr txBox="1"/>
          <p:nvPr/>
        </p:nvSpPr>
        <p:spPr>
          <a:xfrm>
            <a:off x="7073814" y="5013176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n=30</a:t>
            </a:r>
          </a:p>
          <a:p>
            <a:r>
              <a:rPr lang="en-US" altLang="ko-KR" dirty="0" err="1"/>
              <a:t>trainX</a:t>
            </a:r>
            <a:r>
              <a:rPr lang="en-US" altLang="ko-KR" dirty="0"/>
              <a:t> : 3621 X 39</a:t>
            </a:r>
          </a:p>
          <a:p>
            <a:r>
              <a:rPr lang="en-US" altLang="ko-KR" dirty="0" err="1"/>
              <a:t>trainY</a:t>
            </a:r>
            <a:r>
              <a:rPr lang="en-US" altLang="ko-KR" dirty="0"/>
              <a:t> : 3621 X 1</a:t>
            </a:r>
          </a:p>
          <a:p>
            <a:r>
              <a:rPr lang="en-US" altLang="ko-KR" dirty="0" err="1"/>
              <a:t>testX</a:t>
            </a:r>
            <a:r>
              <a:rPr lang="en-US" altLang="ko-KR" dirty="0"/>
              <a:t> : 959 X 39</a:t>
            </a:r>
          </a:p>
          <a:p>
            <a:r>
              <a:rPr lang="en-US" altLang="ko-KR" dirty="0" err="1"/>
              <a:t>testY</a:t>
            </a:r>
            <a:r>
              <a:rPr lang="en-US" altLang="ko-KR" dirty="0"/>
              <a:t> : 959 X 1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98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ko-KR" dirty="0"/>
              <a:t>DNN</a:t>
            </a:r>
            <a:r>
              <a:rPr lang="ko-KR" altLang="en-US" dirty="0"/>
              <a:t> 모델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2840E0C0-E2A6-4E91-B030-33760805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1) </a:t>
            </a:r>
            <a:r>
              <a:rPr lang="ko-KR" altLang="en-US" sz="1600" dirty="0"/>
              <a:t>일별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Neural Net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(n=30)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1263FF28-00BC-410D-9F11-C611CD5A916F}"/>
              </a:ext>
            </a:extLst>
          </p:cNvPr>
          <p:cNvSpPr/>
          <p:nvPr/>
        </p:nvSpPr>
        <p:spPr>
          <a:xfrm>
            <a:off x="3856988" y="2828904"/>
            <a:ext cx="792088" cy="330817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610EE128-0F79-410C-9552-F8AC07A8C652}"/>
              </a:ext>
            </a:extLst>
          </p:cNvPr>
          <p:cNvSpPr/>
          <p:nvPr/>
        </p:nvSpPr>
        <p:spPr>
          <a:xfrm>
            <a:off x="3980421" y="2902236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EC745C71-5445-4A5F-A25F-1C9BC7824C69}"/>
              </a:ext>
            </a:extLst>
          </p:cNvPr>
          <p:cNvSpPr/>
          <p:nvPr/>
        </p:nvSpPr>
        <p:spPr>
          <a:xfrm>
            <a:off x="3980421" y="3479624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D48EFE88-FE83-44AD-88BD-0CE2BDE1455C}"/>
              </a:ext>
            </a:extLst>
          </p:cNvPr>
          <p:cNvSpPr/>
          <p:nvPr/>
        </p:nvSpPr>
        <p:spPr>
          <a:xfrm>
            <a:off x="3980421" y="5004362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7C1693A2-0795-4993-8A79-96E2372EA766}"/>
              </a:ext>
            </a:extLst>
          </p:cNvPr>
          <p:cNvSpPr/>
          <p:nvPr/>
        </p:nvSpPr>
        <p:spPr>
          <a:xfrm>
            <a:off x="3980421" y="5581750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AFD1018A-ADC0-4D8A-923C-88B5CD9E9446}"/>
              </a:ext>
            </a:extLst>
          </p:cNvPr>
          <p:cNvSpPr/>
          <p:nvPr/>
        </p:nvSpPr>
        <p:spPr>
          <a:xfrm>
            <a:off x="3980421" y="4114455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17FC6CC-D6CA-4A72-9477-7F0B602C456E}"/>
              </a:ext>
            </a:extLst>
          </p:cNvPr>
          <p:cNvSpPr txBox="1"/>
          <p:nvPr/>
        </p:nvSpPr>
        <p:spPr>
          <a:xfrm>
            <a:off x="4071709" y="4677613"/>
            <a:ext cx="461665" cy="3858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9BE3F503-85E0-4DF9-AC01-D8FB638887DF}"/>
              </a:ext>
            </a:extLst>
          </p:cNvPr>
          <p:cNvSpPr/>
          <p:nvPr/>
        </p:nvSpPr>
        <p:spPr>
          <a:xfrm>
            <a:off x="5379500" y="2828904"/>
            <a:ext cx="792088" cy="330817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3F0E38E7-B424-49C3-A82B-E02AA5E7E2E2}"/>
              </a:ext>
            </a:extLst>
          </p:cNvPr>
          <p:cNvSpPr/>
          <p:nvPr/>
        </p:nvSpPr>
        <p:spPr>
          <a:xfrm>
            <a:off x="5502933" y="2902236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C64B6484-9F98-4728-A8A5-5C5D7526C17E}"/>
              </a:ext>
            </a:extLst>
          </p:cNvPr>
          <p:cNvSpPr/>
          <p:nvPr/>
        </p:nvSpPr>
        <p:spPr>
          <a:xfrm>
            <a:off x="5502933" y="3479624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594B8C52-8301-496D-A828-503FA4DF048F}"/>
              </a:ext>
            </a:extLst>
          </p:cNvPr>
          <p:cNvSpPr/>
          <p:nvPr/>
        </p:nvSpPr>
        <p:spPr>
          <a:xfrm>
            <a:off x="5502933" y="5004362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444DB0D0-89CD-4474-8E04-8EEA742EECC8}"/>
              </a:ext>
            </a:extLst>
          </p:cNvPr>
          <p:cNvSpPr/>
          <p:nvPr/>
        </p:nvSpPr>
        <p:spPr>
          <a:xfrm>
            <a:off x="5502933" y="5581750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D2867DE6-DB8C-4C24-9BE0-186D134A85DD}"/>
              </a:ext>
            </a:extLst>
          </p:cNvPr>
          <p:cNvSpPr/>
          <p:nvPr/>
        </p:nvSpPr>
        <p:spPr>
          <a:xfrm>
            <a:off x="5502933" y="4114455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E871896-1E3D-4085-8B9B-523DE87693CA}"/>
              </a:ext>
            </a:extLst>
          </p:cNvPr>
          <p:cNvSpPr txBox="1"/>
          <p:nvPr/>
        </p:nvSpPr>
        <p:spPr>
          <a:xfrm>
            <a:off x="5594221" y="4677613"/>
            <a:ext cx="461665" cy="3858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7CB74D0A-CDB2-40E5-821B-8C1FA683FE13}"/>
              </a:ext>
            </a:extLst>
          </p:cNvPr>
          <p:cNvSpPr/>
          <p:nvPr/>
        </p:nvSpPr>
        <p:spPr>
          <a:xfrm>
            <a:off x="7313372" y="4154392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0177D313-3167-4014-8707-634A12186FCB}"/>
              </a:ext>
            </a:extLst>
          </p:cNvPr>
          <p:cNvCxnSpPr>
            <a:stCxn id="15" idx="6"/>
            <a:endCxn id="22" idx="2"/>
          </p:cNvCxnSpPr>
          <p:nvPr/>
        </p:nvCxnSpPr>
        <p:spPr>
          <a:xfrm>
            <a:off x="4484477" y="3154264"/>
            <a:ext cx="1018456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EB009D49-6243-49ED-B3C3-ADFB5E3C72F3}"/>
              </a:ext>
            </a:extLst>
          </p:cNvPr>
          <p:cNvCxnSpPr>
            <a:stCxn id="15" idx="6"/>
            <a:endCxn id="23" idx="2"/>
          </p:cNvCxnSpPr>
          <p:nvPr/>
        </p:nvCxnSpPr>
        <p:spPr>
          <a:xfrm>
            <a:off x="4484477" y="3154264"/>
            <a:ext cx="1018456" cy="57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98845AE3-9361-4E8F-A989-72259032451E}"/>
              </a:ext>
            </a:extLst>
          </p:cNvPr>
          <p:cNvCxnSpPr>
            <a:stCxn id="15" idx="6"/>
            <a:endCxn id="26" idx="2"/>
          </p:cNvCxnSpPr>
          <p:nvPr/>
        </p:nvCxnSpPr>
        <p:spPr>
          <a:xfrm>
            <a:off x="4484477" y="3154264"/>
            <a:ext cx="1018456" cy="1212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2A81A9B7-8A81-4F23-9639-13B00CF5DFBF}"/>
              </a:ext>
            </a:extLst>
          </p:cNvPr>
          <p:cNvCxnSpPr>
            <a:stCxn id="15" idx="6"/>
            <a:endCxn id="24" idx="2"/>
          </p:cNvCxnSpPr>
          <p:nvPr/>
        </p:nvCxnSpPr>
        <p:spPr>
          <a:xfrm>
            <a:off x="4484477" y="3154264"/>
            <a:ext cx="1018456" cy="210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AEB8C212-4C07-4EAD-AA28-645B347BA8D3}"/>
              </a:ext>
            </a:extLst>
          </p:cNvPr>
          <p:cNvCxnSpPr>
            <a:stCxn id="15" idx="6"/>
            <a:endCxn id="25" idx="2"/>
          </p:cNvCxnSpPr>
          <p:nvPr/>
        </p:nvCxnSpPr>
        <p:spPr>
          <a:xfrm>
            <a:off x="4484477" y="3154264"/>
            <a:ext cx="1018456" cy="2679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53FDEFF8-3F2A-4835-AB51-04E14443A870}"/>
              </a:ext>
            </a:extLst>
          </p:cNvPr>
          <p:cNvCxnSpPr>
            <a:stCxn id="16" idx="6"/>
            <a:endCxn id="22" idx="2"/>
          </p:cNvCxnSpPr>
          <p:nvPr/>
        </p:nvCxnSpPr>
        <p:spPr>
          <a:xfrm flipV="1">
            <a:off x="4484477" y="3154264"/>
            <a:ext cx="1018456" cy="57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AB543C3B-7505-4A35-BC4B-9471A54FE0C8}"/>
              </a:ext>
            </a:extLst>
          </p:cNvPr>
          <p:cNvCxnSpPr>
            <a:stCxn id="16" idx="6"/>
            <a:endCxn id="23" idx="2"/>
          </p:cNvCxnSpPr>
          <p:nvPr/>
        </p:nvCxnSpPr>
        <p:spPr>
          <a:xfrm>
            <a:off x="4484477" y="3731652"/>
            <a:ext cx="1018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FBCF5B0D-8566-4B20-91F1-D5B4C807775E}"/>
              </a:ext>
            </a:extLst>
          </p:cNvPr>
          <p:cNvCxnSpPr>
            <a:stCxn id="16" idx="6"/>
            <a:endCxn id="26" idx="2"/>
          </p:cNvCxnSpPr>
          <p:nvPr/>
        </p:nvCxnSpPr>
        <p:spPr>
          <a:xfrm>
            <a:off x="4484477" y="3731652"/>
            <a:ext cx="1018456" cy="634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78ED3DCF-6845-4ECE-8E11-429D43FCA756}"/>
              </a:ext>
            </a:extLst>
          </p:cNvPr>
          <p:cNvCxnSpPr>
            <a:stCxn id="16" idx="6"/>
            <a:endCxn id="24" idx="2"/>
          </p:cNvCxnSpPr>
          <p:nvPr/>
        </p:nvCxnSpPr>
        <p:spPr>
          <a:xfrm>
            <a:off x="4484477" y="3731652"/>
            <a:ext cx="1018456" cy="1524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F9423DF4-BAD2-4180-81D7-D6F0BF23AAAD}"/>
              </a:ext>
            </a:extLst>
          </p:cNvPr>
          <p:cNvCxnSpPr>
            <a:stCxn id="16" idx="6"/>
            <a:endCxn id="25" idx="2"/>
          </p:cNvCxnSpPr>
          <p:nvPr/>
        </p:nvCxnSpPr>
        <p:spPr>
          <a:xfrm>
            <a:off x="4484477" y="3731652"/>
            <a:ext cx="1018456" cy="210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D93B6A1E-AF31-40BE-82D2-E797E5577392}"/>
              </a:ext>
            </a:extLst>
          </p:cNvPr>
          <p:cNvCxnSpPr>
            <a:stCxn id="19" idx="6"/>
            <a:endCxn id="22" idx="2"/>
          </p:cNvCxnSpPr>
          <p:nvPr/>
        </p:nvCxnSpPr>
        <p:spPr>
          <a:xfrm flipV="1">
            <a:off x="4484477" y="3154264"/>
            <a:ext cx="1018456" cy="1212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A4ECDBE7-EA94-4C6C-949D-F1F2ACC4760D}"/>
              </a:ext>
            </a:extLst>
          </p:cNvPr>
          <p:cNvCxnSpPr>
            <a:stCxn id="19" idx="6"/>
            <a:endCxn id="23" idx="2"/>
          </p:cNvCxnSpPr>
          <p:nvPr/>
        </p:nvCxnSpPr>
        <p:spPr>
          <a:xfrm flipV="1">
            <a:off x="4484477" y="3731652"/>
            <a:ext cx="1018456" cy="634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74D6812A-09EB-4DAD-8F01-CAEF0ADA4FFE}"/>
              </a:ext>
            </a:extLst>
          </p:cNvPr>
          <p:cNvCxnSpPr>
            <a:stCxn id="19" idx="6"/>
            <a:endCxn id="26" idx="2"/>
          </p:cNvCxnSpPr>
          <p:nvPr/>
        </p:nvCxnSpPr>
        <p:spPr>
          <a:xfrm>
            <a:off x="4484477" y="4366483"/>
            <a:ext cx="1018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FDCFAB69-A5A5-4588-82EC-FEFF57156D48}"/>
              </a:ext>
            </a:extLst>
          </p:cNvPr>
          <p:cNvCxnSpPr>
            <a:stCxn id="19" idx="6"/>
            <a:endCxn id="24" idx="2"/>
          </p:cNvCxnSpPr>
          <p:nvPr/>
        </p:nvCxnSpPr>
        <p:spPr>
          <a:xfrm>
            <a:off x="4484477" y="4366483"/>
            <a:ext cx="1018456" cy="889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CF81C0FC-BA1C-45EB-80D0-B1EEAF802BDA}"/>
              </a:ext>
            </a:extLst>
          </p:cNvPr>
          <p:cNvCxnSpPr>
            <a:stCxn id="19" idx="6"/>
            <a:endCxn id="25" idx="2"/>
          </p:cNvCxnSpPr>
          <p:nvPr/>
        </p:nvCxnSpPr>
        <p:spPr>
          <a:xfrm>
            <a:off x="4484477" y="4366483"/>
            <a:ext cx="1018456" cy="146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E3C4C46-E379-4EE5-B739-195581A75801}"/>
              </a:ext>
            </a:extLst>
          </p:cNvPr>
          <p:cNvCxnSpPr>
            <a:stCxn id="17" idx="6"/>
            <a:endCxn id="22" idx="2"/>
          </p:cNvCxnSpPr>
          <p:nvPr/>
        </p:nvCxnSpPr>
        <p:spPr>
          <a:xfrm flipV="1">
            <a:off x="4484477" y="3154264"/>
            <a:ext cx="1018456" cy="210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9EE8D974-77C9-447E-A2CA-15FB3F31CB08}"/>
              </a:ext>
            </a:extLst>
          </p:cNvPr>
          <p:cNvCxnSpPr>
            <a:stCxn id="17" idx="6"/>
            <a:endCxn id="23" idx="2"/>
          </p:cNvCxnSpPr>
          <p:nvPr/>
        </p:nvCxnSpPr>
        <p:spPr>
          <a:xfrm flipV="1">
            <a:off x="4484477" y="3731652"/>
            <a:ext cx="1018456" cy="1524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xmlns="" id="{CCDD7939-A99A-4C74-8AF6-A172D88C75D8}"/>
              </a:ext>
            </a:extLst>
          </p:cNvPr>
          <p:cNvCxnSpPr>
            <a:stCxn id="17" idx="6"/>
            <a:endCxn id="26" idx="2"/>
          </p:cNvCxnSpPr>
          <p:nvPr/>
        </p:nvCxnSpPr>
        <p:spPr>
          <a:xfrm flipV="1">
            <a:off x="4484477" y="4366483"/>
            <a:ext cx="1018456" cy="889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71D6F133-ED46-4938-8202-C702B4C67D11}"/>
              </a:ext>
            </a:extLst>
          </p:cNvPr>
          <p:cNvCxnSpPr>
            <a:stCxn id="17" idx="6"/>
            <a:endCxn id="24" idx="2"/>
          </p:cNvCxnSpPr>
          <p:nvPr/>
        </p:nvCxnSpPr>
        <p:spPr>
          <a:xfrm>
            <a:off x="4484477" y="5256390"/>
            <a:ext cx="1018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85FF7FB5-5213-4A96-8880-9923EFFBA232}"/>
              </a:ext>
            </a:extLst>
          </p:cNvPr>
          <p:cNvCxnSpPr>
            <a:stCxn id="17" idx="6"/>
            <a:endCxn id="25" idx="2"/>
          </p:cNvCxnSpPr>
          <p:nvPr/>
        </p:nvCxnSpPr>
        <p:spPr>
          <a:xfrm>
            <a:off x="4484477" y="5256390"/>
            <a:ext cx="1018456" cy="57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5963D934-023D-459D-80A3-95F47874D83F}"/>
              </a:ext>
            </a:extLst>
          </p:cNvPr>
          <p:cNvCxnSpPr>
            <a:stCxn id="18" idx="6"/>
            <a:endCxn id="22" idx="2"/>
          </p:cNvCxnSpPr>
          <p:nvPr/>
        </p:nvCxnSpPr>
        <p:spPr>
          <a:xfrm flipV="1">
            <a:off x="4484477" y="3154264"/>
            <a:ext cx="1018456" cy="2679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A65840D5-445A-4A7D-AA32-23E5A8C52A24}"/>
              </a:ext>
            </a:extLst>
          </p:cNvPr>
          <p:cNvCxnSpPr>
            <a:stCxn id="18" idx="6"/>
            <a:endCxn id="23" idx="2"/>
          </p:cNvCxnSpPr>
          <p:nvPr/>
        </p:nvCxnSpPr>
        <p:spPr>
          <a:xfrm flipV="1">
            <a:off x="4484477" y="3731652"/>
            <a:ext cx="1018456" cy="210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40AB828E-2BAB-4B46-8A8F-33FE91F9732B}"/>
              </a:ext>
            </a:extLst>
          </p:cNvPr>
          <p:cNvCxnSpPr>
            <a:stCxn id="18" idx="6"/>
            <a:endCxn id="26" idx="2"/>
          </p:cNvCxnSpPr>
          <p:nvPr/>
        </p:nvCxnSpPr>
        <p:spPr>
          <a:xfrm flipV="1">
            <a:off x="4484477" y="4366483"/>
            <a:ext cx="1018456" cy="146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xmlns="" id="{8C37CCED-33B0-4F98-8C11-1AE6799A7EBE}"/>
              </a:ext>
            </a:extLst>
          </p:cNvPr>
          <p:cNvCxnSpPr>
            <a:stCxn id="18" idx="6"/>
            <a:endCxn id="24" idx="2"/>
          </p:cNvCxnSpPr>
          <p:nvPr/>
        </p:nvCxnSpPr>
        <p:spPr>
          <a:xfrm flipV="1">
            <a:off x="4484477" y="5256390"/>
            <a:ext cx="1018456" cy="57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83F493BE-D259-4227-85D6-5B4A5A669F22}"/>
              </a:ext>
            </a:extLst>
          </p:cNvPr>
          <p:cNvCxnSpPr>
            <a:stCxn id="18" idx="6"/>
            <a:endCxn id="25" idx="2"/>
          </p:cNvCxnSpPr>
          <p:nvPr/>
        </p:nvCxnSpPr>
        <p:spPr>
          <a:xfrm>
            <a:off x="4484477" y="5833778"/>
            <a:ext cx="1018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1752AD77-390B-4ECF-8DE4-CE0176826968}"/>
              </a:ext>
            </a:extLst>
          </p:cNvPr>
          <p:cNvCxnSpPr>
            <a:stCxn id="22" idx="6"/>
            <a:endCxn id="35" idx="2"/>
          </p:cNvCxnSpPr>
          <p:nvPr/>
        </p:nvCxnSpPr>
        <p:spPr>
          <a:xfrm>
            <a:off x="6006989" y="3154264"/>
            <a:ext cx="1306383" cy="1252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BF338E17-4907-4805-A1D7-D497B8AC1C09}"/>
              </a:ext>
            </a:extLst>
          </p:cNvPr>
          <p:cNvCxnSpPr>
            <a:stCxn id="23" idx="6"/>
            <a:endCxn id="35" idx="2"/>
          </p:cNvCxnSpPr>
          <p:nvPr/>
        </p:nvCxnSpPr>
        <p:spPr>
          <a:xfrm>
            <a:off x="6006989" y="3731652"/>
            <a:ext cx="1306383" cy="67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C2383F09-5D59-4EE2-862A-6FE375D33090}"/>
              </a:ext>
            </a:extLst>
          </p:cNvPr>
          <p:cNvCxnSpPr>
            <a:stCxn id="26" idx="6"/>
            <a:endCxn id="35" idx="2"/>
          </p:cNvCxnSpPr>
          <p:nvPr/>
        </p:nvCxnSpPr>
        <p:spPr>
          <a:xfrm>
            <a:off x="6006989" y="4366483"/>
            <a:ext cx="1306383" cy="3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A33AC451-5213-42A6-AC32-600E7C9E312D}"/>
              </a:ext>
            </a:extLst>
          </p:cNvPr>
          <p:cNvCxnSpPr>
            <a:stCxn id="24" idx="6"/>
            <a:endCxn id="35" idx="2"/>
          </p:cNvCxnSpPr>
          <p:nvPr/>
        </p:nvCxnSpPr>
        <p:spPr>
          <a:xfrm flipV="1">
            <a:off x="6006989" y="4406420"/>
            <a:ext cx="1306383" cy="84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23480FA2-1398-4421-91ED-65A78AECC8BA}"/>
              </a:ext>
            </a:extLst>
          </p:cNvPr>
          <p:cNvCxnSpPr>
            <a:stCxn id="25" idx="6"/>
            <a:endCxn id="35" idx="2"/>
          </p:cNvCxnSpPr>
          <p:nvPr/>
        </p:nvCxnSpPr>
        <p:spPr>
          <a:xfrm flipV="1">
            <a:off x="6006989" y="4406420"/>
            <a:ext cx="1306383" cy="1427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xmlns="" id="{69B7A2E4-67BE-412C-A007-1C5C02693363}"/>
              </a:ext>
            </a:extLst>
          </p:cNvPr>
          <p:cNvSpPr/>
          <p:nvPr/>
        </p:nvSpPr>
        <p:spPr>
          <a:xfrm>
            <a:off x="2334476" y="2828904"/>
            <a:ext cx="792088" cy="330817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9F8C3C06-D28D-4B2A-9E3A-45F85336FEE8}"/>
              </a:ext>
            </a:extLst>
          </p:cNvPr>
          <p:cNvSpPr/>
          <p:nvPr/>
        </p:nvSpPr>
        <p:spPr>
          <a:xfrm>
            <a:off x="2457909" y="2902236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88BEFF6E-D74E-4C1C-93B5-E8398A775CCE}"/>
              </a:ext>
            </a:extLst>
          </p:cNvPr>
          <p:cNvSpPr/>
          <p:nvPr/>
        </p:nvSpPr>
        <p:spPr>
          <a:xfrm>
            <a:off x="2457909" y="3479624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5CC4DF0E-40D0-42CE-B5BE-29469C9352AE}"/>
              </a:ext>
            </a:extLst>
          </p:cNvPr>
          <p:cNvSpPr/>
          <p:nvPr/>
        </p:nvSpPr>
        <p:spPr>
          <a:xfrm>
            <a:off x="2457909" y="5004362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FB537680-01EA-44E6-AC9F-AB3A749C7099}"/>
              </a:ext>
            </a:extLst>
          </p:cNvPr>
          <p:cNvSpPr/>
          <p:nvPr/>
        </p:nvSpPr>
        <p:spPr>
          <a:xfrm>
            <a:off x="2457909" y="5581750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F1A2D740-0A2F-4D29-90AB-7A00F89B1F8D}"/>
              </a:ext>
            </a:extLst>
          </p:cNvPr>
          <p:cNvSpPr/>
          <p:nvPr/>
        </p:nvSpPr>
        <p:spPr>
          <a:xfrm>
            <a:off x="2457909" y="4114455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02766F61-4C2A-450A-9482-9C6FC997F792}"/>
              </a:ext>
            </a:extLst>
          </p:cNvPr>
          <p:cNvSpPr txBox="1"/>
          <p:nvPr/>
        </p:nvSpPr>
        <p:spPr>
          <a:xfrm>
            <a:off x="2549197" y="4677613"/>
            <a:ext cx="461665" cy="3858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22376685-5E2B-4F31-9C2A-1381A50C51FF}"/>
              </a:ext>
            </a:extLst>
          </p:cNvPr>
          <p:cNvSpPr/>
          <p:nvPr/>
        </p:nvSpPr>
        <p:spPr>
          <a:xfrm>
            <a:off x="2235808" y="2824712"/>
            <a:ext cx="995057" cy="1789489"/>
          </a:xfrm>
          <a:prstGeom prst="rect">
            <a:avLst/>
          </a:prstGeom>
          <a:solidFill>
            <a:srgbClr val="00206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xmlns="" id="{EBB23CF6-3001-42FA-A179-DB2B6780464F}"/>
              </a:ext>
            </a:extLst>
          </p:cNvPr>
          <p:cNvCxnSpPr>
            <a:cxnSpLocks/>
          </p:cNvCxnSpPr>
          <p:nvPr/>
        </p:nvCxnSpPr>
        <p:spPr>
          <a:xfrm>
            <a:off x="2967137" y="3154114"/>
            <a:ext cx="1018456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xmlns="" id="{118D4321-BA51-4175-BFDF-31F40811EACB}"/>
              </a:ext>
            </a:extLst>
          </p:cNvPr>
          <p:cNvCxnSpPr>
            <a:cxnSpLocks/>
          </p:cNvCxnSpPr>
          <p:nvPr/>
        </p:nvCxnSpPr>
        <p:spPr>
          <a:xfrm>
            <a:off x="2967137" y="3154114"/>
            <a:ext cx="1018456" cy="57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xmlns="" id="{1A4E6255-4A6C-454E-ABF9-51F9C7DDB2FB}"/>
              </a:ext>
            </a:extLst>
          </p:cNvPr>
          <p:cNvCxnSpPr>
            <a:cxnSpLocks/>
          </p:cNvCxnSpPr>
          <p:nvPr/>
        </p:nvCxnSpPr>
        <p:spPr>
          <a:xfrm>
            <a:off x="2967137" y="3154114"/>
            <a:ext cx="1018456" cy="1212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8584E4C9-F116-48F0-955C-DBC5DC931564}"/>
              </a:ext>
            </a:extLst>
          </p:cNvPr>
          <p:cNvCxnSpPr>
            <a:cxnSpLocks/>
          </p:cNvCxnSpPr>
          <p:nvPr/>
        </p:nvCxnSpPr>
        <p:spPr>
          <a:xfrm>
            <a:off x="2967137" y="3154114"/>
            <a:ext cx="1018456" cy="210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xmlns="" id="{B7911E55-0688-4706-A36C-55E8D27F7391}"/>
              </a:ext>
            </a:extLst>
          </p:cNvPr>
          <p:cNvCxnSpPr>
            <a:cxnSpLocks/>
          </p:cNvCxnSpPr>
          <p:nvPr/>
        </p:nvCxnSpPr>
        <p:spPr>
          <a:xfrm>
            <a:off x="2967137" y="3154114"/>
            <a:ext cx="1018456" cy="2679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AAC874AE-C37E-4C71-81CD-3B7B78F4CAAF}"/>
              </a:ext>
            </a:extLst>
          </p:cNvPr>
          <p:cNvCxnSpPr>
            <a:cxnSpLocks/>
          </p:cNvCxnSpPr>
          <p:nvPr/>
        </p:nvCxnSpPr>
        <p:spPr>
          <a:xfrm flipV="1">
            <a:off x="2967137" y="3154114"/>
            <a:ext cx="1018456" cy="57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xmlns="" id="{3BAAD1C6-6B23-4D0D-BD82-D22BE068E656}"/>
              </a:ext>
            </a:extLst>
          </p:cNvPr>
          <p:cNvCxnSpPr>
            <a:cxnSpLocks/>
          </p:cNvCxnSpPr>
          <p:nvPr/>
        </p:nvCxnSpPr>
        <p:spPr>
          <a:xfrm>
            <a:off x="2967137" y="3731502"/>
            <a:ext cx="1018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xmlns="" id="{4AE51538-7109-4E02-BA98-58947497E752}"/>
              </a:ext>
            </a:extLst>
          </p:cNvPr>
          <p:cNvCxnSpPr>
            <a:cxnSpLocks/>
          </p:cNvCxnSpPr>
          <p:nvPr/>
        </p:nvCxnSpPr>
        <p:spPr>
          <a:xfrm>
            <a:off x="2967137" y="3731502"/>
            <a:ext cx="1018456" cy="634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xmlns="" id="{22B54443-B1EB-43D9-AF57-67D05E7764D8}"/>
              </a:ext>
            </a:extLst>
          </p:cNvPr>
          <p:cNvCxnSpPr>
            <a:cxnSpLocks/>
          </p:cNvCxnSpPr>
          <p:nvPr/>
        </p:nvCxnSpPr>
        <p:spPr>
          <a:xfrm>
            <a:off x="2967137" y="3731502"/>
            <a:ext cx="1018456" cy="1524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xmlns="" id="{A948DA58-6AD0-4841-8E72-3C8722DB7109}"/>
              </a:ext>
            </a:extLst>
          </p:cNvPr>
          <p:cNvCxnSpPr>
            <a:cxnSpLocks/>
          </p:cNvCxnSpPr>
          <p:nvPr/>
        </p:nvCxnSpPr>
        <p:spPr>
          <a:xfrm>
            <a:off x="2967137" y="3731502"/>
            <a:ext cx="1018456" cy="210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xmlns="" id="{4F03CA96-D2AE-4F46-A97F-5590752EC025}"/>
              </a:ext>
            </a:extLst>
          </p:cNvPr>
          <p:cNvCxnSpPr>
            <a:cxnSpLocks/>
          </p:cNvCxnSpPr>
          <p:nvPr/>
        </p:nvCxnSpPr>
        <p:spPr>
          <a:xfrm flipV="1">
            <a:off x="2967137" y="3154114"/>
            <a:ext cx="1018456" cy="1212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xmlns="" id="{167F37C6-3EE8-401E-BB9E-DE8BFCA32DEA}"/>
              </a:ext>
            </a:extLst>
          </p:cNvPr>
          <p:cNvCxnSpPr>
            <a:cxnSpLocks/>
          </p:cNvCxnSpPr>
          <p:nvPr/>
        </p:nvCxnSpPr>
        <p:spPr>
          <a:xfrm flipV="1">
            <a:off x="2967137" y="3731502"/>
            <a:ext cx="1018456" cy="634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xmlns="" id="{51537848-6520-47BD-85CB-52FF1CE6DE6F}"/>
              </a:ext>
            </a:extLst>
          </p:cNvPr>
          <p:cNvCxnSpPr>
            <a:cxnSpLocks/>
          </p:cNvCxnSpPr>
          <p:nvPr/>
        </p:nvCxnSpPr>
        <p:spPr>
          <a:xfrm>
            <a:off x="2967137" y="4366333"/>
            <a:ext cx="1018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xmlns="" id="{63C10FF6-2BA8-4C45-8FEA-1783822CCAA0}"/>
              </a:ext>
            </a:extLst>
          </p:cNvPr>
          <p:cNvCxnSpPr>
            <a:cxnSpLocks/>
          </p:cNvCxnSpPr>
          <p:nvPr/>
        </p:nvCxnSpPr>
        <p:spPr>
          <a:xfrm>
            <a:off x="2967137" y="4366333"/>
            <a:ext cx="1018456" cy="889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xmlns="" id="{A5A27967-26F7-4D43-A7F1-F3F962BBAB55}"/>
              </a:ext>
            </a:extLst>
          </p:cNvPr>
          <p:cNvCxnSpPr>
            <a:cxnSpLocks/>
          </p:cNvCxnSpPr>
          <p:nvPr/>
        </p:nvCxnSpPr>
        <p:spPr>
          <a:xfrm>
            <a:off x="2967137" y="4366333"/>
            <a:ext cx="1018456" cy="146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C2B4822C-D708-481A-92F8-68D02143098E}"/>
              </a:ext>
            </a:extLst>
          </p:cNvPr>
          <p:cNvCxnSpPr>
            <a:cxnSpLocks/>
          </p:cNvCxnSpPr>
          <p:nvPr/>
        </p:nvCxnSpPr>
        <p:spPr>
          <a:xfrm flipV="1">
            <a:off x="2967137" y="3154114"/>
            <a:ext cx="1018456" cy="210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xmlns="" id="{F67F8E46-387B-4A5A-8305-B62208548A7E}"/>
              </a:ext>
            </a:extLst>
          </p:cNvPr>
          <p:cNvCxnSpPr>
            <a:cxnSpLocks/>
          </p:cNvCxnSpPr>
          <p:nvPr/>
        </p:nvCxnSpPr>
        <p:spPr>
          <a:xfrm flipV="1">
            <a:off x="2967137" y="3731502"/>
            <a:ext cx="1018456" cy="1524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F1D4B1E3-A60F-426A-B703-1D50A568443A}"/>
              </a:ext>
            </a:extLst>
          </p:cNvPr>
          <p:cNvCxnSpPr>
            <a:cxnSpLocks/>
          </p:cNvCxnSpPr>
          <p:nvPr/>
        </p:nvCxnSpPr>
        <p:spPr>
          <a:xfrm flipV="1">
            <a:off x="2967137" y="4366333"/>
            <a:ext cx="1018456" cy="889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xmlns="" id="{28A19E95-5A54-40DF-8CE9-3FF400B12A16}"/>
              </a:ext>
            </a:extLst>
          </p:cNvPr>
          <p:cNvCxnSpPr>
            <a:cxnSpLocks/>
          </p:cNvCxnSpPr>
          <p:nvPr/>
        </p:nvCxnSpPr>
        <p:spPr>
          <a:xfrm>
            <a:off x="2967137" y="5256240"/>
            <a:ext cx="1018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xmlns="" id="{528E30DB-9B60-47A8-BE40-719441338EC3}"/>
              </a:ext>
            </a:extLst>
          </p:cNvPr>
          <p:cNvCxnSpPr>
            <a:cxnSpLocks/>
          </p:cNvCxnSpPr>
          <p:nvPr/>
        </p:nvCxnSpPr>
        <p:spPr>
          <a:xfrm>
            <a:off x="2967137" y="5256240"/>
            <a:ext cx="1018456" cy="57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xmlns="" id="{65243153-DE48-44D1-9829-A93CB81B8F45}"/>
              </a:ext>
            </a:extLst>
          </p:cNvPr>
          <p:cNvCxnSpPr>
            <a:cxnSpLocks/>
          </p:cNvCxnSpPr>
          <p:nvPr/>
        </p:nvCxnSpPr>
        <p:spPr>
          <a:xfrm flipV="1">
            <a:off x="2967137" y="3154114"/>
            <a:ext cx="1018456" cy="2679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xmlns="" id="{344036D8-9995-488C-A149-E4C90E383859}"/>
              </a:ext>
            </a:extLst>
          </p:cNvPr>
          <p:cNvCxnSpPr>
            <a:cxnSpLocks/>
          </p:cNvCxnSpPr>
          <p:nvPr/>
        </p:nvCxnSpPr>
        <p:spPr>
          <a:xfrm flipV="1">
            <a:off x="2967137" y="3731502"/>
            <a:ext cx="1018456" cy="210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xmlns="" id="{7EDD189C-BB3D-4024-B57E-32C195DA02CB}"/>
              </a:ext>
            </a:extLst>
          </p:cNvPr>
          <p:cNvCxnSpPr>
            <a:cxnSpLocks/>
          </p:cNvCxnSpPr>
          <p:nvPr/>
        </p:nvCxnSpPr>
        <p:spPr>
          <a:xfrm flipV="1">
            <a:off x="2967137" y="4366333"/>
            <a:ext cx="1018456" cy="146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xmlns="" id="{6957B0BD-67F4-44EF-95FD-F674B8B63C0C}"/>
              </a:ext>
            </a:extLst>
          </p:cNvPr>
          <p:cNvCxnSpPr>
            <a:cxnSpLocks/>
          </p:cNvCxnSpPr>
          <p:nvPr/>
        </p:nvCxnSpPr>
        <p:spPr>
          <a:xfrm flipV="1">
            <a:off x="2967137" y="5256240"/>
            <a:ext cx="1018456" cy="57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xmlns="" id="{F0D5C0C8-E9D3-459D-B0D9-9126B57F2696}"/>
              </a:ext>
            </a:extLst>
          </p:cNvPr>
          <p:cNvCxnSpPr>
            <a:cxnSpLocks/>
          </p:cNvCxnSpPr>
          <p:nvPr/>
        </p:nvCxnSpPr>
        <p:spPr>
          <a:xfrm>
            <a:off x="2967137" y="5833628"/>
            <a:ext cx="1018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7561073E-51AF-4AA0-A4CE-5B7E1D8399F9}"/>
              </a:ext>
            </a:extLst>
          </p:cNvPr>
          <p:cNvSpPr/>
          <p:nvPr/>
        </p:nvSpPr>
        <p:spPr>
          <a:xfrm>
            <a:off x="2235225" y="4598330"/>
            <a:ext cx="995057" cy="770104"/>
          </a:xfrm>
          <a:prstGeom prst="rect">
            <a:avLst/>
          </a:prstGeom>
          <a:solidFill>
            <a:srgbClr val="FF000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2A7EA2E3-18AE-4292-8099-8DDF61624748}"/>
              </a:ext>
            </a:extLst>
          </p:cNvPr>
          <p:cNvSpPr/>
          <p:nvPr/>
        </p:nvSpPr>
        <p:spPr>
          <a:xfrm>
            <a:off x="2235225" y="5366976"/>
            <a:ext cx="995057" cy="770104"/>
          </a:xfrm>
          <a:prstGeom prst="rect">
            <a:avLst/>
          </a:prstGeom>
          <a:solidFill>
            <a:srgbClr val="00B05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B42A3E33-1DB7-4D1C-B789-E645F396FB89}"/>
              </a:ext>
            </a:extLst>
          </p:cNvPr>
          <p:cNvCxnSpPr>
            <a:cxnSpLocks/>
          </p:cNvCxnSpPr>
          <p:nvPr/>
        </p:nvCxnSpPr>
        <p:spPr>
          <a:xfrm>
            <a:off x="2056788" y="2824712"/>
            <a:ext cx="0" cy="1740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xmlns="" id="{3B9EF171-CF3D-444A-8609-C6F67715CA8A}"/>
              </a:ext>
            </a:extLst>
          </p:cNvPr>
          <p:cNvCxnSpPr>
            <a:cxnSpLocks/>
          </p:cNvCxnSpPr>
          <p:nvPr/>
        </p:nvCxnSpPr>
        <p:spPr>
          <a:xfrm>
            <a:off x="2056788" y="4540423"/>
            <a:ext cx="0" cy="8265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xmlns="" id="{CBD34989-DA3F-455A-8E22-F381B02E40E7}"/>
              </a:ext>
            </a:extLst>
          </p:cNvPr>
          <p:cNvCxnSpPr>
            <a:cxnSpLocks/>
          </p:cNvCxnSpPr>
          <p:nvPr/>
        </p:nvCxnSpPr>
        <p:spPr>
          <a:xfrm>
            <a:off x="2056788" y="5338751"/>
            <a:ext cx="0" cy="8265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xmlns="" id="{6554AFBB-BB14-47A9-8214-113B9CDF1F67}"/>
                  </a:ext>
                </a:extLst>
              </p:cNvPr>
              <p:cNvSpPr txBox="1"/>
              <p:nvPr/>
            </p:nvSpPr>
            <p:spPr>
              <a:xfrm>
                <a:off x="993675" y="3362882"/>
                <a:ext cx="21550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  전력수요</a:t>
                </a:r>
                <a:endParaRPr lang="en-US" altLang="ko-KR" sz="1200" dirty="0"/>
              </a:p>
              <a:p>
                <a:r>
                  <a:rPr lang="en-US" altLang="ko-KR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200" dirty="0"/>
              </a:p>
              <a:p>
                <a:endParaRPr lang="ko-KR" altLang="en-US" sz="12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554AFBB-BB14-47A9-8214-113B9CDF1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75" y="3362882"/>
                <a:ext cx="2155067" cy="646331"/>
              </a:xfrm>
              <a:prstGeom prst="rect">
                <a:avLst/>
              </a:prstGeom>
              <a:blipFill>
                <a:blip r:embed="rId3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xmlns="" id="{9BC9F08C-46AA-4AA3-A878-BF000912FB5F}"/>
                  </a:ext>
                </a:extLst>
              </p:cNvPr>
              <p:cNvSpPr txBox="1"/>
              <p:nvPr/>
            </p:nvSpPr>
            <p:spPr>
              <a:xfrm>
                <a:off x="920804" y="4726885"/>
                <a:ext cx="21550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    기상정보</a:t>
                </a:r>
                <a:endParaRPr lang="en-US" altLang="ko-KR" sz="1200" dirty="0"/>
              </a:p>
              <a:p>
                <a:r>
                  <a:rPr lang="en-US" altLang="ko-KR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+5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200" dirty="0"/>
              </a:p>
              <a:p>
                <a:endParaRPr lang="ko-KR" altLang="en-US" sz="12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BC9F08C-46AA-4AA3-A878-BF000912F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04" y="4726885"/>
                <a:ext cx="215506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xmlns="" id="{3466E351-DF7D-45A8-9E5A-4CF559CA02B9}"/>
                  </a:ext>
                </a:extLst>
              </p:cNvPr>
              <p:cNvSpPr txBox="1"/>
              <p:nvPr/>
            </p:nvSpPr>
            <p:spPr>
              <a:xfrm>
                <a:off x="920803" y="5517232"/>
                <a:ext cx="21550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   시간정보</a:t>
                </a:r>
                <a:endParaRPr lang="en-US" altLang="ko-KR" sz="1200" dirty="0"/>
              </a:p>
              <a:p>
                <a:r>
                  <a:rPr lang="en-US" altLang="ko-KR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+6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+9</m:t>
                        </m:r>
                      </m:sub>
                    </m:sSub>
                  </m:oMath>
                </a14:m>
                <a:r>
                  <a:rPr lang="en-US" altLang="ko-KR" sz="1200" dirty="0"/>
                  <a:t>)</a:t>
                </a:r>
                <a:endParaRPr lang="ko-KR" altLang="en-US" sz="1200" dirty="0"/>
              </a:p>
              <a:p>
                <a:endParaRPr lang="ko-KR" altLang="en-US" sz="12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466E351-DF7D-45A8-9E5A-4CF559CA0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03" y="5517232"/>
                <a:ext cx="215506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xmlns="" id="{205CE806-1663-46E0-BCA8-BAF7497445F7}"/>
              </a:ext>
            </a:extLst>
          </p:cNvPr>
          <p:cNvCxnSpPr>
            <a:cxnSpLocks/>
          </p:cNvCxnSpPr>
          <p:nvPr/>
        </p:nvCxnSpPr>
        <p:spPr>
          <a:xfrm>
            <a:off x="2056788" y="2549900"/>
            <a:ext cx="117349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28D22C38-4E00-4BF4-9D3E-4423244395BD}"/>
              </a:ext>
            </a:extLst>
          </p:cNvPr>
          <p:cNvSpPr txBox="1"/>
          <p:nvPr/>
        </p:nvSpPr>
        <p:spPr>
          <a:xfrm>
            <a:off x="2205881" y="228935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Input layer</a:t>
            </a:r>
            <a:endParaRPr lang="ko-KR" altLang="en-US" sz="1200" dirty="0"/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xmlns="" id="{FF243007-0E6C-45AA-BADD-815FA575D424}"/>
              </a:ext>
            </a:extLst>
          </p:cNvPr>
          <p:cNvCxnSpPr>
            <a:cxnSpLocks/>
          </p:cNvCxnSpPr>
          <p:nvPr/>
        </p:nvCxnSpPr>
        <p:spPr>
          <a:xfrm>
            <a:off x="3559585" y="2546897"/>
            <a:ext cx="281768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EBBD26F2-2941-4D01-96C7-09BA872ADF09}"/>
              </a:ext>
            </a:extLst>
          </p:cNvPr>
          <p:cNvSpPr txBox="1"/>
          <p:nvPr/>
        </p:nvSpPr>
        <p:spPr>
          <a:xfrm>
            <a:off x="4494821" y="231469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Hidden layer</a:t>
            </a:r>
            <a:endParaRPr lang="ko-KR" altLang="en-US" sz="1200" dirty="0"/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xmlns="" id="{6855EA54-7324-4261-8F52-1FF0342E660D}"/>
              </a:ext>
            </a:extLst>
          </p:cNvPr>
          <p:cNvCxnSpPr>
            <a:cxnSpLocks/>
          </p:cNvCxnSpPr>
          <p:nvPr/>
        </p:nvCxnSpPr>
        <p:spPr>
          <a:xfrm>
            <a:off x="7224333" y="2566355"/>
            <a:ext cx="82287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F1A26F59-A45C-4910-93BC-8D07D171E487}"/>
              </a:ext>
            </a:extLst>
          </p:cNvPr>
          <p:cNvSpPr txBox="1"/>
          <p:nvPr/>
        </p:nvSpPr>
        <p:spPr>
          <a:xfrm>
            <a:off x="7141540" y="227687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 layer</a:t>
            </a:r>
            <a:endParaRPr lang="ko-KR" altLang="en-US" sz="12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88B165B8-DC14-4368-8C0F-B66081CD0B01}"/>
              </a:ext>
            </a:extLst>
          </p:cNvPr>
          <p:cNvSpPr txBox="1"/>
          <p:nvPr/>
        </p:nvSpPr>
        <p:spPr>
          <a:xfrm>
            <a:off x="2560844" y="2564904"/>
            <a:ext cx="971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39</a:t>
            </a:r>
            <a:endParaRPr lang="ko-KR" altLang="en-US" sz="12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A4FE432B-DC41-4B31-91CF-2140D7282D86}"/>
              </a:ext>
            </a:extLst>
          </p:cNvPr>
          <p:cNvSpPr txBox="1"/>
          <p:nvPr/>
        </p:nvSpPr>
        <p:spPr>
          <a:xfrm>
            <a:off x="4060104" y="2546896"/>
            <a:ext cx="971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40</a:t>
            </a:r>
            <a:endParaRPr lang="ko-KR" altLang="en-US" sz="12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AC831568-1D36-45D9-B9AF-F133023069B6}"/>
              </a:ext>
            </a:extLst>
          </p:cNvPr>
          <p:cNvSpPr txBox="1"/>
          <p:nvPr/>
        </p:nvSpPr>
        <p:spPr>
          <a:xfrm>
            <a:off x="5582563" y="2558592"/>
            <a:ext cx="971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40</a:t>
            </a:r>
            <a:endParaRPr lang="ko-KR" altLang="en-US" sz="12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A5C80E1E-2DF5-44F0-8B0E-6E95CC17404B}"/>
              </a:ext>
            </a:extLst>
          </p:cNvPr>
          <p:cNvSpPr txBox="1"/>
          <p:nvPr/>
        </p:nvSpPr>
        <p:spPr>
          <a:xfrm>
            <a:off x="7445058" y="3877393"/>
            <a:ext cx="971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xmlns="" id="{35AF3BE2-DCEA-4FD0-BA3A-00DC96DAD326}"/>
                  </a:ext>
                </a:extLst>
              </p:cNvPr>
              <p:cNvSpPr txBox="1"/>
              <p:nvPr/>
            </p:nvSpPr>
            <p:spPr>
              <a:xfrm>
                <a:off x="7408506" y="4677613"/>
                <a:ext cx="3137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200" dirty="0"/>
              </a:p>
              <a:p>
                <a:endParaRPr lang="ko-KR" altLang="en-US" sz="12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5AF3BE2-DCEA-4FD0-BA3A-00DC96DAD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506" y="4677613"/>
                <a:ext cx="31378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14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DNN</a:t>
            </a:r>
            <a:r>
              <a:rPr lang="ko-KR" altLang="en-US" dirty="0"/>
              <a:t> 모델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2840E0C0-E2A6-4E91-B030-33760805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2) </a:t>
            </a:r>
            <a:r>
              <a:rPr lang="ko-KR" altLang="en-US" sz="1600" dirty="0"/>
              <a:t>시간별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① </a:t>
            </a:r>
            <a:r>
              <a:rPr lang="en-US" altLang="ko-KR" sz="1600" dirty="0"/>
              <a:t>Input</a:t>
            </a:r>
            <a:r>
              <a:rPr lang="ko-KR" altLang="en-US" sz="1600" dirty="0"/>
              <a:t> </a:t>
            </a:r>
            <a:r>
              <a:rPr lang="en-US" altLang="ko-KR" sz="1600" dirty="0"/>
              <a:t>&amp;</a:t>
            </a:r>
            <a:r>
              <a:rPr lang="ko-KR" altLang="en-US" sz="1600" dirty="0"/>
              <a:t> </a:t>
            </a:r>
            <a:r>
              <a:rPr lang="en-US" altLang="ko-KR" sz="1600" dirty="0"/>
              <a:t>Output</a:t>
            </a:r>
            <a:r>
              <a:rPr lang="ko-KR" altLang="en-US" sz="1600" dirty="0"/>
              <a:t> </a:t>
            </a:r>
            <a:r>
              <a:rPr lang="en-US" altLang="ko-KR" sz="1600" dirty="0"/>
              <a:t>data</a:t>
            </a:r>
          </a:p>
          <a:p>
            <a:pPr marL="0" indent="0">
              <a:buNone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xmlns="" id="{9D637894-01E7-4ACB-B146-90E78A41AE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962579"/>
                  </p:ext>
                </p:extLst>
              </p:nvPr>
            </p:nvGraphicFramePr>
            <p:xfrm>
              <a:off x="457200" y="2367280"/>
              <a:ext cx="8075240" cy="2092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6648">
                      <a:extLst>
                        <a:ext uri="{9D8B030D-6E8A-4147-A177-3AD203B41FA5}">
                          <a16:colId xmlns:a16="http://schemas.microsoft.com/office/drawing/2014/main" xmlns="" val="756546045"/>
                        </a:ext>
                      </a:extLst>
                    </a:gridCol>
                    <a:gridCol w="4104456">
                      <a:extLst>
                        <a:ext uri="{9D8B030D-6E8A-4147-A177-3AD203B41FA5}">
                          <a16:colId xmlns:a16="http://schemas.microsoft.com/office/drawing/2014/main" xmlns="" val="676111171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xmlns="" val="39325408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Parameter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Explanation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Number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240764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24</a:t>
                          </a:r>
                          <a:r>
                            <a:rPr lang="ko-KR" altLang="en-US" dirty="0"/>
                            <a:t>시간 전력수요 예측 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24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297857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과거 </a:t>
                          </a:r>
                          <a:r>
                            <a:rPr lang="en-US" altLang="ko-KR" dirty="0"/>
                            <a:t>n</a:t>
                          </a:r>
                          <a:r>
                            <a:rPr lang="ko-KR" altLang="en-US" dirty="0"/>
                            <a:t>일동안 시간별 전력수요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24n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706932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+120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예측 전일 시간별 기상정보</a:t>
                          </a:r>
                          <a:endParaRPr lang="en-US" altLang="ko-KR" dirty="0"/>
                        </a:p>
                        <a:p>
                          <a:pPr algn="ctr" latinLnBrk="1"/>
                          <a:r>
                            <a:rPr lang="en-US" altLang="ko-KR" sz="1600" dirty="0"/>
                            <a:t>(</a:t>
                          </a:r>
                          <a:r>
                            <a:rPr lang="ko-KR" altLang="en-US" sz="1600" dirty="0"/>
                            <a:t>기온</a:t>
                          </a:r>
                          <a:r>
                            <a:rPr lang="en-US" altLang="ko-KR" sz="1600" dirty="0"/>
                            <a:t>, </a:t>
                          </a:r>
                          <a:r>
                            <a:rPr lang="ko-KR" altLang="en-US" sz="1600" dirty="0"/>
                            <a:t>풍속</a:t>
                          </a:r>
                          <a:r>
                            <a:rPr lang="en-US" altLang="ko-KR" sz="1600" dirty="0"/>
                            <a:t>, </a:t>
                          </a:r>
                          <a:r>
                            <a:rPr lang="ko-KR" altLang="en-US" sz="1600" dirty="0"/>
                            <a:t>습도</a:t>
                          </a:r>
                          <a:r>
                            <a:rPr lang="en-US" altLang="ko-KR" sz="1600" dirty="0"/>
                            <a:t>, </a:t>
                          </a:r>
                          <a:r>
                            <a:rPr lang="ko-KR" altLang="en-US" sz="1600" dirty="0"/>
                            <a:t>증기압</a:t>
                          </a:r>
                          <a:r>
                            <a:rPr lang="en-US" altLang="ko-KR" sz="1600" dirty="0"/>
                            <a:t>, </a:t>
                          </a:r>
                          <a:r>
                            <a:rPr lang="ko-KR" altLang="en-US" sz="1600" dirty="0"/>
                            <a:t>일사량</a:t>
                          </a:r>
                          <a:r>
                            <a:rPr lang="en-US" altLang="ko-KR" sz="1600" dirty="0"/>
                            <a:t>)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120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26427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+121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예측일 월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일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요일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시간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휴일여부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773037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9D637894-01E7-4ACB-B146-90E78A41AE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962579"/>
                  </p:ext>
                </p:extLst>
              </p:nvPr>
            </p:nvGraphicFramePr>
            <p:xfrm>
              <a:off x="457200" y="2367280"/>
              <a:ext cx="8075240" cy="2092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6648">
                      <a:extLst>
                        <a:ext uri="{9D8B030D-6E8A-4147-A177-3AD203B41FA5}">
                          <a16:colId xmlns:a16="http://schemas.microsoft.com/office/drawing/2014/main" val="756546045"/>
                        </a:ext>
                      </a:extLst>
                    </a:gridCol>
                    <a:gridCol w="4104456">
                      <a:extLst>
                        <a:ext uri="{9D8B030D-6E8A-4147-A177-3AD203B41FA5}">
                          <a16:colId xmlns:a16="http://schemas.microsoft.com/office/drawing/2014/main" val="676111171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39325408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Parameter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Explanation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Number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0764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43" t="-108197" r="-194678" b="-390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24</a:t>
                          </a:r>
                          <a:r>
                            <a:rPr lang="ko-KR" altLang="en-US" dirty="0"/>
                            <a:t>시간 전력수요 예측 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24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7857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43" t="-208197" r="-194678" b="-290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과거 </a:t>
                          </a:r>
                          <a:r>
                            <a:rPr lang="en-US" altLang="ko-KR" dirty="0"/>
                            <a:t>n</a:t>
                          </a:r>
                          <a:r>
                            <a:rPr lang="ko-KR" altLang="en-US" dirty="0"/>
                            <a:t>일동안 시간별 전력수요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24n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6932440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43" t="-188000" r="-194678" b="-7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예측 전일 시간별 기상정보</a:t>
                          </a:r>
                          <a:endParaRPr lang="en-US" altLang="ko-KR" dirty="0"/>
                        </a:p>
                        <a:p>
                          <a:pPr algn="ctr" latinLnBrk="1"/>
                          <a:r>
                            <a:rPr lang="en-US" altLang="ko-KR" sz="1600" dirty="0"/>
                            <a:t>(</a:t>
                          </a:r>
                          <a:r>
                            <a:rPr lang="ko-KR" altLang="en-US" sz="1600" dirty="0"/>
                            <a:t>기온</a:t>
                          </a:r>
                          <a:r>
                            <a:rPr lang="en-US" altLang="ko-KR" sz="1600" dirty="0"/>
                            <a:t>, </a:t>
                          </a:r>
                          <a:r>
                            <a:rPr lang="ko-KR" altLang="en-US" sz="1600" dirty="0"/>
                            <a:t>풍속</a:t>
                          </a:r>
                          <a:r>
                            <a:rPr lang="en-US" altLang="ko-KR" sz="1600" dirty="0"/>
                            <a:t>, </a:t>
                          </a:r>
                          <a:r>
                            <a:rPr lang="ko-KR" altLang="en-US" sz="1600" dirty="0"/>
                            <a:t>습도</a:t>
                          </a:r>
                          <a:r>
                            <a:rPr lang="en-US" altLang="ko-KR" sz="1600" dirty="0"/>
                            <a:t>, </a:t>
                          </a:r>
                          <a:r>
                            <a:rPr lang="ko-KR" altLang="en-US" sz="1600" dirty="0"/>
                            <a:t>증기압</a:t>
                          </a:r>
                          <a:r>
                            <a:rPr lang="en-US" altLang="ko-KR" sz="1600" dirty="0"/>
                            <a:t>, </a:t>
                          </a:r>
                          <a:r>
                            <a:rPr lang="ko-KR" altLang="en-US" sz="1600" dirty="0"/>
                            <a:t>일사량</a:t>
                          </a:r>
                          <a:r>
                            <a:rPr lang="en-US" altLang="ko-KR" sz="1600" dirty="0"/>
                            <a:t>)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120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427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43" t="-472131" r="-194678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예측일 월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일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요일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시간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휴일여부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73037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079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2242711-880E-4AD8-84BC-04F96338F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26" y="2509922"/>
            <a:ext cx="5410944" cy="423144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DNN</a:t>
            </a:r>
            <a:r>
              <a:rPr lang="ko-KR" altLang="en-US" dirty="0"/>
              <a:t> 모델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2840E0C0-E2A6-4E91-B030-33760805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2) </a:t>
            </a:r>
            <a:r>
              <a:rPr lang="ko-KR" altLang="en-US" sz="1600" dirty="0"/>
              <a:t>시간별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① </a:t>
            </a:r>
            <a:r>
              <a:rPr lang="en-US" altLang="ko-KR" sz="1600" dirty="0"/>
              <a:t>Input</a:t>
            </a:r>
            <a:r>
              <a:rPr lang="ko-KR" altLang="en-US" sz="1600" dirty="0"/>
              <a:t> </a:t>
            </a:r>
            <a:r>
              <a:rPr lang="en-US" altLang="ko-KR" sz="1600" dirty="0"/>
              <a:t>&amp;</a:t>
            </a:r>
            <a:r>
              <a:rPr lang="ko-KR" altLang="en-US" sz="1600" dirty="0"/>
              <a:t> </a:t>
            </a:r>
            <a:r>
              <a:rPr lang="en-US" altLang="ko-KR" sz="1600" dirty="0"/>
              <a:t>Output</a:t>
            </a:r>
            <a:r>
              <a:rPr lang="ko-KR" altLang="en-US" sz="1600" dirty="0"/>
              <a:t> </a:t>
            </a:r>
            <a:r>
              <a:rPr lang="en-US" altLang="ko-KR" sz="1600" dirty="0"/>
              <a:t>data</a:t>
            </a:r>
          </a:p>
          <a:p>
            <a:pPr marL="0" indent="0">
              <a:buNone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∙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set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 코드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439664AE-ACA8-4E51-AB05-323E5B834D6B}"/>
                  </a:ext>
                </a:extLst>
              </p:cNvPr>
              <p:cNvSpPr txBox="1"/>
              <p:nvPr/>
            </p:nvSpPr>
            <p:spPr>
              <a:xfrm>
                <a:off x="3333458" y="4850674"/>
                <a:ext cx="34028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0000"/>
                    </a:solidFill>
                  </a:rPr>
                  <a:t>시간정보 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+121</m:t>
                        </m:r>
                      </m:sub>
                    </m:sSub>
                    <m:r>
                      <a:rPr lang="en-US" altLang="ko-KR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+125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  <a:p>
                <a:endParaRPr lang="ko-KR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9664AE-ACA8-4E51-AB05-323E5B834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458" y="4850674"/>
                <a:ext cx="3402841" cy="584775"/>
              </a:xfrm>
              <a:prstGeom prst="rect">
                <a:avLst/>
              </a:prstGeom>
              <a:blipFill>
                <a:blip r:embed="rId3"/>
                <a:stretch>
                  <a:fillRect l="-1075" t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E72A2273-C605-42E3-B6D9-5BDAFAD96C21}"/>
                  </a:ext>
                </a:extLst>
              </p:cNvPr>
              <p:cNvSpPr txBox="1"/>
              <p:nvPr/>
            </p:nvSpPr>
            <p:spPr>
              <a:xfrm>
                <a:off x="3477474" y="5202612"/>
                <a:ext cx="29050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0000"/>
                    </a:solidFill>
                  </a:rPr>
                  <a:t>기상정보 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+120</m:t>
                        </m:r>
                      </m:sub>
                    </m:sSub>
                  </m:oMath>
                </a14:m>
                <a:r>
                  <a:rPr lang="en-US" altLang="ko-KR" sz="1600" b="1" dirty="0">
                    <a:solidFill>
                      <a:srgbClr val="FF0000"/>
                    </a:solidFill>
                  </a:rPr>
                  <a:t>)</a:t>
                </a:r>
                <a:endParaRPr lang="ko-KR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2A2273-C605-42E3-B6D9-5BDAFAD96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474" y="5202612"/>
                <a:ext cx="2905069" cy="338554"/>
              </a:xfrm>
              <a:prstGeom prst="rect">
                <a:avLst/>
              </a:prstGeom>
              <a:blipFill>
                <a:blip r:embed="rId4"/>
                <a:stretch>
                  <a:fillRect l="-1048" t="-7143" b="-23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2AB58E1E-6DC8-4E52-9F30-66E6357D641B}"/>
                  </a:ext>
                </a:extLst>
              </p:cNvPr>
              <p:cNvSpPr txBox="1"/>
              <p:nvPr/>
            </p:nvSpPr>
            <p:spPr>
              <a:xfrm>
                <a:off x="3779912" y="5582563"/>
                <a:ext cx="34028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0000"/>
                    </a:solidFill>
                  </a:rPr>
                  <a:t>과거전력수요 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b="1" dirty="0">
                    <a:solidFill>
                      <a:srgbClr val="FF0000"/>
                    </a:solidFill>
                  </a:rPr>
                  <a:t>)</a:t>
                </a:r>
                <a:endParaRPr lang="ko-KR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B58E1E-6DC8-4E52-9F30-66E6357D6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5582563"/>
                <a:ext cx="3402842" cy="338554"/>
              </a:xfrm>
              <a:prstGeom prst="rect">
                <a:avLst/>
              </a:prstGeom>
              <a:blipFill>
                <a:blip r:embed="rId5"/>
                <a:stretch>
                  <a:fillRect l="-896" t="-7273" b="-2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6BFEA860-43AC-4DE4-A0B0-4FD15A940B85}"/>
                  </a:ext>
                </a:extLst>
              </p:cNvPr>
              <p:cNvSpPr txBox="1"/>
              <p:nvPr/>
            </p:nvSpPr>
            <p:spPr>
              <a:xfrm>
                <a:off x="3059831" y="6157075"/>
                <a:ext cx="33227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0000"/>
                    </a:solidFill>
                  </a:rPr>
                  <a:t>예측전력수요  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(label,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lang="en-US" altLang="ko-KR" sz="1600" b="1" dirty="0">
                    <a:solidFill>
                      <a:srgbClr val="FF0000"/>
                    </a:solidFill>
                  </a:rPr>
                  <a:t>) </a:t>
                </a:r>
                <a:endParaRPr lang="ko-KR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FEA860-43AC-4DE4-A0B0-4FD15A940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1" y="6157075"/>
                <a:ext cx="3322711" cy="338554"/>
              </a:xfrm>
              <a:prstGeom prst="rect">
                <a:avLst/>
              </a:prstGeom>
              <a:blipFill>
                <a:blip r:embed="rId6"/>
                <a:stretch>
                  <a:fillRect l="-1101" t="-7143" r="-2018" b="-23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059D219-5126-432B-A377-BEFDEC47D4A3}"/>
              </a:ext>
            </a:extLst>
          </p:cNvPr>
          <p:cNvSpPr txBox="1"/>
          <p:nvPr/>
        </p:nvSpPr>
        <p:spPr>
          <a:xfrm>
            <a:off x="7073814" y="5013176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n=5</a:t>
            </a:r>
          </a:p>
          <a:p>
            <a:r>
              <a:rPr lang="en-US" altLang="ko-KR" dirty="0" err="1"/>
              <a:t>trainX</a:t>
            </a:r>
            <a:r>
              <a:rPr lang="en-US" altLang="ko-KR" dirty="0"/>
              <a:t> : 2034 X 245</a:t>
            </a:r>
          </a:p>
          <a:p>
            <a:r>
              <a:rPr lang="en-US" altLang="ko-KR" dirty="0" err="1"/>
              <a:t>trainY</a:t>
            </a:r>
            <a:r>
              <a:rPr lang="en-US" altLang="ko-KR" dirty="0"/>
              <a:t> : 2034 X 24</a:t>
            </a:r>
          </a:p>
          <a:p>
            <a:r>
              <a:rPr lang="en-US" altLang="ko-KR" dirty="0" err="1"/>
              <a:t>testX</a:t>
            </a:r>
            <a:r>
              <a:rPr lang="en-US" altLang="ko-KR" dirty="0"/>
              <a:t> : 268 X 245</a:t>
            </a:r>
          </a:p>
          <a:p>
            <a:r>
              <a:rPr lang="en-US" altLang="ko-KR" dirty="0" err="1"/>
              <a:t>testY</a:t>
            </a:r>
            <a:r>
              <a:rPr lang="en-US" altLang="ko-KR" dirty="0"/>
              <a:t> : 268 X 24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2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ko-KR" dirty="0"/>
              <a:t>DNN</a:t>
            </a:r>
            <a:r>
              <a:rPr lang="ko-KR" altLang="en-US" dirty="0"/>
              <a:t> 모델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2840E0C0-E2A6-4E91-B030-33760805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2) </a:t>
            </a:r>
            <a:r>
              <a:rPr lang="ko-KR" altLang="en-US" sz="1600" dirty="0"/>
              <a:t>시간별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Neural Net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(n=5)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1263FF28-00BC-410D-9F11-C611CD5A916F}"/>
              </a:ext>
            </a:extLst>
          </p:cNvPr>
          <p:cNvSpPr/>
          <p:nvPr/>
        </p:nvSpPr>
        <p:spPr>
          <a:xfrm>
            <a:off x="3885286" y="2828904"/>
            <a:ext cx="792088" cy="330817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610EE128-0F79-410C-9552-F8AC07A8C652}"/>
              </a:ext>
            </a:extLst>
          </p:cNvPr>
          <p:cNvSpPr/>
          <p:nvPr/>
        </p:nvSpPr>
        <p:spPr>
          <a:xfrm>
            <a:off x="4008719" y="2902236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EC745C71-5445-4A5F-A25F-1C9BC7824C69}"/>
              </a:ext>
            </a:extLst>
          </p:cNvPr>
          <p:cNvSpPr/>
          <p:nvPr/>
        </p:nvSpPr>
        <p:spPr>
          <a:xfrm>
            <a:off x="4008719" y="3479624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D48EFE88-FE83-44AD-88BD-0CE2BDE1455C}"/>
              </a:ext>
            </a:extLst>
          </p:cNvPr>
          <p:cNvSpPr/>
          <p:nvPr/>
        </p:nvSpPr>
        <p:spPr>
          <a:xfrm>
            <a:off x="4008719" y="5004362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7C1693A2-0795-4993-8A79-96E2372EA766}"/>
              </a:ext>
            </a:extLst>
          </p:cNvPr>
          <p:cNvSpPr/>
          <p:nvPr/>
        </p:nvSpPr>
        <p:spPr>
          <a:xfrm>
            <a:off x="4008719" y="5581750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AFD1018A-ADC0-4D8A-923C-88B5CD9E9446}"/>
              </a:ext>
            </a:extLst>
          </p:cNvPr>
          <p:cNvSpPr/>
          <p:nvPr/>
        </p:nvSpPr>
        <p:spPr>
          <a:xfrm>
            <a:off x="4008719" y="4114455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17FC6CC-D6CA-4A72-9477-7F0B602C456E}"/>
              </a:ext>
            </a:extLst>
          </p:cNvPr>
          <p:cNvSpPr txBox="1"/>
          <p:nvPr/>
        </p:nvSpPr>
        <p:spPr>
          <a:xfrm>
            <a:off x="4100007" y="4677613"/>
            <a:ext cx="461665" cy="3858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9BE3F503-85E0-4DF9-AC01-D8FB638887DF}"/>
              </a:ext>
            </a:extLst>
          </p:cNvPr>
          <p:cNvSpPr/>
          <p:nvPr/>
        </p:nvSpPr>
        <p:spPr>
          <a:xfrm>
            <a:off x="5407798" y="2828904"/>
            <a:ext cx="792088" cy="330817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3F0E38E7-B424-49C3-A82B-E02AA5E7E2E2}"/>
              </a:ext>
            </a:extLst>
          </p:cNvPr>
          <p:cNvSpPr/>
          <p:nvPr/>
        </p:nvSpPr>
        <p:spPr>
          <a:xfrm>
            <a:off x="5531231" y="2902236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C64B6484-9F98-4728-A8A5-5C5D7526C17E}"/>
              </a:ext>
            </a:extLst>
          </p:cNvPr>
          <p:cNvSpPr/>
          <p:nvPr/>
        </p:nvSpPr>
        <p:spPr>
          <a:xfrm>
            <a:off x="5531231" y="3479624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594B8C52-8301-496D-A828-503FA4DF048F}"/>
              </a:ext>
            </a:extLst>
          </p:cNvPr>
          <p:cNvSpPr/>
          <p:nvPr/>
        </p:nvSpPr>
        <p:spPr>
          <a:xfrm>
            <a:off x="5531231" y="5004362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444DB0D0-89CD-4474-8E04-8EEA742EECC8}"/>
              </a:ext>
            </a:extLst>
          </p:cNvPr>
          <p:cNvSpPr/>
          <p:nvPr/>
        </p:nvSpPr>
        <p:spPr>
          <a:xfrm>
            <a:off x="5531231" y="5581750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D2867DE6-DB8C-4C24-9BE0-186D134A85DD}"/>
              </a:ext>
            </a:extLst>
          </p:cNvPr>
          <p:cNvSpPr/>
          <p:nvPr/>
        </p:nvSpPr>
        <p:spPr>
          <a:xfrm>
            <a:off x="5531231" y="4114455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E871896-1E3D-4085-8B9B-523DE87693CA}"/>
              </a:ext>
            </a:extLst>
          </p:cNvPr>
          <p:cNvSpPr txBox="1"/>
          <p:nvPr/>
        </p:nvSpPr>
        <p:spPr>
          <a:xfrm>
            <a:off x="5622519" y="4677613"/>
            <a:ext cx="461665" cy="3858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0177D313-3167-4014-8707-634A12186FCB}"/>
              </a:ext>
            </a:extLst>
          </p:cNvPr>
          <p:cNvCxnSpPr>
            <a:stCxn id="15" idx="6"/>
            <a:endCxn id="22" idx="2"/>
          </p:cNvCxnSpPr>
          <p:nvPr/>
        </p:nvCxnSpPr>
        <p:spPr>
          <a:xfrm>
            <a:off x="4512775" y="3154264"/>
            <a:ext cx="1018456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EB009D49-6243-49ED-B3C3-ADFB5E3C72F3}"/>
              </a:ext>
            </a:extLst>
          </p:cNvPr>
          <p:cNvCxnSpPr>
            <a:stCxn id="15" idx="6"/>
            <a:endCxn id="23" idx="2"/>
          </p:cNvCxnSpPr>
          <p:nvPr/>
        </p:nvCxnSpPr>
        <p:spPr>
          <a:xfrm>
            <a:off x="4512775" y="3154264"/>
            <a:ext cx="1018456" cy="57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98845AE3-9361-4E8F-A989-72259032451E}"/>
              </a:ext>
            </a:extLst>
          </p:cNvPr>
          <p:cNvCxnSpPr>
            <a:stCxn id="15" idx="6"/>
            <a:endCxn id="26" idx="2"/>
          </p:cNvCxnSpPr>
          <p:nvPr/>
        </p:nvCxnSpPr>
        <p:spPr>
          <a:xfrm>
            <a:off x="4512775" y="3154264"/>
            <a:ext cx="1018456" cy="1212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2A81A9B7-8A81-4F23-9639-13B00CF5DFBF}"/>
              </a:ext>
            </a:extLst>
          </p:cNvPr>
          <p:cNvCxnSpPr>
            <a:stCxn id="15" idx="6"/>
            <a:endCxn id="24" idx="2"/>
          </p:cNvCxnSpPr>
          <p:nvPr/>
        </p:nvCxnSpPr>
        <p:spPr>
          <a:xfrm>
            <a:off x="4512775" y="3154264"/>
            <a:ext cx="1018456" cy="210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AEB8C212-4C07-4EAD-AA28-645B347BA8D3}"/>
              </a:ext>
            </a:extLst>
          </p:cNvPr>
          <p:cNvCxnSpPr>
            <a:stCxn id="15" idx="6"/>
            <a:endCxn id="25" idx="2"/>
          </p:cNvCxnSpPr>
          <p:nvPr/>
        </p:nvCxnSpPr>
        <p:spPr>
          <a:xfrm>
            <a:off x="4512775" y="3154264"/>
            <a:ext cx="1018456" cy="2679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53FDEFF8-3F2A-4835-AB51-04E14443A870}"/>
              </a:ext>
            </a:extLst>
          </p:cNvPr>
          <p:cNvCxnSpPr>
            <a:stCxn id="16" idx="6"/>
            <a:endCxn id="22" idx="2"/>
          </p:cNvCxnSpPr>
          <p:nvPr/>
        </p:nvCxnSpPr>
        <p:spPr>
          <a:xfrm flipV="1">
            <a:off x="4512775" y="3154264"/>
            <a:ext cx="1018456" cy="57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AB543C3B-7505-4A35-BC4B-9471A54FE0C8}"/>
              </a:ext>
            </a:extLst>
          </p:cNvPr>
          <p:cNvCxnSpPr>
            <a:stCxn id="16" idx="6"/>
            <a:endCxn id="23" idx="2"/>
          </p:cNvCxnSpPr>
          <p:nvPr/>
        </p:nvCxnSpPr>
        <p:spPr>
          <a:xfrm>
            <a:off x="4512775" y="3731652"/>
            <a:ext cx="1018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FBCF5B0D-8566-4B20-91F1-D5B4C807775E}"/>
              </a:ext>
            </a:extLst>
          </p:cNvPr>
          <p:cNvCxnSpPr>
            <a:stCxn id="16" idx="6"/>
            <a:endCxn id="26" idx="2"/>
          </p:cNvCxnSpPr>
          <p:nvPr/>
        </p:nvCxnSpPr>
        <p:spPr>
          <a:xfrm>
            <a:off x="4512775" y="3731652"/>
            <a:ext cx="1018456" cy="634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78ED3DCF-6845-4ECE-8E11-429D43FCA756}"/>
              </a:ext>
            </a:extLst>
          </p:cNvPr>
          <p:cNvCxnSpPr>
            <a:stCxn id="16" idx="6"/>
            <a:endCxn id="24" idx="2"/>
          </p:cNvCxnSpPr>
          <p:nvPr/>
        </p:nvCxnSpPr>
        <p:spPr>
          <a:xfrm>
            <a:off x="4512775" y="3731652"/>
            <a:ext cx="1018456" cy="1524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F9423DF4-BAD2-4180-81D7-D6F0BF23AAAD}"/>
              </a:ext>
            </a:extLst>
          </p:cNvPr>
          <p:cNvCxnSpPr>
            <a:stCxn id="16" idx="6"/>
            <a:endCxn id="25" idx="2"/>
          </p:cNvCxnSpPr>
          <p:nvPr/>
        </p:nvCxnSpPr>
        <p:spPr>
          <a:xfrm>
            <a:off x="4512775" y="3731652"/>
            <a:ext cx="1018456" cy="210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D93B6A1E-AF31-40BE-82D2-E797E5577392}"/>
              </a:ext>
            </a:extLst>
          </p:cNvPr>
          <p:cNvCxnSpPr>
            <a:stCxn id="19" idx="6"/>
            <a:endCxn id="22" idx="2"/>
          </p:cNvCxnSpPr>
          <p:nvPr/>
        </p:nvCxnSpPr>
        <p:spPr>
          <a:xfrm flipV="1">
            <a:off x="4512775" y="3154264"/>
            <a:ext cx="1018456" cy="1212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A4ECDBE7-EA94-4C6C-949D-F1F2ACC4760D}"/>
              </a:ext>
            </a:extLst>
          </p:cNvPr>
          <p:cNvCxnSpPr>
            <a:stCxn id="19" idx="6"/>
            <a:endCxn id="23" idx="2"/>
          </p:cNvCxnSpPr>
          <p:nvPr/>
        </p:nvCxnSpPr>
        <p:spPr>
          <a:xfrm flipV="1">
            <a:off x="4512775" y="3731652"/>
            <a:ext cx="1018456" cy="634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74D6812A-09EB-4DAD-8F01-CAEF0ADA4FFE}"/>
              </a:ext>
            </a:extLst>
          </p:cNvPr>
          <p:cNvCxnSpPr>
            <a:stCxn id="19" idx="6"/>
            <a:endCxn id="26" idx="2"/>
          </p:cNvCxnSpPr>
          <p:nvPr/>
        </p:nvCxnSpPr>
        <p:spPr>
          <a:xfrm>
            <a:off x="4512775" y="4366483"/>
            <a:ext cx="1018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FDCFAB69-A5A5-4588-82EC-FEFF57156D48}"/>
              </a:ext>
            </a:extLst>
          </p:cNvPr>
          <p:cNvCxnSpPr>
            <a:stCxn id="19" idx="6"/>
            <a:endCxn id="24" idx="2"/>
          </p:cNvCxnSpPr>
          <p:nvPr/>
        </p:nvCxnSpPr>
        <p:spPr>
          <a:xfrm>
            <a:off x="4512775" y="4366483"/>
            <a:ext cx="1018456" cy="889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CF81C0FC-BA1C-45EB-80D0-B1EEAF802BDA}"/>
              </a:ext>
            </a:extLst>
          </p:cNvPr>
          <p:cNvCxnSpPr>
            <a:stCxn id="19" idx="6"/>
            <a:endCxn id="25" idx="2"/>
          </p:cNvCxnSpPr>
          <p:nvPr/>
        </p:nvCxnSpPr>
        <p:spPr>
          <a:xfrm>
            <a:off x="4512775" y="4366483"/>
            <a:ext cx="1018456" cy="146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E3C4C46-E379-4EE5-B739-195581A75801}"/>
              </a:ext>
            </a:extLst>
          </p:cNvPr>
          <p:cNvCxnSpPr>
            <a:stCxn id="17" idx="6"/>
            <a:endCxn id="22" idx="2"/>
          </p:cNvCxnSpPr>
          <p:nvPr/>
        </p:nvCxnSpPr>
        <p:spPr>
          <a:xfrm flipV="1">
            <a:off x="4512775" y="3154264"/>
            <a:ext cx="1018456" cy="210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9EE8D974-77C9-447E-A2CA-15FB3F31CB08}"/>
              </a:ext>
            </a:extLst>
          </p:cNvPr>
          <p:cNvCxnSpPr>
            <a:stCxn id="17" idx="6"/>
            <a:endCxn id="23" idx="2"/>
          </p:cNvCxnSpPr>
          <p:nvPr/>
        </p:nvCxnSpPr>
        <p:spPr>
          <a:xfrm flipV="1">
            <a:off x="4512775" y="3731652"/>
            <a:ext cx="1018456" cy="1524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xmlns="" id="{CCDD7939-A99A-4C74-8AF6-A172D88C75D8}"/>
              </a:ext>
            </a:extLst>
          </p:cNvPr>
          <p:cNvCxnSpPr>
            <a:stCxn id="17" idx="6"/>
            <a:endCxn id="26" idx="2"/>
          </p:cNvCxnSpPr>
          <p:nvPr/>
        </p:nvCxnSpPr>
        <p:spPr>
          <a:xfrm flipV="1">
            <a:off x="4512775" y="4366483"/>
            <a:ext cx="1018456" cy="889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71D6F133-ED46-4938-8202-C702B4C67D11}"/>
              </a:ext>
            </a:extLst>
          </p:cNvPr>
          <p:cNvCxnSpPr>
            <a:stCxn id="17" idx="6"/>
            <a:endCxn id="24" idx="2"/>
          </p:cNvCxnSpPr>
          <p:nvPr/>
        </p:nvCxnSpPr>
        <p:spPr>
          <a:xfrm>
            <a:off x="4512775" y="5256390"/>
            <a:ext cx="1018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85FF7FB5-5213-4A96-8880-9923EFFBA232}"/>
              </a:ext>
            </a:extLst>
          </p:cNvPr>
          <p:cNvCxnSpPr>
            <a:stCxn id="17" idx="6"/>
            <a:endCxn id="25" idx="2"/>
          </p:cNvCxnSpPr>
          <p:nvPr/>
        </p:nvCxnSpPr>
        <p:spPr>
          <a:xfrm>
            <a:off x="4512775" y="5256390"/>
            <a:ext cx="1018456" cy="57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5963D934-023D-459D-80A3-95F47874D83F}"/>
              </a:ext>
            </a:extLst>
          </p:cNvPr>
          <p:cNvCxnSpPr>
            <a:stCxn id="18" idx="6"/>
            <a:endCxn id="22" idx="2"/>
          </p:cNvCxnSpPr>
          <p:nvPr/>
        </p:nvCxnSpPr>
        <p:spPr>
          <a:xfrm flipV="1">
            <a:off x="4512775" y="3154264"/>
            <a:ext cx="1018456" cy="2679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A65840D5-445A-4A7D-AA32-23E5A8C52A24}"/>
              </a:ext>
            </a:extLst>
          </p:cNvPr>
          <p:cNvCxnSpPr>
            <a:stCxn id="18" idx="6"/>
            <a:endCxn id="23" idx="2"/>
          </p:cNvCxnSpPr>
          <p:nvPr/>
        </p:nvCxnSpPr>
        <p:spPr>
          <a:xfrm flipV="1">
            <a:off x="4512775" y="3731652"/>
            <a:ext cx="1018456" cy="210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40AB828E-2BAB-4B46-8A8F-33FE91F9732B}"/>
              </a:ext>
            </a:extLst>
          </p:cNvPr>
          <p:cNvCxnSpPr>
            <a:stCxn id="18" idx="6"/>
            <a:endCxn id="26" idx="2"/>
          </p:cNvCxnSpPr>
          <p:nvPr/>
        </p:nvCxnSpPr>
        <p:spPr>
          <a:xfrm flipV="1">
            <a:off x="4512775" y="4366483"/>
            <a:ext cx="1018456" cy="146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xmlns="" id="{8C37CCED-33B0-4F98-8C11-1AE6799A7EBE}"/>
              </a:ext>
            </a:extLst>
          </p:cNvPr>
          <p:cNvCxnSpPr>
            <a:stCxn id="18" idx="6"/>
            <a:endCxn id="24" idx="2"/>
          </p:cNvCxnSpPr>
          <p:nvPr/>
        </p:nvCxnSpPr>
        <p:spPr>
          <a:xfrm flipV="1">
            <a:off x="4512775" y="5256390"/>
            <a:ext cx="1018456" cy="57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83F493BE-D259-4227-85D6-5B4A5A669F22}"/>
              </a:ext>
            </a:extLst>
          </p:cNvPr>
          <p:cNvCxnSpPr>
            <a:stCxn id="18" idx="6"/>
            <a:endCxn id="25" idx="2"/>
          </p:cNvCxnSpPr>
          <p:nvPr/>
        </p:nvCxnSpPr>
        <p:spPr>
          <a:xfrm>
            <a:off x="4512775" y="5833778"/>
            <a:ext cx="1018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xmlns="" id="{69B7A2E4-67BE-412C-A007-1C5C02693363}"/>
              </a:ext>
            </a:extLst>
          </p:cNvPr>
          <p:cNvSpPr/>
          <p:nvPr/>
        </p:nvSpPr>
        <p:spPr>
          <a:xfrm>
            <a:off x="2362774" y="2828904"/>
            <a:ext cx="792088" cy="330817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9F8C3C06-D28D-4B2A-9E3A-45F85336FEE8}"/>
              </a:ext>
            </a:extLst>
          </p:cNvPr>
          <p:cNvSpPr/>
          <p:nvPr/>
        </p:nvSpPr>
        <p:spPr>
          <a:xfrm>
            <a:off x="2486207" y="2902236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88BEFF6E-D74E-4C1C-93B5-E8398A775CCE}"/>
              </a:ext>
            </a:extLst>
          </p:cNvPr>
          <p:cNvSpPr/>
          <p:nvPr/>
        </p:nvSpPr>
        <p:spPr>
          <a:xfrm>
            <a:off x="2486207" y="3479624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5CC4DF0E-40D0-42CE-B5BE-29469C9352AE}"/>
              </a:ext>
            </a:extLst>
          </p:cNvPr>
          <p:cNvSpPr/>
          <p:nvPr/>
        </p:nvSpPr>
        <p:spPr>
          <a:xfrm>
            <a:off x="2486207" y="5004362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FB537680-01EA-44E6-AC9F-AB3A749C7099}"/>
              </a:ext>
            </a:extLst>
          </p:cNvPr>
          <p:cNvSpPr/>
          <p:nvPr/>
        </p:nvSpPr>
        <p:spPr>
          <a:xfrm>
            <a:off x="2486207" y="5581750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F1A2D740-0A2F-4D29-90AB-7A00F89B1F8D}"/>
              </a:ext>
            </a:extLst>
          </p:cNvPr>
          <p:cNvSpPr/>
          <p:nvPr/>
        </p:nvSpPr>
        <p:spPr>
          <a:xfrm>
            <a:off x="2486207" y="4114455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02766F61-4C2A-450A-9482-9C6FC997F792}"/>
              </a:ext>
            </a:extLst>
          </p:cNvPr>
          <p:cNvSpPr txBox="1"/>
          <p:nvPr/>
        </p:nvSpPr>
        <p:spPr>
          <a:xfrm>
            <a:off x="2577495" y="4677613"/>
            <a:ext cx="461665" cy="3858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22376685-5E2B-4F31-9C2A-1381A50C51FF}"/>
              </a:ext>
            </a:extLst>
          </p:cNvPr>
          <p:cNvSpPr/>
          <p:nvPr/>
        </p:nvSpPr>
        <p:spPr>
          <a:xfrm>
            <a:off x="2264106" y="2824712"/>
            <a:ext cx="995057" cy="1789489"/>
          </a:xfrm>
          <a:prstGeom prst="rect">
            <a:avLst/>
          </a:prstGeom>
          <a:solidFill>
            <a:srgbClr val="00206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xmlns="" id="{EBB23CF6-3001-42FA-A179-DB2B6780464F}"/>
              </a:ext>
            </a:extLst>
          </p:cNvPr>
          <p:cNvCxnSpPr>
            <a:cxnSpLocks/>
          </p:cNvCxnSpPr>
          <p:nvPr/>
        </p:nvCxnSpPr>
        <p:spPr>
          <a:xfrm>
            <a:off x="2995435" y="3154114"/>
            <a:ext cx="1018456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xmlns="" id="{118D4321-BA51-4175-BFDF-31F40811EACB}"/>
              </a:ext>
            </a:extLst>
          </p:cNvPr>
          <p:cNvCxnSpPr>
            <a:cxnSpLocks/>
          </p:cNvCxnSpPr>
          <p:nvPr/>
        </p:nvCxnSpPr>
        <p:spPr>
          <a:xfrm>
            <a:off x="2995435" y="3154114"/>
            <a:ext cx="1018456" cy="57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xmlns="" id="{1A4E6255-4A6C-454E-ABF9-51F9C7DDB2FB}"/>
              </a:ext>
            </a:extLst>
          </p:cNvPr>
          <p:cNvCxnSpPr>
            <a:cxnSpLocks/>
          </p:cNvCxnSpPr>
          <p:nvPr/>
        </p:nvCxnSpPr>
        <p:spPr>
          <a:xfrm>
            <a:off x="2995435" y="3154114"/>
            <a:ext cx="1018456" cy="1212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8584E4C9-F116-48F0-955C-DBC5DC931564}"/>
              </a:ext>
            </a:extLst>
          </p:cNvPr>
          <p:cNvCxnSpPr>
            <a:cxnSpLocks/>
          </p:cNvCxnSpPr>
          <p:nvPr/>
        </p:nvCxnSpPr>
        <p:spPr>
          <a:xfrm>
            <a:off x="2995435" y="3154114"/>
            <a:ext cx="1018456" cy="210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xmlns="" id="{B7911E55-0688-4706-A36C-55E8D27F7391}"/>
              </a:ext>
            </a:extLst>
          </p:cNvPr>
          <p:cNvCxnSpPr>
            <a:cxnSpLocks/>
          </p:cNvCxnSpPr>
          <p:nvPr/>
        </p:nvCxnSpPr>
        <p:spPr>
          <a:xfrm>
            <a:off x="2995435" y="3154114"/>
            <a:ext cx="1018456" cy="2679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AAC874AE-C37E-4C71-81CD-3B7B78F4CAAF}"/>
              </a:ext>
            </a:extLst>
          </p:cNvPr>
          <p:cNvCxnSpPr>
            <a:cxnSpLocks/>
          </p:cNvCxnSpPr>
          <p:nvPr/>
        </p:nvCxnSpPr>
        <p:spPr>
          <a:xfrm flipV="1">
            <a:off x="2995435" y="3154114"/>
            <a:ext cx="1018456" cy="57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xmlns="" id="{3BAAD1C6-6B23-4D0D-BD82-D22BE068E656}"/>
              </a:ext>
            </a:extLst>
          </p:cNvPr>
          <p:cNvCxnSpPr>
            <a:cxnSpLocks/>
          </p:cNvCxnSpPr>
          <p:nvPr/>
        </p:nvCxnSpPr>
        <p:spPr>
          <a:xfrm>
            <a:off x="2995435" y="3731502"/>
            <a:ext cx="1018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xmlns="" id="{4AE51538-7109-4E02-BA98-58947497E752}"/>
              </a:ext>
            </a:extLst>
          </p:cNvPr>
          <p:cNvCxnSpPr>
            <a:cxnSpLocks/>
          </p:cNvCxnSpPr>
          <p:nvPr/>
        </p:nvCxnSpPr>
        <p:spPr>
          <a:xfrm>
            <a:off x="2995435" y="3731502"/>
            <a:ext cx="1018456" cy="634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xmlns="" id="{22B54443-B1EB-43D9-AF57-67D05E7764D8}"/>
              </a:ext>
            </a:extLst>
          </p:cNvPr>
          <p:cNvCxnSpPr>
            <a:cxnSpLocks/>
          </p:cNvCxnSpPr>
          <p:nvPr/>
        </p:nvCxnSpPr>
        <p:spPr>
          <a:xfrm>
            <a:off x="2995435" y="3731502"/>
            <a:ext cx="1018456" cy="1524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xmlns="" id="{A948DA58-6AD0-4841-8E72-3C8722DB7109}"/>
              </a:ext>
            </a:extLst>
          </p:cNvPr>
          <p:cNvCxnSpPr>
            <a:cxnSpLocks/>
          </p:cNvCxnSpPr>
          <p:nvPr/>
        </p:nvCxnSpPr>
        <p:spPr>
          <a:xfrm>
            <a:off x="2995435" y="3731502"/>
            <a:ext cx="1018456" cy="210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xmlns="" id="{4F03CA96-D2AE-4F46-A97F-5590752EC025}"/>
              </a:ext>
            </a:extLst>
          </p:cNvPr>
          <p:cNvCxnSpPr>
            <a:cxnSpLocks/>
          </p:cNvCxnSpPr>
          <p:nvPr/>
        </p:nvCxnSpPr>
        <p:spPr>
          <a:xfrm flipV="1">
            <a:off x="2995435" y="3154114"/>
            <a:ext cx="1018456" cy="1212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xmlns="" id="{167F37C6-3EE8-401E-BB9E-DE8BFCA32DEA}"/>
              </a:ext>
            </a:extLst>
          </p:cNvPr>
          <p:cNvCxnSpPr>
            <a:cxnSpLocks/>
          </p:cNvCxnSpPr>
          <p:nvPr/>
        </p:nvCxnSpPr>
        <p:spPr>
          <a:xfrm flipV="1">
            <a:off x="2995435" y="3731502"/>
            <a:ext cx="1018456" cy="634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xmlns="" id="{51537848-6520-47BD-85CB-52FF1CE6DE6F}"/>
              </a:ext>
            </a:extLst>
          </p:cNvPr>
          <p:cNvCxnSpPr>
            <a:cxnSpLocks/>
          </p:cNvCxnSpPr>
          <p:nvPr/>
        </p:nvCxnSpPr>
        <p:spPr>
          <a:xfrm>
            <a:off x="2995435" y="4366333"/>
            <a:ext cx="1018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xmlns="" id="{63C10FF6-2BA8-4C45-8FEA-1783822CCAA0}"/>
              </a:ext>
            </a:extLst>
          </p:cNvPr>
          <p:cNvCxnSpPr>
            <a:cxnSpLocks/>
          </p:cNvCxnSpPr>
          <p:nvPr/>
        </p:nvCxnSpPr>
        <p:spPr>
          <a:xfrm>
            <a:off x="2995435" y="4366333"/>
            <a:ext cx="1018456" cy="889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xmlns="" id="{A5A27967-26F7-4D43-A7F1-F3F962BBAB55}"/>
              </a:ext>
            </a:extLst>
          </p:cNvPr>
          <p:cNvCxnSpPr>
            <a:cxnSpLocks/>
          </p:cNvCxnSpPr>
          <p:nvPr/>
        </p:nvCxnSpPr>
        <p:spPr>
          <a:xfrm>
            <a:off x="2995435" y="4366333"/>
            <a:ext cx="1018456" cy="146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C2B4822C-D708-481A-92F8-68D02143098E}"/>
              </a:ext>
            </a:extLst>
          </p:cNvPr>
          <p:cNvCxnSpPr>
            <a:cxnSpLocks/>
          </p:cNvCxnSpPr>
          <p:nvPr/>
        </p:nvCxnSpPr>
        <p:spPr>
          <a:xfrm flipV="1">
            <a:off x="2995435" y="3154114"/>
            <a:ext cx="1018456" cy="210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xmlns="" id="{F67F8E46-387B-4A5A-8305-B62208548A7E}"/>
              </a:ext>
            </a:extLst>
          </p:cNvPr>
          <p:cNvCxnSpPr>
            <a:cxnSpLocks/>
          </p:cNvCxnSpPr>
          <p:nvPr/>
        </p:nvCxnSpPr>
        <p:spPr>
          <a:xfrm flipV="1">
            <a:off x="2995435" y="3731502"/>
            <a:ext cx="1018456" cy="1524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F1D4B1E3-A60F-426A-B703-1D50A568443A}"/>
              </a:ext>
            </a:extLst>
          </p:cNvPr>
          <p:cNvCxnSpPr>
            <a:cxnSpLocks/>
          </p:cNvCxnSpPr>
          <p:nvPr/>
        </p:nvCxnSpPr>
        <p:spPr>
          <a:xfrm flipV="1">
            <a:off x="2995435" y="4366333"/>
            <a:ext cx="1018456" cy="889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xmlns="" id="{28A19E95-5A54-40DF-8CE9-3FF400B12A16}"/>
              </a:ext>
            </a:extLst>
          </p:cNvPr>
          <p:cNvCxnSpPr>
            <a:cxnSpLocks/>
          </p:cNvCxnSpPr>
          <p:nvPr/>
        </p:nvCxnSpPr>
        <p:spPr>
          <a:xfrm>
            <a:off x="2995435" y="5256240"/>
            <a:ext cx="1018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xmlns="" id="{528E30DB-9B60-47A8-BE40-719441338EC3}"/>
              </a:ext>
            </a:extLst>
          </p:cNvPr>
          <p:cNvCxnSpPr>
            <a:cxnSpLocks/>
          </p:cNvCxnSpPr>
          <p:nvPr/>
        </p:nvCxnSpPr>
        <p:spPr>
          <a:xfrm>
            <a:off x="2995435" y="5256240"/>
            <a:ext cx="1018456" cy="57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xmlns="" id="{65243153-DE48-44D1-9829-A93CB81B8F45}"/>
              </a:ext>
            </a:extLst>
          </p:cNvPr>
          <p:cNvCxnSpPr>
            <a:cxnSpLocks/>
          </p:cNvCxnSpPr>
          <p:nvPr/>
        </p:nvCxnSpPr>
        <p:spPr>
          <a:xfrm flipV="1">
            <a:off x="2995435" y="3154114"/>
            <a:ext cx="1018456" cy="2679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xmlns="" id="{344036D8-9995-488C-A149-E4C90E383859}"/>
              </a:ext>
            </a:extLst>
          </p:cNvPr>
          <p:cNvCxnSpPr>
            <a:cxnSpLocks/>
          </p:cNvCxnSpPr>
          <p:nvPr/>
        </p:nvCxnSpPr>
        <p:spPr>
          <a:xfrm flipV="1">
            <a:off x="2995435" y="3731502"/>
            <a:ext cx="1018456" cy="210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xmlns="" id="{7EDD189C-BB3D-4024-B57E-32C195DA02CB}"/>
              </a:ext>
            </a:extLst>
          </p:cNvPr>
          <p:cNvCxnSpPr>
            <a:cxnSpLocks/>
          </p:cNvCxnSpPr>
          <p:nvPr/>
        </p:nvCxnSpPr>
        <p:spPr>
          <a:xfrm flipV="1">
            <a:off x="2995435" y="4366333"/>
            <a:ext cx="1018456" cy="146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xmlns="" id="{6957B0BD-67F4-44EF-95FD-F674B8B63C0C}"/>
              </a:ext>
            </a:extLst>
          </p:cNvPr>
          <p:cNvCxnSpPr>
            <a:cxnSpLocks/>
          </p:cNvCxnSpPr>
          <p:nvPr/>
        </p:nvCxnSpPr>
        <p:spPr>
          <a:xfrm flipV="1">
            <a:off x="2995435" y="5256240"/>
            <a:ext cx="1018456" cy="57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xmlns="" id="{F0D5C0C8-E9D3-459D-B0D9-9126B57F2696}"/>
              </a:ext>
            </a:extLst>
          </p:cNvPr>
          <p:cNvCxnSpPr>
            <a:cxnSpLocks/>
          </p:cNvCxnSpPr>
          <p:nvPr/>
        </p:nvCxnSpPr>
        <p:spPr>
          <a:xfrm>
            <a:off x="2995435" y="5833628"/>
            <a:ext cx="1018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7561073E-51AF-4AA0-A4CE-5B7E1D8399F9}"/>
              </a:ext>
            </a:extLst>
          </p:cNvPr>
          <p:cNvSpPr/>
          <p:nvPr/>
        </p:nvSpPr>
        <p:spPr>
          <a:xfrm>
            <a:off x="2263523" y="4598330"/>
            <a:ext cx="995057" cy="770104"/>
          </a:xfrm>
          <a:prstGeom prst="rect">
            <a:avLst/>
          </a:prstGeom>
          <a:solidFill>
            <a:srgbClr val="FF000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2A7EA2E3-18AE-4292-8099-8DDF61624748}"/>
              </a:ext>
            </a:extLst>
          </p:cNvPr>
          <p:cNvSpPr/>
          <p:nvPr/>
        </p:nvSpPr>
        <p:spPr>
          <a:xfrm>
            <a:off x="2263523" y="5366976"/>
            <a:ext cx="995057" cy="770104"/>
          </a:xfrm>
          <a:prstGeom prst="rect">
            <a:avLst/>
          </a:prstGeom>
          <a:solidFill>
            <a:srgbClr val="00B05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B42A3E33-1DB7-4D1C-B789-E645F396FB89}"/>
              </a:ext>
            </a:extLst>
          </p:cNvPr>
          <p:cNvCxnSpPr>
            <a:cxnSpLocks/>
          </p:cNvCxnSpPr>
          <p:nvPr/>
        </p:nvCxnSpPr>
        <p:spPr>
          <a:xfrm>
            <a:off x="2085086" y="2824712"/>
            <a:ext cx="0" cy="1740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xmlns="" id="{3B9EF171-CF3D-444A-8609-C6F67715CA8A}"/>
              </a:ext>
            </a:extLst>
          </p:cNvPr>
          <p:cNvCxnSpPr>
            <a:cxnSpLocks/>
          </p:cNvCxnSpPr>
          <p:nvPr/>
        </p:nvCxnSpPr>
        <p:spPr>
          <a:xfrm>
            <a:off x="2085086" y="4540423"/>
            <a:ext cx="0" cy="8265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xmlns="" id="{CBD34989-DA3F-455A-8E22-F381B02E40E7}"/>
              </a:ext>
            </a:extLst>
          </p:cNvPr>
          <p:cNvCxnSpPr>
            <a:cxnSpLocks/>
          </p:cNvCxnSpPr>
          <p:nvPr/>
        </p:nvCxnSpPr>
        <p:spPr>
          <a:xfrm>
            <a:off x="2085086" y="5338751"/>
            <a:ext cx="0" cy="8265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xmlns="" id="{6554AFBB-BB14-47A9-8214-113B9CDF1F67}"/>
                  </a:ext>
                </a:extLst>
              </p:cNvPr>
              <p:cNvSpPr txBox="1"/>
              <p:nvPr/>
            </p:nvSpPr>
            <p:spPr>
              <a:xfrm>
                <a:off x="631398" y="3574757"/>
                <a:ext cx="21550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    전력수요</a:t>
                </a:r>
                <a:endParaRPr lang="en-US" altLang="ko-KR" sz="1200" dirty="0"/>
              </a:p>
              <a:p>
                <a:r>
                  <a:rPr lang="en-US" altLang="ko-KR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200" dirty="0"/>
              </a:p>
              <a:p>
                <a:endParaRPr lang="ko-KR" altLang="en-US" sz="12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554AFBB-BB14-47A9-8214-113B9CDF1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98" y="3574757"/>
                <a:ext cx="2155067" cy="646331"/>
              </a:xfrm>
              <a:prstGeom prst="rect">
                <a:avLst/>
              </a:prstGeom>
              <a:blipFill>
                <a:blip r:embed="rId3"/>
                <a:stretch>
                  <a:fillRect l="-2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xmlns="" id="{9BC9F08C-46AA-4AA3-A878-BF000912FB5F}"/>
                  </a:ext>
                </a:extLst>
              </p:cNvPr>
              <p:cNvSpPr txBox="1"/>
              <p:nvPr/>
            </p:nvSpPr>
            <p:spPr>
              <a:xfrm>
                <a:off x="522824" y="4712329"/>
                <a:ext cx="21550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        기상정보</a:t>
                </a:r>
                <a:endParaRPr lang="en-US" altLang="ko-KR" sz="1200" dirty="0"/>
              </a:p>
              <a:p>
                <a:r>
                  <a:rPr lang="en-US" altLang="ko-KR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+120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200" dirty="0"/>
              </a:p>
              <a:p>
                <a:endParaRPr lang="ko-KR" altLang="en-US" sz="12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BC9F08C-46AA-4AA3-A878-BF000912F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24" y="4712329"/>
                <a:ext cx="2155067" cy="646331"/>
              </a:xfrm>
              <a:prstGeom prst="rect">
                <a:avLst/>
              </a:prstGeom>
              <a:blipFill>
                <a:blip r:embed="rId4"/>
                <a:stretch>
                  <a:fillRect l="-2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xmlns="" id="{3466E351-DF7D-45A8-9E5A-4CF559CA02B9}"/>
                  </a:ext>
                </a:extLst>
              </p:cNvPr>
              <p:cNvSpPr txBox="1"/>
              <p:nvPr/>
            </p:nvSpPr>
            <p:spPr>
              <a:xfrm>
                <a:off x="490538" y="5447132"/>
                <a:ext cx="26186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         시간정보</a:t>
                </a:r>
                <a:endParaRPr lang="en-US" altLang="ko-KR" sz="1200" dirty="0"/>
              </a:p>
              <a:p>
                <a:r>
                  <a:rPr lang="en-US" altLang="ko-KR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+121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+125</m:t>
                        </m:r>
                      </m:sub>
                    </m:sSub>
                  </m:oMath>
                </a14:m>
                <a:r>
                  <a:rPr lang="en-US" altLang="ko-KR" sz="1200" dirty="0"/>
                  <a:t>)</a:t>
                </a:r>
                <a:endParaRPr lang="ko-KR" altLang="en-US" sz="1200" dirty="0"/>
              </a:p>
              <a:p>
                <a:endParaRPr lang="ko-KR" altLang="en-US" sz="12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466E351-DF7D-45A8-9E5A-4CF559CA0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38" y="5447132"/>
                <a:ext cx="2618671" cy="646331"/>
              </a:xfrm>
              <a:prstGeom prst="rect">
                <a:avLst/>
              </a:prstGeom>
              <a:blipFill>
                <a:blip r:embed="rId5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xmlns="" id="{205CE806-1663-46E0-BCA8-BAF7497445F7}"/>
              </a:ext>
            </a:extLst>
          </p:cNvPr>
          <p:cNvCxnSpPr>
            <a:cxnSpLocks/>
          </p:cNvCxnSpPr>
          <p:nvPr/>
        </p:nvCxnSpPr>
        <p:spPr>
          <a:xfrm>
            <a:off x="2085086" y="2549900"/>
            <a:ext cx="117349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28D22C38-4E00-4BF4-9D3E-4423244395BD}"/>
              </a:ext>
            </a:extLst>
          </p:cNvPr>
          <p:cNvSpPr txBox="1"/>
          <p:nvPr/>
        </p:nvSpPr>
        <p:spPr>
          <a:xfrm>
            <a:off x="2234179" y="228935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Input layer</a:t>
            </a:r>
            <a:endParaRPr lang="ko-KR" altLang="en-US" sz="1200" dirty="0"/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xmlns="" id="{FF243007-0E6C-45AA-BADD-815FA575D424}"/>
              </a:ext>
            </a:extLst>
          </p:cNvPr>
          <p:cNvCxnSpPr>
            <a:cxnSpLocks/>
          </p:cNvCxnSpPr>
          <p:nvPr/>
        </p:nvCxnSpPr>
        <p:spPr>
          <a:xfrm>
            <a:off x="3587883" y="2546897"/>
            <a:ext cx="281768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EBBD26F2-2941-4D01-96C7-09BA872ADF09}"/>
              </a:ext>
            </a:extLst>
          </p:cNvPr>
          <p:cNvSpPr txBox="1"/>
          <p:nvPr/>
        </p:nvSpPr>
        <p:spPr>
          <a:xfrm>
            <a:off x="4523119" y="231469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Hidden layer</a:t>
            </a:r>
            <a:endParaRPr lang="ko-KR" altLang="en-US" sz="1200" dirty="0"/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xmlns="" id="{6855EA54-7324-4261-8F52-1FF0342E660D}"/>
              </a:ext>
            </a:extLst>
          </p:cNvPr>
          <p:cNvCxnSpPr>
            <a:cxnSpLocks/>
          </p:cNvCxnSpPr>
          <p:nvPr/>
        </p:nvCxnSpPr>
        <p:spPr>
          <a:xfrm>
            <a:off x="6898569" y="2564778"/>
            <a:ext cx="82287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F1A26F59-A45C-4910-93BC-8D07D171E487}"/>
              </a:ext>
            </a:extLst>
          </p:cNvPr>
          <p:cNvSpPr txBox="1"/>
          <p:nvPr/>
        </p:nvSpPr>
        <p:spPr>
          <a:xfrm>
            <a:off x="6850189" y="227708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 layer</a:t>
            </a:r>
            <a:endParaRPr lang="ko-KR" altLang="en-US" sz="12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88B165B8-DC14-4368-8C0F-B66081CD0B01}"/>
              </a:ext>
            </a:extLst>
          </p:cNvPr>
          <p:cNvSpPr txBox="1"/>
          <p:nvPr/>
        </p:nvSpPr>
        <p:spPr>
          <a:xfrm>
            <a:off x="2589142" y="2564904"/>
            <a:ext cx="971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245</a:t>
            </a:r>
            <a:endParaRPr lang="ko-KR" altLang="en-US" sz="12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A4FE432B-DC41-4B31-91CF-2140D7282D86}"/>
              </a:ext>
            </a:extLst>
          </p:cNvPr>
          <p:cNvSpPr txBox="1"/>
          <p:nvPr/>
        </p:nvSpPr>
        <p:spPr>
          <a:xfrm>
            <a:off x="4088402" y="2546896"/>
            <a:ext cx="971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250</a:t>
            </a:r>
            <a:endParaRPr lang="ko-KR" altLang="en-US" sz="12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AC831568-1D36-45D9-B9AF-F133023069B6}"/>
              </a:ext>
            </a:extLst>
          </p:cNvPr>
          <p:cNvSpPr txBox="1"/>
          <p:nvPr/>
        </p:nvSpPr>
        <p:spPr>
          <a:xfrm>
            <a:off x="5610861" y="2558592"/>
            <a:ext cx="971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250</a:t>
            </a:r>
            <a:endParaRPr lang="ko-KR" altLang="en-US" sz="1200" dirty="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xmlns="" id="{15970893-EAC0-4816-953E-128360F0AAF1}"/>
              </a:ext>
            </a:extLst>
          </p:cNvPr>
          <p:cNvSpPr/>
          <p:nvPr/>
        </p:nvSpPr>
        <p:spPr>
          <a:xfrm>
            <a:off x="6929131" y="3145160"/>
            <a:ext cx="792088" cy="2688467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ACDB5177-D02F-4234-A8E7-B361EC72885D}"/>
              </a:ext>
            </a:extLst>
          </p:cNvPr>
          <p:cNvSpPr/>
          <p:nvPr/>
        </p:nvSpPr>
        <p:spPr>
          <a:xfrm>
            <a:off x="7052564" y="3218492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xmlns="" id="{DF5FDA8C-5947-4B99-A3CD-63904E803D8F}"/>
              </a:ext>
            </a:extLst>
          </p:cNvPr>
          <p:cNvSpPr/>
          <p:nvPr/>
        </p:nvSpPr>
        <p:spPr>
          <a:xfrm>
            <a:off x="7052564" y="3795880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xmlns="" id="{A6C1BA56-E2F4-4008-B089-24550142294E}"/>
              </a:ext>
            </a:extLst>
          </p:cNvPr>
          <p:cNvSpPr/>
          <p:nvPr/>
        </p:nvSpPr>
        <p:spPr>
          <a:xfrm>
            <a:off x="7052564" y="5320618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xmlns="" id="{0A92C114-8401-44B3-BF2C-1049D92F2364}"/>
              </a:ext>
            </a:extLst>
          </p:cNvPr>
          <p:cNvSpPr/>
          <p:nvPr/>
        </p:nvSpPr>
        <p:spPr>
          <a:xfrm>
            <a:off x="7052564" y="4430711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876E7D79-D09B-4690-BD4C-4ECE7B94583D}"/>
              </a:ext>
            </a:extLst>
          </p:cNvPr>
          <p:cNvSpPr txBox="1"/>
          <p:nvPr/>
        </p:nvSpPr>
        <p:spPr>
          <a:xfrm>
            <a:off x="7143852" y="4993869"/>
            <a:ext cx="461665" cy="3858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542A57C8-9434-4E00-87CF-D0C42119785E}"/>
              </a:ext>
            </a:extLst>
          </p:cNvPr>
          <p:cNvSpPr txBox="1"/>
          <p:nvPr/>
        </p:nvSpPr>
        <p:spPr>
          <a:xfrm>
            <a:off x="7169110" y="2593486"/>
            <a:ext cx="971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24</a:t>
            </a:r>
            <a:endParaRPr lang="ko-KR" altLang="en-US" sz="12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5EF5FFFA-02BD-4F73-97AE-2D2B5E950980}"/>
              </a:ext>
            </a:extLst>
          </p:cNvPr>
          <p:cNvCxnSpPr>
            <a:stCxn id="22" idx="6"/>
            <a:endCxn id="107" idx="2"/>
          </p:cNvCxnSpPr>
          <p:nvPr/>
        </p:nvCxnSpPr>
        <p:spPr>
          <a:xfrm>
            <a:off x="6035287" y="3154264"/>
            <a:ext cx="1017277" cy="31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5465FCA-8D48-4ECB-A26A-396B32949D6D}"/>
              </a:ext>
            </a:extLst>
          </p:cNvPr>
          <p:cNvCxnSpPr>
            <a:stCxn id="22" idx="6"/>
            <a:endCxn id="135" idx="2"/>
          </p:cNvCxnSpPr>
          <p:nvPr/>
        </p:nvCxnSpPr>
        <p:spPr>
          <a:xfrm>
            <a:off x="6035287" y="3154264"/>
            <a:ext cx="1017277" cy="89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3F75FECA-131C-4BE4-907C-18BDD696AE8C}"/>
              </a:ext>
            </a:extLst>
          </p:cNvPr>
          <p:cNvCxnSpPr>
            <a:stCxn id="22" idx="6"/>
            <a:endCxn id="144" idx="2"/>
          </p:cNvCxnSpPr>
          <p:nvPr/>
        </p:nvCxnSpPr>
        <p:spPr>
          <a:xfrm>
            <a:off x="6035287" y="3154264"/>
            <a:ext cx="1017277" cy="152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BAF3F32B-11C2-45CE-B264-39C2B251898C}"/>
              </a:ext>
            </a:extLst>
          </p:cNvPr>
          <p:cNvCxnSpPr>
            <a:stCxn id="22" idx="6"/>
            <a:endCxn id="138" idx="2"/>
          </p:cNvCxnSpPr>
          <p:nvPr/>
        </p:nvCxnSpPr>
        <p:spPr>
          <a:xfrm>
            <a:off x="6035287" y="3154264"/>
            <a:ext cx="1017277" cy="241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0E1F6F2A-9AF5-488D-B7AE-5982EDD61362}"/>
              </a:ext>
            </a:extLst>
          </p:cNvPr>
          <p:cNvCxnSpPr>
            <a:stCxn id="23" idx="6"/>
            <a:endCxn id="107" idx="2"/>
          </p:cNvCxnSpPr>
          <p:nvPr/>
        </p:nvCxnSpPr>
        <p:spPr>
          <a:xfrm flipV="1">
            <a:off x="6035287" y="3470520"/>
            <a:ext cx="1017277" cy="261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3BDC8746-0F61-4992-91B5-8F9AFDC93FFF}"/>
              </a:ext>
            </a:extLst>
          </p:cNvPr>
          <p:cNvCxnSpPr>
            <a:stCxn id="23" idx="6"/>
            <a:endCxn id="135" idx="2"/>
          </p:cNvCxnSpPr>
          <p:nvPr/>
        </p:nvCxnSpPr>
        <p:spPr>
          <a:xfrm>
            <a:off x="6035287" y="3731652"/>
            <a:ext cx="1017277" cy="31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FB23B29F-C51E-4CE6-B965-0E335E022AFE}"/>
              </a:ext>
            </a:extLst>
          </p:cNvPr>
          <p:cNvCxnSpPr>
            <a:stCxn id="26" idx="6"/>
            <a:endCxn id="135" idx="2"/>
          </p:cNvCxnSpPr>
          <p:nvPr/>
        </p:nvCxnSpPr>
        <p:spPr>
          <a:xfrm flipV="1">
            <a:off x="6035287" y="4047908"/>
            <a:ext cx="1017277" cy="31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4AE613B0-BEFC-41C0-BF44-FA1CA9311632}"/>
              </a:ext>
            </a:extLst>
          </p:cNvPr>
          <p:cNvCxnSpPr>
            <a:stCxn id="24" idx="6"/>
            <a:endCxn id="135" idx="2"/>
          </p:cNvCxnSpPr>
          <p:nvPr/>
        </p:nvCxnSpPr>
        <p:spPr>
          <a:xfrm flipV="1">
            <a:off x="6035287" y="4047908"/>
            <a:ext cx="1017277" cy="1208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3AD2E2EE-5E7C-425E-A736-AF1DF2A42597}"/>
              </a:ext>
            </a:extLst>
          </p:cNvPr>
          <p:cNvCxnSpPr>
            <a:stCxn id="25" idx="6"/>
            <a:endCxn id="135" idx="2"/>
          </p:cNvCxnSpPr>
          <p:nvPr/>
        </p:nvCxnSpPr>
        <p:spPr>
          <a:xfrm flipV="1">
            <a:off x="6035287" y="4047908"/>
            <a:ext cx="1017277" cy="178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E1D685B5-1D90-40C7-AFB2-D75DFEE452C7}"/>
              </a:ext>
            </a:extLst>
          </p:cNvPr>
          <p:cNvCxnSpPr>
            <a:stCxn id="23" idx="6"/>
            <a:endCxn id="144" idx="2"/>
          </p:cNvCxnSpPr>
          <p:nvPr/>
        </p:nvCxnSpPr>
        <p:spPr>
          <a:xfrm>
            <a:off x="6035287" y="3731652"/>
            <a:ext cx="1017277" cy="95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44C3B3C2-CEE9-48F8-B408-6DB84FBF99B8}"/>
              </a:ext>
            </a:extLst>
          </p:cNvPr>
          <p:cNvCxnSpPr>
            <a:stCxn id="23" idx="6"/>
            <a:endCxn id="138" idx="2"/>
          </p:cNvCxnSpPr>
          <p:nvPr/>
        </p:nvCxnSpPr>
        <p:spPr>
          <a:xfrm>
            <a:off x="6035287" y="3731652"/>
            <a:ext cx="1017277" cy="1840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37ADFE32-571B-4395-8D17-78C301050FDA}"/>
              </a:ext>
            </a:extLst>
          </p:cNvPr>
          <p:cNvCxnSpPr>
            <a:stCxn id="26" idx="6"/>
            <a:endCxn id="107" idx="2"/>
          </p:cNvCxnSpPr>
          <p:nvPr/>
        </p:nvCxnSpPr>
        <p:spPr>
          <a:xfrm flipV="1">
            <a:off x="6035287" y="3470520"/>
            <a:ext cx="1017277" cy="895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1931B685-E004-4C48-8B9B-62AA5BCF0B21}"/>
              </a:ext>
            </a:extLst>
          </p:cNvPr>
          <p:cNvCxnSpPr>
            <a:stCxn id="26" idx="6"/>
            <a:endCxn id="144" idx="2"/>
          </p:cNvCxnSpPr>
          <p:nvPr/>
        </p:nvCxnSpPr>
        <p:spPr>
          <a:xfrm>
            <a:off x="6035287" y="4366483"/>
            <a:ext cx="1017277" cy="31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09B64C44-1812-4F86-BD92-C6A1FE7E6CA7}"/>
              </a:ext>
            </a:extLst>
          </p:cNvPr>
          <p:cNvCxnSpPr>
            <a:stCxn id="26" idx="6"/>
            <a:endCxn id="138" idx="2"/>
          </p:cNvCxnSpPr>
          <p:nvPr/>
        </p:nvCxnSpPr>
        <p:spPr>
          <a:xfrm>
            <a:off x="6035287" y="4366483"/>
            <a:ext cx="1017277" cy="1206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D8ADB733-13B5-411B-9D67-98F2A4F0A0AF}"/>
              </a:ext>
            </a:extLst>
          </p:cNvPr>
          <p:cNvCxnSpPr>
            <a:stCxn id="24" idx="6"/>
            <a:endCxn id="107" idx="2"/>
          </p:cNvCxnSpPr>
          <p:nvPr/>
        </p:nvCxnSpPr>
        <p:spPr>
          <a:xfrm flipV="1">
            <a:off x="6035287" y="3470520"/>
            <a:ext cx="1017277" cy="178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7FAEBA7C-9F01-468D-9F67-DFBE3EDFC51D}"/>
              </a:ext>
            </a:extLst>
          </p:cNvPr>
          <p:cNvCxnSpPr>
            <a:stCxn id="24" idx="6"/>
            <a:endCxn id="144" idx="2"/>
          </p:cNvCxnSpPr>
          <p:nvPr/>
        </p:nvCxnSpPr>
        <p:spPr>
          <a:xfrm flipV="1">
            <a:off x="6035287" y="4682739"/>
            <a:ext cx="1017277" cy="573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1AFC3E34-16D9-4078-B98D-232CE7BD2E17}"/>
              </a:ext>
            </a:extLst>
          </p:cNvPr>
          <p:cNvCxnSpPr>
            <a:stCxn id="24" idx="6"/>
            <a:endCxn id="138" idx="2"/>
          </p:cNvCxnSpPr>
          <p:nvPr/>
        </p:nvCxnSpPr>
        <p:spPr>
          <a:xfrm>
            <a:off x="6035287" y="5256390"/>
            <a:ext cx="1017277" cy="31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xmlns="" id="{6FF13C46-EB42-4002-A9DA-6C1BD9CCEA64}"/>
              </a:ext>
            </a:extLst>
          </p:cNvPr>
          <p:cNvCxnSpPr>
            <a:stCxn id="25" idx="6"/>
            <a:endCxn id="107" idx="2"/>
          </p:cNvCxnSpPr>
          <p:nvPr/>
        </p:nvCxnSpPr>
        <p:spPr>
          <a:xfrm flipV="1">
            <a:off x="6035287" y="3470520"/>
            <a:ext cx="1017277" cy="2363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815167C6-C1BE-42F0-817F-DAAEAAAED498}"/>
              </a:ext>
            </a:extLst>
          </p:cNvPr>
          <p:cNvCxnSpPr>
            <a:stCxn id="25" idx="6"/>
            <a:endCxn id="144" idx="2"/>
          </p:cNvCxnSpPr>
          <p:nvPr/>
        </p:nvCxnSpPr>
        <p:spPr>
          <a:xfrm flipV="1">
            <a:off x="6035287" y="4682739"/>
            <a:ext cx="1017277" cy="1151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8F1DAFDE-E209-4D6F-84BD-EAB99AFB66AE}"/>
              </a:ext>
            </a:extLst>
          </p:cNvPr>
          <p:cNvCxnSpPr>
            <a:stCxn id="25" idx="6"/>
            <a:endCxn id="138" idx="2"/>
          </p:cNvCxnSpPr>
          <p:nvPr/>
        </p:nvCxnSpPr>
        <p:spPr>
          <a:xfrm flipV="1">
            <a:off x="6035287" y="5572646"/>
            <a:ext cx="1017277" cy="261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73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RNN-LSTM</a:t>
            </a:r>
            <a:r>
              <a:rPr lang="ko-KR" altLang="en-US" dirty="0"/>
              <a:t> 모델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2840E0C0-E2A6-4E91-B030-33760805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1) </a:t>
            </a:r>
            <a:r>
              <a:rPr lang="ko-KR" altLang="en-US" sz="1600" dirty="0"/>
              <a:t>일별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① </a:t>
            </a:r>
            <a:r>
              <a:rPr lang="en-US" altLang="ko-KR" sz="1600" dirty="0"/>
              <a:t>Input</a:t>
            </a:r>
            <a:r>
              <a:rPr lang="ko-KR" altLang="en-US" sz="1600" dirty="0"/>
              <a:t> </a:t>
            </a:r>
            <a:r>
              <a:rPr lang="en-US" altLang="ko-KR" sz="1600" dirty="0"/>
              <a:t>&amp;</a:t>
            </a:r>
            <a:r>
              <a:rPr lang="ko-KR" altLang="en-US" sz="1600" dirty="0"/>
              <a:t> </a:t>
            </a:r>
            <a:r>
              <a:rPr lang="en-US" altLang="ko-KR" sz="1600" dirty="0"/>
              <a:t>Output</a:t>
            </a:r>
            <a:r>
              <a:rPr lang="ko-KR" altLang="en-US" sz="1600" dirty="0"/>
              <a:t> </a:t>
            </a:r>
            <a:r>
              <a:rPr lang="en-US" altLang="ko-KR" sz="1600" dirty="0"/>
              <a:t>data</a:t>
            </a:r>
          </a:p>
          <a:p>
            <a:pPr marL="0" indent="0">
              <a:buNone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xmlns="" id="{D105734C-28E6-42C5-87B7-A16DF205C7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6865268"/>
                  </p:ext>
                </p:extLst>
              </p:nvPr>
            </p:nvGraphicFramePr>
            <p:xfrm>
              <a:off x="539552" y="2585785"/>
              <a:ext cx="8352421" cy="18513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7820">
                      <a:extLst>
                        <a:ext uri="{9D8B030D-6E8A-4147-A177-3AD203B41FA5}">
                          <a16:colId xmlns:a16="http://schemas.microsoft.com/office/drawing/2014/main" xmlns="" val="756546045"/>
                        </a:ext>
                      </a:extLst>
                    </a:gridCol>
                    <a:gridCol w="4296836">
                      <a:extLst>
                        <a:ext uri="{9D8B030D-6E8A-4147-A177-3AD203B41FA5}">
                          <a16:colId xmlns:a16="http://schemas.microsoft.com/office/drawing/2014/main" xmlns="" val="676111171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xmlns="" val="3932540842"/>
                        </a:ext>
                      </a:extLst>
                    </a:gridCol>
                    <a:gridCol w="1367645">
                      <a:extLst>
                        <a:ext uri="{9D8B030D-6E8A-4147-A177-3AD203B41FA5}">
                          <a16:colId xmlns:a16="http://schemas.microsoft.com/office/drawing/2014/main" xmlns="" val="396940610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Parameter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Explanation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Number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Dimension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240764567"/>
                      </a:ext>
                    </a:extLst>
                  </a:tr>
                  <a:tr h="4128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예측일 전력수요 예측 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1X1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297857675"/>
                      </a:ext>
                    </a:extLst>
                  </a:tr>
                  <a:tr h="10727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/>
                        </a:p>
                        <a:p>
                          <a:pPr algn="ctr" latinLnBrk="1"/>
                          <a:r>
                            <a:rPr lang="ko-KR" altLang="en-US" dirty="0"/>
                            <a:t>과거 </a:t>
                          </a:r>
                          <a:r>
                            <a:rPr lang="en-US" altLang="ko-KR" dirty="0"/>
                            <a:t>n</a:t>
                          </a:r>
                          <a:r>
                            <a:rPr lang="ko-KR" altLang="en-US" dirty="0"/>
                            <a:t>일동안 일별</a:t>
                          </a:r>
                          <a:endParaRPr lang="en-US" altLang="ko-KR" dirty="0"/>
                        </a:p>
                        <a:p>
                          <a:pPr algn="ctr" latinLnBrk="1"/>
                          <a:r>
                            <a:rPr lang="ko-KR" altLang="en-US" sz="1400" dirty="0"/>
                            <a:t>월</a:t>
                          </a:r>
                          <a:r>
                            <a:rPr lang="en-US" altLang="ko-KR" sz="1400" dirty="0"/>
                            <a:t>, </a:t>
                          </a:r>
                          <a:r>
                            <a:rPr lang="ko-KR" altLang="en-US" sz="1400" dirty="0"/>
                            <a:t>일</a:t>
                          </a:r>
                          <a:r>
                            <a:rPr lang="en-US" altLang="ko-KR" sz="1400" dirty="0"/>
                            <a:t>, </a:t>
                          </a:r>
                          <a:r>
                            <a:rPr lang="ko-KR" altLang="en-US" sz="1400" dirty="0"/>
                            <a:t>요일</a:t>
                          </a:r>
                          <a:r>
                            <a:rPr lang="en-US" altLang="ko-KR" sz="1400" dirty="0"/>
                            <a:t>, </a:t>
                          </a:r>
                          <a:r>
                            <a:rPr lang="ko-KR" altLang="en-US" sz="1400" dirty="0"/>
                            <a:t>휴일여부</a:t>
                          </a:r>
                          <a:r>
                            <a:rPr lang="en-US" altLang="ko-KR" sz="1400" dirty="0"/>
                            <a:t>, </a:t>
                          </a:r>
                          <a:r>
                            <a:rPr lang="ko-KR" altLang="en-US" sz="1400" dirty="0"/>
                            <a:t>기상정보</a:t>
                          </a:r>
                          <a:r>
                            <a:rPr lang="en-US" altLang="ko-KR" sz="1400" dirty="0"/>
                            <a:t>(5), </a:t>
                          </a:r>
                          <a:r>
                            <a:rPr lang="ko-KR" altLang="en-US" sz="1400" dirty="0"/>
                            <a:t>전력수요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/>
                        </a:p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/>
                        </a:p>
                        <a:p>
                          <a:pPr algn="ctr" latinLnBrk="1"/>
                          <a:r>
                            <a:rPr lang="en-US" altLang="ko-KR" dirty="0"/>
                            <a:t>nX10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7069324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D105734C-28E6-42C5-87B7-A16DF205C7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6865268"/>
                  </p:ext>
                </p:extLst>
              </p:nvPr>
            </p:nvGraphicFramePr>
            <p:xfrm>
              <a:off x="539552" y="2585785"/>
              <a:ext cx="8352421" cy="18513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7820">
                      <a:extLst>
                        <a:ext uri="{9D8B030D-6E8A-4147-A177-3AD203B41FA5}">
                          <a16:colId xmlns:a16="http://schemas.microsoft.com/office/drawing/2014/main" val="756546045"/>
                        </a:ext>
                      </a:extLst>
                    </a:gridCol>
                    <a:gridCol w="4296836">
                      <a:extLst>
                        <a:ext uri="{9D8B030D-6E8A-4147-A177-3AD203B41FA5}">
                          <a16:colId xmlns:a16="http://schemas.microsoft.com/office/drawing/2014/main" val="676111171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3932540842"/>
                        </a:ext>
                      </a:extLst>
                    </a:gridCol>
                    <a:gridCol w="1367645">
                      <a:extLst>
                        <a:ext uri="{9D8B030D-6E8A-4147-A177-3AD203B41FA5}">
                          <a16:colId xmlns:a16="http://schemas.microsoft.com/office/drawing/2014/main" val="39694061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Parameter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Explanation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Number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Dimension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0764567"/>
                      </a:ext>
                    </a:extLst>
                  </a:tr>
                  <a:tr h="41280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79" t="-95588" r="-420833" b="-26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예측일 전력수요 예측 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1X1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7857675"/>
                      </a:ext>
                    </a:extLst>
                  </a:tr>
                  <a:tr h="107276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79" t="-75568" r="-420833" b="-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/>
                        </a:p>
                        <a:p>
                          <a:pPr algn="ctr" latinLnBrk="1"/>
                          <a:r>
                            <a:rPr lang="ko-KR" altLang="en-US" dirty="0"/>
                            <a:t>과거 </a:t>
                          </a:r>
                          <a:r>
                            <a:rPr lang="en-US" altLang="ko-KR" dirty="0"/>
                            <a:t>n</a:t>
                          </a:r>
                          <a:r>
                            <a:rPr lang="ko-KR" altLang="en-US" dirty="0"/>
                            <a:t>일동안 일별</a:t>
                          </a:r>
                          <a:endParaRPr lang="en-US" altLang="ko-KR" dirty="0"/>
                        </a:p>
                        <a:p>
                          <a:pPr algn="ctr" latinLnBrk="1"/>
                          <a:r>
                            <a:rPr lang="ko-KR" altLang="en-US" sz="1400" dirty="0"/>
                            <a:t>월</a:t>
                          </a:r>
                          <a:r>
                            <a:rPr lang="en-US" altLang="ko-KR" sz="1400" dirty="0"/>
                            <a:t>, </a:t>
                          </a:r>
                          <a:r>
                            <a:rPr lang="ko-KR" altLang="en-US" sz="1400" dirty="0"/>
                            <a:t>일</a:t>
                          </a:r>
                          <a:r>
                            <a:rPr lang="en-US" altLang="ko-KR" sz="1400" dirty="0"/>
                            <a:t>, </a:t>
                          </a:r>
                          <a:r>
                            <a:rPr lang="ko-KR" altLang="en-US" sz="1400" dirty="0"/>
                            <a:t>요일</a:t>
                          </a:r>
                          <a:r>
                            <a:rPr lang="en-US" altLang="ko-KR" sz="1400" dirty="0"/>
                            <a:t>, </a:t>
                          </a:r>
                          <a:r>
                            <a:rPr lang="ko-KR" altLang="en-US" sz="1400" dirty="0"/>
                            <a:t>휴일여부</a:t>
                          </a:r>
                          <a:r>
                            <a:rPr lang="en-US" altLang="ko-KR" sz="1400" dirty="0"/>
                            <a:t>, </a:t>
                          </a:r>
                          <a:r>
                            <a:rPr lang="ko-KR" altLang="en-US" sz="1400" dirty="0"/>
                            <a:t>기상정보</a:t>
                          </a:r>
                          <a:r>
                            <a:rPr lang="en-US" altLang="ko-KR" sz="1400" dirty="0"/>
                            <a:t>(5), </a:t>
                          </a:r>
                          <a:r>
                            <a:rPr lang="ko-KR" altLang="en-US" sz="1400" dirty="0"/>
                            <a:t>전력수요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/>
                        </a:p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/>
                        </a:p>
                        <a:p>
                          <a:pPr algn="ctr" latinLnBrk="1"/>
                          <a:r>
                            <a:rPr lang="en-US" altLang="ko-KR" dirty="0"/>
                            <a:t>nX10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69324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69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801F9BE-0323-4253-924F-4C78959CA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36" y="2752502"/>
            <a:ext cx="4625166" cy="25052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RNN-LSTM</a:t>
            </a:r>
            <a:r>
              <a:rPr lang="ko-KR" altLang="en-US" dirty="0"/>
              <a:t> 모델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2840E0C0-E2A6-4E91-B030-33760805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1) </a:t>
            </a:r>
            <a:r>
              <a:rPr lang="ko-KR" altLang="en-US" sz="1600" dirty="0"/>
              <a:t>일별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① </a:t>
            </a:r>
            <a:r>
              <a:rPr lang="en-US" altLang="ko-KR" sz="1600" dirty="0"/>
              <a:t>Input</a:t>
            </a:r>
            <a:r>
              <a:rPr lang="ko-KR" altLang="en-US" sz="1600" dirty="0"/>
              <a:t> </a:t>
            </a:r>
            <a:r>
              <a:rPr lang="en-US" altLang="ko-KR" sz="1600" dirty="0"/>
              <a:t>&amp;</a:t>
            </a:r>
            <a:r>
              <a:rPr lang="ko-KR" altLang="en-US" sz="1600" dirty="0"/>
              <a:t> </a:t>
            </a:r>
            <a:r>
              <a:rPr lang="en-US" altLang="ko-KR" sz="1600" dirty="0"/>
              <a:t>Output</a:t>
            </a:r>
            <a:r>
              <a:rPr lang="ko-KR" altLang="en-US" sz="1600" dirty="0"/>
              <a:t> </a:t>
            </a:r>
            <a:r>
              <a:rPr lang="en-US" altLang="ko-KR" sz="1600" dirty="0"/>
              <a:t>data</a:t>
            </a:r>
          </a:p>
          <a:p>
            <a:pPr marL="0" indent="0">
              <a:buNone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∙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set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 코드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059D219-5126-432B-A377-BEFDEC47D4A3}"/>
              </a:ext>
            </a:extLst>
          </p:cNvPr>
          <p:cNvSpPr txBox="1"/>
          <p:nvPr/>
        </p:nvSpPr>
        <p:spPr>
          <a:xfrm>
            <a:off x="6228184" y="4519136"/>
            <a:ext cx="3330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n=7</a:t>
            </a:r>
          </a:p>
          <a:p>
            <a:r>
              <a:rPr lang="en-US" altLang="ko-KR" dirty="0" err="1"/>
              <a:t>trainX</a:t>
            </a:r>
            <a:r>
              <a:rPr lang="en-US" altLang="ko-KR" dirty="0"/>
              <a:t> : 3644 X 7 X 10</a:t>
            </a:r>
          </a:p>
          <a:p>
            <a:r>
              <a:rPr lang="en-US" altLang="ko-KR" dirty="0" err="1"/>
              <a:t>trainY</a:t>
            </a:r>
            <a:r>
              <a:rPr lang="en-US" altLang="ko-KR" dirty="0"/>
              <a:t> : 3644 X 1</a:t>
            </a:r>
          </a:p>
          <a:p>
            <a:r>
              <a:rPr lang="en-US" altLang="ko-KR" dirty="0" err="1"/>
              <a:t>testX</a:t>
            </a:r>
            <a:r>
              <a:rPr lang="en-US" altLang="ko-KR" dirty="0"/>
              <a:t> : 982 X 7 X 10</a:t>
            </a:r>
          </a:p>
          <a:p>
            <a:r>
              <a:rPr lang="en-US" altLang="ko-KR" dirty="0" err="1"/>
              <a:t>testY</a:t>
            </a:r>
            <a:r>
              <a:rPr lang="en-US" altLang="ko-KR" dirty="0"/>
              <a:t> : 982 X 1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BDE6FA3C-7950-4632-9155-0C5D9615ED16}"/>
                  </a:ext>
                </a:extLst>
              </p:cNvPr>
              <p:cNvSpPr txBox="1"/>
              <p:nvPr/>
            </p:nvSpPr>
            <p:spPr>
              <a:xfrm>
                <a:off x="4516566" y="3514166"/>
                <a:ext cx="196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E6FA3C-7950-4632-9155-0C5D9615E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566" y="3514166"/>
                <a:ext cx="19682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45FEAACB-B920-42BA-AB73-EBB225509733}"/>
                  </a:ext>
                </a:extLst>
              </p:cNvPr>
              <p:cNvSpPr txBox="1"/>
              <p:nvPr/>
            </p:nvSpPr>
            <p:spPr>
              <a:xfrm>
                <a:off x="4035406" y="3820485"/>
                <a:ext cx="196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FEAACB-B920-42BA-AB73-EBB225509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406" y="3820485"/>
                <a:ext cx="1968272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32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C203C78A-E17A-4162-A654-DFCB731C2227}"/>
              </a:ext>
            </a:extLst>
          </p:cNvPr>
          <p:cNvSpPr/>
          <p:nvPr/>
        </p:nvSpPr>
        <p:spPr>
          <a:xfrm>
            <a:off x="1809165" y="3343316"/>
            <a:ext cx="5859179" cy="577934"/>
          </a:xfrm>
          <a:prstGeom prst="roundRect">
            <a:avLst/>
          </a:prstGeom>
          <a:solidFill>
            <a:srgbClr val="0070C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RNN-LSTM</a:t>
            </a:r>
            <a:r>
              <a:rPr lang="ko-KR" altLang="en-US" dirty="0"/>
              <a:t> 모델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2840E0C0-E2A6-4E91-B030-33760805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1) </a:t>
            </a:r>
            <a:r>
              <a:rPr lang="ko-KR" altLang="en-US" sz="1600" dirty="0"/>
              <a:t>일별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② Neural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(n=7)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FE4A3D3A-587D-49FB-BA37-DC16D599C802}"/>
              </a:ext>
            </a:extLst>
          </p:cNvPr>
          <p:cNvSpPr/>
          <p:nvPr/>
        </p:nvSpPr>
        <p:spPr>
          <a:xfrm>
            <a:off x="1646087" y="5608356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F7BB8B86-F2CF-4C5E-82E7-BD70CB4B12CC}"/>
              </a:ext>
            </a:extLst>
          </p:cNvPr>
          <p:cNvSpPr/>
          <p:nvPr/>
        </p:nvSpPr>
        <p:spPr>
          <a:xfrm>
            <a:off x="1358055" y="4283612"/>
            <a:ext cx="1080120" cy="936104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9239AF-79DE-44ED-AEC2-26FDE86FC0CE}"/>
              </a:ext>
            </a:extLst>
          </p:cNvPr>
          <p:cNvSpPr txBox="1"/>
          <p:nvPr/>
        </p:nvSpPr>
        <p:spPr>
          <a:xfrm>
            <a:off x="1358055" y="456699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7C37B7E7-33C0-4A3C-8BA1-B9B0F7DE5E4B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1898115" y="5219716"/>
            <a:ext cx="0" cy="38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413C27DA-0E62-4F87-8692-13AC574CFFD3}"/>
              </a:ext>
            </a:extLst>
          </p:cNvPr>
          <p:cNvSpPr/>
          <p:nvPr/>
        </p:nvSpPr>
        <p:spPr>
          <a:xfrm>
            <a:off x="2078135" y="3419516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3DE613-0950-49C1-8762-86B7271ABF0A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330163" y="3923572"/>
            <a:ext cx="0" cy="38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xmlns="" id="{EEBD765A-3803-4729-9BAF-5C301B82A88E}"/>
                  </a:ext>
                </a:extLst>
              </p:cNvPr>
              <p:cNvSpPr/>
              <p:nvPr/>
            </p:nvSpPr>
            <p:spPr>
              <a:xfrm>
                <a:off x="1698130" y="5627664"/>
                <a:ext cx="4520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EBD765A-3803-4729-9BAF-5C301B82A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130" y="5627664"/>
                <a:ext cx="45201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1CA6F558-29D9-4EA1-9258-4F834C8C3DD3}"/>
                  </a:ext>
                </a:extLst>
              </p:cNvPr>
              <p:cNvSpPr/>
              <p:nvPr/>
            </p:nvSpPr>
            <p:spPr>
              <a:xfrm>
                <a:off x="2113384" y="3438824"/>
                <a:ext cx="4520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CA6F558-29D9-4EA1-9258-4F834C8C3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384" y="3438824"/>
                <a:ext cx="4520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BF4F4002-73F5-412D-A8C8-EE35D30F611F}"/>
              </a:ext>
            </a:extLst>
          </p:cNvPr>
          <p:cNvSpPr/>
          <p:nvPr/>
        </p:nvSpPr>
        <p:spPr>
          <a:xfrm>
            <a:off x="3096591" y="5608356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C49E6755-07D7-47FE-847C-230636B9E374}"/>
              </a:ext>
            </a:extLst>
          </p:cNvPr>
          <p:cNvSpPr/>
          <p:nvPr/>
        </p:nvSpPr>
        <p:spPr>
          <a:xfrm>
            <a:off x="2808559" y="4283612"/>
            <a:ext cx="1080120" cy="936104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6A6CF0D-8875-4D56-9A0F-E2600ED89452}"/>
              </a:ext>
            </a:extLst>
          </p:cNvPr>
          <p:cNvSpPr txBox="1"/>
          <p:nvPr/>
        </p:nvSpPr>
        <p:spPr>
          <a:xfrm>
            <a:off x="2808559" y="456699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52FB66E4-F764-4BF5-9338-240CC24E3CFF}"/>
              </a:ext>
            </a:extLst>
          </p:cNvPr>
          <p:cNvCxnSpPr>
            <a:stCxn id="19" idx="0"/>
            <a:endCxn id="20" idx="2"/>
          </p:cNvCxnSpPr>
          <p:nvPr/>
        </p:nvCxnSpPr>
        <p:spPr>
          <a:xfrm flipV="1">
            <a:off x="3348619" y="5219716"/>
            <a:ext cx="0" cy="38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6A720FD3-943B-4B56-9595-E5F352953400}"/>
              </a:ext>
            </a:extLst>
          </p:cNvPr>
          <p:cNvSpPr/>
          <p:nvPr/>
        </p:nvSpPr>
        <p:spPr>
          <a:xfrm>
            <a:off x="3528639" y="3419516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31652C8D-04A0-4105-A412-7EED404F0AA4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3780667" y="3923572"/>
            <a:ext cx="0" cy="38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066ECAAF-F0CD-4E4F-81DE-66280D64B0D2}"/>
                  </a:ext>
                </a:extLst>
              </p:cNvPr>
              <p:cNvSpPr/>
              <p:nvPr/>
            </p:nvSpPr>
            <p:spPr>
              <a:xfrm>
                <a:off x="3148634" y="5627664"/>
                <a:ext cx="4520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66ECAAF-F0CD-4E4F-81DE-66280D64B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634" y="5627664"/>
                <a:ext cx="4520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9455ABE3-AEFE-4868-9801-7E049823BB3E}"/>
                  </a:ext>
                </a:extLst>
              </p:cNvPr>
              <p:cNvSpPr/>
              <p:nvPr/>
            </p:nvSpPr>
            <p:spPr>
              <a:xfrm>
                <a:off x="3563888" y="3438824"/>
                <a:ext cx="4520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455ABE3-AEFE-4868-9801-7E049823BB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438824"/>
                <a:ext cx="4520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FAEF9D0D-5C68-44D2-811B-8EF03B1C7D66}"/>
              </a:ext>
            </a:extLst>
          </p:cNvPr>
          <p:cNvCxnSpPr>
            <a:cxnSpLocks/>
          </p:cNvCxnSpPr>
          <p:nvPr/>
        </p:nvCxnSpPr>
        <p:spPr>
          <a:xfrm>
            <a:off x="2438175" y="4936330"/>
            <a:ext cx="370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7E500E9E-7904-42E3-AB73-6E275E65398B}"/>
              </a:ext>
            </a:extLst>
          </p:cNvPr>
          <p:cNvCxnSpPr>
            <a:cxnSpLocks/>
          </p:cNvCxnSpPr>
          <p:nvPr/>
        </p:nvCxnSpPr>
        <p:spPr>
          <a:xfrm>
            <a:off x="2438175" y="4427628"/>
            <a:ext cx="370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187DD15-52F5-4E5C-9298-054642142042}"/>
              </a:ext>
            </a:extLst>
          </p:cNvPr>
          <p:cNvSpPr txBox="1"/>
          <p:nvPr/>
        </p:nvSpPr>
        <p:spPr>
          <a:xfrm>
            <a:off x="4032695" y="4427628"/>
            <a:ext cx="92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B93E5299-DD9C-4C38-A07E-061FDA27C257}"/>
              </a:ext>
            </a:extLst>
          </p:cNvPr>
          <p:cNvSpPr/>
          <p:nvPr/>
        </p:nvSpPr>
        <p:spPr>
          <a:xfrm>
            <a:off x="4948227" y="5608356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B5533427-9585-454C-8524-7BB4073A0FEC}"/>
              </a:ext>
            </a:extLst>
          </p:cNvPr>
          <p:cNvSpPr/>
          <p:nvPr/>
        </p:nvSpPr>
        <p:spPr>
          <a:xfrm>
            <a:off x="4660195" y="4283612"/>
            <a:ext cx="1080120" cy="936104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E87A534-97CE-48FB-865D-FBE853B9D1E4}"/>
              </a:ext>
            </a:extLst>
          </p:cNvPr>
          <p:cNvSpPr txBox="1"/>
          <p:nvPr/>
        </p:nvSpPr>
        <p:spPr>
          <a:xfrm>
            <a:off x="4660195" y="456699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B7F3FF02-318E-42EE-AA79-7ADBB5B3988F}"/>
              </a:ext>
            </a:extLst>
          </p:cNvPr>
          <p:cNvCxnSpPr>
            <a:stCxn id="32" idx="0"/>
            <a:endCxn id="33" idx="2"/>
          </p:cNvCxnSpPr>
          <p:nvPr/>
        </p:nvCxnSpPr>
        <p:spPr>
          <a:xfrm flipV="1">
            <a:off x="5200255" y="5219716"/>
            <a:ext cx="0" cy="38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A3D84A1F-080C-427A-9FDE-BB64D64C3EE1}"/>
              </a:ext>
            </a:extLst>
          </p:cNvPr>
          <p:cNvSpPr/>
          <p:nvPr/>
        </p:nvSpPr>
        <p:spPr>
          <a:xfrm>
            <a:off x="5380275" y="3419516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398DCB8C-85AB-485A-9C52-36780EBC529F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5632303" y="3923572"/>
            <a:ext cx="0" cy="38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602568B5-5F84-4BD8-B3DD-DE78B49D76E0}"/>
                  </a:ext>
                </a:extLst>
              </p:cNvPr>
              <p:cNvSpPr/>
              <p:nvPr/>
            </p:nvSpPr>
            <p:spPr>
              <a:xfrm>
                <a:off x="4928262" y="5612460"/>
                <a:ext cx="4520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02568B5-5F84-4BD8-B3DD-DE78B49D7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262" y="5612460"/>
                <a:ext cx="452013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xmlns="" id="{F332C1A9-CCAD-4502-B48D-ABAFA8FB5138}"/>
                  </a:ext>
                </a:extLst>
              </p:cNvPr>
              <p:cNvSpPr/>
              <p:nvPr/>
            </p:nvSpPr>
            <p:spPr>
              <a:xfrm>
                <a:off x="5344123" y="3429000"/>
                <a:ext cx="4520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F332C1A9-CCAD-4502-B48D-ABAFA8FB5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123" y="3429000"/>
                <a:ext cx="4520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6737727E-CA0B-4647-B74D-690BAFC62FBB}"/>
              </a:ext>
            </a:extLst>
          </p:cNvPr>
          <p:cNvSpPr/>
          <p:nvPr/>
        </p:nvSpPr>
        <p:spPr>
          <a:xfrm>
            <a:off x="6398731" y="5608356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xmlns="" id="{A17D42B9-5EAC-4549-A732-19AA8934FCA7}"/>
              </a:ext>
            </a:extLst>
          </p:cNvPr>
          <p:cNvSpPr/>
          <p:nvPr/>
        </p:nvSpPr>
        <p:spPr>
          <a:xfrm>
            <a:off x="6110699" y="4283612"/>
            <a:ext cx="1080120" cy="936104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CCC3E8A-949B-4123-9BD8-28F17F5D1F5F}"/>
              </a:ext>
            </a:extLst>
          </p:cNvPr>
          <p:cNvSpPr txBox="1"/>
          <p:nvPr/>
        </p:nvSpPr>
        <p:spPr>
          <a:xfrm>
            <a:off x="6110699" y="456699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CBEDCA1E-6020-442B-B9B2-4EFC72819E29}"/>
              </a:ext>
            </a:extLst>
          </p:cNvPr>
          <p:cNvCxnSpPr>
            <a:stCxn id="40" idx="0"/>
            <a:endCxn id="41" idx="2"/>
          </p:cNvCxnSpPr>
          <p:nvPr/>
        </p:nvCxnSpPr>
        <p:spPr>
          <a:xfrm flipV="1">
            <a:off x="6650759" y="5219716"/>
            <a:ext cx="0" cy="38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923999B0-A806-48C3-AA04-A4E30CC20536}"/>
              </a:ext>
            </a:extLst>
          </p:cNvPr>
          <p:cNvSpPr/>
          <p:nvPr/>
        </p:nvSpPr>
        <p:spPr>
          <a:xfrm>
            <a:off x="6830779" y="3419516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356323E3-27C4-4F63-89ED-47E115928669}"/>
              </a:ext>
            </a:extLst>
          </p:cNvPr>
          <p:cNvCxnSpPr>
            <a:cxnSpLocks/>
            <a:endCxn id="44" idx="4"/>
          </p:cNvCxnSpPr>
          <p:nvPr/>
        </p:nvCxnSpPr>
        <p:spPr>
          <a:xfrm flipV="1">
            <a:off x="7082807" y="3923572"/>
            <a:ext cx="0" cy="38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xmlns="" id="{346B627A-EB0C-48D4-B925-090A47C9D52D}"/>
                  </a:ext>
                </a:extLst>
              </p:cNvPr>
              <p:cNvSpPr/>
              <p:nvPr/>
            </p:nvSpPr>
            <p:spPr>
              <a:xfrm>
                <a:off x="6450774" y="5627664"/>
                <a:ext cx="4520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46B627A-EB0C-48D4-B925-090A47C9D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774" y="5627664"/>
                <a:ext cx="4520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xmlns="" id="{1A8E676C-53AE-4958-8A2D-692333634E86}"/>
                  </a:ext>
                </a:extLst>
              </p:cNvPr>
              <p:cNvSpPr/>
              <p:nvPr/>
            </p:nvSpPr>
            <p:spPr>
              <a:xfrm>
                <a:off x="6866028" y="3438824"/>
                <a:ext cx="4520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1A8E676C-53AE-4958-8A2D-692333634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028" y="3438824"/>
                <a:ext cx="4520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A85E76E4-79C6-44B7-BE17-C1DD797EFA0D}"/>
              </a:ext>
            </a:extLst>
          </p:cNvPr>
          <p:cNvCxnSpPr>
            <a:cxnSpLocks/>
          </p:cNvCxnSpPr>
          <p:nvPr/>
        </p:nvCxnSpPr>
        <p:spPr>
          <a:xfrm>
            <a:off x="5740315" y="4936330"/>
            <a:ext cx="370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87A5D43D-9F3D-4FD4-AE7E-DA4383850160}"/>
              </a:ext>
            </a:extLst>
          </p:cNvPr>
          <p:cNvCxnSpPr>
            <a:cxnSpLocks/>
          </p:cNvCxnSpPr>
          <p:nvPr/>
        </p:nvCxnSpPr>
        <p:spPr>
          <a:xfrm>
            <a:off x="5740315" y="4427628"/>
            <a:ext cx="370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18D0CEA3-B4E9-476F-BFD2-82BEB2950B41}"/>
              </a:ext>
            </a:extLst>
          </p:cNvPr>
          <p:cNvCxnSpPr>
            <a:cxnSpLocks/>
          </p:cNvCxnSpPr>
          <p:nvPr/>
        </p:nvCxnSpPr>
        <p:spPr>
          <a:xfrm>
            <a:off x="3888679" y="4936330"/>
            <a:ext cx="771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D5B0CFD0-F047-4A6D-A753-56EA9B6B1D64}"/>
              </a:ext>
            </a:extLst>
          </p:cNvPr>
          <p:cNvCxnSpPr>
            <a:cxnSpLocks/>
          </p:cNvCxnSpPr>
          <p:nvPr/>
        </p:nvCxnSpPr>
        <p:spPr>
          <a:xfrm>
            <a:off x="3888679" y="4427628"/>
            <a:ext cx="771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BCE77247-BD9B-458E-9087-8B6205EAC1C8}"/>
              </a:ext>
            </a:extLst>
          </p:cNvPr>
          <p:cNvSpPr/>
          <p:nvPr/>
        </p:nvSpPr>
        <p:spPr>
          <a:xfrm>
            <a:off x="6542747" y="1904144"/>
            <a:ext cx="1080120" cy="936104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BA138B8E-0A7B-45B5-84B1-00E6AF6E22E2}"/>
              </a:ext>
            </a:extLst>
          </p:cNvPr>
          <p:cNvSpPr txBox="1"/>
          <p:nvPr/>
        </p:nvSpPr>
        <p:spPr>
          <a:xfrm>
            <a:off x="6259205" y="1948667"/>
            <a:ext cx="1665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Fully Connected Layer</a:t>
            </a:r>
            <a:endParaRPr lang="ko-KR" altLang="en-US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49F559E3-C310-4377-A152-5FA2FFFECA0C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2339390" y="2871997"/>
            <a:ext cx="4752644" cy="54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39D91CD3-0AC6-448F-8627-7916A11ABC8C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3789894" y="2871997"/>
            <a:ext cx="3302140" cy="54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8AEC10BD-3E92-49C9-B5C0-97AF0617648E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5641530" y="2871997"/>
            <a:ext cx="1450504" cy="56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C0FC6217-2509-478B-8C28-B5ADB4F37A2F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082807" y="2871997"/>
            <a:ext cx="9227" cy="5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xmlns="" id="{CA3D291E-9978-45C6-A3C1-1A83083F86CB}"/>
                  </a:ext>
                </a:extLst>
              </p:cNvPr>
              <p:cNvSpPr/>
              <p:nvPr/>
            </p:nvSpPr>
            <p:spPr>
              <a:xfrm>
                <a:off x="8353946" y="2103857"/>
                <a:ext cx="4520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CA3D291E-9978-45C6-A3C1-1A83083F8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946" y="2103857"/>
                <a:ext cx="452013" cy="369332"/>
              </a:xfrm>
              <a:prstGeom prst="rect">
                <a:avLst/>
              </a:prstGeom>
              <a:blipFill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C88DD622-37A8-4BE0-996F-DE4E233207C3}"/>
              </a:ext>
            </a:extLst>
          </p:cNvPr>
          <p:cNvSpPr/>
          <p:nvPr/>
        </p:nvSpPr>
        <p:spPr>
          <a:xfrm>
            <a:off x="8290509" y="2085325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76F465B4-DA22-46C1-9774-E7029E431955}"/>
              </a:ext>
            </a:extLst>
          </p:cNvPr>
          <p:cNvCxnSpPr>
            <a:endCxn id="81" idx="2"/>
          </p:cNvCxnSpPr>
          <p:nvPr/>
        </p:nvCxnSpPr>
        <p:spPr>
          <a:xfrm flipV="1">
            <a:off x="7607388" y="2337353"/>
            <a:ext cx="683121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6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RNN-LSTM</a:t>
            </a:r>
            <a:r>
              <a:rPr lang="ko-KR" altLang="en-US" dirty="0"/>
              <a:t> 모델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2840E0C0-E2A6-4E91-B030-33760805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2)  </a:t>
            </a:r>
            <a:r>
              <a:rPr lang="ko-KR" altLang="en-US" sz="1600" dirty="0"/>
              <a:t>시간별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① </a:t>
            </a:r>
            <a:r>
              <a:rPr lang="en-US" altLang="ko-KR" sz="1600" dirty="0"/>
              <a:t>Input</a:t>
            </a:r>
            <a:r>
              <a:rPr lang="ko-KR" altLang="en-US" sz="1600" dirty="0"/>
              <a:t> </a:t>
            </a:r>
            <a:r>
              <a:rPr lang="en-US" altLang="ko-KR" sz="1600" dirty="0"/>
              <a:t>&amp;</a:t>
            </a:r>
            <a:r>
              <a:rPr lang="ko-KR" altLang="en-US" sz="1600" dirty="0"/>
              <a:t> </a:t>
            </a:r>
            <a:r>
              <a:rPr lang="en-US" altLang="ko-KR" sz="1600" dirty="0"/>
              <a:t>Output</a:t>
            </a:r>
            <a:r>
              <a:rPr lang="ko-KR" altLang="en-US" sz="1600" dirty="0"/>
              <a:t> </a:t>
            </a:r>
            <a:r>
              <a:rPr lang="en-US" altLang="ko-KR" sz="1600" dirty="0"/>
              <a:t>data</a:t>
            </a:r>
          </a:p>
          <a:p>
            <a:pPr marL="0" indent="0">
              <a:buNone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xmlns="" id="{469D9BE9-2BE0-48A1-AB60-ED6881E97C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0421116"/>
                  </p:ext>
                </p:extLst>
              </p:nvPr>
            </p:nvGraphicFramePr>
            <p:xfrm>
              <a:off x="539552" y="2564904"/>
              <a:ext cx="8352421" cy="20841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7820">
                      <a:extLst>
                        <a:ext uri="{9D8B030D-6E8A-4147-A177-3AD203B41FA5}">
                          <a16:colId xmlns:a16="http://schemas.microsoft.com/office/drawing/2014/main" xmlns="" val="756546045"/>
                        </a:ext>
                      </a:extLst>
                    </a:gridCol>
                    <a:gridCol w="4152820">
                      <a:extLst>
                        <a:ext uri="{9D8B030D-6E8A-4147-A177-3AD203B41FA5}">
                          <a16:colId xmlns:a16="http://schemas.microsoft.com/office/drawing/2014/main" xmlns="" val="676111171"/>
                        </a:ext>
                      </a:extLst>
                    </a:gridCol>
                    <a:gridCol w="1239486">
                      <a:extLst>
                        <a:ext uri="{9D8B030D-6E8A-4147-A177-3AD203B41FA5}">
                          <a16:colId xmlns:a16="http://schemas.microsoft.com/office/drawing/2014/main" xmlns="" val="3932540842"/>
                        </a:ext>
                      </a:extLst>
                    </a:gridCol>
                    <a:gridCol w="1352295">
                      <a:extLst>
                        <a:ext uri="{9D8B030D-6E8A-4147-A177-3AD203B41FA5}">
                          <a16:colId xmlns:a16="http://schemas.microsoft.com/office/drawing/2014/main" xmlns="" val="396940610"/>
                        </a:ext>
                      </a:extLst>
                    </a:gridCol>
                  </a:tblGrid>
                  <a:tr h="37129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Parameter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Explanation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Number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Dimension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2407645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24</a:t>
                          </a:r>
                          <a:r>
                            <a:rPr lang="ko-KR" altLang="en-US" dirty="0"/>
                            <a:t>시간 전력수요 예측 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1X24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297857675"/>
                      </a:ext>
                    </a:extLst>
                  </a:tr>
                  <a:tr h="10727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/>
                        </a:p>
                        <a:p>
                          <a:pPr algn="ctr" latinLnBrk="1"/>
                          <a:r>
                            <a:rPr lang="ko-KR" altLang="en-US" dirty="0"/>
                            <a:t>과거 </a:t>
                          </a:r>
                          <a:r>
                            <a:rPr lang="en-US" altLang="ko-KR" dirty="0"/>
                            <a:t>n</a:t>
                          </a:r>
                          <a:r>
                            <a:rPr lang="ko-KR" altLang="en-US" dirty="0"/>
                            <a:t>일동안 시간별</a:t>
                          </a:r>
                          <a:endParaRPr lang="en-US" altLang="ko-KR" dirty="0"/>
                        </a:p>
                        <a:p>
                          <a:pPr algn="ctr" latinLnBrk="1"/>
                          <a:r>
                            <a:rPr lang="ko-KR" altLang="en-US" sz="1400" dirty="0"/>
                            <a:t>월</a:t>
                          </a:r>
                          <a:r>
                            <a:rPr lang="en-US" altLang="ko-KR" sz="1400" dirty="0"/>
                            <a:t>, </a:t>
                          </a:r>
                          <a:r>
                            <a:rPr lang="ko-KR" altLang="en-US" sz="1400" dirty="0"/>
                            <a:t>일</a:t>
                          </a:r>
                          <a:r>
                            <a:rPr lang="en-US" altLang="ko-KR" sz="1400" dirty="0"/>
                            <a:t>, </a:t>
                          </a:r>
                          <a:r>
                            <a:rPr lang="ko-KR" altLang="en-US" sz="1400" dirty="0"/>
                            <a:t>요일</a:t>
                          </a:r>
                          <a:r>
                            <a:rPr lang="en-US" altLang="ko-KR" sz="1400" dirty="0"/>
                            <a:t>, </a:t>
                          </a:r>
                          <a:r>
                            <a:rPr lang="ko-KR" altLang="en-US" sz="1400" dirty="0"/>
                            <a:t>휴일여부</a:t>
                          </a:r>
                          <a:r>
                            <a:rPr lang="en-US" altLang="ko-KR" sz="1400" dirty="0"/>
                            <a:t>, </a:t>
                          </a:r>
                          <a:r>
                            <a:rPr lang="ko-KR" altLang="en-US" sz="1400" dirty="0"/>
                            <a:t>기상정보</a:t>
                          </a:r>
                          <a:r>
                            <a:rPr lang="en-US" altLang="ko-KR" sz="1400" dirty="0"/>
                            <a:t>(5), </a:t>
                          </a:r>
                          <a:r>
                            <a:rPr lang="ko-KR" altLang="en-US" sz="1400" dirty="0"/>
                            <a:t>전력수요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/>
                        </a:p>
                        <a:p>
                          <a:pPr algn="ctr" latinLnBrk="1"/>
                          <a:r>
                            <a:rPr lang="en-US" altLang="ko-KR" dirty="0"/>
                            <a:t>24n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/>
                        </a:p>
                        <a:p>
                          <a:pPr algn="ctr" latinLnBrk="1"/>
                          <a:r>
                            <a:rPr lang="en-US" altLang="ko-KR" dirty="0"/>
                            <a:t>24nX10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7069324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469D9BE9-2BE0-48A1-AB60-ED6881E97C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0421116"/>
                  </p:ext>
                </p:extLst>
              </p:nvPr>
            </p:nvGraphicFramePr>
            <p:xfrm>
              <a:off x="539552" y="2564904"/>
              <a:ext cx="8352421" cy="20841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7820">
                      <a:extLst>
                        <a:ext uri="{9D8B030D-6E8A-4147-A177-3AD203B41FA5}">
                          <a16:colId xmlns:a16="http://schemas.microsoft.com/office/drawing/2014/main" val="756546045"/>
                        </a:ext>
                      </a:extLst>
                    </a:gridCol>
                    <a:gridCol w="4152820">
                      <a:extLst>
                        <a:ext uri="{9D8B030D-6E8A-4147-A177-3AD203B41FA5}">
                          <a16:colId xmlns:a16="http://schemas.microsoft.com/office/drawing/2014/main" val="676111171"/>
                        </a:ext>
                      </a:extLst>
                    </a:gridCol>
                    <a:gridCol w="1239486">
                      <a:extLst>
                        <a:ext uri="{9D8B030D-6E8A-4147-A177-3AD203B41FA5}">
                          <a16:colId xmlns:a16="http://schemas.microsoft.com/office/drawing/2014/main" val="3932540842"/>
                        </a:ext>
                      </a:extLst>
                    </a:gridCol>
                    <a:gridCol w="1352295">
                      <a:extLst>
                        <a:ext uri="{9D8B030D-6E8A-4147-A177-3AD203B41FA5}">
                          <a16:colId xmlns:a16="http://schemas.microsoft.com/office/drawing/2014/main" val="396940610"/>
                        </a:ext>
                      </a:extLst>
                    </a:gridCol>
                  </a:tblGrid>
                  <a:tr h="37129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Parameter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Explanation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Number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Dimension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076456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79" t="-62857" r="-420833" b="-17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24</a:t>
                          </a:r>
                          <a:r>
                            <a:rPr lang="ko-KR" altLang="en-US" dirty="0"/>
                            <a:t>시간 전력수요 예측 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1X24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7857675"/>
                      </a:ext>
                    </a:extLst>
                  </a:tr>
                  <a:tr h="107276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79" t="-96610" r="-420833" b="-1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/>
                        </a:p>
                        <a:p>
                          <a:pPr algn="ctr" latinLnBrk="1"/>
                          <a:r>
                            <a:rPr lang="ko-KR" altLang="en-US" dirty="0"/>
                            <a:t>과거 </a:t>
                          </a:r>
                          <a:r>
                            <a:rPr lang="en-US" altLang="ko-KR" dirty="0"/>
                            <a:t>n</a:t>
                          </a:r>
                          <a:r>
                            <a:rPr lang="ko-KR" altLang="en-US" dirty="0"/>
                            <a:t>일동안 시간별</a:t>
                          </a:r>
                          <a:endParaRPr lang="en-US" altLang="ko-KR" dirty="0"/>
                        </a:p>
                        <a:p>
                          <a:pPr algn="ctr" latinLnBrk="1"/>
                          <a:r>
                            <a:rPr lang="ko-KR" altLang="en-US" sz="1400" dirty="0"/>
                            <a:t>월</a:t>
                          </a:r>
                          <a:r>
                            <a:rPr lang="en-US" altLang="ko-KR" sz="1400" dirty="0"/>
                            <a:t>, </a:t>
                          </a:r>
                          <a:r>
                            <a:rPr lang="ko-KR" altLang="en-US" sz="1400" dirty="0"/>
                            <a:t>일</a:t>
                          </a:r>
                          <a:r>
                            <a:rPr lang="en-US" altLang="ko-KR" sz="1400" dirty="0"/>
                            <a:t>, </a:t>
                          </a:r>
                          <a:r>
                            <a:rPr lang="ko-KR" altLang="en-US" sz="1400" dirty="0"/>
                            <a:t>요일</a:t>
                          </a:r>
                          <a:r>
                            <a:rPr lang="en-US" altLang="ko-KR" sz="1400" dirty="0"/>
                            <a:t>, </a:t>
                          </a:r>
                          <a:r>
                            <a:rPr lang="ko-KR" altLang="en-US" sz="1400" dirty="0"/>
                            <a:t>휴일여부</a:t>
                          </a:r>
                          <a:r>
                            <a:rPr lang="en-US" altLang="ko-KR" sz="1400" dirty="0"/>
                            <a:t>, </a:t>
                          </a:r>
                          <a:r>
                            <a:rPr lang="ko-KR" altLang="en-US" sz="1400" dirty="0"/>
                            <a:t>기상정보</a:t>
                          </a:r>
                          <a:r>
                            <a:rPr lang="en-US" altLang="ko-KR" sz="1400" dirty="0"/>
                            <a:t>(5), </a:t>
                          </a:r>
                          <a:r>
                            <a:rPr lang="ko-KR" altLang="en-US" sz="1400" dirty="0"/>
                            <a:t>전력수요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/>
                        </a:p>
                        <a:p>
                          <a:pPr algn="ctr" latinLnBrk="1"/>
                          <a:r>
                            <a:rPr lang="en-US" altLang="ko-KR" dirty="0"/>
                            <a:t>24n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/>
                        </a:p>
                        <a:p>
                          <a:pPr algn="ctr" latinLnBrk="1"/>
                          <a:r>
                            <a:rPr lang="en-US" altLang="ko-KR" dirty="0"/>
                            <a:t>24nX10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69324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53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32594"/>
            <a:ext cx="8229600" cy="5192750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설계블록도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데이터 선정 ∙ 수집 ∙ 가공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DNN </a:t>
            </a:r>
            <a:r>
              <a:rPr lang="ko-KR" altLang="en-US" dirty="0"/>
              <a:t>모델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RNN-LSTM </a:t>
            </a:r>
            <a:r>
              <a:rPr lang="ko-KR" altLang="en-US" dirty="0"/>
              <a:t>모델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성능평가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206503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661D3E1-DA59-403A-B0C1-71037648F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50" y="2625111"/>
            <a:ext cx="4239306" cy="36671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RNN-LSTM</a:t>
            </a:r>
            <a:r>
              <a:rPr lang="ko-KR" altLang="en-US" dirty="0"/>
              <a:t> 모델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2840E0C0-E2A6-4E91-B030-33760805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2) </a:t>
            </a:r>
            <a:r>
              <a:rPr lang="ko-KR" altLang="en-US" sz="1600" dirty="0"/>
              <a:t>시간별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① </a:t>
            </a:r>
            <a:r>
              <a:rPr lang="en-US" altLang="ko-KR" sz="1600" dirty="0"/>
              <a:t>Input</a:t>
            </a:r>
            <a:r>
              <a:rPr lang="ko-KR" altLang="en-US" sz="1600" dirty="0"/>
              <a:t> </a:t>
            </a:r>
            <a:r>
              <a:rPr lang="en-US" altLang="ko-KR" sz="1600" dirty="0"/>
              <a:t>&amp;</a:t>
            </a:r>
            <a:r>
              <a:rPr lang="ko-KR" altLang="en-US" sz="1600" dirty="0"/>
              <a:t> </a:t>
            </a:r>
            <a:r>
              <a:rPr lang="en-US" altLang="ko-KR" sz="1600" dirty="0"/>
              <a:t>Output</a:t>
            </a:r>
            <a:r>
              <a:rPr lang="ko-KR" altLang="en-US" sz="1600" dirty="0"/>
              <a:t> </a:t>
            </a:r>
            <a:r>
              <a:rPr lang="en-US" altLang="ko-KR" sz="1600" dirty="0"/>
              <a:t>data</a:t>
            </a:r>
          </a:p>
          <a:p>
            <a:pPr marL="0" indent="0">
              <a:buNone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∙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set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 코드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059D219-5126-432B-A377-BEFDEC47D4A3}"/>
              </a:ext>
            </a:extLst>
          </p:cNvPr>
          <p:cNvSpPr txBox="1"/>
          <p:nvPr/>
        </p:nvSpPr>
        <p:spPr>
          <a:xfrm>
            <a:off x="6317075" y="4941168"/>
            <a:ext cx="3330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n=5</a:t>
            </a:r>
          </a:p>
          <a:p>
            <a:r>
              <a:rPr lang="en-US" altLang="ko-KR" dirty="0" err="1"/>
              <a:t>trainX</a:t>
            </a:r>
            <a:r>
              <a:rPr lang="en-US" altLang="ko-KR" dirty="0"/>
              <a:t> : 2034 X 120 X 11</a:t>
            </a:r>
          </a:p>
          <a:p>
            <a:r>
              <a:rPr lang="en-US" altLang="ko-KR" dirty="0" err="1"/>
              <a:t>trainY</a:t>
            </a:r>
            <a:r>
              <a:rPr lang="en-US" altLang="ko-KR" dirty="0"/>
              <a:t> : 2034 X 24</a:t>
            </a:r>
          </a:p>
          <a:p>
            <a:r>
              <a:rPr lang="en-US" altLang="ko-KR" dirty="0" err="1"/>
              <a:t>testX</a:t>
            </a:r>
            <a:r>
              <a:rPr lang="en-US" altLang="ko-KR" dirty="0"/>
              <a:t> : 268 X 120 X 11</a:t>
            </a:r>
          </a:p>
          <a:p>
            <a:r>
              <a:rPr lang="en-US" altLang="ko-KR" dirty="0" err="1"/>
              <a:t>testY</a:t>
            </a:r>
            <a:r>
              <a:rPr lang="en-US" altLang="ko-KR" dirty="0"/>
              <a:t> : 268 X 24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BDE6FA3C-7950-4632-9155-0C5D9615ED16}"/>
                  </a:ext>
                </a:extLst>
              </p:cNvPr>
              <p:cNvSpPr txBox="1"/>
              <p:nvPr/>
            </p:nvSpPr>
            <p:spPr>
              <a:xfrm>
                <a:off x="4259912" y="4369952"/>
                <a:ext cx="196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E6FA3C-7950-4632-9155-0C5D9615E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912" y="4369952"/>
                <a:ext cx="1968272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45FEAACB-B920-42BA-AB73-EBB225509733}"/>
                  </a:ext>
                </a:extLst>
              </p:cNvPr>
              <p:cNvSpPr txBox="1"/>
              <p:nvPr/>
            </p:nvSpPr>
            <p:spPr>
              <a:xfrm>
                <a:off x="4796311" y="4777384"/>
                <a:ext cx="19682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  <a:p>
                <a:pPr algn="ctr"/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FEAACB-B920-42BA-AB73-EBB225509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311" y="4777384"/>
                <a:ext cx="196827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70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C203C78A-E17A-4162-A654-DFCB731C2227}"/>
              </a:ext>
            </a:extLst>
          </p:cNvPr>
          <p:cNvSpPr/>
          <p:nvPr/>
        </p:nvSpPr>
        <p:spPr>
          <a:xfrm>
            <a:off x="1212062" y="3343316"/>
            <a:ext cx="5859179" cy="577934"/>
          </a:xfrm>
          <a:prstGeom prst="roundRect">
            <a:avLst/>
          </a:prstGeom>
          <a:solidFill>
            <a:srgbClr val="0070C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RNN-LSTM</a:t>
            </a:r>
            <a:r>
              <a:rPr lang="ko-KR" altLang="en-US" dirty="0"/>
              <a:t> 모델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2840E0C0-E2A6-4E91-B030-33760805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2) </a:t>
            </a:r>
            <a:r>
              <a:rPr lang="ko-KR" altLang="en-US" sz="1600" dirty="0"/>
              <a:t>시간별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② Neural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(n=5)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FE4A3D3A-587D-49FB-BA37-DC16D599C802}"/>
              </a:ext>
            </a:extLst>
          </p:cNvPr>
          <p:cNvSpPr/>
          <p:nvPr/>
        </p:nvSpPr>
        <p:spPr>
          <a:xfrm>
            <a:off x="1048984" y="5608356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F7BB8B86-F2CF-4C5E-82E7-BD70CB4B12CC}"/>
              </a:ext>
            </a:extLst>
          </p:cNvPr>
          <p:cNvSpPr/>
          <p:nvPr/>
        </p:nvSpPr>
        <p:spPr>
          <a:xfrm>
            <a:off x="760952" y="4283612"/>
            <a:ext cx="1080120" cy="936104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9239AF-79DE-44ED-AEC2-26FDE86FC0CE}"/>
              </a:ext>
            </a:extLst>
          </p:cNvPr>
          <p:cNvSpPr txBox="1"/>
          <p:nvPr/>
        </p:nvSpPr>
        <p:spPr>
          <a:xfrm>
            <a:off x="760952" y="456699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7C37B7E7-33C0-4A3C-8BA1-B9B0F7DE5E4B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1301012" y="5219716"/>
            <a:ext cx="0" cy="38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413C27DA-0E62-4F87-8692-13AC574CFFD3}"/>
              </a:ext>
            </a:extLst>
          </p:cNvPr>
          <p:cNvSpPr/>
          <p:nvPr/>
        </p:nvSpPr>
        <p:spPr>
          <a:xfrm>
            <a:off x="1481032" y="3419516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3DE613-0950-49C1-8762-86B7271ABF0A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1733060" y="3923572"/>
            <a:ext cx="0" cy="38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xmlns="" id="{EEBD765A-3803-4729-9BAF-5C301B82A88E}"/>
                  </a:ext>
                </a:extLst>
              </p:cNvPr>
              <p:cNvSpPr/>
              <p:nvPr/>
            </p:nvSpPr>
            <p:spPr>
              <a:xfrm>
                <a:off x="1101027" y="5627664"/>
                <a:ext cx="4520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EBD765A-3803-4729-9BAF-5C301B82A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27" y="5627664"/>
                <a:ext cx="45201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1CA6F558-29D9-4EA1-9258-4F834C8C3DD3}"/>
                  </a:ext>
                </a:extLst>
              </p:cNvPr>
              <p:cNvSpPr/>
              <p:nvPr/>
            </p:nvSpPr>
            <p:spPr>
              <a:xfrm>
                <a:off x="1516281" y="3438824"/>
                <a:ext cx="4520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CA6F558-29D9-4EA1-9258-4F834C8C3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81" y="3438824"/>
                <a:ext cx="4520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BF4F4002-73F5-412D-A8C8-EE35D30F611F}"/>
              </a:ext>
            </a:extLst>
          </p:cNvPr>
          <p:cNvSpPr/>
          <p:nvPr/>
        </p:nvSpPr>
        <p:spPr>
          <a:xfrm>
            <a:off x="2499488" y="5608356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C49E6755-07D7-47FE-847C-230636B9E374}"/>
              </a:ext>
            </a:extLst>
          </p:cNvPr>
          <p:cNvSpPr/>
          <p:nvPr/>
        </p:nvSpPr>
        <p:spPr>
          <a:xfrm>
            <a:off x="2211456" y="4283612"/>
            <a:ext cx="1080120" cy="936104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6A6CF0D-8875-4D56-9A0F-E2600ED89452}"/>
              </a:ext>
            </a:extLst>
          </p:cNvPr>
          <p:cNvSpPr txBox="1"/>
          <p:nvPr/>
        </p:nvSpPr>
        <p:spPr>
          <a:xfrm>
            <a:off x="2211456" y="456699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52FB66E4-F764-4BF5-9338-240CC24E3CFF}"/>
              </a:ext>
            </a:extLst>
          </p:cNvPr>
          <p:cNvCxnSpPr>
            <a:stCxn id="19" idx="0"/>
            <a:endCxn id="20" idx="2"/>
          </p:cNvCxnSpPr>
          <p:nvPr/>
        </p:nvCxnSpPr>
        <p:spPr>
          <a:xfrm flipV="1">
            <a:off x="2751516" y="5219716"/>
            <a:ext cx="0" cy="38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6A720FD3-943B-4B56-9595-E5F352953400}"/>
              </a:ext>
            </a:extLst>
          </p:cNvPr>
          <p:cNvSpPr/>
          <p:nvPr/>
        </p:nvSpPr>
        <p:spPr>
          <a:xfrm>
            <a:off x="2931536" y="3419516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31652C8D-04A0-4105-A412-7EED404F0AA4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3183564" y="3923572"/>
            <a:ext cx="0" cy="38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066ECAAF-F0CD-4E4F-81DE-66280D64B0D2}"/>
                  </a:ext>
                </a:extLst>
              </p:cNvPr>
              <p:cNvSpPr/>
              <p:nvPr/>
            </p:nvSpPr>
            <p:spPr>
              <a:xfrm>
                <a:off x="2551531" y="5627664"/>
                <a:ext cx="4520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66ECAAF-F0CD-4E4F-81DE-66280D64B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531" y="5627664"/>
                <a:ext cx="4520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9455ABE3-AEFE-4868-9801-7E049823BB3E}"/>
                  </a:ext>
                </a:extLst>
              </p:cNvPr>
              <p:cNvSpPr/>
              <p:nvPr/>
            </p:nvSpPr>
            <p:spPr>
              <a:xfrm>
                <a:off x="2966785" y="3438824"/>
                <a:ext cx="4520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455ABE3-AEFE-4868-9801-7E049823BB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785" y="3438824"/>
                <a:ext cx="4520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FAEF9D0D-5C68-44D2-811B-8EF03B1C7D66}"/>
              </a:ext>
            </a:extLst>
          </p:cNvPr>
          <p:cNvCxnSpPr>
            <a:cxnSpLocks/>
          </p:cNvCxnSpPr>
          <p:nvPr/>
        </p:nvCxnSpPr>
        <p:spPr>
          <a:xfrm>
            <a:off x="1841072" y="4936330"/>
            <a:ext cx="370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7E500E9E-7904-42E3-AB73-6E275E65398B}"/>
              </a:ext>
            </a:extLst>
          </p:cNvPr>
          <p:cNvCxnSpPr>
            <a:cxnSpLocks/>
          </p:cNvCxnSpPr>
          <p:nvPr/>
        </p:nvCxnSpPr>
        <p:spPr>
          <a:xfrm>
            <a:off x="1841072" y="4427628"/>
            <a:ext cx="370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187DD15-52F5-4E5C-9298-054642142042}"/>
              </a:ext>
            </a:extLst>
          </p:cNvPr>
          <p:cNvSpPr txBox="1"/>
          <p:nvPr/>
        </p:nvSpPr>
        <p:spPr>
          <a:xfrm>
            <a:off x="3435592" y="4427628"/>
            <a:ext cx="92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B93E5299-DD9C-4C38-A07E-061FDA27C257}"/>
              </a:ext>
            </a:extLst>
          </p:cNvPr>
          <p:cNvSpPr/>
          <p:nvPr/>
        </p:nvSpPr>
        <p:spPr>
          <a:xfrm>
            <a:off x="4351124" y="5608356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B5533427-9585-454C-8524-7BB4073A0FEC}"/>
              </a:ext>
            </a:extLst>
          </p:cNvPr>
          <p:cNvSpPr/>
          <p:nvPr/>
        </p:nvSpPr>
        <p:spPr>
          <a:xfrm>
            <a:off x="4063092" y="4283612"/>
            <a:ext cx="1080120" cy="936104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E87A534-97CE-48FB-865D-FBE853B9D1E4}"/>
              </a:ext>
            </a:extLst>
          </p:cNvPr>
          <p:cNvSpPr txBox="1"/>
          <p:nvPr/>
        </p:nvSpPr>
        <p:spPr>
          <a:xfrm>
            <a:off x="4063092" y="456699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B7F3FF02-318E-42EE-AA79-7ADBB5B3988F}"/>
              </a:ext>
            </a:extLst>
          </p:cNvPr>
          <p:cNvCxnSpPr>
            <a:stCxn id="32" idx="0"/>
            <a:endCxn id="33" idx="2"/>
          </p:cNvCxnSpPr>
          <p:nvPr/>
        </p:nvCxnSpPr>
        <p:spPr>
          <a:xfrm flipV="1">
            <a:off x="4603152" y="5219716"/>
            <a:ext cx="0" cy="38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A3D84A1F-080C-427A-9FDE-BB64D64C3EE1}"/>
              </a:ext>
            </a:extLst>
          </p:cNvPr>
          <p:cNvSpPr/>
          <p:nvPr/>
        </p:nvSpPr>
        <p:spPr>
          <a:xfrm>
            <a:off x="4783172" y="3419516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398DCB8C-85AB-485A-9C52-36780EBC529F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5035200" y="3923572"/>
            <a:ext cx="0" cy="38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602568B5-5F84-4BD8-B3DD-DE78B49D76E0}"/>
                  </a:ext>
                </a:extLst>
              </p:cNvPr>
              <p:cNvSpPr/>
              <p:nvPr/>
            </p:nvSpPr>
            <p:spPr>
              <a:xfrm>
                <a:off x="4331159" y="5612460"/>
                <a:ext cx="4520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119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02568B5-5F84-4BD8-B3DD-DE78B49D7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159" y="5612460"/>
                <a:ext cx="452013" cy="369332"/>
              </a:xfrm>
              <a:prstGeom prst="rect">
                <a:avLst/>
              </a:prstGeom>
              <a:blipFill>
                <a:blip r:embed="rId6"/>
                <a:stretch>
                  <a:fillRect r="-21333"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xmlns="" id="{F332C1A9-CCAD-4502-B48D-ABAFA8FB5138}"/>
                  </a:ext>
                </a:extLst>
              </p:cNvPr>
              <p:cNvSpPr/>
              <p:nvPr/>
            </p:nvSpPr>
            <p:spPr>
              <a:xfrm>
                <a:off x="4747020" y="3429000"/>
                <a:ext cx="4520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119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F332C1A9-CCAD-4502-B48D-ABAFA8FB5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020" y="3429000"/>
                <a:ext cx="452013" cy="369332"/>
              </a:xfrm>
              <a:prstGeom prst="rect">
                <a:avLst/>
              </a:prstGeom>
              <a:blipFill>
                <a:blip r:embed="rId7"/>
                <a:stretch>
                  <a:fillRect r="-22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6737727E-CA0B-4647-B74D-690BAFC62FBB}"/>
              </a:ext>
            </a:extLst>
          </p:cNvPr>
          <p:cNvSpPr/>
          <p:nvPr/>
        </p:nvSpPr>
        <p:spPr>
          <a:xfrm>
            <a:off x="5801628" y="5608356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xmlns="" id="{A17D42B9-5EAC-4549-A732-19AA8934FCA7}"/>
              </a:ext>
            </a:extLst>
          </p:cNvPr>
          <p:cNvSpPr/>
          <p:nvPr/>
        </p:nvSpPr>
        <p:spPr>
          <a:xfrm>
            <a:off x="5513596" y="4283612"/>
            <a:ext cx="1080120" cy="936104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CCC3E8A-949B-4123-9BD8-28F17F5D1F5F}"/>
              </a:ext>
            </a:extLst>
          </p:cNvPr>
          <p:cNvSpPr txBox="1"/>
          <p:nvPr/>
        </p:nvSpPr>
        <p:spPr>
          <a:xfrm>
            <a:off x="5513596" y="456699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CBEDCA1E-6020-442B-B9B2-4EFC72819E29}"/>
              </a:ext>
            </a:extLst>
          </p:cNvPr>
          <p:cNvCxnSpPr>
            <a:stCxn id="40" idx="0"/>
            <a:endCxn id="41" idx="2"/>
          </p:cNvCxnSpPr>
          <p:nvPr/>
        </p:nvCxnSpPr>
        <p:spPr>
          <a:xfrm flipV="1">
            <a:off x="6053656" y="5219716"/>
            <a:ext cx="0" cy="38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923999B0-A806-48C3-AA04-A4E30CC20536}"/>
              </a:ext>
            </a:extLst>
          </p:cNvPr>
          <p:cNvSpPr/>
          <p:nvPr/>
        </p:nvSpPr>
        <p:spPr>
          <a:xfrm>
            <a:off x="6233676" y="3419516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356323E3-27C4-4F63-89ED-47E115928669}"/>
              </a:ext>
            </a:extLst>
          </p:cNvPr>
          <p:cNvCxnSpPr>
            <a:cxnSpLocks/>
            <a:endCxn id="44" idx="4"/>
          </p:cNvCxnSpPr>
          <p:nvPr/>
        </p:nvCxnSpPr>
        <p:spPr>
          <a:xfrm flipV="1">
            <a:off x="6485704" y="3923572"/>
            <a:ext cx="0" cy="38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xmlns="" id="{346B627A-EB0C-48D4-B925-090A47C9D52D}"/>
                  </a:ext>
                </a:extLst>
              </p:cNvPr>
              <p:cNvSpPr/>
              <p:nvPr/>
            </p:nvSpPr>
            <p:spPr>
              <a:xfrm>
                <a:off x="5853671" y="5627664"/>
                <a:ext cx="4520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46B627A-EB0C-48D4-B925-090A47C9D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671" y="5627664"/>
                <a:ext cx="452013" cy="369332"/>
              </a:xfrm>
              <a:prstGeom prst="rect">
                <a:avLst/>
              </a:prstGeom>
              <a:blipFill>
                <a:blip r:embed="rId8"/>
                <a:stretch>
                  <a:fillRect r="-243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xmlns="" id="{1A8E676C-53AE-4958-8A2D-692333634E86}"/>
                  </a:ext>
                </a:extLst>
              </p:cNvPr>
              <p:cNvSpPr/>
              <p:nvPr/>
            </p:nvSpPr>
            <p:spPr>
              <a:xfrm>
                <a:off x="6268925" y="3438824"/>
                <a:ext cx="4520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1A8E676C-53AE-4958-8A2D-692333634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925" y="3438824"/>
                <a:ext cx="452013" cy="369332"/>
              </a:xfrm>
              <a:prstGeom prst="rect">
                <a:avLst/>
              </a:prstGeom>
              <a:blipFill>
                <a:blip r:embed="rId9"/>
                <a:stretch>
                  <a:fillRect r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A85E76E4-79C6-44B7-BE17-C1DD797EFA0D}"/>
              </a:ext>
            </a:extLst>
          </p:cNvPr>
          <p:cNvCxnSpPr>
            <a:cxnSpLocks/>
          </p:cNvCxnSpPr>
          <p:nvPr/>
        </p:nvCxnSpPr>
        <p:spPr>
          <a:xfrm>
            <a:off x="5143212" y="4936330"/>
            <a:ext cx="370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87A5D43D-9F3D-4FD4-AE7E-DA4383850160}"/>
              </a:ext>
            </a:extLst>
          </p:cNvPr>
          <p:cNvCxnSpPr>
            <a:cxnSpLocks/>
          </p:cNvCxnSpPr>
          <p:nvPr/>
        </p:nvCxnSpPr>
        <p:spPr>
          <a:xfrm>
            <a:off x="5143212" y="4427628"/>
            <a:ext cx="370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18D0CEA3-B4E9-476F-BFD2-82BEB2950B41}"/>
              </a:ext>
            </a:extLst>
          </p:cNvPr>
          <p:cNvCxnSpPr>
            <a:cxnSpLocks/>
          </p:cNvCxnSpPr>
          <p:nvPr/>
        </p:nvCxnSpPr>
        <p:spPr>
          <a:xfrm>
            <a:off x="3291576" y="4936330"/>
            <a:ext cx="771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D5B0CFD0-F047-4A6D-A753-56EA9B6B1D64}"/>
              </a:ext>
            </a:extLst>
          </p:cNvPr>
          <p:cNvCxnSpPr>
            <a:cxnSpLocks/>
          </p:cNvCxnSpPr>
          <p:nvPr/>
        </p:nvCxnSpPr>
        <p:spPr>
          <a:xfrm>
            <a:off x="3291576" y="4427628"/>
            <a:ext cx="771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BCE77247-BD9B-458E-9087-8B6205EAC1C8}"/>
              </a:ext>
            </a:extLst>
          </p:cNvPr>
          <p:cNvSpPr/>
          <p:nvPr/>
        </p:nvSpPr>
        <p:spPr>
          <a:xfrm>
            <a:off x="5945644" y="1904144"/>
            <a:ext cx="1080120" cy="936104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BA138B8E-0A7B-45B5-84B1-00E6AF6E22E2}"/>
              </a:ext>
            </a:extLst>
          </p:cNvPr>
          <p:cNvSpPr txBox="1"/>
          <p:nvPr/>
        </p:nvSpPr>
        <p:spPr>
          <a:xfrm>
            <a:off x="5662102" y="1948667"/>
            <a:ext cx="1665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Fully Connected Layer</a:t>
            </a:r>
            <a:endParaRPr lang="ko-KR" altLang="en-US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49F559E3-C310-4377-A152-5FA2FFFECA0C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1742287" y="2871997"/>
            <a:ext cx="4752644" cy="54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39D91CD3-0AC6-448F-8627-7916A11ABC8C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3192791" y="2871997"/>
            <a:ext cx="3302140" cy="54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8AEC10BD-3E92-49C9-B5C0-97AF0617648E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5044427" y="2871997"/>
            <a:ext cx="1450504" cy="56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C0FC6217-2509-478B-8C28-B5ADB4F37A2F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6485704" y="2871997"/>
            <a:ext cx="9227" cy="5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xmlns="" id="{CA3D291E-9978-45C6-A3C1-1A83083F86CB}"/>
                  </a:ext>
                </a:extLst>
              </p:cNvPr>
              <p:cNvSpPr/>
              <p:nvPr/>
            </p:nvSpPr>
            <p:spPr>
              <a:xfrm>
                <a:off x="7817798" y="1201317"/>
                <a:ext cx="4520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CA3D291E-9978-45C6-A3C1-1A83083F8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798" y="1201317"/>
                <a:ext cx="452013" cy="369332"/>
              </a:xfrm>
              <a:prstGeom prst="rect">
                <a:avLst/>
              </a:prstGeom>
              <a:blipFill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76F465B4-DA22-46C1-9774-E7029E431955}"/>
              </a:ext>
            </a:extLst>
          </p:cNvPr>
          <p:cNvCxnSpPr>
            <a:cxnSpLocks/>
          </p:cNvCxnSpPr>
          <p:nvPr/>
        </p:nvCxnSpPr>
        <p:spPr>
          <a:xfrm flipV="1">
            <a:off x="7010285" y="2337353"/>
            <a:ext cx="683121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F81C866C-B386-4377-BA61-B569E9EFF5B8}"/>
              </a:ext>
            </a:extLst>
          </p:cNvPr>
          <p:cNvSpPr/>
          <p:nvPr/>
        </p:nvSpPr>
        <p:spPr>
          <a:xfrm>
            <a:off x="7668344" y="1096154"/>
            <a:ext cx="792088" cy="2688467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0938186D-688D-4071-8B08-BC7AE5BC5F1A}"/>
              </a:ext>
            </a:extLst>
          </p:cNvPr>
          <p:cNvSpPr/>
          <p:nvPr/>
        </p:nvSpPr>
        <p:spPr>
          <a:xfrm>
            <a:off x="7791777" y="1169486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14F3FBB1-7FE8-4FDA-BD49-E1A2C8EF3771}"/>
              </a:ext>
            </a:extLst>
          </p:cNvPr>
          <p:cNvSpPr/>
          <p:nvPr/>
        </p:nvSpPr>
        <p:spPr>
          <a:xfrm>
            <a:off x="7791777" y="1746874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83C8D6B7-DD03-40E8-8DB8-2956890952D0}"/>
              </a:ext>
            </a:extLst>
          </p:cNvPr>
          <p:cNvSpPr/>
          <p:nvPr/>
        </p:nvSpPr>
        <p:spPr>
          <a:xfrm>
            <a:off x="7791777" y="3271612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32662935-497F-411A-AD62-6DE186BF1C08}"/>
              </a:ext>
            </a:extLst>
          </p:cNvPr>
          <p:cNvSpPr/>
          <p:nvPr/>
        </p:nvSpPr>
        <p:spPr>
          <a:xfrm>
            <a:off x="7791777" y="2381705"/>
            <a:ext cx="504056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40371EC-EAC1-4EB7-B046-5F0512A0BEB9}"/>
              </a:ext>
            </a:extLst>
          </p:cNvPr>
          <p:cNvSpPr txBox="1"/>
          <p:nvPr/>
        </p:nvSpPr>
        <p:spPr>
          <a:xfrm>
            <a:off x="7883065" y="2944863"/>
            <a:ext cx="461665" cy="3858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2C199CF9-ADEF-4A25-82E6-C0B79C21F077}"/>
                  </a:ext>
                </a:extLst>
              </p:cNvPr>
              <p:cNvSpPr/>
              <p:nvPr/>
            </p:nvSpPr>
            <p:spPr>
              <a:xfrm>
                <a:off x="7843820" y="1789607"/>
                <a:ext cx="4520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C199CF9-ADEF-4A25-82E6-C0B79C21F0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820" y="1789607"/>
                <a:ext cx="452013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D61B3EFA-8B75-4F64-821E-F55C5225005D}"/>
                  </a:ext>
                </a:extLst>
              </p:cNvPr>
              <p:cNvSpPr/>
              <p:nvPr/>
            </p:nvSpPr>
            <p:spPr>
              <a:xfrm>
                <a:off x="7817797" y="2381705"/>
                <a:ext cx="4520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D61B3EFA-8B75-4F64-821E-F55C522500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797" y="2381705"/>
                <a:ext cx="452013" cy="369332"/>
              </a:xfrm>
              <a:prstGeom prst="rect">
                <a:avLst/>
              </a:prstGeom>
              <a:blipFill>
                <a:blip r:embed="rId1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541F221B-95BD-4E6B-9843-1F3D2799A0E0}"/>
                  </a:ext>
                </a:extLst>
              </p:cNvPr>
              <p:cNvSpPr/>
              <p:nvPr/>
            </p:nvSpPr>
            <p:spPr>
              <a:xfrm>
                <a:off x="7842511" y="3313791"/>
                <a:ext cx="4520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41F221B-95BD-4E6B-9843-1F3D2799A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511" y="3313791"/>
                <a:ext cx="452013" cy="369332"/>
              </a:xfrm>
              <a:prstGeom prst="rect">
                <a:avLst/>
              </a:prstGeom>
              <a:blipFill>
                <a:blip r:embed="rId13"/>
                <a:stretch>
                  <a:fillRect r="-2703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21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성능평가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xmlns="" id="{2840E0C0-E2A6-4E91-B030-337608056E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600" dirty="0"/>
                  <a:t>MAPE (Mean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Absolute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Percentage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Error)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    </a:t>
                </a:r>
                <a:r>
                  <a:rPr lang="ko-KR" altLang="en-US" sz="1600" dirty="0"/>
                  <a:t>예측의 오차율을 측정하기 위해 </a:t>
                </a:r>
                <a:r>
                  <a:rPr lang="en-US" altLang="ko-KR" sz="1600" dirty="0"/>
                  <a:t>MAPE </a:t>
                </a:r>
                <a:r>
                  <a:rPr lang="ko-KR" altLang="en-US" sz="1600" dirty="0"/>
                  <a:t>이용</a:t>
                </a:r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/>
                  <a:t>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𝑚𝑎𝑝𝑒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</m:t>
                        </m:r>
                      </m:e>
                    </m:nary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r>
                  <a:rPr lang="ko-KR" altLang="en-US" sz="1600" dirty="0"/>
                  <a:t>일별 </a:t>
                </a:r>
                <a:r>
                  <a:rPr lang="en-US" altLang="ko-KR" sz="1600" dirty="0"/>
                  <a:t>DNN, RNN </a:t>
                </a:r>
                <a:r>
                  <a:rPr lang="ko-KR" altLang="en-US" sz="1600" dirty="0"/>
                  <a:t>모델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840E0C0-E2A6-4E91-B030-337608056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C61D665-3D0E-45DD-806A-A1F9A89EB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68" y="3422391"/>
            <a:ext cx="4188578" cy="2843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13139FE-7B58-43EC-9E0F-ED4514A8706B}"/>
              </a:ext>
            </a:extLst>
          </p:cNvPr>
          <p:cNvSpPr txBox="1"/>
          <p:nvPr/>
        </p:nvSpPr>
        <p:spPr>
          <a:xfrm>
            <a:off x="3052392" y="4334470"/>
            <a:ext cx="162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DNN(</a:t>
            </a:r>
            <a:r>
              <a:rPr lang="ko-KR" altLang="en-US" dirty="0"/>
              <a:t>일별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Test : 5.10%</a:t>
            </a:r>
          </a:p>
          <a:p>
            <a:r>
              <a:rPr lang="en-US" altLang="ko-KR" dirty="0"/>
              <a:t>Train : 4.24%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FD23C0D-CCF6-48F5-A350-01EFBEBA5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963" y="3429000"/>
            <a:ext cx="4215139" cy="28430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C3A50F-5546-4339-82A1-A3F25B01EAE7}"/>
              </a:ext>
            </a:extLst>
          </p:cNvPr>
          <p:cNvSpPr txBox="1"/>
          <p:nvPr/>
        </p:nvSpPr>
        <p:spPr>
          <a:xfrm>
            <a:off x="7461611" y="4334470"/>
            <a:ext cx="1697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RNN(</a:t>
            </a:r>
            <a:r>
              <a:rPr lang="ko-KR" altLang="en-US" dirty="0"/>
              <a:t>일별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Test : 5.89%</a:t>
            </a:r>
          </a:p>
          <a:p>
            <a:r>
              <a:rPr lang="en-US" altLang="ko-KR" dirty="0"/>
              <a:t>Train : 4.87%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30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B582B50-3A67-4BD9-8DE1-DD679FAC6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366" y="2204864"/>
            <a:ext cx="4615305" cy="309634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성능평가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2840E0C0-E2A6-4E91-B030-33760805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시간별 </a:t>
            </a:r>
            <a:r>
              <a:rPr lang="en-US" altLang="ko-KR" sz="1600" dirty="0"/>
              <a:t>DNN, RNN </a:t>
            </a:r>
            <a:r>
              <a:rPr lang="ko-KR" altLang="en-US" sz="1600" dirty="0"/>
              <a:t>모델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04C6A83-9A93-4379-9B03-5F31572A7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32856"/>
            <a:ext cx="4409797" cy="30529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79C42AF-BB35-4F3E-8053-D27101603BF7}"/>
              </a:ext>
            </a:extLst>
          </p:cNvPr>
          <p:cNvSpPr txBox="1"/>
          <p:nvPr/>
        </p:nvSpPr>
        <p:spPr>
          <a:xfrm>
            <a:off x="2915135" y="3429000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DNN(</a:t>
            </a:r>
            <a:r>
              <a:rPr lang="ko-KR" altLang="en-US" dirty="0"/>
              <a:t>시간별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Test : 6.03%</a:t>
            </a:r>
          </a:p>
          <a:p>
            <a:r>
              <a:rPr lang="en-US" altLang="ko-KR" dirty="0"/>
              <a:t>Train : 2.7%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98C970E-0222-4AA1-ACE5-D64AAE55D59D}"/>
              </a:ext>
            </a:extLst>
          </p:cNvPr>
          <p:cNvSpPr txBox="1"/>
          <p:nvPr/>
        </p:nvSpPr>
        <p:spPr>
          <a:xfrm>
            <a:off x="7452320" y="3429000"/>
            <a:ext cx="2126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RNN(</a:t>
            </a:r>
            <a:r>
              <a:rPr lang="ko-KR" altLang="en-US" dirty="0"/>
              <a:t>시간별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Test : 5.98%</a:t>
            </a:r>
          </a:p>
          <a:p>
            <a:r>
              <a:rPr lang="en-US" altLang="ko-KR" dirty="0"/>
              <a:t>Train : 4.11%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71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1621F61-260B-4469-821F-23F531AEC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97" y="1916832"/>
            <a:ext cx="5161065" cy="351531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성능평가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2840E0C0-E2A6-4E91-B030-33760805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DNN (</a:t>
            </a:r>
            <a:r>
              <a:rPr lang="ko-KR" altLang="en-US" sz="1600" dirty="0"/>
              <a:t>일별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DC12EEB-ED7E-42C3-9065-C739EF372B6E}"/>
              </a:ext>
            </a:extLst>
          </p:cNvPr>
          <p:cNvSpPr txBox="1"/>
          <p:nvPr/>
        </p:nvSpPr>
        <p:spPr>
          <a:xfrm>
            <a:off x="4572000" y="2132856"/>
            <a:ext cx="564842" cy="115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EE8A1DC-F0E2-47FD-BA56-A1DE4A1B7171}"/>
              </a:ext>
            </a:extLst>
          </p:cNvPr>
          <p:cNvSpPr txBox="1"/>
          <p:nvPr/>
        </p:nvSpPr>
        <p:spPr>
          <a:xfrm>
            <a:off x="3779912" y="2274778"/>
            <a:ext cx="564842" cy="115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6EC358B-63A5-4E8A-B7C1-7DD8212DB3DD}"/>
              </a:ext>
            </a:extLst>
          </p:cNvPr>
          <p:cNvSpPr txBox="1"/>
          <p:nvPr/>
        </p:nvSpPr>
        <p:spPr>
          <a:xfrm>
            <a:off x="3101447" y="2420888"/>
            <a:ext cx="564842" cy="115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2334447-625D-41F2-BBCC-989A2A207DA8}"/>
              </a:ext>
            </a:extLst>
          </p:cNvPr>
          <p:cNvSpPr txBox="1"/>
          <p:nvPr/>
        </p:nvSpPr>
        <p:spPr>
          <a:xfrm>
            <a:off x="5457662" y="2638653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전력수요가 높은 여름과 겨울에 상대적으로 오차율이 크다</a:t>
            </a:r>
          </a:p>
        </p:txBody>
      </p:sp>
    </p:spTree>
    <p:extLst>
      <p:ext uri="{BB962C8B-B14F-4D97-AF65-F5344CB8AC3E}">
        <p14:creationId xmlns:p14="http://schemas.microsoft.com/office/powerpoint/2010/main" val="219378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성능평가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2840E0C0-E2A6-4E91-B030-33760805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RNN (</a:t>
            </a:r>
            <a:r>
              <a:rPr lang="ko-KR" altLang="en-US" sz="1600" dirty="0"/>
              <a:t>일별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4579139-E960-439E-8673-C02531214A1B}"/>
              </a:ext>
            </a:extLst>
          </p:cNvPr>
          <p:cNvSpPr txBox="1"/>
          <p:nvPr/>
        </p:nvSpPr>
        <p:spPr>
          <a:xfrm>
            <a:off x="5652119" y="2991740"/>
            <a:ext cx="3203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DNN</a:t>
            </a:r>
            <a:r>
              <a:rPr lang="ko-KR" altLang="en-US" dirty="0"/>
              <a:t>에 비해 균등하게 오차율이 분포하고 있는 것을 알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16C8DED-B097-4DF8-8B3D-9F04FEB9D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11" y="2132856"/>
            <a:ext cx="491447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계획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2840E0C0-E2A6-4E91-B030-33760805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1) PCA, Autoencoder </a:t>
            </a:r>
            <a:r>
              <a:rPr lang="ko-KR" altLang="en-US" sz="1600" dirty="0"/>
              <a:t>등을 통한 차원 축소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2) ARIMA </a:t>
            </a:r>
            <a:r>
              <a:rPr lang="ko-KR" altLang="en-US" sz="1600" dirty="0"/>
              <a:t>등 통계적 모형과 비교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3) </a:t>
            </a:r>
            <a:r>
              <a:rPr lang="ko-KR" altLang="en-US" sz="1600" dirty="0"/>
              <a:t>계절별 성능평가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4) RNN </a:t>
            </a:r>
            <a:r>
              <a:rPr lang="ko-KR" altLang="en-US" sz="1600" dirty="0"/>
              <a:t>변형 모델 시도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740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설계블록도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32594"/>
            <a:ext cx="8229600" cy="5192750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1946E54-843C-4CCA-9A89-BD0612D75E02}"/>
              </a:ext>
            </a:extLst>
          </p:cNvPr>
          <p:cNvSpPr/>
          <p:nvPr/>
        </p:nvSpPr>
        <p:spPr>
          <a:xfrm>
            <a:off x="935596" y="1851930"/>
            <a:ext cx="1908212" cy="471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xmlns="" id="{D944FB78-864F-411C-8159-5DA5E62756DB}"/>
              </a:ext>
            </a:extLst>
          </p:cNvPr>
          <p:cNvSpPr/>
          <p:nvPr/>
        </p:nvSpPr>
        <p:spPr>
          <a:xfrm>
            <a:off x="1385646" y="2548831"/>
            <a:ext cx="1008112" cy="48968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35DD914-E9BB-47E2-8175-D00DC61BE9F7}"/>
              </a:ext>
            </a:extLst>
          </p:cNvPr>
          <p:cNvSpPr/>
          <p:nvPr/>
        </p:nvSpPr>
        <p:spPr>
          <a:xfrm>
            <a:off x="2912345" y="3429000"/>
            <a:ext cx="3506703" cy="314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4D4B603-94ED-4058-9A7C-5567704649B5}"/>
              </a:ext>
            </a:extLst>
          </p:cNvPr>
          <p:cNvSpPr/>
          <p:nvPr/>
        </p:nvSpPr>
        <p:spPr>
          <a:xfrm>
            <a:off x="3711591" y="1884040"/>
            <a:ext cx="1908212" cy="471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B7CB89C-4D25-48C6-857E-F1EAE1CDEC92}"/>
              </a:ext>
            </a:extLst>
          </p:cNvPr>
          <p:cNvSpPr/>
          <p:nvPr/>
        </p:nvSpPr>
        <p:spPr>
          <a:xfrm>
            <a:off x="6660232" y="1884040"/>
            <a:ext cx="1908212" cy="471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통형 21">
            <a:extLst>
              <a:ext uri="{FF2B5EF4-FFF2-40B4-BE49-F238E27FC236}">
                <a16:creationId xmlns:a16="http://schemas.microsoft.com/office/drawing/2014/main" xmlns="" id="{63B1B204-7B1C-40D6-9683-733BE0FDCCB1}"/>
              </a:ext>
            </a:extLst>
          </p:cNvPr>
          <p:cNvSpPr/>
          <p:nvPr/>
        </p:nvSpPr>
        <p:spPr>
          <a:xfrm>
            <a:off x="4161640" y="2619685"/>
            <a:ext cx="1008112" cy="48968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xmlns="" id="{8FB74044-C547-496A-BCE2-8D0B4D6C4C02}"/>
              </a:ext>
            </a:extLst>
          </p:cNvPr>
          <p:cNvSpPr/>
          <p:nvPr/>
        </p:nvSpPr>
        <p:spPr>
          <a:xfrm>
            <a:off x="2408289" y="4133030"/>
            <a:ext cx="1008112" cy="48968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xmlns="" id="{C3BE65DB-9181-4F72-8702-ACBAC99A954C}"/>
              </a:ext>
            </a:extLst>
          </p:cNvPr>
          <p:cNvSpPr/>
          <p:nvPr/>
        </p:nvSpPr>
        <p:spPr>
          <a:xfrm>
            <a:off x="5914992" y="4195482"/>
            <a:ext cx="1008112" cy="48968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xmlns="" id="{9CCFA492-F443-4101-8D3F-C0638C6034A6}"/>
              </a:ext>
            </a:extLst>
          </p:cNvPr>
          <p:cNvSpPr/>
          <p:nvPr/>
        </p:nvSpPr>
        <p:spPr>
          <a:xfrm>
            <a:off x="866071" y="4133030"/>
            <a:ext cx="1008112" cy="48968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8CCA70B-8B35-447A-86FF-46215A572714}"/>
              </a:ext>
            </a:extLst>
          </p:cNvPr>
          <p:cNvSpPr/>
          <p:nvPr/>
        </p:nvSpPr>
        <p:spPr>
          <a:xfrm>
            <a:off x="1945224" y="4957743"/>
            <a:ext cx="1908212" cy="703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0852C8B0-E88F-4CD4-9656-80816C0AC38A}"/>
              </a:ext>
            </a:extLst>
          </p:cNvPr>
          <p:cNvSpPr/>
          <p:nvPr/>
        </p:nvSpPr>
        <p:spPr>
          <a:xfrm>
            <a:off x="5477957" y="5033811"/>
            <a:ext cx="1908212" cy="471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7BA0C41-9205-4578-8CCC-B863EF6756EB}"/>
              </a:ext>
            </a:extLst>
          </p:cNvPr>
          <p:cNvSpPr/>
          <p:nvPr/>
        </p:nvSpPr>
        <p:spPr>
          <a:xfrm>
            <a:off x="5470692" y="5876735"/>
            <a:ext cx="1908212" cy="471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1264BD0-8CCB-43A9-A513-3ED75B61DAAD}"/>
              </a:ext>
            </a:extLst>
          </p:cNvPr>
          <p:cNvSpPr txBox="1"/>
          <p:nvPr/>
        </p:nvSpPr>
        <p:spPr>
          <a:xfrm>
            <a:off x="935596" y="1844824"/>
            <a:ext cx="190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기상청</a:t>
            </a:r>
            <a:endParaRPr lang="en-US" altLang="ko-KR" sz="1200" dirty="0"/>
          </a:p>
          <a:p>
            <a:pPr algn="ctr"/>
            <a:r>
              <a:rPr lang="ko-KR" altLang="en-US" sz="1200" dirty="0"/>
              <a:t>국가기후데이터센터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DA772EB-28F7-4A58-8681-75CA30EF331B}"/>
              </a:ext>
            </a:extLst>
          </p:cNvPr>
          <p:cNvSpPr txBox="1"/>
          <p:nvPr/>
        </p:nvSpPr>
        <p:spPr>
          <a:xfrm>
            <a:off x="3711590" y="1856729"/>
            <a:ext cx="190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전력거래소</a:t>
            </a:r>
            <a:endParaRPr lang="en-US" altLang="ko-KR" sz="1200" dirty="0"/>
          </a:p>
          <a:p>
            <a:pPr algn="ctr"/>
            <a:r>
              <a:rPr lang="ko-KR" altLang="en-US" sz="1200" dirty="0"/>
              <a:t>전력통계정보시스템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055DE9F-0E42-4342-99F2-A3B5F62C33DF}"/>
              </a:ext>
            </a:extLst>
          </p:cNvPr>
          <p:cNvSpPr txBox="1"/>
          <p:nvPr/>
        </p:nvSpPr>
        <p:spPr>
          <a:xfrm>
            <a:off x="6660231" y="1999873"/>
            <a:ext cx="190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기타 상황정보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D51C79E-7DAB-448C-AF46-4BF26995C01F}"/>
              </a:ext>
            </a:extLst>
          </p:cNvPr>
          <p:cNvSpPr txBox="1"/>
          <p:nvPr/>
        </p:nvSpPr>
        <p:spPr>
          <a:xfrm>
            <a:off x="1446917" y="2676661"/>
            <a:ext cx="102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기상 정보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61908DB-9116-4B2A-9238-1E3158C7CAB2}"/>
              </a:ext>
            </a:extLst>
          </p:cNvPr>
          <p:cNvSpPr txBox="1"/>
          <p:nvPr/>
        </p:nvSpPr>
        <p:spPr>
          <a:xfrm>
            <a:off x="4139952" y="2761183"/>
            <a:ext cx="114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전력수요량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4B8B2BB-4829-422B-A9FC-69AE8C115DE0}"/>
              </a:ext>
            </a:extLst>
          </p:cNvPr>
          <p:cNvSpPr txBox="1"/>
          <p:nvPr/>
        </p:nvSpPr>
        <p:spPr>
          <a:xfrm>
            <a:off x="2983107" y="3429000"/>
            <a:ext cx="3359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Data Preprocessing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F9E1369-243D-4142-9496-478E75C7E847}"/>
              </a:ext>
            </a:extLst>
          </p:cNvPr>
          <p:cNvSpPr txBox="1"/>
          <p:nvPr/>
        </p:nvSpPr>
        <p:spPr>
          <a:xfrm>
            <a:off x="851540" y="4240269"/>
            <a:ext cx="1022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Validation</a:t>
            </a:r>
          </a:p>
          <a:p>
            <a:pPr algn="ctr"/>
            <a:r>
              <a:rPr lang="en-US" altLang="ko-KR" sz="1000" dirty="0"/>
              <a:t>Data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78FD20D-509E-4658-9557-7D8BB1783F43}"/>
              </a:ext>
            </a:extLst>
          </p:cNvPr>
          <p:cNvSpPr txBox="1"/>
          <p:nvPr/>
        </p:nvSpPr>
        <p:spPr>
          <a:xfrm>
            <a:off x="2393758" y="4248699"/>
            <a:ext cx="1022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Training</a:t>
            </a:r>
          </a:p>
          <a:p>
            <a:pPr algn="ctr"/>
            <a:r>
              <a:rPr lang="en-US" altLang="ko-KR" sz="1000" dirty="0"/>
              <a:t>Data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DABD743-F5E9-40F4-A6EA-91FB12168202}"/>
              </a:ext>
            </a:extLst>
          </p:cNvPr>
          <p:cNvSpPr txBox="1"/>
          <p:nvPr/>
        </p:nvSpPr>
        <p:spPr>
          <a:xfrm>
            <a:off x="5914992" y="4305771"/>
            <a:ext cx="1022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Test</a:t>
            </a:r>
          </a:p>
          <a:p>
            <a:pPr algn="ctr"/>
            <a:r>
              <a:rPr lang="en-US" altLang="ko-KR" sz="1000" dirty="0"/>
              <a:t>Data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A858E69-47FB-40F1-AACF-74BE600CF9F2}"/>
              </a:ext>
            </a:extLst>
          </p:cNvPr>
          <p:cNvSpPr txBox="1"/>
          <p:nvPr/>
        </p:nvSpPr>
        <p:spPr>
          <a:xfrm>
            <a:off x="1949160" y="4941168"/>
            <a:ext cx="190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Deep Learning</a:t>
            </a:r>
          </a:p>
          <a:p>
            <a:pPr algn="ctr"/>
            <a:r>
              <a:rPr lang="en-US" altLang="ko-KR" sz="1200" dirty="0"/>
              <a:t>Algorithm</a:t>
            </a:r>
          </a:p>
          <a:p>
            <a:pPr algn="ctr"/>
            <a:r>
              <a:rPr lang="en-US" altLang="ko-KR" sz="1200" dirty="0"/>
              <a:t>(DNN / RNN etc.)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A5B73BC-EFD5-4ADE-B687-9B48A2A56BAB}"/>
              </a:ext>
            </a:extLst>
          </p:cNvPr>
          <p:cNvSpPr txBox="1"/>
          <p:nvPr/>
        </p:nvSpPr>
        <p:spPr>
          <a:xfrm>
            <a:off x="5632817" y="5071910"/>
            <a:ext cx="156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예측 모델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EFBA8E7-CBE9-4A50-8C06-E7E6D9F38164}"/>
              </a:ext>
            </a:extLst>
          </p:cNvPr>
          <p:cNvSpPr txBox="1"/>
          <p:nvPr/>
        </p:nvSpPr>
        <p:spPr>
          <a:xfrm>
            <a:off x="5477957" y="5944993"/>
            <a:ext cx="190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오차 측정 및 결과 시각화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39FF53B8-D6F7-4673-8B6A-9E79C975154E}"/>
              </a:ext>
            </a:extLst>
          </p:cNvPr>
          <p:cNvCxnSpPr>
            <a:stCxn id="29" idx="2"/>
            <a:endCxn id="10" idx="1"/>
          </p:cNvCxnSpPr>
          <p:nvPr/>
        </p:nvCxnSpPr>
        <p:spPr>
          <a:xfrm>
            <a:off x="1889702" y="2306489"/>
            <a:ext cx="0" cy="242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B1BC1C5B-1FD8-4E23-ABAD-1E6D8A4B8432}"/>
              </a:ext>
            </a:extLst>
          </p:cNvPr>
          <p:cNvCxnSpPr>
            <a:cxnSpLocks/>
            <a:stCxn id="20" idx="2"/>
            <a:endCxn id="22" idx="1"/>
          </p:cNvCxnSpPr>
          <p:nvPr/>
        </p:nvCxnSpPr>
        <p:spPr>
          <a:xfrm flipH="1">
            <a:off x="4665696" y="2355304"/>
            <a:ext cx="1" cy="264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115A7253-EB2D-4898-A43C-D55B806AE251}"/>
              </a:ext>
            </a:extLst>
          </p:cNvPr>
          <p:cNvCxnSpPr>
            <a:stCxn id="22" idx="3"/>
            <a:endCxn id="34" idx="0"/>
          </p:cNvCxnSpPr>
          <p:nvPr/>
        </p:nvCxnSpPr>
        <p:spPr>
          <a:xfrm flipH="1">
            <a:off x="4662715" y="3109369"/>
            <a:ext cx="2981" cy="319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575DAD23-AAF7-4F0F-94B5-2E0D063BAF97}"/>
              </a:ext>
            </a:extLst>
          </p:cNvPr>
          <p:cNvCxnSpPr>
            <a:stCxn id="10" idx="3"/>
            <a:endCxn id="10" idx="3"/>
          </p:cNvCxnSpPr>
          <p:nvPr/>
        </p:nvCxnSpPr>
        <p:spPr>
          <a:xfrm>
            <a:off x="1889702" y="303851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3434C09D-41FC-454C-B712-4BE08A64F51C}"/>
              </a:ext>
            </a:extLst>
          </p:cNvPr>
          <p:cNvCxnSpPr>
            <a:stCxn id="10" idx="3"/>
          </p:cNvCxnSpPr>
          <p:nvPr/>
        </p:nvCxnSpPr>
        <p:spPr>
          <a:xfrm>
            <a:off x="1889702" y="3038515"/>
            <a:ext cx="0" cy="230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640D7813-EFFC-44F5-91C7-38EBA3160853}"/>
              </a:ext>
            </a:extLst>
          </p:cNvPr>
          <p:cNvCxnSpPr>
            <a:cxnSpLocks/>
          </p:cNvCxnSpPr>
          <p:nvPr/>
        </p:nvCxnSpPr>
        <p:spPr>
          <a:xfrm>
            <a:off x="1889702" y="3269184"/>
            <a:ext cx="27730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0837FDF7-8357-46B2-A752-28D754D35A5F}"/>
              </a:ext>
            </a:extLst>
          </p:cNvPr>
          <p:cNvCxnSpPr>
            <a:cxnSpLocks/>
          </p:cNvCxnSpPr>
          <p:nvPr/>
        </p:nvCxnSpPr>
        <p:spPr>
          <a:xfrm>
            <a:off x="4662715" y="3269184"/>
            <a:ext cx="2951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C4E98CE0-5281-497A-8B25-227C291C3856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614337" y="2355304"/>
            <a:ext cx="1" cy="91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2D84CFD5-4AF2-455C-AC31-4E1B1FF367A1}"/>
              </a:ext>
            </a:extLst>
          </p:cNvPr>
          <p:cNvCxnSpPr>
            <a:stCxn id="34" idx="2"/>
          </p:cNvCxnSpPr>
          <p:nvPr/>
        </p:nvCxnSpPr>
        <p:spPr>
          <a:xfrm>
            <a:off x="4662715" y="3767554"/>
            <a:ext cx="0" cy="161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8E22F00C-5747-476D-AECD-6709022E78BA}"/>
              </a:ext>
            </a:extLst>
          </p:cNvPr>
          <p:cNvCxnSpPr>
            <a:cxnSpLocks/>
          </p:cNvCxnSpPr>
          <p:nvPr/>
        </p:nvCxnSpPr>
        <p:spPr>
          <a:xfrm flipV="1">
            <a:off x="4662715" y="3921949"/>
            <a:ext cx="1751113" cy="7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1D56F40E-9937-4CE1-A6B1-89C620B5AF8C}"/>
              </a:ext>
            </a:extLst>
          </p:cNvPr>
          <p:cNvCxnSpPr>
            <a:cxnSpLocks/>
          </p:cNvCxnSpPr>
          <p:nvPr/>
        </p:nvCxnSpPr>
        <p:spPr>
          <a:xfrm flipH="1" flipV="1">
            <a:off x="1385646" y="3914929"/>
            <a:ext cx="3277071" cy="14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99A4876F-06EE-4E49-BB4E-B9E32E4AD39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912345" y="3912883"/>
            <a:ext cx="0" cy="220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EE1E3316-2A4D-4366-8D04-689E8F2A68ED}"/>
              </a:ext>
            </a:extLst>
          </p:cNvPr>
          <p:cNvCxnSpPr>
            <a:cxnSpLocks/>
            <a:endCxn id="25" idx="1"/>
          </p:cNvCxnSpPr>
          <p:nvPr/>
        </p:nvCxnSpPr>
        <p:spPr>
          <a:xfrm flipH="1">
            <a:off x="1370127" y="3922641"/>
            <a:ext cx="15519" cy="210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73C17D75-6434-4DA0-B316-D0FB367A4060}"/>
              </a:ext>
            </a:extLst>
          </p:cNvPr>
          <p:cNvCxnSpPr>
            <a:endCxn id="24" idx="1"/>
          </p:cNvCxnSpPr>
          <p:nvPr/>
        </p:nvCxnSpPr>
        <p:spPr>
          <a:xfrm>
            <a:off x="6413828" y="3928969"/>
            <a:ext cx="5220" cy="266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C7312AD0-01BC-441B-956D-D9C1140EAEC2}"/>
              </a:ext>
            </a:extLst>
          </p:cNvPr>
          <p:cNvCxnSpPr>
            <a:stCxn id="36" idx="2"/>
            <a:endCxn id="38" idx="0"/>
          </p:cNvCxnSpPr>
          <p:nvPr/>
        </p:nvCxnSpPr>
        <p:spPr>
          <a:xfrm flipH="1">
            <a:off x="2903266" y="4648809"/>
            <a:ext cx="1814" cy="292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xmlns="" id="{A15A844E-F2A8-43D5-9B0A-FCED06E29FBF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1362862" y="4640379"/>
            <a:ext cx="15519" cy="588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8568E172-F484-4084-A9BA-7B624174B04F}"/>
              </a:ext>
            </a:extLst>
          </p:cNvPr>
          <p:cNvCxnSpPr/>
          <p:nvPr/>
        </p:nvCxnSpPr>
        <p:spPr>
          <a:xfrm>
            <a:off x="1385646" y="5229200"/>
            <a:ext cx="5595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7C7B4B89-9351-45EF-AD7D-C960E07F9189}"/>
              </a:ext>
            </a:extLst>
          </p:cNvPr>
          <p:cNvCxnSpPr/>
          <p:nvPr/>
        </p:nvCxnSpPr>
        <p:spPr>
          <a:xfrm flipH="1">
            <a:off x="6432063" y="4716422"/>
            <a:ext cx="1814" cy="294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C27F7AB4-D613-4E71-9B9B-27CB48240B24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417601" y="5530669"/>
            <a:ext cx="7197" cy="346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D4B7E8E4-7873-4A90-B827-8366A3B9221A}"/>
              </a:ext>
            </a:extLst>
          </p:cNvPr>
          <p:cNvCxnSpPr>
            <a:cxnSpLocks/>
            <a:stCxn id="38" idx="3"/>
            <a:endCxn id="27" idx="1"/>
          </p:cNvCxnSpPr>
          <p:nvPr/>
        </p:nvCxnSpPr>
        <p:spPr>
          <a:xfrm>
            <a:off x="3857372" y="5264334"/>
            <a:ext cx="1620585" cy="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46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선정 ∙ 수집 ∙ 가공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2840E0C0-E2A6-4E91-B030-33760805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선정</a:t>
            </a:r>
            <a:endParaRPr lang="en-US" altLang="ko-KR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1) </a:t>
            </a:r>
            <a:r>
              <a:rPr lang="ko-KR" altLang="en-US" sz="1600" dirty="0"/>
              <a:t>시간정보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</a:t>
            </a:r>
            <a:r>
              <a:rPr lang="ko-KR" altLang="en-US" sz="1600" dirty="0"/>
              <a:t>월</a:t>
            </a:r>
            <a:r>
              <a:rPr lang="en-US" altLang="ko-KR" sz="1600" dirty="0"/>
              <a:t>, </a:t>
            </a:r>
            <a:r>
              <a:rPr lang="ko-KR" altLang="en-US" sz="1600" dirty="0"/>
              <a:t>일</a:t>
            </a:r>
            <a:r>
              <a:rPr lang="en-US" altLang="ko-KR" sz="1600" dirty="0"/>
              <a:t>, </a:t>
            </a:r>
            <a:r>
              <a:rPr lang="ko-KR" altLang="en-US" sz="1600" dirty="0"/>
              <a:t>요일</a:t>
            </a:r>
            <a:r>
              <a:rPr lang="en-US" altLang="ko-KR" sz="1600" dirty="0"/>
              <a:t>, </a:t>
            </a:r>
            <a:r>
              <a:rPr lang="ko-KR" altLang="en-US" sz="1600" dirty="0"/>
              <a:t>시간</a:t>
            </a:r>
            <a:r>
              <a:rPr lang="en-US" altLang="ko-KR" sz="1600" dirty="0"/>
              <a:t>, </a:t>
            </a:r>
            <a:r>
              <a:rPr lang="ko-KR" altLang="en-US" sz="1600" dirty="0"/>
              <a:t>휴일여부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600" dirty="0"/>
              <a:t> </a:t>
            </a:r>
          </a:p>
          <a:p>
            <a:pPr marL="0" indent="0">
              <a:buNone/>
            </a:pPr>
            <a:r>
              <a:rPr lang="en-US" altLang="ko-KR" sz="1600" dirty="0"/>
              <a:t> 2) </a:t>
            </a:r>
            <a:r>
              <a:rPr lang="ko-KR" altLang="en-US" sz="1600" dirty="0"/>
              <a:t>기상정보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</a:t>
            </a:r>
            <a:r>
              <a:rPr lang="ko-KR" altLang="en-US" sz="1600" dirty="0"/>
              <a:t>기온</a:t>
            </a:r>
            <a:r>
              <a:rPr lang="en-US" altLang="ko-KR" sz="1600" dirty="0"/>
              <a:t>, </a:t>
            </a:r>
            <a:r>
              <a:rPr lang="ko-KR" altLang="en-US" sz="1600" dirty="0"/>
              <a:t>풍속</a:t>
            </a:r>
            <a:r>
              <a:rPr lang="en-US" altLang="ko-KR" sz="1600" dirty="0"/>
              <a:t>, </a:t>
            </a:r>
            <a:r>
              <a:rPr lang="ko-KR" altLang="en-US" sz="1600" dirty="0"/>
              <a:t>습도</a:t>
            </a:r>
            <a:r>
              <a:rPr lang="en-US" altLang="ko-KR" sz="1600" dirty="0"/>
              <a:t>, </a:t>
            </a:r>
            <a:r>
              <a:rPr lang="ko-KR" altLang="en-US" sz="1600" dirty="0"/>
              <a:t>증기압</a:t>
            </a:r>
            <a:r>
              <a:rPr lang="en-US" altLang="ko-KR" sz="1600" dirty="0"/>
              <a:t>, </a:t>
            </a:r>
            <a:r>
              <a:rPr lang="ko-KR" altLang="en-US" sz="1600" dirty="0"/>
              <a:t>일사량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3) </a:t>
            </a:r>
            <a:r>
              <a:rPr lang="ko-KR" altLang="en-US" sz="1600" dirty="0"/>
              <a:t>과거 전력 수요</a:t>
            </a:r>
            <a:r>
              <a:rPr lang="en-US" altLang="ko-KR" sz="1600" dirty="0"/>
              <a:t> </a:t>
            </a:r>
          </a:p>
          <a:p>
            <a:pPr marL="0" indent="0">
              <a:buNone/>
            </a:pPr>
            <a:r>
              <a:rPr lang="en-US" altLang="ko-KR" sz="1600" dirty="0"/>
              <a:t>          </a:t>
            </a:r>
            <a:r>
              <a:rPr lang="ko-KR" altLang="en-US" sz="1600" dirty="0"/>
              <a:t>일별 최대전력</a:t>
            </a:r>
            <a:r>
              <a:rPr lang="en-US" altLang="ko-KR" sz="1600" dirty="0"/>
              <a:t>, </a:t>
            </a:r>
            <a:r>
              <a:rPr lang="ko-KR" altLang="en-US" sz="1600" dirty="0"/>
              <a:t>시간별 현재수요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3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선정 ∙ 수집 ∙ 가공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2840E0C0-E2A6-4E91-B030-33760805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데이터 수집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dirty="0"/>
              <a:t>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1) </a:t>
            </a:r>
            <a:r>
              <a:rPr lang="ko-KR" altLang="en-US" sz="1600" dirty="0"/>
              <a:t>시간정보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</a:t>
            </a:r>
            <a:r>
              <a:rPr lang="ko-KR" altLang="en-US" sz="1600" dirty="0"/>
              <a:t>일별 </a:t>
            </a:r>
            <a:r>
              <a:rPr lang="en-US" altLang="ko-KR" sz="1600" dirty="0"/>
              <a:t>: 2006.01.01~2018.09.30  (4642</a:t>
            </a:r>
            <a:r>
              <a:rPr lang="ko-KR" altLang="en-US" sz="1600" dirty="0"/>
              <a:t>일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ko-KR" altLang="en-US" sz="1600" dirty="0"/>
              <a:t>     시간별 </a:t>
            </a:r>
            <a:r>
              <a:rPr lang="en-US" altLang="ko-KR" sz="1600" dirty="0"/>
              <a:t>: 2012.06.01.00~2018.09.30.23  (55513</a:t>
            </a:r>
            <a:r>
              <a:rPr lang="ko-KR" altLang="en-US" sz="1600" dirty="0"/>
              <a:t>시간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 </a:t>
            </a:r>
            <a:r>
              <a:rPr lang="en-US" altLang="ko-KR" sz="1600" dirty="0"/>
              <a:t>2) </a:t>
            </a:r>
            <a:r>
              <a:rPr lang="ko-KR" altLang="en-US" sz="1600" dirty="0"/>
              <a:t>기상정보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</a:t>
            </a:r>
            <a:r>
              <a:rPr lang="ko-KR" altLang="en-US" sz="1600" dirty="0" err="1"/>
              <a:t>기상자료개방포털</a:t>
            </a:r>
            <a:r>
              <a:rPr lang="ko-KR" altLang="en-US" sz="1600" dirty="0"/>
              <a:t> </a:t>
            </a:r>
            <a:r>
              <a:rPr lang="en-US" altLang="ko-KR" sz="1600" dirty="0"/>
              <a:t>: https://data.kma.go.kr/data/</a:t>
            </a:r>
          </a:p>
          <a:p>
            <a:pPr marL="0" indent="0">
              <a:buNone/>
            </a:pPr>
            <a:r>
              <a:rPr lang="ko-KR" altLang="en-US" sz="1600" dirty="0"/>
              <a:t>     지역별 </a:t>
            </a:r>
            <a:r>
              <a:rPr lang="en-US" altLang="ko-KR" sz="1600" dirty="0"/>
              <a:t>: </a:t>
            </a:r>
            <a:r>
              <a:rPr lang="ko-KR" altLang="en-US" sz="1600" dirty="0"/>
              <a:t>서울</a:t>
            </a:r>
            <a:r>
              <a:rPr lang="en-US" altLang="ko-KR" sz="1600" dirty="0"/>
              <a:t>, </a:t>
            </a:r>
            <a:r>
              <a:rPr lang="ko-KR" altLang="en-US" sz="1600" dirty="0"/>
              <a:t>대전</a:t>
            </a:r>
            <a:r>
              <a:rPr lang="en-US" altLang="ko-KR" sz="1600" dirty="0"/>
              <a:t>, </a:t>
            </a:r>
            <a:r>
              <a:rPr lang="ko-KR" altLang="en-US" sz="1600" dirty="0"/>
              <a:t>대구</a:t>
            </a:r>
            <a:r>
              <a:rPr lang="en-US" altLang="ko-KR" sz="1600" dirty="0"/>
              <a:t>, </a:t>
            </a:r>
            <a:r>
              <a:rPr lang="ko-KR" altLang="en-US" sz="1600" dirty="0"/>
              <a:t>광주</a:t>
            </a:r>
            <a:r>
              <a:rPr lang="en-US" altLang="ko-KR" sz="1600" dirty="0"/>
              <a:t>, </a:t>
            </a:r>
            <a:r>
              <a:rPr lang="ko-KR" altLang="en-US" sz="1600" dirty="0"/>
              <a:t>부산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               </a:t>
            </a:r>
            <a:r>
              <a:rPr lang="ko-KR" altLang="en-US" sz="1600" dirty="0"/>
              <a:t>기온</a:t>
            </a:r>
            <a:r>
              <a:rPr lang="en-US" altLang="ko-KR" sz="1600" dirty="0"/>
              <a:t>, </a:t>
            </a:r>
            <a:r>
              <a:rPr lang="ko-KR" altLang="en-US" sz="1600" dirty="0"/>
              <a:t>풍속</a:t>
            </a:r>
            <a:r>
              <a:rPr lang="en-US" altLang="ko-KR" sz="1600" dirty="0"/>
              <a:t>, </a:t>
            </a:r>
            <a:r>
              <a:rPr lang="ko-KR" altLang="en-US" sz="1600" dirty="0"/>
              <a:t>습도</a:t>
            </a:r>
            <a:r>
              <a:rPr lang="en-US" altLang="ko-KR" sz="1600" dirty="0"/>
              <a:t>, </a:t>
            </a:r>
            <a:r>
              <a:rPr lang="ko-KR" altLang="en-US" sz="1600" dirty="0"/>
              <a:t>증기압</a:t>
            </a:r>
            <a:r>
              <a:rPr lang="en-US" altLang="ko-KR" sz="1600" dirty="0"/>
              <a:t>, </a:t>
            </a:r>
            <a:r>
              <a:rPr lang="ko-KR" altLang="en-US" sz="1600" dirty="0"/>
              <a:t>일사량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</a:t>
            </a:r>
          </a:p>
          <a:p>
            <a:pPr marL="0" indent="0">
              <a:buNone/>
            </a:pPr>
            <a:r>
              <a:rPr lang="en-US" altLang="ko-KR" sz="1600" dirty="0"/>
              <a:t> 3) </a:t>
            </a:r>
            <a:r>
              <a:rPr lang="ko-KR" altLang="en-US" sz="1600" dirty="0"/>
              <a:t>과거 전력 수요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</a:t>
            </a:r>
            <a:r>
              <a:rPr lang="ko-KR" altLang="en-US" sz="1600" dirty="0"/>
              <a:t>전력통계정보시스템 </a:t>
            </a:r>
            <a:r>
              <a:rPr lang="en-US" altLang="ko-KR" sz="1600" dirty="0"/>
              <a:t>: http://epsis.kpx.or.kr/epsisnew/</a:t>
            </a:r>
          </a:p>
          <a:p>
            <a:pPr marL="0" indent="0">
              <a:buNone/>
            </a:pPr>
            <a:r>
              <a:rPr lang="ko-KR" altLang="en-US" sz="1600" dirty="0"/>
              <a:t>     일별 최대전력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</a:t>
            </a:r>
            <a:r>
              <a:rPr lang="ko-KR" altLang="en-US" sz="1600" dirty="0"/>
              <a:t>시간별 현재전력수요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8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선정 ∙ 수집 ∙ 가공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2840E0C0-E2A6-4E91-B030-33760805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가공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600" dirty="0"/>
              <a:t>  </a:t>
            </a:r>
          </a:p>
          <a:p>
            <a:pPr marL="0" indent="0">
              <a:buNone/>
            </a:pPr>
            <a:r>
              <a:rPr lang="en-US" altLang="ko-KR" sz="1600" dirty="0"/>
              <a:t> 1) </a:t>
            </a:r>
            <a:r>
              <a:rPr lang="ko-KR" altLang="en-US" sz="1600" dirty="0"/>
              <a:t>빈 데이터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수집한 데이터의 빈 값을 채우기 위해 </a:t>
            </a:r>
            <a:r>
              <a:rPr lang="ko-KR" altLang="en-US" sz="1600" dirty="0" err="1"/>
              <a:t>전∙후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개의 데이터</a:t>
            </a:r>
            <a:r>
              <a:rPr lang="en-US" altLang="ko-KR" sz="1600" dirty="0"/>
              <a:t>(</a:t>
            </a:r>
            <a:r>
              <a:rPr lang="ko-KR" altLang="en-US" sz="1600" dirty="0"/>
              <a:t>총 </a:t>
            </a:r>
            <a:r>
              <a:rPr lang="en-US" altLang="ko-KR" sz="1600" dirty="0"/>
              <a:t>2</a:t>
            </a:r>
            <a:r>
              <a:rPr lang="ko-KR" altLang="en-US" sz="1600" dirty="0"/>
              <a:t>개의 데이터</a:t>
            </a:r>
            <a:r>
              <a:rPr lang="en-US" altLang="ko-KR" sz="1600" dirty="0"/>
              <a:t>)</a:t>
            </a:r>
            <a:r>
              <a:rPr lang="ko-KR" altLang="en-US" sz="1600" dirty="0"/>
              <a:t>의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평균값으로 대체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2) </a:t>
            </a:r>
            <a:r>
              <a:rPr lang="ko-KR" altLang="en-US" sz="1600" dirty="0"/>
              <a:t>대표 기상정보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ko-KR" altLang="en-US" sz="1600" dirty="0"/>
              <a:t>전국 단위의 대표 기상정보로 변환하기 위한 가중치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 algn="r">
              <a:buNone/>
            </a:pPr>
            <a:r>
              <a:rPr lang="en-US" altLang="ko-KR" sz="1000" dirty="0"/>
              <a:t>  </a:t>
            </a:r>
            <a:r>
              <a:rPr lang="ko-KR" altLang="en-US" sz="1000" dirty="0"/>
              <a:t>출처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신이레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윤상후</a:t>
            </a:r>
            <a:r>
              <a:rPr lang="ko-KR" altLang="en-US" sz="1000" dirty="0"/>
              <a:t> </a:t>
            </a:r>
            <a:r>
              <a:rPr lang="en-US" altLang="ko-KR" sz="1000" dirty="0"/>
              <a:t>(2016). </a:t>
            </a:r>
            <a:r>
              <a:rPr lang="ko-KR" altLang="en-US" sz="1000" dirty="0"/>
              <a:t>전력수요예측을 위한 기상정보 </a:t>
            </a:r>
            <a:r>
              <a:rPr lang="ko-KR" altLang="en-US" sz="1000" dirty="0" err="1"/>
              <a:t>활용성평가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600" dirty="0"/>
              <a:t>  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ko-KR" altLang="en-US" sz="1600" dirty="0"/>
              <a:t> 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E795A1A0-7F48-436E-88DE-ECDD6E6FA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953496"/>
              </p:ext>
            </p:extLst>
          </p:nvPr>
        </p:nvGraphicFramePr>
        <p:xfrm>
          <a:off x="1043608" y="4725144"/>
          <a:ext cx="71287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xmlns="" val="48597981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xmlns="" val="3905721929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xmlns="" val="87553687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xmlns="" val="2184236184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xmlns="" val="2518994964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xmlns="" val="3116506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광주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851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4519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73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선정 ∙ 수집 ∙ 가공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xmlns="" id="{2840E0C0-E2A6-4E91-B030-337608056E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/>
                  <a:t>데이터 가공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/>
                  <a:t>3) normalization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    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① </a:t>
                </a:r>
                <a:r>
                  <a:rPr lang="ko-KR" altLang="en-US" sz="1600" dirty="0"/>
                  <a:t>주기성을 갖는 시간정보</a:t>
                </a:r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/>
                  <a:t>        </a:t>
                </a:r>
                <a:r>
                  <a:rPr lang="ko-KR" altLang="en-US" sz="1600" dirty="0"/>
                  <a:t>월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일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요일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시간 정보는 특정 범위에서 값이 반복되는 </a:t>
                </a:r>
                <a:r>
                  <a:rPr lang="ko-KR" altLang="en-US" sz="1600" b="1" dirty="0"/>
                  <a:t>주기성</a:t>
                </a:r>
                <a:r>
                  <a:rPr lang="ko-KR" altLang="en-US" sz="1600" dirty="0"/>
                  <a:t>을 갖는다</a:t>
                </a:r>
                <a:r>
                  <a:rPr lang="en-US" altLang="ko-KR" sz="16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         0~1</a:t>
                </a:r>
                <a:r>
                  <a:rPr lang="ko-KR" altLang="en-US" sz="1600" dirty="0"/>
                  <a:t>값으로 만들기 위해 단순히 </a:t>
                </a:r>
                <a:r>
                  <a:rPr lang="en-US" altLang="ko-KR" sz="1600" dirty="0"/>
                  <a:t>max</a:t>
                </a:r>
                <a:r>
                  <a:rPr lang="ko-KR" altLang="en-US" sz="1600" dirty="0"/>
                  <a:t>값으로 나누는 방식은 주기의 경계에서 </a:t>
                </a:r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/>
                  <a:t>        </a:t>
                </a:r>
                <a:r>
                  <a:rPr lang="ko-KR" altLang="en-US" sz="1600" dirty="0"/>
                  <a:t>큰 값의 변화를 가져온다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즉 주기성을 반영하지 못한다</a:t>
                </a:r>
                <a:r>
                  <a:rPr lang="en-US" altLang="ko-KR" sz="16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        </a:t>
                </a:r>
              </a:p>
              <a:p>
                <a:pPr marL="0" indent="0">
                  <a:buNone/>
                </a:pPr>
                <a:r>
                  <a:rPr lang="ko-KR" altLang="en-US" sz="1600" dirty="0"/>
                  <a:t>        예를 들어</a:t>
                </a:r>
                <a:r>
                  <a:rPr lang="en-US" altLang="ko-KR" sz="1600" dirty="0"/>
                  <a:t>,  </a:t>
                </a:r>
                <a:r>
                  <a:rPr lang="ko-KR" altLang="en-US" sz="1600" dirty="0"/>
                  <a:t>일 정보를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30,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…,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와 같이 바꾸면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</m:oMath>
                </a14:m>
                <a:r>
                  <a:rPr lang="ko-KR" altLang="en-US" sz="1600" dirty="0"/>
                  <a:t>에서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</m:oMath>
                </a14:m>
                <a:r>
                  <a:rPr lang="ko-KR" altLang="en-US" sz="1600" dirty="0"/>
                  <a:t>로 바뀔 때 실제로 </a:t>
                </a:r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/>
                  <a:t>        </a:t>
                </a:r>
                <a:r>
                  <a:rPr lang="ko-KR" altLang="en-US" sz="1600" dirty="0"/>
                  <a:t>하루 차이이지만 큰 값의 변화가 생긴다</a:t>
                </a:r>
                <a:r>
                  <a:rPr lang="en-US" altLang="ko-KR" sz="16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        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        </a:t>
                </a:r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/>
                  <a:t> </a:t>
                </a:r>
                <a:r>
                  <a:rPr lang="ko-KR" altLang="en-US" sz="1600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840E0C0-E2A6-4E91-B030-337608056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1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선정 ∙ 수집 ∙ 가공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xmlns="" id="{2840E0C0-E2A6-4E91-B030-337608056E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79296" cy="4876800"/>
              </a:xfrm>
            </p:spPr>
            <p:txBody>
              <a:bodyPr/>
              <a:lstStyle/>
              <a:p>
                <a:r>
                  <a:rPr lang="ko-KR" altLang="en-US" dirty="0"/>
                  <a:t>데이터 가공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/>
                  <a:t>3) normalization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    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① </a:t>
                </a:r>
                <a:r>
                  <a:rPr lang="ko-KR" altLang="en-US" sz="1600" dirty="0"/>
                  <a:t>주기성을 갖는 시간정보</a:t>
                </a:r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/>
                  <a:t>        </a:t>
                </a:r>
                <a:r>
                  <a:rPr lang="ko-KR" altLang="en-US" sz="1600" dirty="0"/>
                  <a:t>시간정보의 주기성을 반영하기 위해 </a:t>
                </a:r>
                <a:r>
                  <a:rPr lang="en-US" altLang="ko-KR" sz="1600" dirty="0"/>
                  <a:t>sin, cos</a:t>
                </a:r>
                <a:r>
                  <a:rPr lang="ko-KR" altLang="en-US" sz="1600" dirty="0"/>
                  <a:t>함수를 이용하였다</a:t>
                </a:r>
                <a:r>
                  <a:rPr lang="en-US" altLang="ko-KR" sz="16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= 0.25</m:t>
                        </m:r>
                        <m:r>
                          <m:rPr>
                            <m:sty m:val="p"/>
                          </m:rPr>
                          <a:rPr lang="en-US" altLang="ko-KR" sz="16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1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den>
                        </m:f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+0.25</m:t>
                        </m:r>
                        <m:func>
                          <m:func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16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den>
                            </m:f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/>
                  <a:t>        </a:t>
                </a:r>
                <a:r>
                  <a:rPr lang="ko-KR" altLang="en-US" sz="1600" dirty="0"/>
                  <a:t>일 정보의 한 달 길이를 고려하여</a:t>
                </a:r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/>
                  <a:t>        </a:t>
                </a:r>
                <a:r>
                  <a:rPr lang="ko-KR" altLang="en-US" sz="1600" dirty="0"/>
                  <a:t>수식에 반영하였고</a:t>
                </a:r>
                <a:r>
                  <a:rPr lang="en-US" altLang="ko-KR" sz="1600" dirty="0"/>
                  <a:t>,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        </a:t>
                </a:r>
                <a:r>
                  <a:rPr lang="ko-KR" altLang="en-US" sz="1600" dirty="0"/>
                  <a:t>월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요일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시간 정보에 대하여도</a:t>
                </a:r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/>
                  <a:t>        </a:t>
                </a:r>
                <a:r>
                  <a:rPr lang="ko-KR" altLang="en-US" sz="1600" dirty="0"/>
                  <a:t>마찬가지 방식으로 값을 변환하였다</a:t>
                </a:r>
                <a:r>
                  <a:rPr lang="en-US" altLang="ko-KR" sz="16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     </a:t>
                </a:r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/>
                  <a:t> </a:t>
                </a:r>
                <a:r>
                  <a:rPr lang="ko-KR" altLang="en-US" sz="1600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840E0C0-E2A6-4E91-B030-337608056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79296" cy="4876800"/>
              </a:xfrm>
              <a:blipFill>
                <a:blip r:embed="rId2"/>
                <a:stretch>
                  <a:fillRect l="-640" t="-1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199813E-CD37-40A7-AC4C-023ACF987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175152"/>
            <a:ext cx="4608512" cy="3117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57780C1-7EC2-4B2B-ACDB-A6C0D4B3F421}"/>
              </a:ext>
            </a:extLst>
          </p:cNvPr>
          <p:cNvSpPr txBox="1"/>
          <p:nvPr/>
        </p:nvSpPr>
        <p:spPr>
          <a:xfrm>
            <a:off x="2699792" y="6279123"/>
            <a:ext cx="6732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https://stats.stackexchange.com/questions/126230/optimal-construction-of-day-feature-in-neural-networks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103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선정 ∙ 수집 ∙ 가공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xmlns="" id="{2840E0C0-E2A6-4E91-B030-337608056E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데이터 가공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/>
                  <a:t>3) normalization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    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② </a:t>
                </a:r>
                <a:r>
                  <a:rPr lang="ko-KR" altLang="en-US" sz="1600" dirty="0"/>
                  <a:t>기상정보와 전력수요정보</a:t>
                </a:r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/>
                  <a:t>           feature scaling</a:t>
                </a:r>
                <a:r>
                  <a:rPr lang="ko-KR" altLang="en-US" sz="1600" dirty="0"/>
                  <a:t>의 대표적인 </a:t>
                </a:r>
                <a:r>
                  <a:rPr lang="en-US" altLang="ko-KR" sz="1600" dirty="0"/>
                  <a:t>2</a:t>
                </a:r>
                <a:r>
                  <a:rPr lang="ko-KR" altLang="en-US" sz="1600" dirty="0"/>
                  <a:t>가지 방식</a:t>
                </a:r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/>
                  <a:t>           min-max scaling  vs  standardization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num>
                      <m:den>
                        <m:func>
                          <m:func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ko-KR" sz="1600" dirty="0"/>
                  <a:t>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num>
                      <m:den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𝑠𝑡𝑑𝑑𝑒𝑣</m:t>
                        </m:r>
                      </m:den>
                    </m:f>
                  </m:oMath>
                </a14:m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/>
                  <a:t>           </a:t>
                </a:r>
                <a:r>
                  <a:rPr lang="ko-KR" altLang="en-US" sz="1600" dirty="0"/>
                  <a:t>샘플데이터에 대한 성능 평가 후 </a:t>
                </a:r>
                <a:r>
                  <a:rPr lang="en-US" altLang="ko-KR" sz="1600" dirty="0"/>
                  <a:t>min-max scaling </a:t>
                </a:r>
                <a:r>
                  <a:rPr lang="ko-KR" altLang="en-US" sz="1600" dirty="0"/>
                  <a:t>방식을 선택</a:t>
                </a: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r>
                  <a:rPr lang="ko-KR" altLang="en-US" sz="1600" dirty="0"/>
                  <a:t>최종데이터 형태</a:t>
                </a: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/>
                  <a:t> </a:t>
                </a:r>
                <a:r>
                  <a:rPr lang="ko-KR" altLang="en-US" sz="1600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840E0C0-E2A6-4E91-B030-337608056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B6F5320-AFEB-4E96-A00A-74E488AA5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7152"/>
            <a:ext cx="9144000" cy="159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2969</TotalTime>
  <Words>1638</Words>
  <Application>Microsoft Office PowerPoint</Application>
  <PresentationFormat>화면 슬라이드 쇼(4:3)</PresentationFormat>
  <Paragraphs>458</Paragraphs>
  <Slides>26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투명도</vt:lpstr>
      <vt:lpstr>상황 정보를 이용한 딥러닝 기반  전력수요예측</vt:lpstr>
      <vt:lpstr>목차</vt:lpstr>
      <vt:lpstr>설계블록도</vt:lpstr>
      <vt:lpstr>데이터 선정 ∙ 수집 ∙ 가공</vt:lpstr>
      <vt:lpstr>데이터 선정 ∙ 수집 ∙ 가공</vt:lpstr>
      <vt:lpstr>데이터 선정 ∙ 수집 ∙ 가공</vt:lpstr>
      <vt:lpstr>데이터 선정 ∙ 수집 ∙ 가공</vt:lpstr>
      <vt:lpstr>데이터 선정 ∙ 수집 ∙ 가공</vt:lpstr>
      <vt:lpstr>데이터 선정 ∙ 수집 ∙ 가공</vt:lpstr>
      <vt:lpstr>DNN 모델</vt:lpstr>
      <vt:lpstr>DNN 모델</vt:lpstr>
      <vt:lpstr>DNN 모델</vt:lpstr>
      <vt:lpstr>DNN 모델</vt:lpstr>
      <vt:lpstr>DNN 모델</vt:lpstr>
      <vt:lpstr>DNN 모델</vt:lpstr>
      <vt:lpstr>RNN-LSTM 모델</vt:lpstr>
      <vt:lpstr>RNN-LSTM 모델</vt:lpstr>
      <vt:lpstr>RNN-LSTM 모델</vt:lpstr>
      <vt:lpstr>RNN-LSTM 모델</vt:lpstr>
      <vt:lpstr>RNN-LSTM 모델</vt:lpstr>
      <vt:lpstr>RNN-LSTM 모델</vt:lpstr>
      <vt:lpstr>성능평가</vt:lpstr>
      <vt:lpstr>성능평가</vt:lpstr>
      <vt:lpstr>성능평가</vt:lpstr>
      <vt:lpstr>성능평가</vt:lpstr>
      <vt:lpstr>향후 계획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Wonik Choi</dc:creator>
  <cp:lastModifiedBy>ADMIN</cp:lastModifiedBy>
  <cp:revision>109</cp:revision>
  <dcterms:created xsi:type="dcterms:W3CDTF">2014-09-11T07:06:19Z</dcterms:created>
  <dcterms:modified xsi:type="dcterms:W3CDTF">2018-11-07T06:51:53Z</dcterms:modified>
</cp:coreProperties>
</file>