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309" r:id="rId7"/>
    <p:sldId id="285" r:id="rId8"/>
    <p:sldId id="261" r:id="rId9"/>
    <p:sldId id="262" r:id="rId10"/>
    <p:sldId id="263" r:id="rId11"/>
    <p:sldId id="280" r:id="rId12"/>
    <p:sldId id="264" r:id="rId13"/>
    <p:sldId id="265" r:id="rId14"/>
    <p:sldId id="266"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964" autoAdjust="0"/>
  </p:normalViewPr>
  <p:slideViewPr>
    <p:cSldViewPr snapToGrid="0">
      <p:cViewPr varScale="1">
        <p:scale>
          <a:sx n="59" d="100"/>
          <a:sy n="59" d="100"/>
        </p:scale>
        <p:origin x="11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1B3B8-6119-4355-BCE3-7D788C49BD76}" type="datetimeFigureOut">
              <a:rPr lang="vi-VN" smtClean="0"/>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7EC93-F6F9-4F74-9270-9BA0A94EE36C}"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Khoa học công nghệ phát triển -&gt; ứng dụng của AI vào giải quyết rất nhiều bài toán -&gt; học tăng cường - một giải pháp được sử dụng khá nhiều trong thực tế, khác với học có giám sát ta phải có bài toán và lời giải, RL tự tìm ra lời giải cho chúng ta.</a:t>
            </a:r>
            <a:endParaRPr lang="vi-VN"/>
          </a:p>
          <a:p>
            <a:endParaRPr lang="vi-VN"/>
          </a:p>
          <a:p>
            <a:r>
              <a:rPr lang="vi-VN"/>
              <a:t>RL giống như quá trình vui chơi có thưởng -&gt; Trong cuộc chơi, agent của chúng ta sẽ phải đưa ra một chuỗi các quyết định tuần tự để hoàn thành trò chơi, mục tiêu là giành được càng nhiều phần thưởng càng tốt.</a:t>
            </a:r>
            <a:endParaRPr lang="vi-VN"/>
          </a:p>
          <a:p>
            <a:endParaRPr lang="vi-VN"/>
          </a:p>
          <a:p>
            <a:r>
              <a:rPr lang="vi-VN"/>
              <a:t>Lõi của RL là MDP. MDP là một công cụ toán học cổ điển được sử dụng phổ biến trong việc chính quy hóa các chuỗi quyết định, mà ở đây, mỗi quyết định được đưa ra tại một thời điểm không những ảnh hưởng đến phần thưởng trực tiếp tại thời điểm đó mà còn ảnh hưởng đến việc đưa ra quyết định ở những bước tiếp theo, đến phần thưởng trong tương lai.</a:t>
            </a:r>
            <a:endParaRPr lang="vi-VN"/>
          </a:p>
          <a:p>
            <a:endParaRPr lang="vi-VN"/>
          </a:p>
          <a:p>
            <a:r>
              <a:rPr lang="vi-VN"/>
              <a:t>Giới thiệu về MDP</a:t>
            </a:r>
            <a:endParaRPr lang="vi-VN"/>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Giải thuật Q-Learning sẽ giải phương trình Bellman thông qua việc sử dụng các mẫu lấy từ môi trường. Q-Learning sử dụng phương trình tối ưu Bellman cho các giá trị hành động, các phương trình tối ưu cho phép Q-Learning học trực tiếp được q*.</a:t>
            </a:r>
            <a:endParaRPr lang="vi-VN" dirty="0"/>
          </a:p>
          <a:p>
            <a:r>
              <a:rPr lang="vi-VN" dirty="0"/>
              <a:t>Ý nghĩa việc sử dụng phương trình tối ưu Bellman: Hàm giá trị sẽ luôn luôn được cải thiện trừ khi nó đã đạt giá trị tối ưu.</a:t>
            </a:r>
            <a:endParaRPr lang="vi-VN" dirty="0"/>
          </a:p>
          <a:p>
            <a:r>
              <a:rPr lang="vi-VN" dirty="0"/>
              <a:t>=&gt; Q-Learning sẽ hội tụ đến giá trị tối ưu miễn là nó tiếp tục thực hiện việc khám phá và lấy mẫu tất cả các khu vực của không gian hành động và trạng thái.</a:t>
            </a:r>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pPr marL="171450" indent="-171450">
              <a:buFont typeface="Arial" panose="020B0604020202020204" pitchFamily="34" charset="0"/>
              <a:buChar char="•"/>
            </a:pPr>
            <a:r>
              <a:rPr lang="vi-VN" dirty="0"/>
              <a:t>Chiếc taxi (agent) sẽ nhận được một phần thưởng lớn (+20 điểm) khi trả khách thànhcông (trả đúng vị trí được đưa ra)</a:t>
            </a:r>
            <a:endParaRPr lang="vi-VN" dirty="0"/>
          </a:p>
          <a:p>
            <a:pPr marL="171450" indent="-171450">
              <a:buFont typeface="Arial" panose="020B0604020202020204" pitchFamily="34" charset="0"/>
              <a:buChar char="•"/>
            </a:pPr>
            <a:r>
              <a:rPr lang="vi-VN" dirty="0"/>
              <a:t>Chiếc taxi sẽ bị phạt nặng nếu nó trả khách sai vị trí (-10 điểm)</a:t>
            </a:r>
            <a:endParaRPr lang="vi-VN" dirty="0"/>
          </a:p>
          <a:p>
            <a:pPr marL="171450" indent="-171450">
              <a:buFont typeface="Arial" panose="020B0604020202020204" pitchFamily="34" charset="0"/>
              <a:buChar char="•"/>
            </a:pPr>
            <a:r>
              <a:rPr lang="vi-VN" dirty="0"/>
              <a:t>Chiếc taxi sẽ bị phạt "nhẹ" (slight negative reward) trong suốt chuyến hành trình điđến vị trí trả khách (-1 điểm/bước). Hình phạt ở đây không được lớn vì ta không muốnviệc chiếc taxi cố gắng "lao" đến đích một cách nhanh nhất có thể mà vi phạm luậtgiao thông hay gây nguy hiểm cho hành khách.</a:t>
            </a:r>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Framework</a:t>
            </a:r>
            <a:endParaRPr lang="en-US"/>
          </a:p>
          <a:p>
            <a:r>
              <a:rPr lang="en-US"/>
              <a:t>Agent nhận state từ môi trường -&gt; đưa ra hành động tương ứng -&gt; chuyển sang trạng thái tiếp theo cùng với phần thưởng.</a:t>
            </a:r>
            <a:endParaRPr lang="en-US"/>
          </a:p>
          <a:p>
            <a:endParaRPr lang="en-US"/>
          </a:p>
          <a:p>
            <a:r>
              <a:rPr lang="en-US"/>
              <a:t>Ví dụ: Một con thỏ được đặt trong một môi trường</a:t>
            </a:r>
            <a:endParaRPr lang="en-US"/>
          </a:p>
          <a:p>
            <a:r>
              <a:rPr lang="en-US"/>
              <a:t>Đi ăn bông cải đc 3 điểm, ăn cà rốt được 10 điểm</a:t>
            </a:r>
            <a:endParaRPr lang="en-US"/>
          </a:p>
          <a:p>
            <a:r>
              <a:rPr lang="en-US"/>
              <a:t>TH1: Bên trái là bông cải, bên phải là cà rốt -&gt; sang phải</a:t>
            </a:r>
            <a:endParaRPr lang="en-US"/>
          </a:p>
          <a:p>
            <a:r>
              <a:rPr lang="en-US"/>
              <a:t>TH2: Bên phải là bông cải, bên trái là cà rốt -&gt; sang trái</a:t>
            </a:r>
            <a:endParaRPr lang="en-US"/>
          </a:p>
          <a:p>
            <a:r>
              <a:rPr lang="en-US"/>
              <a:t>TH3: Bên trái là bông cải, bên phải là cà rốt và sư tử -&gt; sang bên nào?</a:t>
            </a:r>
            <a:endParaRPr lang="en-US"/>
          </a:p>
          <a:p>
            <a:r>
              <a:rPr lang="en-US"/>
              <a:t>Bị sư tử ăn -100 điểm</a:t>
            </a:r>
            <a:endParaRPr lang="en-US"/>
          </a:p>
          <a:p>
            <a:r>
              <a:rPr lang="en-US"/>
              <a:t>=&gt; Agent có thể đưa ra những quyết định khác nhau tùy thuộc vào tình huống (trạng thái) hiện tại.</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vi-VN" dirty="0"/>
          </a:p>
          <a:p>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Ví</a:t>
            </a:r>
            <a:r>
              <a:rPr lang="en-US" dirty="0"/>
              <a:t> </a:t>
            </a:r>
            <a:r>
              <a:rPr lang="en-US" dirty="0" err="1"/>
              <a:t>dụ</a:t>
            </a:r>
            <a:r>
              <a:rPr lang="en-US" dirty="0"/>
              <a:t> </a:t>
            </a:r>
            <a:r>
              <a:rPr lang="en-US" dirty="0" err="1"/>
              <a:t>về</a:t>
            </a:r>
            <a:r>
              <a:rPr lang="en-US" dirty="0"/>
              <a:t> </a:t>
            </a:r>
            <a:r>
              <a:rPr lang="en-US" dirty="0" err="1"/>
              <a:t>Máy</a:t>
            </a:r>
            <a:r>
              <a:rPr lang="en-US" dirty="0"/>
              <a:t> </a:t>
            </a:r>
            <a:r>
              <a:rPr lang="en-US" dirty="0" err="1"/>
              <a:t>hút</a:t>
            </a:r>
            <a:r>
              <a:rPr lang="en-US" dirty="0"/>
              <a:t> </a:t>
            </a:r>
            <a:r>
              <a:rPr lang="en-US" dirty="0" err="1"/>
              <a:t>bụi</a:t>
            </a:r>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Trở lại ví dụ con thỏ, ăn bông cải ít reward, ăn cà rốt nhiều reward nhưng có nguy cơ bị ăn thịt (phạt nặng) -&gt; Mục tiêu là tối đa tổng phần thưởng trong tương lai thay vì chỉ quan tâm mục tiêu trước mắt.</a:t>
            </a:r>
          </a:p>
          <a:p>
            <a:r>
              <a:t>R(t): tổng thưởng bắt đầu từ thời điểm t cho đến tương lai.</a:t>
            </a:r>
          </a:p>
          <a:p>
            <a:r>
              <a:t>R(t) là một biến ngẫu nhiên -&gt; không thể biết chính xác tổng phần thưởng là bao nhiêu -&gt; mục tiêu: tối đa kỳ vọng của R(t) hay E[R(t)].</a:t>
            </a:r>
          </a:p>
          <a:p/>
          <a:p>
            <a:r>
              <a:t>Để có thể tối đa được tổng phần thưởng trong tương lai, tổng này phải hữu hạn.</a:t>
            </a:r>
          </a:p>
          <a:p/>
          <a:p>
            <a:r>
              <a:t>Công thức tổng quát R(t) = r(t+1) + gamma*r(t+2) + gamma^2*r(t+3) + ...</a:t>
            </a:r>
          </a:p>
          <a:p>
            <a:r>
              <a:t>=r(t+1) + gamma*R(t+1) (công thức quy nạp)</a:t>
            </a:r>
          </a:p>
          <a:p/>
          <a:p>
            <a:r>
              <a:t>Policy (pi) (Tất định, bất định): là một ánh xạ từ các trạng thái đến các xác suất cho việc lựa chọn các hành động có thể thực hiện.</a:t>
            </a:r>
          </a:p>
          <a:p>
            <a:r>
              <a:t>Tổng pi(a|s) với mọi a thuộc không gian hành động = 1</a:t>
            </a:r>
          </a:p>
          <a:p>
            <a:r>
              <a:t>pi(a|s) &gt;= 0</a:t>
            </a:r>
          </a:p>
          <a:p>
            <a:r>
              <a:t>Policy chỉ phụ thuộc vào trạng thái hiện tại, không phụ thuộc vào thời gian cũng như các trạng thái trước đó; hay ns cách khác, trạng thái hiện tại của agent sẽ cung cấp đủ thông tin để nó đưa ra được quyết định tại thời điểm đó theo policy mà nó chọn.</a:t>
            </a:r>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Nhiều bài toán trong thực tế quan tâm đến tổng phần thưởng trong dài hạn. Ví dụ, người quản lý 1 cửa hàng có thể:</a:t>
            </a:r>
            <a:endParaRPr lang="vi-VN" dirty="0"/>
          </a:p>
          <a:p>
            <a:r>
              <a:rPr lang="vi-VN" dirty="0"/>
              <a:t>Hạ giá sản phẩm và bán toàn bộ sản phẩm trong kho để tối đa lợi nhuận ngắn hạn.</a:t>
            </a:r>
            <a:endParaRPr lang="vi-VN" dirty="0"/>
          </a:p>
          <a:p>
            <a:r>
              <a:rPr lang="vi-VN" dirty="0"/>
              <a:t>Giữ sản phẩm trong kho và bán ra khi cầu lớn hơn cung để tối đa lợi nhuận dài hạn.</a:t>
            </a:r>
            <a:endParaRPr lang="vi-VN" dirty="0"/>
          </a:p>
          <a:p>
            <a:endParaRPr lang="vi-VN" dirty="0"/>
          </a:p>
          <a:p>
            <a:r>
              <a:rPr lang="vi-VN" dirty="0"/>
              <a:t>Trong học tăng cường, phần thưởng sẽ cho ta một cái nhìn về lợi ích ngắn hạn sẽ đạt được; tuy nhiên, mục tiêu cuối cùng của hầu hết mọi bài toán trong thực tế là tối đa số phần thưởng có thể nhận được trong dài hạn</a:t>
            </a:r>
            <a:endParaRPr lang="vi-VN" dirty="0"/>
          </a:p>
          <a:p>
            <a:r>
              <a:rPr lang="vi-VN" dirty="0"/>
              <a:t>=&gt; Ta cần một thứ để đánh giá phần thưởng trong dài hạn -&gt; v function (hàm giá trị) (tại một trạng thái nào đó)</a:t>
            </a:r>
            <a:endParaRPr lang="vi-VN" dirty="0"/>
          </a:p>
          <a:p>
            <a:r>
              <a:rPr lang="vi-VN" dirty="0"/>
              <a:t>Hàm giá trị giống như một sự tổng hợp (tóm tắt) tất cả những khả năng có thể xảy ra trong tương lai thông qua việc lấy trung bình các phản hồi (returns) nhận được.</a:t>
            </a:r>
            <a:endParaRPr lang="vi-VN" dirty="0"/>
          </a:p>
          <a:p>
            <a:r>
              <a:rPr lang="vi-VN" dirty="0"/>
              <a:t>Mục tiêu tối thượng là học ra good policy, value function giúp ta đánh giá chất lượng của các policy.</a:t>
            </a:r>
            <a:endParaRPr lang="vi-VN" dirty="0"/>
          </a:p>
          <a:p>
            <a:endParaRPr lang="vi-VN" dirty="0"/>
          </a:p>
          <a:p>
            <a:r>
              <a:rPr lang="vi-VN" dirty="0"/>
              <a:t>Tương tự, ta có hàm action-value q</a:t>
            </a:r>
            <a:endParaRPr lang="vi-VN" dirty="0"/>
          </a:p>
          <a:p>
            <a:r>
              <a:rPr lang="vi-VN" dirty="0"/>
              <a:t>Tại trạng thái s, thực hiện hành động a, theo policy pi -&gt; q</a:t>
            </a:r>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Tại sao cần phương trình Bellman?</a:t>
            </a:r>
            <a:endParaRPr lang="en-US"/>
          </a:p>
          <a:p>
            <a:r>
              <a:rPr lang="en-US"/>
              <a:t>Trong hàm v và q, tại mỗi bước, ta không thể tính được ngay tức khắc giá trị của các hàm này.</a:t>
            </a:r>
            <a:endParaRPr lang="en-US"/>
          </a:p>
          <a:p>
            <a:r>
              <a:rPr lang="en-US"/>
              <a:t>Phương trình Bellman giúp ta xây dựng mối liên kết giữa một trạng thái với các trạng thái tiếp theo có thể xảy ra. Giúp ta tìm được mối quan hệ giữa giá trị của trạng thái hiện tại với giá trị của các trạng thái trong tương lai mà không cần phải đợi để quan sát được toàn bộ các phần thưởng trong tương lai.</a:t>
            </a:r>
            <a:endParaRPr lang="en-US"/>
          </a:p>
          <a:p>
            <a:r>
              <a:rPr lang="en-US"/>
              <a:t>Ứng dụng: Nhờ phương trình Bellman, ta có thể biến tổng vô hạn của hàm v thành một hệ các phương trình tuyến tính -&gt; giải ra giá trị cho từng trạng thái. Chỉ thực hiện được khi số trạng thái nhỏ, khi số trạng thái lớn hoặc vô hạn -&gt; bất khả thi.</a:t>
            </a:r>
            <a:endParaRPr lang="en-US"/>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 có trước 1 policy -&gt; tính được giá trị của hàm v tại từng trạng thái (nhờ phương trình Bellman)</a:t>
            </a:r>
            <a:endParaRPr lang="en-US"/>
          </a:p>
          <a:p>
            <a:r>
              <a:rPr lang="en-US"/>
              <a:t>Tuy nhiên, mục tiêu cuối cùng là tìm được policy tối ưu. Làm thế nào?</a:t>
            </a:r>
            <a:endParaRPr lang="en-US"/>
          </a:p>
          <a:p>
            <a:r>
              <a:rPr lang="en-US"/>
              <a:t>Policy tối ưu (pi*) có thể không phải duy nhất.</a:t>
            </a:r>
            <a:endParaRPr lang="en-US"/>
          </a:p>
          <a:p>
            <a:r>
              <a:rPr lang="en-US"/>
              <a:t>Việc luôn luôn tồn tại ít nhất 1 policy tối ưu đã được chứng minh.</a:t>
            </a:r>
            <a:endParaRPr lang="en-US"/>
          </a:p>
          <a:p>
            <a:endParaRPr lang="en-US"/>
          </a:p>
          <a:p>
            <a:r>
              <a:rPr lang="en-US"/>
              <a:t>Phương trình v tối ưu và phương trình q tối ưu.</a:t>
            </a:r>
            <a:endParaRPr lang="en-US"/>
          </a:p>
          <a:p>
            <a:r>
              <a:rPr lang="en-US"/>
              <a:t>Ta không thể sử dụng phương trình Bellman để chuyển hàm v tối ưu về hệ phương trình tuyến tính như trong hàm v (vì toán tử max trong hàm v tối là phi tuyến).</a:t>
            </a:r>
            <a:endParaRPr lang="en-US"/>
          </a:p>
          <a:p>
            <a:endParaRPr lang="en-US"/>
          </a:p>
          <a:p>
            <a:r>
              <a:rPr lang="en-US"/>
              <a:t>Từ v* (giá trị tối ưu) hoặc q* (hành động-giá trị tối ưu) ta có thể dễ dàng tìm được policy tối ưu pi*</a:t>
            </a:r>
            <a:endParaRPr lang="en-US"/>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Quy</a:t>
                </a:r>
                <a:r>
                  <a:rPr lang="en-US" dirty="0"/>
                  <a:t> </a:t>
                </a:r>
                <a:r>
                  <a:rPr lang="en-US" dirty="0" err="1"/>
                  <a:t>hoạch</a:t>
                </a:r>
                <a:r>
                  <a:rPr lang="en-US" dirty="0"/>
                  <a:t> </a:t>
                </a:r>
                <a:r>
                  <a:rPr lang="en-US" dirty="0" err="1"/>
                  <a:t>động</a:t>
                </a:r>
                <a:r>
                  <a:rPr lang="en-US" dirty="0"/>
                  <a:t>,</a:t>
                </a:r>
                <a:r>
                  <a:rPr lang="en-US" sz="1200" dirty="0"/>
                  <a:t> </a:t>
                </a:r>
                <a14:m>
                  <m:oMath xmlns:m="http://schemas.openxmlformats.org/officeDocument/2006/math">
                    <m:r>
                      <m:rPr>
                        <m:sty m:val="p"/>
                      </m:rPr>
                      <a:rPr lang="en-US" sz="1200" dirty="0" smtClean="0">
                        <a:latin typeface="Cambria Math" panose="02040503050406030204" pitchFamily="18" charset="0"/>
                      </a:rPr>
                      <m:t>Monte</m:t>
                    </m:r>
                    <m:r>
                      <a:rPr lang="en-US" sz="1200" i="1" dirty="0" smtClean="0">
                        <a:latin typeface="Cambria Math" panose="02040503050406030204" pitchFamily="18" charset="0"/>
                      </a:rPr>
                      <m:t>−</m:t>
                    </m:r>
                    <m:r>
                      <m:rPr>
                        <m:sty m:val="p"/>
                      </m:rPr>
                      <a:rPr lang="en-US" sz="1200" dirty="0" smtClean="0">
                        <a:latin typeface="Cambria Math" panose="02040503050406030204" pitchFamily="18" charset="0"/>
                      </a:rPr>
                      <m:t>Carlo</m:t>
                    </m:r>
                  </m:oMath>
                </a14:m>
                <a:r>
                  <a:rPr lang="en-US" sz="1200" dirty="0">
                    <a:latin typeface="Times New Roman" panose="02020603050405020304" pitchFamily="18" charset="0"/>
                    <a:cs typeface="Times New Roman" panose="02020603050405020304" pitchFamily="18" charset="0"/>
                  </a:rPr>
                  <a:t> </a:t>
                </a:r>
                <a:r>
                  <a:rPr lang="en-US" dirty="0"/>
                  <a:t> : </a:t>
                </a:r>
                <a:r>
                  <a:rPr lang="en-US" dirty="0" err="1"/>
                  <a:t>Khi</a:t>
                </a:r>
                <a:r>
                  <a:rPr lang="en-US" dirty="0"/>
                  <a:t> </a:t>
                </a:r>
                <a:r>
                  <a:rPr lang="en-US" dirty="0" err="1"/>
                  <a:t>số</a:t>
                </a:r>
                <a:r>
                  <a:rPr lang="en-US" dirty="0"/>
                  <a:t> l</a:t>
                </a:r>
                <a:r>
                  <a:rPr lang="vi-VN" dirty="0" err="1"/>
                  <a:t>ượng</a:t>
                </a:r>
                <a:r>
                  <a:rPr lang="vi-VN" dirty="0"/>
                  <a:t> </a:t>
                </a:r>
                <a:r>
                  <a:rPr lang="vi-VN" dirty="0" err="1"/>
                  <a:t>hành</a:t>
                </a:r>
                <a:r>
                  <a:rPr lang="vi-VN" dirty="0"/>
                  <a:t> </a:t>
                </a:r>
                <a:r>
                  <a:rPr lang="vi-VN" dirty="0" err="1"/>
                  <a:t>động</a:t>
                </a:r>
                <a:r>
                  <a:rPr lang="vi-VN" dirty="0"/>
                  <a:t> </a:t>
                </a:r>
                <a:r>
                  <a:rPr lang="vi-VN" dirty="0" err="1"/>
                  <a:t>và</a:t>
                </a:r>
                <a:r>
                  <a:rPr lang="vi-VN" dirty="0"/>
                  <a:t> </a:t>
                </a:r>
                <a:r>
                  <a:rPr lang="vi-VN" dirty="0" err="1"/>
                  <a:t>trạng</a:t>
                </a:r>
                <a:r>
                  <a:rPr lang="vi-VN" dirty="0"/>
                  <a:t> </a:t>
                </a:r>
                <a:r>
                  <a:rPr lang="vi-VN" dirty="0" err="1"/>
                  <a:t>thái</a:t>
                </a:r>
                <a:r>
                  <a:rPr lang="vi-VN" dirty="0"/>
                  <a:t> </a:t>
                </a:r>
                <a:r>
                  <a:rPr lang="vi-VN" dirty="0" err="1"/>
                  <a:t>lớn</a:t>
                </a:r>
                <a:r>
                  <a:rPr lang="vi-VN" dirty="0"/>
                  <a:t> </a:t>
                </a:r>
                <a:r>
                  <a:rPr lang="vi-VN" dirty="0" err="1"/>
                  <a:t>thì</a:t>
                </a:r>
                <a:r>
                  <a:rPr lang="vi-VN" dirty="0"/>
                  <a:t> </a:t>
                </a:r>
                <a:r>
                  <a:rPr lang="vi-VN" dirty="0" err="1"/>
                  <a:t>việc</a:t>
                </a:r>
                <a:r>
                  <a:rPr lang="vi-VN" dirty="0"/>
                  <a:t> </a:t>
                </a:r>
                <a:r>
                  <a:rPr lang="vi-VN" dirty="0" err="1"/>
                  <a:t>tính</a:t>
                </a:r>
                <a:r>
                  <a:rPr lang="vi-VN" dirty="0"/>
                  <a:t> </a:t>
                </a:r>
                <a:r>
                  <a:rPr lang="vi-VN" dirty="0" err="1"/>
                  <a:t>toán</a:t>
                </a:r>
                <a:r>
                  <a:rPr lang="vi-VN" dirty="0"/>
                  <a:t> </a:t>
                </a:r>
                <a:r>
                  <a:rPr lang="vi-VN" dirty="0" err="1"/>
                  <a:t>sẽ</a:t>
                </a:r>
                <a:r>
                  <a:rPr lang="vi-VN" dirty="0"/>
                  <a:t> </a:t>
                </a:r>
                <a:r>
                  <a:rPr lang="vi-VN" dirty="0" err="1"/>
                  <a:t>chậm</a:t>
                </a:r>
                <a:r>
                  <a:rPr lang="vi-VN" dirty="0"/>
                  <a:t>.</a:t>
                </a:r>
                <a:endParaRPr lang="vi-VN" dirty="0"/>
              </a:p>
              <a:p>
                <a:pPr marL="171450" indent="-171450">
                  <a:buFont typeface="Arial" panose="020B0604020202020204" pitchFamily="34" charset="0"/>
                  <a:buChar char="•"/>
                </a:pPr>
                <a:endParaRPr lang="vi-VN" dirty="0"/>
              </a:p>
              <a:p>
                <a:endParaRPr lang="vi-VN" dirty="0"/>
              </a:p>
            </p:txBody>
          </p:sp>
        </mc:Choice>
        <mc:Fallback>
          <p:sp>
            <p:nvSpPr>
              <p:cNvPr id="3" name="Notes Placeholder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Hàm</a:t>
            </a:r>
            <a:r>
              <a:rPr lang="en-US" dirty="0"/>
              <a:t> </a:t>
            </a:r>
            <a:r>
              <a:rPr lang="en-US" dirty="0" err="1"/>
              <a:t>giá</a:t>
            </a:r>
            <a:r>
              <a:rPr lang="en-US" dirty="0"/>
              <a:t> </a:t>
            </a:r>
            <a:r>
              <a:rPr lang="en-US" dirty="0" err="1"/>
              <a:t>trị</a:t>
            </a:r>
            <a:r>
              <a:rPr lang="en-US" dirty="0"/>
              <a:t> </a:t>
            </a:r>
            <a:r>
              <a:rPr lang="en-US" dirty="0" err="1"/>
              <a:t>hành</a:t>
            </a:r>
            <a:r>
              <a:rPr lang="en-US" dirty="0"/>
              <a:t> </a:t>
            </a:r>
            <a:r>
              <a:rPr lang="en-US" dirty="0" err="1"/>
              <a:t>động</a:t>
            </a:r>
            <a:r>
              <a:rPr lang="en-US" dirty="0"/>
              <a:t> </a:t>
            </a:r>
            <a:r>
              <a:rPr lang="en-US" dirty="0" err="1"/>
              <a:t>là</a:t>
            </a:r>
            <a:r>
              <a:rPr lang="en-US" dirty="0"/>
              <a:t> </a:t>
            </a:r>
            <a:r>
              <a:rPr lang="en-US" dirty="0" err="1"/>
              <a:t>tổng</a:t>
            </a:r>
            <a:r>
              <a:rPr lang="en-US" dirty="0"/>
              <a:t> </a:t>
            </a:r>
            <a:r>
              <a:rPr lang="en-US" dirty="0" err="1"/>
              <a:t>của</a:t>
            </a:r>
            <a:r>
              <a:rPr lang="en-US" dirty="0"/>
              <a:t> </a:t>
            </a:r>
            <a:r>
              <a:rPr lang="en-US" dirty="0" err="1"/>
              <a:t>hàm</a:t>
            </a:r>
            <a:r>
              <a:rPr lang="en-US" dirty="0"/>
              <a:t> </a:t>
            </a:r>
            <a:r>
              <a:rPr lang="en-US" dirty="0" err="1"/>
              <a:t>th</a:t>
            </a:r>
            <a:r>
              <a:rPr lang="vi-VN" dirty="0" err="1"/>
              <a:t>ưởng</a:t>
            </a:r>
            <a:r>
              <a:rPr lang="vi-VN" dirty="0"/>
              <a:t> </a:t>
            </a:r>
            <a:r>
              <a:rPr lang="vi-VN" dirty="0" err="1"/>
              <a:t>hiện</a:t>
            </a:r>
            <a:r>
              <a:rPr lang="vi-VN" dirty="0"/>
              <a:t> </a:t>
            </a:r>
            <a:r>
              <a:rPr lang="vi-VN" dirty="0" err="1"/>
              <a:t>tại</a:t>
            </a:r>
            <a:r>
              <a:rPr lang="vi-VN" dirty="0"/>
              <a:t> </a:t>
            </a:r>
            <a:r>
              <a:rPr lang="vi-VN" dirty="0" err="1"/>
              <a:t>với</a:t>
            </a:r>
            <a:r>
              <a:rPr lang="vi-VN" dirty="0"/>
              <a:t> </a:t>
            </a:r>
            <a:r>
              <a:rPr lang="vi-VN" dirty="0" err="1"/>
              <a:t>tích</a:t>
            </a:r>
            <a:r>
              <a:rPr lang="vi-VN" dirty="0"/>
              <a:t> </a:t>
            </a:r>
            <a:r>
              <a:rPr lang="vi-VN" dirty="0" err="1"/>
              <a:t>tỉ</a:t>
            </a:r>
            <a:r>
              <a:rPr lang="vi-VN" dirty="0"/>
              <a:t> </a:t>
            </a:r>
            <a:r>
              <a:rPr lang="vi-VN" dirty="0" err="1"/>
              <a:t>lệ</a:t>
            </a:r>
            <a:r>
              <a:rPr lang="vi-VN" dirty="0"/>
              <a:t> suy </a:t>
            </a:r>
            <a:r>
              <a:rPr lang="vi-VN" dirty="0" err="1"/>
              <a:t>giảm</a:t>
            </a:r>
            <a:r>
              <a:rPr lang="vi-VN" dirty="0"/>
              <a:t> </a:t>
            </a:r>
            <a:r>
              <a:rPr lang="vi-VN" dirty="0" err="1"/>
              <a:t>và</a:t>
            </a:r>
            <a:r>
              <a:rPr lang="vi-VN" dirty="0"/>
              <a:t> </a:t>
            </a:r>
            <a:r>
              <a:rPr lang="vi-VN" dirty="0" err="1"/>
              <a:t>hàm</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trạng</a:t>
            </a:r>
            <a:r>
              <a:rPr lang="vi-VN" dirty="0"/>
              <a:t> thai </a:t>
            </a:r>
            <a:r>
              <a:rPr lang="vi-VN" dirty="0" err="1"/>
              <a:t>tiếp</a:t>
            </a:r>
            <a:r>
              <a:rPr lang="vi-VN" dirty="0"/>
              <a:t> theo.</a:t>
            </a:r>
            <a:endParaRPr lang="vi-VN" dirty="0"/>
          </a:p>
        </p:txBody>
      </p:sp>
      <p:sp>
        <p:nvSpPr>
          <p:cNvPr id="4" name="Slide Number Placeholder 3"/>
          <p:cNvSpPr>
            <a:spLocks noGrp="1"/>
          </p:cNvSpPr>
          <p:nvPr>
            <p:ph type="sldNum" sz="quarter" idx="5"/>
          </p:nvPr>
        </p:nvSpPr>
        <p:spPr/>
        <p:txBody>
          <a:bodyPr/>
          <a:lstStyle/>
          <a:p>
            <a:fld id="{7F37EC93-F6F9-4F74-9270-9BA0A94EE36C}" type="slidenum">
              <a:rPr lang="vi-VN" smtClean="0"/>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E70065-4B77-41FA-A548-5B338181701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4E70065-4B77-41FA-A548-5B338181701F}"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4E70065-4B77-41FA-A548-5B338181701F}"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E70065-4B77-41FA-A548-5B338181701F}"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70065-4B77-41FA-A548-5B338181701F}"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E70065-4B77-41FA-A548-5B338181701F}"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E70065-4B77-41FA-A548-5B338181701F}"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7798576-C2E4-4112-860D-F1FA3DC43155}" type="slidenum">
              <a:rPr lang="vi-VN" smtClean="0"/>
            </a:fld>
            <a:endParaRPr lang="vi-V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E70065-4B77-41FA-A548-5B338181701F}" type="datetimeFigureOut">
              <a:rPr lang="vi-VN" smtClean="0"/>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798576-C2E4-4112-860D-F1FA3DC43155}"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1" y="365916"/>
            <a:ext cx="9144000" cy="165576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CÁC MÔ HÌNH NGẪU NHIÊN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VÀ ỨNG DỤNG</a:t>
            </a:r>
            <a:endParaRPr lang="vi-V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2873829"/>
            <a:ext cx="9144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GIẢNG VIÊN H</a:t>
            </a:r>
            <a:r>
              <a:rPr lang="vi-VN" dirty="0">
                <a:latin typeface="Times New Roman" panose="02020603050405020304" pitchFamily="18" charset="0"/>
                <a:cs typeface="Times New Roman" panose="02020603050405020304" pitchFamily="18" charset="0"/>
              </a:rPr>
              <a:t>ƯỚNG DẪN: TS. NGUYỄN THỊ NGỌC ANH</a:t>
            </a:r>
            <a:endParaRPr lang="vi-V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524000" y="4023221"/>
          <a:ext cx="6979922" cy="1655764"/>
        </p:xfrm>
        <a:graphic>
          <a:graphicData uri="http://schemas.openxmlformats.org/drawingml/2006/table">
            <a:tbl>
              <a:tblPr firstRow="1" bandRow="1">
                <a:tableStyleId>{2D5ABB26-0587-4C30-8999-92F81FD0307C}</a:tableStyleId>
              </a:tblPr>
              <a:tblGrid>
                <a:gridCol w="3489961"/>
                <a:gridCol w="3489961"/>
              </a:tblGrid>
              <a:tr h="413941">
                <a:tc>
                  <a:txBody>
                    <a:bodyPr/>
                    <a:lstStyle/>
                    <a:p>
                      <a:r>
                        <a:rPr lang="en-US" dirty="0">
                          <a:latin typeface="Times New Roman" panose="02020603050405020304" pitchFamily="18" charset="0"/>
                          <a:cs typeface="Times New Roman" panose="02020603050405020304" pitchFamily="18" charset="0"/>
                        </a:rPr>
                        <a:t>PHÙNG TRỌNG HIẾU</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vi-VN" dirty="0">
                          <a:latin typeface="Times New Roman" panose="02020603050405020304" pitchFamily="18" charset="0"/>
                          <a:cs typeface="Times New Roman" panose="02020603050405020304" pitchFamily="18" charset="0"/>
                        </a:rPr>
                        <a:t>20151366</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13941">
                <a:tc>
                  <a:txBody>
                    <a:bodyPr/>
                    <a:lstStyle/>
                    <a:p>
                      <a:r>
                        <a:rPr lang="en-US" dirty="0">
                          <a:latin typeface="Times New Roman" panose="02020603050405020304" pitchFamily="18" charset="0"/>
                          <a:cs typeface="Times New Roman" panose="02020603050405020304" pitchFamily="18" charset="0"/>
                        </a:rPr>
                        <a:t>CAO ĐĂNG SAO</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vi-VN" dirty="0">
                          <a:latin typeface="Times New Roman" panose="02020603050405020304" pitchFamily="18" charset="0"/>
                          <a:cs typeface="Times New Roman" panose="02020603050405020304" pitchFamily="18" charset="0"/>
                        </a:rPr>
                        <a:t>20163476</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13941">
                <a:tc>
                  <a:txBody>
                    <a:bodyPr/>
                    <a:lstStyle/>
                    <a:p>
                      <a:r>
                        <a:rPr lang="en-US" dirty="0">
                          <a:latin typeface="Times New Roman" panose="02020603050405020304" pitchFamily="18" charset="0"/>
                          <a:cs typeface="Times New Roman" panose="02020603050405020304" pitchFamily="18" charset="0"/>
                        </a:rPr>
                        <a:t>NINH NGỌC LUYÊN</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vi-VN" dirty="0">
                          <a:latin typeface="Times New Roman" panose="02020603050405020304" pitchFamily="18" charset="0"/>
                          <a:cs typeface="Times New Roman" panose="02020603050405020304" pitchFamily="18" charset="0"/>
                        </a:rPr>
                        <a:t>20142747</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13941">
                <a:tc>
                  <a:txBody>
                    <a:bodyPr/>
                    <a:lstStyle/>
                    <a:p>
                      <a:r>
                        <a:rPr lang="en-US" dirty="0">
                          <a:latin typeface="Times New Roman" panose="02020603050405020304" pitchFamily="18" charset="0"/>
                          <a:cs typeface="Times New Roman" panose="02020603050405020304" pitchFamily="18" charset="0"/>
                        </a:rPr>
                        <a:t>NGUYỄN MẠNH C</a:t>
                      </a:r>
                      <a:r>
                        <a:rPr lang="vi-VN" dirty="0">
                          <a:latin typeface="Times New Roman" panose="02020603050405020304" pitchFamily="18" charset="0"/>
                          <a:cs typeface="Times New Roman" panose="02020603050405020304" pitchFamily="18" charset="0"/>
                        </a:rPr>
                        <a:t>ƯỜNG</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vi-VN" dirty="0">
                          <a:latin typeface="Times New Roman" panose="02020603050405020304" pitchFamily="18" charset="0"/>
                          <a:cs typeface="Times New Roman" panose="02020603050405020304" pitchFamily="18" charset="0"/>
                        </a:rPr>
                        <a:t>20140596</a:t>
                      </a:r>
                      <a:endParaRPr lang="vi-V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a:off x="1524000" y="3605349"/>
            <a:ext cx="9144000"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NHÓM SINH VIÊN THỰC HIỆN:</a:t>
            </a:r>
            <a:endParaRPr lang="vi-V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9531" y="2185208"/>
            <a:ext cx="7926978" cy="523220"/>
          </a:xfrm>
          <a:prstGeom prst="rect">
            <a:avLst/>
          </a:prstGeom>
          <a:noFill/>
        </p:spPr>
        <p:txBody>
          <a:bodyPr wrap="square" rtlCol="0">
            <a:sp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HỌC TĂNG C</a:t>
            </a:r>
            <a:r>
              <a:rPr lang="vi-VN" sz="2800" b="1" dirty="0">
                <a:solidFill>
                  <a:schemeClr val="accent2"/>
                </a:solidFill>
                <a:latin typeface="Times New Roman" panose="02020603050405020304" pitchFamily="18" charset="0"/>
                <a:cs typeface="Times New Roman" panose="02020603050405020304" pitchFamily="18" charset="0"/>
              </a:rPr>
              <a:t>ƯỜNG</a:t>
            </a:r>
            <a:endParaRPr lang="vi-VN" sz="28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THUẬT TOÁN Q-LEARNING</a:t>
            </a:r>
            <a:endParaRPr lang="vi-V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Subtitle 2"/>
              <p:cNvSpPr txBox="1"/>
              <p:nvPr/>
            </p:nvSpPr>
            <p:spPr>
              <a:xfrm>
                <a:off x="677334" y="1460574"/>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pPr>
                <a:r>
                  <a:rPr lang="en-US" u="sng" dirty="0">
                    <a:latin typeface="Times New Roman" panose="02020603050405020304" pitchFamily="18" charset="0"/>
                    <a:cs typeface="Times New Roman" panose="02020603050405020304" pitchFamily="18" charset="0"/>
                  </a:rPr>
                  <a:t>1, </a:t>
                </a:r>
                <a:r>
                  <a:rPr lang="en-US" u="sng" dirty="0" err="1">
                    <a:latin typeface="Times New Roman" panose="02020603050405020304" pitchFamily="18" charset="0"/>
                    <a:cs typeface="Times New Roman" panose="02020603050405020304" pitchFamily="18" charset="0"/>
                  </a:rPr>
                  <a:t>Giới</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thiệu</a:t>
                </a:r>
                <a:endParaRPr lang="en-US" u="sng"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c</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(Dynamic Programming)</a:t>
                </a:r>
                <a14:m>
                  <m:oMath xmlns:m="http://schemas.openxmlformats.org/officeDocument/2006/math">
                    <m:r>
                      <a:rPr lang="en-US" sz="2000" i="1">
                        <a:latin typeface="Cambria Math" panose="02040503050406030204" pitchFamily="18" charset="0"/>
                        <a:cs typeface="Times New Roman" panose="02020603050405020304" pitchFamily="18" charset="0"/>
                      </a:rPr>
                      <m:t> </m:t>
                    </m:r>
                    <m:r>
                      <a:rPr lang="en-US" sz="2000" smtClean="0">
                        <a:latin typeface="Cambria Math" panose="02040503050406030204" pitchFamily="18" charset="0"/>
                        <a:cs typeface="Times New Roman" panose="02020603050405020304" pitchFamily="18" charset="0"/>
                      </a:rPr>
                      <m:t>→</m:t>
                    </m:r>
                    <m:r>
                      <m:rPr>
                        <m:sty m:val="p"/>
                      </m:rPr>
                      <a:rPr lang="en-US" sz="2000" smtClean="0">
                        <a:latin typeface="Cambria Math" panose="02040503050406030204" pitchFamily="18" charset="0"/>
                        <a:cs typeface="Times New Roman" panose="02020603050405020304" pitchFamily="18" charset="0"/>
                      </a:rPr>
                      <m:t>kh</m:t>
                    </m:r>
                    <m:r>
                      <a:rPr lang="en-US" sz="2000" smtClean="0">
                        <a:latin typeface="Cambria Math" panose="02040503050406030204" pitchFamily="18" charset="0"/>
                        <a:cs typeface="Times New Roman" panose="02020603050405020304" pitchFamily="18" charset="0"/>
                      </a:rPr>
                      <m:t>ô</m:t>
                    </m:r>
                    <m:r>
                      <m:rPr>
                        <m:sty m:val="p"/>
                      </m:rPr>
                      <a:rPr lang="en-US" sz="2000" smtClean="0">
                        <a:latin typeface="Cambria Math" panose="02040503050406030204" pitchFamily="18" charset="0"/>
                        <a:cs typeface="Times New Roman" panose="02020603050405020304" pitchFamily="18" charset="0"/>
                      </a:rPr>
                      <m:t>ng</m:t>
                    </m:r>
                    <m:r>
                      <a:rPr lang="en-US" sz="2000" smtClean="0">
                        <a:latin typeface="Cambria Math" panose="02040503050406030204" pitchFamily="18" charset="0"/>
                        <a:cs typeface="Times New Roman" panose="02020603050405020304" pitchFamily="18" charset="0"/>
                      </a:rPr>
                      <m:t> </m:t>
                    </m:r>
                    <m:r>
                      <m:rPr>
                        <m:sty m:val="p"/>
                      </m:rPr>
                      <a:rPr lang="en-US" sz="2000" smtClean="0">
                        <a:latin typeface="Cambria Math" panose="02040503050406030204" pitchFamily="18" charset="0"/>
                        <a:cs typeface="Times New Roman" panose="02020603050405020304" pitchFamily="18" charset="0"/>
                      </a:rPr>
                      <m:t>hi</m:t>
                    </m:r>
                    <m:r>
                      <a:rPr lang="en-US" sz="2000" smtClean="0">
                        <a:latin typeface="Cambria Math" panose="02040503050406030204" pitchFamily="18" charset="0"/>
                        <a:cs typeface="Times New Roman" panose="02020603050405020304" pitchFamily="18" charset="0"/>
                      </a:rPr>
                      <m:t>ệ</m:t>
                    </m:r>
                    <m:r>
                      <m:rPr>
                        <m:sty m:val="p"/>
                      </m:rPr>
                      <a:rPr lang="en-US" sz="2000" smtClean="0">
                        <a:latin typeface="Cambria Math" panose="02040503050406030204" pitchFamily="18" charset="0"/>
                        <a:cs typeface="Times New Roman" panose="02020603050405020304" pitchFamily="18" charset="0"/>
                      </a:rPr>
                      <m:t>u</m:t>
                    </m:r>
                    <m:r>
                      <a:rPr lang="en-US" sz="2000" smtClean="0">
                        <a:latin typeface="Cambria Math" panose="02040503050406030204" pitchFamily="18" charset="0"/>
                        <a:cs typeface="Times New Roman" panose="02020603050405020304" pitchFamily="18" charset="0"/>
                      </a:rPr>
                      <m:t> </m:t>
                    </m:r>
                    <m:r>
                      <m:rPr>
                        <m:sty m:val="p"/>
                      </m:rPr>
                      <a:rPr lang="en-US" sz="2000" smtClean="0">
                        <a:latin typeface="Cambria Math" panose="02040503050406030204" pitchFamily="18" charset="0"/>
                        <a:cs typeface="Times New Roman" panose="02020603050405020304" pitchFamily="18" charset="0"/>
                      </a:rPr>
                      <m:t>qu</m:t>
                    </m:r>
                    <m:r>
                      <a:rPr lang="en-US" sz="2000" smtClean="0">
                        <a:latin typeface="Cambria Math" panose="02040503050406030204" pitchFamily="18" charset="0"/>
                        <a:cs typeface="Times New Roman" panose="02020603050405020304" pitchFamily="18" charset="0"/>
                      </a:rPr>
                      <m:t>ả</m:t>
                    </m:r>
                  </m:oMath>
                </a14:m>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14:m>
                  <m:oMath xmlns:m="http://schemas.openxmlformats.org/officeDocument/2006/math">
                    <m:r>
                      <m:rPr>
                        <m:sty m:val="p"/>
                      </m:rPr>
                      <a:rPr lang="en-US" sz="2000" dirty="0" smtClean="0">
                        <a:latin typeface="Cambria Math" panose="02040503050406030204" pitchFamily="18" charset="0"/>
                      </a:rPr>
                      <m:t>Monte</m:t>
                    </m:r>
                    <m:r>
                      <a:rPr lang="en-US" sz="2000" i="1" dirty="0" smtClean="0">
                        <a:latin typeface="Cambria Math" panose="02040503050406030204" pitchFamily="18" charset="0"/>
                      </a:rPr>
                      <m:t>−</m:t>
                    </m:r>
                    <m:r>
                      <m:rPr>
                        <m:sty m:val="p"/>
                      </m:rPr>
                      <a:rPr lang="en-US" sz="2000" dirty="0" smtClean="0">
                        <a:latin typeface="Cambria Math" panose="02040503050406030204" pitchFamily="18" charset="0"/>
                      </a:rPr>
                      <m:t>Carlo</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14:m>
                  <m:oMath xmlns:m="http://schemas.openxmlformats.org/officeDocument/2006/math">
                    <m:r>
                      <m:rPr>
                        <m:sty m:val="p"/>
                      </m:rPr>
                      <a:rPr lang="en-US" sz="2000" smtClean="0">
                        <a:latin typeface="Cambria Math" panose="02040503050406030204" pitchFamily="18" charset="0"/>
                        <a:cs typeface="Times New Roman" panose="02020603050405020304" pitchFamily="18" charset="0"/>
                      </a:rPr>
                      <m:t>Ph</m:t>
                    </m:r>
                    <m:r>
                      <a:rPr lang="en-US" sz="2000" smtClean="0">
                        <a:latin typeface="Cambria Math" panose="02040503050406030204" pitchFamily="18" charset="0"/>
                        <a:cs typeface="Times New Roman" panose="02020603050405020304" pitchFamily="18" charset="0"/>
                      </a:rPr>
                      <m:t>ươ</m:t>
                    </m:r>
                    <m:r>
                      <m:rPr>
                        <m:sty m:val="p"/>
                      </m:rPr>
                      <a:rPr lang="en-US" sz="2000" smtClean="0">
                        <a:latin typeface="Cambria Math" panose="02040503050406030204" pitchFamily="18" charset="0"/>
                        <a:cs typeface="Times New Roman" panose="02020603050405020304" pitchFamily="18" charset="0"/>
                      </a:rPr>
                      <m:t>ng</m:t>
                    </m:r>
                    <m:r>
                      <a:rPr lang="en-US" sz="2000" smtClean="0">
                        <a:latin typeface="Cambria Math" panose="02040503050406030204" pitchFamily="18" charset="0"/>
                        <a:cs typeface="Times New Roman" panose="02020603050405020304" pitchFamily="18" charset="0"/>
                      </a:rPr>
                      <m:t> </m:t>
                    </m:r>
                    <m:r>
                      <m:rPr>
                        <m:sty m:val="p"/>
                      </m:rPr>
                      <a:rPr lang="en-US" sz="2000" smtClean="0">
                        <a:latin typeface="Cambria Math" panose="02040503050406030204" pitchFamily="18" charset="0"/>
                        <a:cs typeface="Times New Roman" panose="02020603050405020304" pitchFamily="18" charset="0"/>
                      </a:rPr>
                      <m:t>ph</m:t>
                    </m:r>
                    <m:r>
                      <a:rPr lang="en-US" sz="2000" smtClean="0">
                        <a:latin typeface="Cambria Math" panose="02040503050406030204" pitchFamily="18" charset="0"/>
                        <a:cs typeface="Times New Roman" panose="02020603050405020304" pitchFamily="18" charset="0"/>
                      </a:rPr>
                      <m:t>á</m:t>
                    </m:r>
                    <m:r>
                      <m:rPr>
                        <m:sty m:val="p"/>
                      </m:rPr>
                      <a:rPr lang="en-US" sz="2000" smtClean="0">
                        <a:latin typeface="Cambria Math" panose="02040503050406030204" pitchFamily="18" charset="0"/>
                        <a:cs typeface="Times New Roman" panose="02020603050405020304" pitchFamily="18" charset="0"/>
                      </a:rPr>
                      <m:t>p</m:t>
                    </m:r>
                    <m:r>
                      <a:rPr lang="en-US" sz="2000" smtClean="0">
                        <a:latin typeface="Cambria Math" panose="02040503050406030204" pitchFamily="18" charset="0"/>
                        <a:cs typeface="Times New Roman" panose="02020603050405020304" pitchFamily="18" charset="0"/>
                      </a:rPr>
                      <m:t> </m:t>
                    </m:r>
                    <m:r>
                      <m:rPr>
                        <m:sty m:val="p"/>
                      </m:rPr>
                      <a:rPr lang="en-US" sz="2000" smtClean="0">
                        <a:latin typeface="Cambria Math" panose="02040503050406030204" pitchFamily="18" charset="0"/>
                        <a:cs typeface="Times New Roman" panose="02020603050405020304" pitchFamily="18" charset="0"/>
                      </a:rPr>
                      <m:t>TD</m:t>
                    </m:r>
                    <m:r>
                      <a:rPr lang="en-US" sz="2000" smtClean="0">
                        <a:latin typeface="Cambria Math" panose="02040503050406030204" pitchFamily="18" charset="0"/>
                        <a:cs typeface="Times New Roman" panose="02020603050405020304" pitchFamily="18" charset="0"/>
                      </a:rPr>
                      <m:t> (</m:t>
                    </m:r>
                    <m:r>
                      <m:rPr>
                        <m:sty m:val="p"/>
                      </m:rPr>
                      <a:rPr lang="en-US" sz="2000" smtClean="0">
                        <a:latin typeface="Cambria Math" panose="02040503050406030204" pitchFamily="18" charset="0"/>
                        <a:cs typeface="Times New Roman" panose="02020603050405020304" pitchFamily="18" charset="0"/>
                      </a:rPr>
                      <m:t>Temporal</m:t>
                    </m:r>
                    <m:r>
                      <a:rPr lang="en-US" sz="2000" smtClean="0">
                        <a:latin typeface="Cambria Math" panose="02040503050406030204" pitchFamily="18" charset="0"/>
                        <a:cs typeface="Times New Roman" panose="02020603050405020304" pitchFamily="18" charset="0"/>
                      </a:rPr>
                      <m:t>−</m:t>
                    </m:r>
                    <m:r>
                      <m:rPr>
                        <m:sty m:val="p"/>
                      </m:rPr>
                      <a:rPr lang="en-US" sz="2000" smtClean="0">
                        <a:latin typeface="Cambria Math" panose="02040503050406030204" pitchFamily="18" charset="0"/>
                        <a:cs typeface="Times New Roman" panose="02020603050405020304" pitchFamily="18" charset="0"/>
                      </a:rPr>
                      <m:t>Difference</m:t>
                    </m:r>
                    <m:r>
                      <a:rPr lang="en-US" sz="2000"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đòi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Q-Learning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TD</a:t>
                </a:r>
                <a:endParaRPr lang="en-US" dirty="0">
                  <a:latin typeface="Times New Roman" panose="02020603050405020304" pitchFamily="18" charset="0"/>
                  <a:cs typeface="Times New Roman" panose="02020603050405020304" pitchFamily="18" charset="0"/>
                </a:endParaRPr>
              </a:p>
            </p:txBody>
          </p:sp>
        </mc:Choice>
        <mc:Fallback>
          <p:sp>
            <p:nvSpPr>
              <p:cNvPr id="7" name="Subtitle 2"/>
              <p:cNvSpPr txBox="1">
                <a:spLocks noRot="1" noChangeAspect="1" noMove="1" noResize="1" noEditPoints="1" noAdjustHandles="1" noChangeArrowheads="1" noChangeShapeType="1" noTextEdit="1"/>
              </p:cNvSpPr>
              <p:nvPr/>
            </p:nvSpPr>
            <p:spPr>
              <a:xfrm>
                <a:off x="677334" y="1460574"/>
                <a:ext cx="9144000" cy="4519749"/>
              </a:xfrm>
              <a:prstGeom prst="rect">
                <a:avLst/>
              </a:prstGeom>
              <a:blipFill rotWithShape="1">
                <a:blip r:embed="rId1"/>
                <a:stretch>
                  <a:fillRect l="-5" t="-2" r="5" b="12"/>
                </a:stretch>
              </a:blipFill>
            </p:spPr>
            <p:txBody>
              <a:bodyPr/>
              <a:lstStyle/>
              <a:p>
                <a:r>
                  <a:rPr lang="en-US" altLang="en-US">
                    <a:noFill/>
                  </a:rPr>
                  <a:t> </a:t>
                </a:r>
              </a:p>
            </p:txBody>
          </p:sp>
        </mc:Fallback>
      </mc:AlternateContent>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THUẬT TOÁN Q-LEARNING</a:t>
            </a:r>
            <a:endParaRPr lang="vi-VN"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677334" y="1426069"/>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cs typeface="Times New Roman" panose="02020603050405020304" pitchFamily="18" charset="0"/>
              </a:rPr>
              <a:t>2, </a:t>
            </a:r>
            <a:r>
              <a:rPr lang="en-US" u="sng" dirty="0" err="1">
                <a:cs typeface="Times New Roman" panose="02020603050405020304" pitchFamily="18" charset="0"/>
              </a:rPr>
              <a:t>Thuật</a:t>
            </a:r>
            <a:r>
              <a:rPr lang="en-US" u="sng" dirty="0">
                <a:cs typeface="Times New Roman" panose="02020603050405020304" pitchFamily="18" charset="0"/>
              </a:rPr>
              <a:t> </a:t>
            </a:r>
            <a:r>
              <a:rPr lang="en-US" u="sng" dirty="0" err="1">
                <a:cs typeface="Times New Roman" panose="02020603050405020304" pitchFamily="18" charset="0"/>
              </a:rPr>
              <a:t>toán</a:t>
            </a:r>
            <a:r>
              <a:rPr lang="en-US" u="sng" dirty="0">
                <a:cs typeface="Times New Roman" panose="02020603050405020304" pitchFamily="18" charset="0"/>
              </a:rPr>
              <a:t> Q-Learning</a:t>
            </a:r>
            <a:endParaRPr lang="en-US" u="sng" dirty="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Q-value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Q-Learning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Q-values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chiến</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946592" y="2299882"/>
            <a:ext cx="8162901" cy="1129118"/>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THUẬT TOÁN Q-LEARNING</a:t>
            </a:r>
            <a:endParaRPr lang="vi-VN"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677334" y="1426069"/>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cs typeface="Times New Roman" panose="02020603050405020304" pitchFamily="18" charset="0"/>
              </a:rPr>
              <a:t>2, </a:t>
            </a:r>
            <a:r>
              <a:rPr lang="en-US" u="sng" dirty="0" err="1">
                <a:cs typeface="Times New Roman" panose="02020603050405020304" pitchFamily="18" charset="0"/>
              </a:rPr>
              <a:t>Thuật</a:t>
            </a:r>
            <a:r>
              <a:rPr lang="en-US" u="sng" dirty="0">
                <a:cs typeface="Times New Roman" panose="02020603050405020304" pitchFamily="18" charset="0"/>
              </a:rPr>
              <a:t> </a:t>
            </a:r>
            <a:r>
              <a:rPr lang="en-US" u="sng" dirty="0" err="1">
                <a:cs typeface="Times New Roman" panose="02020603050405020304" pitchFamily="18" charset="0"/>
              </a:rPr>
              <a:t>toán</a:t>
            </a:r>
            <a:r>
              <a:rPr lang="en-US" u="sng" dirty="0">
                <a:cs typeface="Times New Roman" panose="02020603050405020304" pitchFamily="18" charset="0"/>
              </a:rPr>
              <a:t> Q-Learning</a:t>
            </a:r>
            <a:endParaRPr lang="en-US" u="sng" dirty="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Q-Learning,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Episodes).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episode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Quan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Lựa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Quan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ởng</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3391000" y="4377294"/>
            <a:ext cx="438150" cy="257175"/>
          </a:xfrm>
          <a:prstGeom prst="rect">
            <a:avLst/>
          </a:prstGeom>
        </p:spPr>
      </p:pic>
      <p:pic>
        <p:nvPicPr>
          <p:cNvPr id="3" name="Picture 2"/>
          <p:cNvPicPr>
            <a:picLocks noChangeAspect="1"/>
          </p:cNvPicPr>
          <p:nvPr/>
        </p:nvPicPr>
        <p:blipFill>
          <a:blip r:embed="rId2"/>
          <a:stretch>
            <a:fillRect/>
          </a:stretch>
        </p:blipFill>
        <p:spPr>
          <a:xfrm>
            <a:off x="1152342" y="4634469"/>
            <a:ext cx="7646913" cy="1790623"/>
          </a:xfrm>
          <a:prstGeom prst="rect">
            <a:avLst/>
          </a:prstGeom>
        </p:spPr>
      </p:pic>
      <p:sp>
        <p:nvSpPr>
          <p:cNvPr id="5" name="Slide Number Placeholder 4"/>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THUẬT TOÁN Q-LEARNING</a:t>
            </a:r>
            <a:endParaRPr lang="vi-VN" dirty="0">
              <a:latin typeface="Times New Roman" panose="02020603050405020304" pitchFamily="18" charset="0"/>
              <a:cs typeface="Times New Roman" panose="02020603050405020304" pitchFamily="18" charset="0"/>
            </a:endParaRPr>
          </a:p>
        </p:txBody>
      </p:sp>
      <p:sp>
        <p:nvSpPr>
          <p:cNvPr id="8" name="Subtitle 2"/>
          <p:cNvSpPr txBox="1"/>
          <p:nvPr/>
        </p:nvSpPr>
        <p:spPr>
          <a:xfrm>
            <a:off x="677334" y="1426069"/>
            <a:ext cx="9144000" cy="482233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800100" lvl="1"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Q-Learning,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b</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err="1">
                <a:latin typeface="Times New Roman" panose="02020603050405020304" pitchFamily="18" charset="0"/>
                <a:cs typeface="Times New Roman" panose="02020603050405020304" pitchFamily="18" charset="0"/>
              </a:rPr>
              <a:t>Khởi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Q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Q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ý.</a:t>
            </a:r>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err="1">
                <a:latin typeface="Times New Roman" panose="02020603050405020304" pitchFamily="18" charset="0"/>
                <a:cs typeface="Times New Roman" panose="02020603050405020304" pitchFamily="18" charset="0"/>
              </a:rPr>
              <a:t>Khám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 altLang="en-US" sz="2000" dirty="0">
                <a:latin typeface="Times New Roman" panose="02020603050405020304" pitchFamily="18" charset="0"/>
                <a:cs typeface="Times New Roman" panose="02020603050405020304" pitchFamily="18" charset="0"/>
              </a:rPr>
              <a:t>Đ</a:t>
            </a:r>
            <a:r>
              <a:rPr lang="en-US" sz="2000" dirty="0" err="1">
                <a:latin typeface="Times New Roman" panose="02020603050405020304" pitchFamily="18" charset="0"/>
                <a:cs typeface="Times New Roman" panose="02020603050405020304" pitchFamily="18" charset="0"/>
              </a:rPr>
              <a: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(S).</a:t>
            </a:r>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a:t>
            </a:r>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hãy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Q cao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Q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677334" y="1515291"/>
            <a:ext cx="450155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chiếc</a:t>
            </a:r>
            <a:r>
              <a:rPr lang="en-US" sz="2400" b="1" dirty="0">
                <a:latin typeface="Times New Roman" panose="02020603050405020304" pitchFamily="18" charset="0"/>
                <a:cs typeface="Times New Roman" panose="02020603050405020304" pitchFamily="18" charset="0"/>
              </a:rPr>
              <a:t> taxi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minh</a:t>
            </a:r>
            <a:endParaRPr lang="vi-VN" sz="2400" dirty="0"/>
          </a:p>
        </p:txBody>
      </p:sp>
      <p:sp>
        <p:nvSpPr>
          <p:cNvPr id="6" name="Subtitle 2"/>
          <p:cNvSpPr txBox="1"/>
          <p:nvPr/>
        </p:nvSpPr>
        <p:spPr>
          <a:xfrm>
            <a:off x="677334" y="2331760"/>
            <a:ext cx="5312898" cy="402011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70000"/>
              </a:lnSpc>
            </a:pPr>
            <a:r>
              <a:rPr lang="en-US" sz="2100" dirty="0" err="1">
                <a:latin typeface="Times New Roman" panose="02020603050405020304" pitchFamily="18" charset="0"/>
                <a:cs typeface="Times New Roman" panose="02020603050405020304" pitchFamily="18" charset="0"/>
              </a:rPr>
              <a:t>Nhiệm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vụ</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chiếc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xe</a:t>
            </a:r>
            <a:r>
              <a:rPr lang="en-US" sz="2100" dirty="0">
                <a:latin typeface="Times New Roman" panose="02020603050405020304" pitchFamily="18" charset="0"/>
                <a:cs typeface="Times New Roman" panose="02020603050405020304" pitchFamily="18" charset="0"/>
              </a:rPr>
              <a:t> taxi:</a:t>
            </a:r>
            <a:endParaRPr lang="en-US" sz="21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vi-VN" sz="2100" dirty="0" err="1">
                <a:latin typeface="Times New Roman" panose="02020603050405020304" pitchFamily="18" charset="0"/>
                <a:cs typeface="Times New Roman" panose="02020603050405020304" pitchFamily="18" charset="0"/>
              </a:rPr>
              <a:t>Phải</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trả</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khách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tại</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đúng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vị</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trí</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được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chỉ</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định</a:t>
            </a:r>
            <a:r>
              <a:rPr lang="vi-VN" sz="2100" dirty="0">
                <a:latin typeface="Times New Roman" panose="02020603050405020304" pitchFamily="18" charset="0"/>
                <a:cs typeface="Times New Roman" panose="02020603050405020304" pitchFamily="18" charset="0"/>
              </a:rPr>
              <a:t> .</a:t>
            </a:r>
            <a:endParaRPr lang="vi-VN" sz="21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vi-VN" sz="2100" dirty="0" err="1">
                <a:latin typeface="Times New Roman" panose="02020603050405020304" pitchFamily="18" charset="0"/>
                <a:cs typeface="Times New Roman" panose="02020603050405020304" pitchFamily="18" charset="0"/>
              </a:rPr>
              <a:t>Tiết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kiệm</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thời</a:t>
            </a:r>
            <a:r>
              <a:rPr lang="vi-VN" sz="2100" dirty="0">
                <a:latin typeface="Times New Roman" panose="02020603050405020304" pitchFamily="18" charset="0"/>
                <a:cs typeface="Times New Roman" panose="02020603050405020304" pitchFamily="18" charset="0"/>
              </a:rPr>
              <a:t> gian cho </a:t>
            </a:r>
            <a:r>
              <a:rPr lang="vi-VN" sz="2100" dirty="0" err="1">
                <a:latin typeface="Times New Roman" panose="02020603050405020304" pitchFamily="18" charset="0"/>
                <a:cs typeface="Times New Roman" panose="02020603050405020304" pitchFamily="18" charset="0"/>
              </a:rPr>
              <a:t>hành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khách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một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cách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tối</a:t>
            </a:r>
            <a:r>
              <a:rPr lang="vi-VN" sz="2100" dirty="0">
                <a:latin typeface="Times New Roman" panose="02020603050405020304" pitchFamily="18" charset="0"/>
                <a:cs typeface="Times New Roman" panose="02020603050405020304" pitchFamily="18" charset="0"/>
              </a:rPr>
              <a:t> đa.</a:t>
            </a:r>
            <a:endParaRPr lang="vi-VN" sz="21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vi-VN" sz="2100" dirty="0" err="1">
                <a:latin typeface="Times New Roman" panose="02020603050405020304" pitchFamily="18" charset="0"/>
                <a:cs typeface="Times New Roman" panose="02020603050405020304" pitchFamily="18" charset="0"/>
              </a:rPr>
              <a:t>Đảm</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bảo</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hành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khách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được</a:t>
            </a:r>
            <a:r>
              <a:rPr lang="vi-VN" sz="2100" dirty="0">
                <a:latin typeface="Times New Roman" panose="02020603050405020304" pitchFamily="18" charset="0"/>
                <a:cs typeface="Times New Roman" panose="02020603050405020304" pitchFamily="18" charset="0"/>
              </a:rPr>
              <a:t> an </a:t>
            </a:r>
            <a:r>
              <a:rPr lang="vi-VN" sz="2100" dirty="0" err="1">
                <a:latin typeface="Times New Roman" panose="02020603050405020304" pitchFamily="18" charset="0"/>
                <a:cs typeface="Times New Roman" panose="02020603050405020304" pitchFamily="18" charset="0"/>
              </a:rPr>
              <a:t>toàn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và</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phải</a:t>
            </a:r>
            <a:r>
              <a:rPr lang="vi-VN" sz="2100" dirty="0">
                <a:latin typeface="Times New Roman" panose="02020603050405020304" pitchFamily="18" charset="0"/>
                <a:cs typeface="Times New Roman" panose="02020603050405020304" pitchFamily="18" charset="0"/>
              </a:rPr>
              <a:t> tuân </a:t>
            </a:r>
            <a:r>
              <a:rPr lang="vi-VN" sz="2100" dirty="0" err="1">
                <a:latin typeface="Times New Roman" panose="02020603050405020304" pitchFamily="18" charset="0"/>
                <a:cs typeface="Times New Roman" panose="02020603050405020304" pitchFamily="18" charset="0"/>
              </a:rPr>
              <a:t>thủ</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tất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cả</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các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luật</a:t>
            </a:r>
            <a:r>
              <a:rPr lang="vi-VN" sz="2100" dirty="0">
                <a:latin typeface="Times New Roman" panose="02020603050405020304" pitchFamily="18" charset="0"/>
                <a:cs typeface="Times New Roman" panose="02020603050405020304" pitchFamily="18" charset="0"/>
              </a:rPr>
              <a:t> giao thông </a:t>
            </a:r>
            <a:r>
              <a:rPr lang="vi-VN" sz="2100" dirty="0" err="1">
                <a:latin typeface="Times New Roman" panose="02020603050405020304" pitchFamily="18" charset="0"/>
                <a:cs typeface="Times New Roman" panose="02020603050405020304" pitchFamily="18" charset="0"/>
              </a:rPr>
              <a:t>được</a:t>
            </a:r>
            <a:r>
              <a:rPr lang="vi-VN" sz="2100" dirty="0">
                <a:latin typeface="Times New Roman" panose="02020603050405020304" pitchFamily="18" charset="0"/>
                <a:cs typeface="Times New Roman" panose="02020603050405020304" pitchFamily="18" charset="0"/>
              </a:rPr>
              <a:t> đưa</a:t>
            </a:r>
            <a:br>
              <a:rPr lang="vi-VN" sz="2100" dirty="0">
                <a:latin typeface="Times New Roman" panose="02020603050405020304" pitchFamily="18" charset="0"/>
                <a:cs typeface="Times New Roman" panose="02020603050405020304" pitchFamily="18" charset="0"/>
              </a:rPr>
            </a:br>
            <a:r>
              <a:rPr lang="vi-VN" sz="2100" dirty="0">
                <a:latin typeface="Times New Roman" panose="02020603050405020304" pitchFamily="18" charset="0"/>
                <a:cs typeface="Times New Roman" panose="02020603050405020304" pitchFamily="18" charset="0"/>
              </a:rPr>
              <a:t>ra </a:t>
            </a:r>
            <a:br>
              <a:rPr lang="vi-VN" sz="21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endParaRPr lang="vi-V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1884623"/>
            <a:ext cx="4404718" cy="4020111"/>
          </a:xfrm>
          <a:prstGeom prst="rect">
            <a:avLst/>
          </a:prstGeom>
        </p:spPr>
      </p:pic>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677334" y="1515291"/>
            <a:ext cx="450155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chiếc</a:t>
            </a:r>
            <a:r>
              <a:rPr lang="en-US" sz="2400" b="1" dirty="0">
                <a:latin typeface="Times New Roman" panose="02020603050405020304" pitchFamily="18" charset="0"/>
                <a:cs typeface="Times New Roman" panose="02020603050405020304" pitchFamily="18" charset="0"/>
              </a:rPr>
              <a:t> taxi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minh</a:t>
            </a:r>
            <a:endParaRPr lang="vi-VN" sz="2400" dirty="0"/>
          </a:p>
        </p:txBody>
      </p:sp>
      <p:sp>
        <p:nvSpPr>
          <p:cNvPr id="8" name="Subtitle 2"/>
          <p:cNvSpPr txBox="1"/>
          <p:nvPr/>
        </p:nvSpPr>
        <p:spPr>
          <a:xfrm>
            <a:off x="677334" y="2156320"/>
            <a:ext cx="5312898" cy="40201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vi-VN"/>
              <a:t>Mô hình hóa bài toán cần :</a:t>
            </a:r>
            <a:endParaRPr lang="vi-VN"/>
          </a:p>
          <a:p>
            <a:pPr>
              <a:buFont typeface="Arial" panose="020B0604020202020204" pitchFamily="34" charset="0"/>
              <a:buChar char="•"/>
            </a:pPr>
            <a:r>
              <a:rPr lang="vi-VN"/>
              <a:t>phần thưởng (rewards),</a:t>
            </a:r>
            <a:endParaRPr lang="vi-VN"/>
          </a:p>
          <a:p>
            <a:pPr>
              <a:buFont typeface="Arial" panose="020B0604020202020204" pitchFamily="34" charset="0"/>
              <a:buChar char="•"/>
            </a:pPr>
            <a:r>
              <a:rPr lang="vi-VN"/>
              <a:t>không gian trạng thái (state space), </a:t>
            </a:r>
            <a:endParaRPr lang="vi-VN"/>
          </a:p>
          <a:p>
            <a:pPr>
              <a:buFont typeface="Arial" panose="020B0604020202020204" pitchFamily="34" charset="0"/>
              <a:buChar char="•"/>
            </a:pPr>
            <a:r>
              <a:rPr lang="vi-VN"/>
              <a:t>các hành động (actions) ,</a:t>
            </a:r>
            <a:endParaRPr lang="vi-VN"/>
          </a:p>
          <a:p>
            <a:r>
              <a:rPr lang="vi-VN"/>
              <a:t>Của chiếc xe taxi.</a:t>
            </a:r>
            <a:br>
              <a:rPr lang="vi-VN"/>
            </a:br>
            <a:endParaRPr lang="vi-VN"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63564" y="1514969"/>
            <a:ext cx="4115374" cy="4020111"/>
          </a:xfrm>
          <a:prstGeom prst="rect">
            <a:avLst/>
          </a:prstGeom>
        </p:spPr>
      </p:pic>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677334" y="1515291"/>
            <a:ext cx="4458335" cy="46037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chiếc</a:t>
            </a:r>
            <a:r>
              <a:rPr lang="en-US" sz="2400" b="1" dirty="0">
                <a:latin typeface="Times New Roman" panose="02020603050405020304" pitchFamily="18" charset="0"/>
                <a:cs typeface="Times New Roman" panose="02020603050405020304" pitchFamily="18" charset="0"/>
              </a:rPr>
              <a:t> taxi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minh</a:t>
            </a:r>
            <a:endParaRPr lang="vi-VN" sz="2400" dirty="0"/>
          </a:p>
        </p:txBody>
      </p:sp>
      <p:sp>
        <p:nvSpPr>
          <p:cNvPr id="6" name="Subtitle 5"/>
          <p:cNvSpPr txBox="1"/>
          <p:nvPr/>
        </p:nvSpPr>
        <p:spPr>
          <a:xfrm>
            <a:off x="677334" y="2125412"/>
            <a:ext cx="9144000" cy="5911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vi-VN" dirty="0" err="1"/>
              <a:t>Số</a:t>
            </a:r>
            <a:r>
              <a:rPr lang="vi-VN" dirty="0"/>
              <a:t> </a:t>
            </a:r>
            <a:r>
              <a:rPr lang="vi-VN" dirty="0" err="1"/>
              <a:t>bước</a:t>
            </a:r>
            <a:r>
              <a:rPr lang="vi-VN" dirty="0"/>
              <a:t> </a:t>
            </a:r>
            <a:r>
              <a:rPr lang="vi-VN" dirty="0" err="1"/>
              <a:t>chuyển</a:t>
            </a:r>
            <a:r>
              <a:rPr lang="vi-VN" dirty="0"/>
              <a:t> </a:t>
            </a:r>
            <a:r>
              <a:rPr lang="vi-VN" dirty="0" err="1"/>
              <a:t>chiếc</a:t>
            </a:r>
            <a:r>
              <a:rPr lang="vi-VN" dirty="0"/>
              <a:t> </a:t>
            </a:r>
            <a:r>
              <a:rPr lang="vi-VN" dirty="0" err="1"/>
              <a:t>taxi</a:t>
            </a:r>
            <a:r>
              <a:rPr lang="vi-VN" dirty="0"/>
              <a:t> </a:t>
            </a:r>
            <a:r>
              <a:rPr lang="vi-VN" dirty="0" err="1"/>
              <a:t>thực</a:t>
            </a:r>
            <a:r>
              <a:rPr lang="vi-VN" dirty="0"/>
              <a:t> </a:t>
            </a:r>
            <a:r>
              <a:rPr lang="vi-VN" dirty="0" err="1"/>
              <a:t>hiện</a:t>
            </a:r>
            <a:r>
              <a:rPr lang="vi-VN" dirty="0"/>
              <a:t> </a:t>
            </a:r>
            <a:r>
              <a:rPr lang="vi-VN" dirty="0" err="1"/>
              <a:t>tại</a:t>
            </a:r>
            <a:r>
              <a:rPr lang="vi-VN" dirty="0"/>
              <a:t> </a:t>
            </a:r>
            <a:r>
              <a:rPr lang="vi-VN" dirty="0" err="1"/>
              <a:t>mỗi</a:t>
            </a:r>
            <a:r>
              <a:rPr lang="vi-VN" dirty="0"/>
              <a:t> </a:t>
            </a:r>
            <a:r>
              <a:rPr lang="vi-VN" dirty="0" err="1"/>
              <a:t>episode</a:t>
            </a:r>
            <a:r>
              <a:rPr lang="vi-VN" dirty="0"/>
              <a:t> </a:t>
            </a:r>
            <a:br>
              <a:rPr lang="vi-VN" dirty="0"/>
            </a:br>
            <a:endParaRPr lang="vi-VN" dirty="0"/>
          </a:p>
        </p:txBody>
      </p:sp>
      <p:pic>
        <p:nvPicPr>
          <p:cNvPr id="7" name="Picture 6"/>
          <p:cNvPicPr>
            <a:picLocks noChangeAspect="1"/>
          </p:cNvPicPr>
          <p:nvPr/>
        </p:nvPicPr>
        <p:blipFill>
          <a:blip r:embed="rId1"/>
          <a:stretch>
            <a:fillRect/>
          </a:stretch>
        </p:blipFill>
        <p:spPr>
          <a:xfrm>
            <a:off x="677334" y="2897145"/>
            <a:ext cx="7615645" cy="3249340"/>
          </a:xfrm>
          <a:prstGeom prst="rect">
            <a:avLst/>
          </a:prstGeom>
        </p:spPr>
      </p:pic>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677334" y="1515291"/>
            <a:ext cx="450155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chiếc</a:t>
            </a:r>
            <a:r>
              <a:rPr lang="en-US" sz="2400" b="1" dirty="0">
                <a:latin typeface="Times New Roman" panose="02020603050405020304" pitchFamily="18" charset="0"/>
                <a:cs typeface="Times New Roman" panose="02020603050405020304" pitchFamily="18" charset="0"/>
              </a:rPr>
              <a:t> taxi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minh</a:t>
            </a:r>
            <a:endParaRPr lang="vi-VN" sz="2400" dirty="0"/>
          </a:p>
        </p:txBody>
      </p:sp>
      <p:sp>
        <p:nvSpPr>
          <p:cNvPr id="8" name="Subtitle 5"/>
          <p:cNvSpPr txBox="1"/>
          <p:nvPr/>
        </p:nvSpPr>
        <p:spPr>
          <a:xfrm>
            <a:off x="677334" y="2125412"/>
            <a:ext cx="9144000" cy="5911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vi-VN"/>
              <a:t>Số lần chiếc taxi đón/trả khách sai vị trí tại mỗi episode. </a:t>
            </a:r>
            <a:br>
              <a:rPr lang="vi-VN"/>
            </a:br>
            <a:endParaRPr lang="vi-VN" dirty="0"/>
          </a:p>
        </p:txBody>
      </p:sp>
      <p:pic>
        <p:nvPicPr>
          <p:cNvPr id="9" name="Picture 8"/>
          <p:cNvPicPr>
            <a:picLocks noChangeAspect="1"/>
          </p:cNvPicPr>
          <p:nvPr/>
        </p:nvPicPr>
        <p:blipFill>
          <a:blip r:embed="rId1"/>
          <a:stretch>
            <a:fillRect/>
          </a:stretch>
        </p:blipFill>
        <p:spPr>
          <a:xfrm>
            <a:off x="786602" y="2494744"/>
            <a:ext cx="7236823" cy="3888803"/>
          </a:xfrm>
          <a:prstGeom prst="rect">
            <a:avLst/>
          </a:prstGeom>
        </p:spPr>
      </p:pic>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677334" y="1515291"/>
            <a:ext cx="450155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chiếc</a:t>
            </a:r>
            <a:r>
              <a:rPr lang="en-US" sz="2400" b="1" dirty="0">
                <a:latin typeface="Times New Roman" panose="02020603050405020304" pitchFamily="18" charset="0"/>
                <a:cs typeface="Times New Roman" panose="02020603050405020304" pitchFamily="18" charset="0"/>
              </a:rPr>
              <a:t> taxi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minh</a:t>
            </a:r>
            <a:endParaRPr lang="vi-VN" sz="2400" dirty="0"/>
          </a:p>
        </p:txBody>
      </p:sp>
      <p:sp>
        <p:nvSpPr>
          <p:cNvPr id="6" name="Subtitle 5"/>
          <p:cNvSpPr txBox="1"/>
          <p:nvPr/>
        </p:nvSpPr>
        <p:spPr>
          <a:xfrm>
            <a:off x="677334" y="2125412"/>
            <a:ext cx="9144000" cy="5911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vi-VN"/>
              <a:t>Số phần thưởng chiếc taxi nhận được tại mỗi episode. </a:t>
            </a:r>
            <a:endParaRPr lang="vi-VN" dirty="0"/>
          </a:p>
        </p:txBody>
      </p:sp>
      <p:pic>
        <p:nvPicPr>
          <p:cNvPr id="7" name="Picture 6"/>
          <p:cNvPicPr>
            <a:picLocks noChangeAspect="1"/>
          </p:cNvPicPr>
          <p:nvPr/>
        </p:nvPicPr>
        <p:blipFill>
          <a:blip r:embed="rId1"/>
          <a:stretch>
            <a:fillRect/>
          </a:stretch>
        </p:blipFill>
        <p:spPr>
          <a:xfrm>
            <a:off x="677334" y="2435277"/>
            <a:ext cx="7876902" cy="4173992"/>
          </a:xfrm>
          <a:prstGeom prst="rect">
            <a:avLst/>
          </a:prstGeom>
        </p:spPr>
      </p:pic>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677334" y="1515291"/>
            <a:ext cx="450155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chiếc</a:t>
            </a:r>
            <a:r>
              <a:rPr lang="en-US" sz="2400" b="1" dirty="0">
                <a:latin typeface="Times New Roman" panose="02020603050405020304" pitchFamily="18" charset="0"/>
                <a:cs typeface="Times New Roman" panose="02020603050405020304" pitchFamily="18" charset="0"/>
              </a:rPr>
              <a:t> taxi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minh</a:t>
            </a:r>
            <a:endParaRPr lang="vi-VN" sz="2400" dirty="0"/>
          </a:p>
        </p:txBody>
      </p:sp>
      <p:sp>
        <p:nvSpPr>
          <p:cNvPr id="8" name="Subtitle 5"/>
          <p:cNvSpPr txBox="1"/>
          <p:nvPr/>
        </p:nvSpPr>
        <p:spPr>
          <a:xfrm>
            <a:off x="677334" y="2125412"/>
            <a:ext cx="9144000" cy="5911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vi-VN" dirty="0" err="1"/>
              <a:t>Kết</a:t>
            </a:r>
            <a:r>
              <a:rPr lang="vi-VN" dirty="0"/>
              <a:t> </a:t>
            </a:r>
            <a:r>
              <a:rPr lang="vi-VN" dirty="0" err="1"/>
              <a:t>quả</a:t>
            </a:r>
            <a:r>
              <a:rPr lang="vi-VN" dirty="0"/>
              <a:t> </a:t>
            </a:r>
            <a:r>
              <a:rPr lang="vi-VN" dirty="0" err="1"/>
              <a:t>chạy</a:t>
            </a:r>
            <a:r>
              <a:rPr lang="vi-VN" dirty="0"/>
              <a:t> </a:t>
            </a:r>
            <a:r>
              <a:rPr lang="vi-VN" dirty="0" err="1"/>
              <a:t>với</a:t>
            </a:r>
            <a:r>
              <a:rPr lang="vi-VN" dirty="0"/>
              <a:t> 1000 </a:t>
            </a:r>
            <a:r>
              <a:rPr lang="vi-VN" dirty="0" err="1"/>
              <a:t>episode</a:t>
            </a:r>
            <a:r>
              <a:rPr lang="vi-VN" dirty="0"/>
              <a:t>. </a:t>
            </a:r>
            <a:endParaRPr lang="vi-VN" dirty="0"/>
          </a:p>
        </p:txBody>
      </p:sp>
      <p:pic>
        <p:nvPicPr>
          <p:cNvPr id="9" name="Picture 8"/>
          <p:cNvPicPr>
            <a:picLocks noChangeAspect="1"/>
          </p:cNvPicPr>
          <p:nvPr/>
        </p:nvPicPr>
        <p:blipFill>
          <a:blip r:embed="rId1"/>
          <a:stretch>
            <a:fillRect/>
          </a:stretch>
        </p:blipFill>
        <p:spPr>
          <a:xfrm>
            <a:off x="677334" y="2957341"/>
            <a:ext cx="8877300" cy="1924050"/>
          </a:xfrm>
          <a:prstGeom prst="rect">
            <a:avLst/>
          </a:prstGeom>
        </p:spPr>
      </p:pic>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rmAutofit fontScale="90000"/>
          </a:bodyPr>
          <a:lstStyle/>
          <a:p>
            <a:r>
              <a:rPr lang="en-US" dirty="0">
                <a:latin typeface="Times New Roman" panose="02020603050405020304" pitchFamily="18" charset="0"/>
                <a:cs typeface="Times New Roman" panose="02020603050405020304" pitchFamily="18" charset="0"/>
              </a:rPr>
              <a:t>NỘI DUNG</a:t>
            </a:r>
            <a:endParaRPr lang="vi-V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7334" y="1632857"/>
            <a:ext cx="8492792" cy="2934335"/>
          </a:xfrm>
          <a:prstGeom prst="rect">
            <a:avLst/>
          </a:prstGeom>
          <a:noFill/>
        </p:spPr>
        <p:txBody>
          <a:bodyPr wrap="square" rtlCol="0">
            <a:spAutoFit/>
          </a:bodyPr>
          <a:lstStyle/>
          <a:p>
            <a:pPr marL="742950" indent="-742950" algn="l">
              <a:lnSpc>
                <a:spcPct val="220000"/>
              </a:lnSpc>
              <a:buClrTx/>
              <a:buSzTx/>
              <a:buFontTx/>
              <a:buAutoNum type="arabicPeriod"/>
            </a:pPr>
            <a:r>
              <a:rPr lang="en-US" sz="2800" dirty="0">
                <a:solidFill>
                  <a:schemeClr val="accent1"/>
                </a:solidFill>
                <a:latin typeface="Times New Roman" panose="02020603050405020304" pitchFamily="18" charset="0"/>
                <a:ea typeface="+mj-ea"/>
                <a:cs typeface="Times New Roman" panose="02020603050405020304" pitchFamily="18" charset="0"/>
              </a:rPr>
              <a:t>Quá trình quyết định Markov</a:t>
            </a:r>
            <a:endParaRPr lang="en-US" sz="2800" dirty="0">
              <a:solidFill>
                <a:schemeClr val="accent1"/>
              </a:solidFill>
              <a:latin typeface="Times New Roman" panose="02020603050405020304" pitchFamily="18" charset="0"/>
              <a:ea typeface="+mj-ea"/>
              <a:cs typeface="Times New Roman" panose="02020603050405020304" pitchFamily="18" charset="0"/>
            </a:endParaRPr>
          </a:p>
          <a:p>
            <a:pPr marL="742950" indent="-742950" algn="l">
              <a:lnSpc>
                <a:spcPct val="220000"/>
              </a:lnSpc>
              <a:buClrTx/>
              <a:buSzTx/>
              <a:buFontTx/>
              <a:buAutoNum type="arabicPeriod"/>
            </a:pPr>
            <a:r>
              <a:rPr lang="en-US" sz="2800" dirty="0">
                <a:solidFill>
                  <a:schemeClr val="accent1"/>
                </a:solidFill>
                <a:latin typeface="Times New Roman" panose="02020603050405020304" pitchFamily="18" charset="0"/>
                <a:ea typeface="+mj-ea"/>
                <a:cs typeface="Times New Roman" panose="02020603050405020304" pitchFamily="18" charset="0"/>
              </a:rPr>
              <a:t>Giới thiệu về Q-Learning</a:t>
            </a:r>
            <a:endParaRPr lang="en-US" sz="2800" dirty="0">
              <a:solidFill>
                <a:schemeClr val="accent1"/>
              </a:solidFill>
              <a:latin typeface="Times New Roman" panose="02020603050405020304" pitchFamily="18" charset="0"/>
              <a:ea typeface="+mj-ea"/>
              <a:cs typeface="Times New Roman" panose="02020603050405020304" pitchFamily="18" charset="0"/>
            </a:endParaRPr>
          </a:p>
          <a:p>
            <a:pPr marL="742950" indent="-742950" algn="l">
              <a:lnSpc>
                <a:spcPct val="220000"/>
              </a:lnSpc>
              <a:buClrTx/>
              <a:buSzTx/>
              <a:buFontTx/>
              <a:buAutoNum type="arabicPeriod"/>
            </a:pPr>
            <a:r>
              <a:rPr lang="en-US" sz="2800" dirty="0">
                <a:solidFill>
                  <a:schemeClr val="accent1"/>
                </a:solidFill>
                <a:latin typeface="Times New Roman" panose="02020603050405020304" pitchFamily="18" charset="0"/>
                <a:ea typeface="+mj-ea"/>
                <a:cs typeface="Times New Roman" panose="02020603050405020304" pitchFamily="18" charset="0"/>
              </a:rPr>
              <a:t>Bài toán ứng dụng</a:t>
            </a:r>
            <a:endParaRPr lang="en-US" sz="2800" dirty="0">
              <a:solidFill>
                <a:schemeClr val="accent1"/>
              </a:solidFill>
              <a:latin typeface="Times New Roman" panose="02020603050405020304" pitchFamily="18" charset="0"/>
              <a:ea typeface="+mj-ea"/>
              <a:cs typeface="Times New Roman" panose="02020603050405020304" pitchFamily="18" charset="0"/>
            </a:endParaRPr>
          </a:p>
        </p:txBody>
      </p:sp>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7" name="Title 1"/>
          <p:cNvSpPr txBox="1"/>
          <p:nvPr/>
        </p:nvSpPr>
        <p:spPr>
          <a:xfrm>
            <a:off x="677334" y="1515292"/>
            <a:ext cx="5930500" cy="45153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err="1">
                <a:solidFill>
                  <a:schemeClr val="tx1"/>
                </a:solidFill>
                <a:latin typeface="Times New Roman" panose="02020603050405020304" pitchFamily="18" charset="0"/>
                <a:cs typeface="Times New Roman" panose="02020603050405020304" pitchFamily="18" charset="0"/>
              </a:rPr>
              <a:t>Bài</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toán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cân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bằng</a:t>
            </a:r>
            <a:r>
              <a:rPr lang="en-US" altLang="en-US" sz="2400" b="1" dirty="0">
                <a:solidFill>
                  <a:schemeClr val="tx1"/>
                </a:solidFill>
                <a:latin typeface="Times New Roman" panose="02020603050405020304" pitchFamily="18" charset="0"/>
                <a:cs typeface="Times New Roman" panose="02020603050405020304" pitchFamily="18" charset="0"/>
              </a:rPr>
              <a:t> con </a:t>
            </a:r>
            <a:r>
              <a:rPr lang="en-US" altLang="en-US" sz="2400" b="1" dirty="0" err="1">
                <a:solidFill>
                  <a:schemeClr val="tx1"/>
                </a:solidFill>
                <a:latin typeface="Times New Roman" panose="02020603050405020304" pitchFamily="18" charset="0"/>
                <a:cs typeface="Times New Roman" panose="02020603050405020304" pitchFamily="18" charset="0"/>
              </a:rPr>
              <a:t>lắc</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ngược</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677334" y="2205187"/>
            <a:ext cx="10515600" cy="4351338"/>
          </a:xfrm>
        </p:spPr>
        <p:txBody>
          <a:bodyPr/>
          <a:lstStyle/>
          <a:p>
            <a:r>
              <a:rPr lang="en-US" altLang="en-US" dirty="0" err="1"/>
              <a:t>Xe</a:t>
            </a:r>
            <a:r>
              <a:rPr lang="en-US" altLang="en-US" dirty="0"/>
              <a:t> </a:t>
            </a:r>
            <a:r>
              <a:rPr lang="en-US" altLang="en-US" dirty="0" err="1"/>
              <a:t>đẩy</a:t>
            </a:r>
            <a:endParaRPr lang="en-US" altLang="en-US" dirty="0"/>
          </a:p>
          <a:p>
            <a:r>
              <a:rPr lang="en-US" altLang="en-US" dirty="0"/>
              <a:t>Con </a:t>
            </a:r>
            <a:r>
              <a:rPr lang="en-US" altLang="en-US" dirty="0" err="1"/>
              <a:t>lắc</a:t>
            </a:r>
            <a:endParaRPr lang="en-US" altLang="en-US" dirty="0"/>
          </a:p>
          <a:p>
            <a:r>
              <a:rPr lang="en-US" altLang="en-US" dirty="0" err="1"/>
              <a:t>Đường</a:t>
            </a:r>
            <a:r>
              <a:rPr lang="en-US" altLang="en-US" dirty="0"/>
              <a:t> ray</a:t>
            </a:r>
            <a:endParaRPr lang="en-US" altLang="en-US" dirty="0"/>
          </a:p>
        </p:txBody>
      </p:sp>
      <p:pic>
        <p:nvPicPr>
          <p:cNvPr id="11" name="Picture 10" descr="cartpole"/>
          <p:cNvPicPr>
            <a:picLocks noChangeAspect="1"/>
          </p:cNvPicPr>
          <p:nvPr/>
        </p:nvPicPr>
        <p:blipFill>
          <a:blip r:embed="rId1"/>
          <a:stretch>
            <a:fillRect/>
          </a:stretch>
        </p:blipFill>
        <p:spPr>
          <a:xfrm>
            <a:off x="4050256" y="2205187"/>
            <a:ext cx="5223745" cy="3660775"/>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7" name="Title 1"/>
          <p:cNvSpPr txBox="1"/>
          <p:nvPr/>
        </p:nvSpPr>
        <p:spPr>
          <a:xfrm>
            <a:off x="677334" y="1515292"/>
            <a:ext cx="5930500" cy="45153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err="1">
                <a:solidFill>
                  <a:schemeClr val="tx1"/>
                </a:solidFill>
                <a:latin typeface="Times New Roman" panose="02020603050405020304" pitchFamily="18" charset="0"/>
                <a:cs typeface="Times New Roman" panose="02020603050405020304" pitchFamily="18" charset="0"/>
              </a:rPr>
              <a:t>Bài</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toán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cân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bằng</a:t>
            </a:r>
            <a:r>
              <a:rPr lang="en-US" altLang="en-US" sz="2400" b="1" dirty="0">
                <a:solidFill>
                  <a:schemeClr val="tx1"/>
                </a:solidFill>
                <a:latin typeface="Times New Roman" panose="02020603050405020304" pitchFamily="18" charset="0"/>
                <a:cs typeface="Times New Roman" panose="02020603050405020304" pitchFamily="18" charset="0"/>
              </a:rPr>
              <a:t> con </a:t>
            </a:r>
            <a:r>
              <a:rPr lang="en-US" altLang="en-US" sz="2400" b="1" dirty="0" err="1">
                <a:solidFill>
                  <a:schemeClr val="tx1"/>
                </a:solidFill>
                <a:latin typeface="Times New Roman" panose="02020603050405020304" pitchFamily="18" charset="0"/>
                <a:cs typeface="Times New Roman" panose="02020603050405020304" pitchFamily="18" charset="0"/>
              </a:rPr>
              <a:t>lắc</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ngược</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descr="cartpole_de"/>
          <p:cNvPicPr>
            <a:picLocks noChangeAspect="1"/>
          </p:cNvPicPr>
          <p:nvPr/>
        </p:nvPicPr>
        <p:blipFill>
          <a:blip r:embed="rId1"/>
          <a:stretch>
            <a:fillRect/>
          </a:stretch>
        </p:blipFill>
        <p:spPr>
          <a:xfrm>
            <a:off x="5604707" y="2070728"/>
            <a:ext cx="3966141" cy="3726138"/>
          </a:xfrm>
          <a:prstGeom prst="rect">
            <a:avLst/>
          </a:prstGeom>
        </p:spPr>
      </p:pic>
      <p:sp>
        <p:nvSpPr>
          <p:cNvPr id="9" name="Content Placeholder 2"/>
          <p:cNvSpPr>
            <a:spLocks noGrp="1"/>
          </p:cNvSpPr>
          <p:nvPr>
            <p:ph idx="1"/>
          </p:nvPr>
        </p:nvSpPr>
        <p:spPr>
          <a:xfrm>
            <a:off x="677334" y="2070728"/>
            <a:ext cx="4446757" cy="4177671"/>
          </a:xfrm>
        </p:spPr>
        <p:txBody>
          <a:bodyPr/>
          <a:lstStyle/>
          <a:p>
            <a:pPr marL="0" indent="0">
              <a:buNone/>
            </a:pPr>
            <a:r>
              <a:rPr lang="en-US" altLang="en-US" dirty="0" err="1"/>
              <a:t>Trò</a:t>
            </a:r>
            <a:r>
              <a:rPr lang="en-US" altLang="en-US" dirty="0"/>
              <a:t> </a:t>
            </a:r>
            <a:r>
              <a:rPr lang="en-US" altLang="en-US" dirty="0" err="1"/>
              <a:t>chơi</a:t>
            </a:r>
            <a:r>
              <a:rPr lang="en-US" altLang="en-US" dirty="0"/>
              <a:t> </a:t>
            </a:r>
            <a:r>
              <a:rPr lang="en-US" altLang="en-US" dirty="0" err="1"/>
              <a:t>kết</a:t>
            </a:r>
            <a:r>
              <a:rPr lang="en-US" altLang="en-US" dirty="0"/>
              <a:t> </a:t>
            </a:r>
            <a:r>
              <a:rPr lang="en-US" altLang="en-US" dirty="0" err="1"/>
              <a:t>thúc</a:t>
            </a:r>
            <a:r>
              <a:rPr lang="en-US" altLang="en-US" dirty="0"/>
              <a:t> </a:t>
            </a:r>
            <a:r>
              <a:rPr lang="en-US" altLang="en-US" dirty="0" err="1"/>
              <a:t>khi</a:t>
            </a:r>
            <a:r>
              <a:rPr lang="en-US" altLang="en-US" dirty="0"/>
              <a:t>:</a:t>
            </a:r>
            <a:endParaRPr lang="en-US" altLang="en-US" dirty="0"/>
          </a:p>
          <a:p>
            <a:r>
              <a:rPr lang="en-US" altLang="en-US" dirty="0"/>
              <a:t>Con </a:t>
            </a:r>
            <a:r>
              <a:rPr lang="en-US" altLang="en-US" dirty="0" err="1"/>
              <a:t>lắc</a:t>
            </a:r>
            <a:r>
              <a:rPr lang="en-US" altLang="en-US" dirty="0"/>
              <a:t> </a:t>
            </a:r>
            <a:r>
              <a:rPr lang="en-US" altLang="en-US" dirty="0" err="1"/>
              <a:t>bị</a:t>
            </a:r>
            <a:r>
              <a:rPr lang="en-US" altLang="en-US" dirty="0"/>
              <a:t> </a:t>
            </a:r>
            <a:r>
              <a:rPr lang="en-US" altLang="en-US" dirty="0" err="1"/>
              <a:t>đổ</a:t>
            </a:r>
            <a:endParaRPr lang="en-US" altLang="en-US" dirty="0"/>
          </a:p>
          <a:p>
            <a:r>
              <a:rPr lang="en-US" altLang="en-US" dirty="0" err="1"/>
              <a:t>Xe</a:t>
            </a:r>
            <a:r>
              <a:rPr lang="en-US" altLang="en-US" dirty="0"/>
              <a:t> </a:t>
            </a:r>
            <a:r>
              <a:rPr lang="en-US" altLang="en-US" dirty="0" err="1"/>
              <a:t>đẩy</a:t>
            </a:r>
            <a:r>
              <a:rPr lang="en-US" altLang="en-US" dirty="0"/>
              <a:t> di </a:t>
            </a:r>
            <a:r>
              <a:rPr lang="en-US" altLang="en-US" dirty="0" err="1"/>
              <a:t>chuyển</a:t>
            </a:r>
            <a:r>
              <a:rPr lang="en-US" altLang="en-US" dirty="0"/>
              <a:t> ra </a:t>
            </a:r>
            <a:r>
              <a:rPr lang="en-US" altLang="en-US" dirty="0" err="1"/>
              <a:t>ngoài</a:t>
            </a:r>
            <a:r>
              <a:rPr lang="en-US" altLang="en-US" dirty="0"/>
              <a:t> </a:t>
            </a:r>
            <a:r>
              <a:rPr lang="en-US" altLang="en-US" dirty="0" err="1"/>
              <a:t>phạm</a:t>
            </a:r>
            <a:r>
              <a:rPr lang="en-US" altLang="en-US" dirty="0"/>
              <a:t> vi </a:t>
            </a:r>
            <a:r>
              <a:rPr lang="en-US" altLang="en-US" dirty="0" err="1"/>
              <a:t>của</a:t>
            </a:r>
            <a:r>
              <a:rPr lang="en-US" altLang="en-US" dirty="0"/>
              <a:t> </a:t>
            </a:r>
            <a:r>
              <a:rPr lang="en-US" altLang="en-US" dirty="0" err="1"/>
              <a:t>khung</a:t>
            </a:r>
            <a:r>
              <a:rPr lang="en-US" altLang="en-US" dirty="0"/>
              <a:t> </a:t>
            </a:r>
            <a:r>
              <a:rPr lang="en-US" altLang="en-US" dirty="0" err="1"/>
              <a:t>nhìn</a:t>
            </a:r>
            <a:endParaRPr lang="en-US" altLang="en-US" dirty="0"/>
          </a:p>
          <a:p>
            <a:r>
              <a:rPr lang="en-US" altLang="en-US" dirty="0" err="1"/>
              <a:t>Số</a:t>
            </a:r>
            <a:r>
              <a:rPr lang="en-US" altLang="en-US" dirty="0"/>
              <a:t> </a:t>
            </a:r>
            <a:r>
              <a:rPr lang="en-US" altLang="en-US" dirty="0" err="1"/>
              <a:t>bước</a:t>
            </a:r>
            <a:r>
              <a:rPr lang="en-US" altLang="en-US" dirty="0"/>
              <a:t> </a:t>
            </a:r>
            <a:r>
              <a:rPr lang="en-US" altLang="en-US" dirty="0" err="1"/>
              <a:t>vượt</a:t>
            </a:r>
            <a:r>
              <a:rPr lang="en-US" altLang="en-US" dirty="0"/>
              <a:t> </a:t>
            </a:r>
            <a:r>
              <a:rPr lang="en-US" altLang="en-US" dirty="0" err="1"/>
              <a:t>quá</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tối</a:t>
            </a:r>
            <a:r>
              <a:rPr lang="en-US" altLang="en-US" dirty="0"/>
              <a:t> </a:t>
            </a:r>
            <a:r>
              <a:rPr lang="en-US" altLang="en-US" dirty="0" err="1"/>
              <a:t>đa</a:t>
            </a:r>
            <a:r>
              <a:rPr lang="en-US" altLang="en-US" dirty="0"/>
              <a:t> (200)</a:t>
            </a:r>
            <a:endParaRPr lang="en-US" altLang="en-US" dirty="0"/>
          </a:p>
        </p:txBody>
      </p:sp>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7" name="Title 1"/>
          <p:cNvSpPr txBox="1"/>
          <p:nvPr/>
        </p:nvSpPr>
        <p:spPr>
          <a:xfrm>
            <a:off x="677334" y="1515292"/>
            <a:ext cx="5930500" cy="45153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err="1">
                <a:solidFill>
                  <a:schemeClr val="tx1"/>
                </a:solidFill>
                <a:latin typeface="Times New Roman" panose="02020603050405020304" pitchFamily="18" charset="0"/>
                <a:cs typeface="Times New Roman" panose="02020603050405020304" pitchFamily="18" charset="0"/>
              </a:rPr>
              <a:t>Bài</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toán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cân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bằng</a:t>
            </a:r>
            <a:r>
              <a:rPr lang="en-US" altLang="en-US" sz="2400" b="1" dirty="0">
                <a:solidFill>
                  <a:schemeClr val="tx1"/>
                </a:solidFill>
                <a:latin typeface="Times New Roman" panose="02020603050405020304" pitchFamily="18" charset="0"/>
                <a:cs typeface="Times New Roman" panose="02020603050405020304" pitchFamily="18" charset="0"/>
              </a:rPr>
              <a:t> con </a:t>
            </a:r>
            <a:r>
              <a:rPr lang="en-US" altLang="en-US" sz="2400" b="1" dirty="0" err="1">
                <a:solidFill>
                  <a:schemeClr val="tx1"/>
                </a:solidFill>
                <a:latin typeface="Times New Roman" panose="02020603050405020304" pitchFamily="18" charset="0"/>
                <a:cs typeface="Times New Roman" panose="02020603050405020304" pitchFamily="18" charset="0"/>
              </a:rPr>
              <a:t>lắc</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ngược</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0" name="Picture 9" descr="DQN"/>
          <p:cNvPicPr>
            <a:picLocks noChangeAspect="1"/>
          </p:cNvPicPr>
          <p:nvPr/>
        </p:nvPicPr>
        <p:blipFill>
          <a:blip r:embed="rId1"/>
          <a:stretch>
            <a:fillRect/>
          </a:stretch>
        </p:blipFill>
        <p:spPr>
          <a:xfrm>
            <a:off x="724978" y="2275205"/>
            <a:ext cx="8501380" cy="3973195"/>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7" name="Title 1"/>
          <p:cNvSpPr txBox="1"/>
          <p:nvPr/>
        </p:nvSpPr>
        <p:spPr>
          <a:xfrm>
            <a:off x="677334" y="1515292"/>
            <a:ext cx="5930500" cy="45153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err="1">
                <a:solidFill>
                  <a:schemeClr val="tx1"/>
                </a:solidFill>
                <a:latin typeface="Times New Roman" panose="02020603050405020304" pitchFamily="18" charset="0"/>
                <a:cs typeface="Times New Roman" panose="02020603050405020304" pitchFamily="18" charset="0"/>
              </a:rPr>
              <a:t>Bài</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toán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cân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bằng</a:t>
            </a:r>
            <a:r>
              <a:rPr lang="en-US" altLang="en-US" sz="2400" b="1" dirty="0">
                <a:solidFill>
                  <a:schemeClr val="tx1"/>
                </a:solidFill>
                <a:latin typeface="Times New Roman" panose="02020603050405020304" pitchFamily="18" charset="0"/>
                <a:cs typeface="Times New Roman" panose="02020603050405020304" pitchFamily="18" charset="0"/>
              </a:rPr>
              <a:t> con </a:t>
            </a:r>
            <a:r>
              <a:rPr lang="en-US" altLang="en-US" sz="2400" b="1" dirty="0" err="1">
                <a:solidFill>
                  <a:schemeClr val="tx1"/>
                </a:solidFill>
                <a:latin typeface="Times New Roman" panose="02020603050405020304" pitchFamily="18" charset="0"/>
                <a:cs typeface="Times New Roman" panose="02020603050405020304" pitchFamily="18" charset="0"/>
              </a:rPr>
              <a:t>lắc</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ngược</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77334" y="2096340"/>
            <a:ext cx="5581650" cy="666750"/>
          </a:xfrm>
        </p:spPr>
        <p:txBody>
          <a:bodyPr/>
          <a:lstStyle/>
          <a:p>
            <a:pPr marL="0" indent="0">
              <a:buNone/>
            </a:pPr>
            <a:r>
              <a:rPr lang="en-US" dirty="0" err="1"/>
              <a:t>Số</a:t>
            </a:r>
            <a:r>
              <a:rPr lang="en-US" dirty="0"/>
              <a:t> </a:t>
            </a:r>
            <a:r>
              <a:rPr lang="en-US" dirty="0" err="1"/>
              <a:t>phần</a:t>
            </a:r>
            <a:r>
              <a:rPr lang="en-US" dirty="0"/>
              <a:t> </a:t>
            </a:r>
            <a:r>
              <a:rPr lang="en-US" dirty="0" err="1"/>
              <a:t>thưởng</a:t>
            </a:r>
            <a:r>
              <a:rPr lang="en-US" dirty="0"/>
              <a:t> </a:t>
            </a:r>
            <a:r>
              <a:rPr lang="en-US" dirty="0" err="1"/>
              <a:t>hệ</a:t>
            </a:r>
            <a:r>
              <a:rPr lang="en-US" dirty="0"/>
              <a:t> </a:t>
            </a:r>
            <a:r>
              <a:rPr lang="en-US" dirty="0" err="1"/>
              <a:t>nhận</a:t>
            </a:r>
            <a:r>
              <a:rPr lang="en-US" dirty="0"/>
              <a:t> </a:t>
            </a:r>
            <a:r>
              <a:rPr lang="en-US" dirty="0" err="1"/>
              <a:t>được</a:t>
            </a:r>
            <a:r>
              <a:rPr lang="en-US" dirty="0"/>
              <a:t> </a:t>
            </a:r>
            <a:r>
              <a:rPr lang="en-US" dirty="0" err="1"/>
              <a:t>tại</a:t>
            </a:r>
            <a:r>
              <a:rPr lang="en-US" dirty="0"/>
              <a:t> </a:t>
            </a:r>
            <a:r>
              <a:rPr lang="en-US" dirty="0" err="1"/>
              <a:t>mỗi</a:t>
            </a:r>
            <a:r>
              <a:rPr lang="en-US" dirty="0"/>
              <a:t> episode.</a:t>
            </a:r>
            <a:endParaRPr lang="en-US" dirty="0"/>
          </a:p>
        </p:txBody>
      </p:sp>
      <p:pic>
        <p:nvPicPr>
          <p:cNvPr id="6" name="Picture 5" descr="cartpole_episode_reward"/>
          <p:cNvPicPr>
            <a:picLocks noChangeAspect="1"/>
          </p:cNvPicPr>
          <p:nvPr/>
        </p:nvPicPr>
        <p:blipFill>
          <a:blip r:embed="rId1"/>
          <a:stretch>
            <a:fillRect/>
          </a:stretch>
        </p:blipFill>
        <p:spPr>
          <a:xfrm>
            <a:off x="1811547" y="2707018"/>
            <a:ext cx="6676845" cy="3752023"/>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BÀI TOÁN ỨNG DỤNG</a:t>
            </a:r>
            <a:endParaRPr lang="vi-VN" dirty="0">
              <a:latin typeface="Times New Roman" panose="02020603050405020304" pitchFamily="18" charset="0"/>
              <a:cs typeface="Times New Roman" panose="02020603050405020304" pitchFamily="18" charset="0"/>
            </a:endParaRPr>
          </a:p>
        </p:txBody>
      </p:sp>
      <p:sp>
        <p:nvSpPr>
          <p:cNvPr id="7" name="Title 1"/>
          <p:cNvSpPr txBox="1"/>
          <p:nvPr/>
        </p:nvSpPr>
        <p:spPr>
          <a:xfrm>
            <a:off x="677334" y="1515292"/>
            <a:ext cx="5930500" cy="45153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err="1">
                <a:solidFill>
                  <a:schemeClr val="tx1"/>
                </a:solidFill>
                <a:latin typeface="Times New Roman" panose="02020603050405020304" pitchFamily="18" charset="0"/>
                <a:cs typeface="Times New Roman" panose="02020603050405020304" pitchFamily="18" charset="0"/>
              </a:rPr>
              <a:t>Bài</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toán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cân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bằng</a:t>
            </a:r>
            <a:r>
              <a:rPr lang="en-US" altLang="en-US" sz="2400" b="1" dirty="0">
                <a:solidFill>
                  <a:schemeClr val="tx1"/>
                </a:solidFill>
                <a:latin typeface="Times New Roman" panose="02020603050405020304" pitchFamily="18" charset="0"/>
                <a:cs typeface="Times New Roman" panose="02020603050405020304" pitchFamily="18" charset="0"/>
              </a:rPr>
              <a:t> con </a:t>
            </a:r>
            <a:r>
              <a:rPr lang="en-US" altLang="en-US" sz="2400" b="1" dirty="0" err="1">
                <a:solidFill>
                  <a:schemeClr val="tx1"/>
                </a:solidFill>
                <a:latin typeface="Times New Roman" panose="02020603050405020304" pitchFamily="18" charset="0"/>
                <a:cs typeface="Times New Roman" panose="02020603050405020304" pitchFamily="18" charset="0"/>
              </a:rPr>
              <a:t>lắc</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ngược</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677334" y="2197172"/>
            <a:ext cx="6944360" cy="471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charset="2"/>
              <a:buNone/>
            </a:pPr>
            <a:r>
              <a:rPr lang="en-US" dirty="0" err="1"/>
              <a:t>Số</a:t>
            </a:r>
            <a:r>
              <a:rPr lang="en-US" dirty="0"/>
              <a:t> </a:t>
            </a:r>
            <a:r>
              <a:rPr lang="en-US" dirty="0" err="1"/>
              <a:t>phần</a:t>
            </a:r>
            <a:r>
              <a:rPr lang="en-US" dirty="0"/>
              <a:t> </a:t>
            </a:r>
            <a:r>
              <a:rPr lang="en-US" dirty="0" err="1"/>
              <a:t>thưởng</a:t>
            </a:r>
            <a:r>
              <a:rPr lang="en-US" dirty="0"/>
              <a:t> </a:t>
            </a:r>
            <a:r>
              <a:rPr lang="en-US" dirty="0" err="1"/>
              <a:t>trung</a:t>
            </a:r>
            <a:r>
              <a:rPr lang="en-US" dirty="0"/>
              <a:t> </a:t>
            </a:r>
            <a:r>
              <a:rPr lang="en-US" dirty="0" err="1"/>
              <a:t>bình</a:t>
            </a:r>
            <a:r>
              <a:rPr lang="en-US" dirty="0"/>
              <a:t> </a:t>
            </a:r>
            <a:r>
              <a:rPr lang="en-US" dirty="0" err="1"/>
              <a:t>hệ</a:t>
            </a:r>
            <a:r>
              <a:rPr lang="en-US" dirty="0"/>
              <a:t> </a:t>
            </a:r>
            <a:r>
              <a:rPr lang="en-US" dirty="0" err="1"/>
              <a:t>nhận</a:t>
            </a:r>
            <a:r>
              <a:rPr lang="en-US" dirty="0"/>
              <a:t> </a:t>
            </a:r>
            <a:r>
              <a:rPr lang="en-US" dirty="0" err="1"/>
              <a:t>được</a:t>
            </a:r>
            <a:r>
              <a:rPr lang="en-US" dirty="0"/>
              <a:t> qua </a:t>
            </a:r>
            <a:r>
              <a:rPr lang="en-US" dirty="0" err="1"/>
              <a:t>các</a:t>
            </a:r>
            <a:r>
              <a:rPr lang="en-US" dirty="0"/>
              <a:t> episode.</a:t>
            </a:r>
            <a:endParaRPr lang="en-US" dirty="0"/>
          </a:p>
        </p:txBody>
      </p:sp>
      <p:pic>
        <p:nvPicPr>
          <p:cNvPr id="9" name="Picture 8" descr="cartpole_running_avg_reward"/>
          <p:cNvPicPr>
            <a:picLocks noChangeAspect="1"/>
          </p:cNvPicPr>
          <p:nvPr/>
        </p:nvPicPr>
        <p:blipFill>
          <a:blip r:embed="rId1"/>
          <a:stretch>
            <a:fillRect/>
          </a:stretch>
        </p:blipFill>
        <p:spPr>
          <a:xfrm>
            <a:off x="677334" y="2648705"/>
            <a:ext cx="7401650" cy="3801602"/>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TÀI LIỆU THAM KHẢO</a:t>
            </a:r>
            <a:endParaRPr lang="vi-V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48906" y="1794294"/>
            <a:ext cx="8596668" cy="4616648"/>
          </a:xfrm>
          <a:prstGeom prst="rect">
            <a:avLst/>
          </a:prstGeom>
          <a:noFill/>
        </p:spPr>
        <p:txBody>
          <a:bodyPr wrap="square" rtlCol="0">
            <a:spAutoFit/>
          </a:bodyPr>
          <a:lstStyle/>
          <a:p>
            <a:pPr marL="342900" indent="-342900">
              <a:buFont typeface="+mj-lt"/>
              <a:buAutoNum type="arabicPeriod"/>
            </a:pPr>
            <a:r>
              <a:rPr lang="vi-VN" sz="2100" dirty="0">
                <a:latin typeface="Times New Roman" panose="02020603050405020304" pitchFamily="18" charset="0"/>
                <a:cs typeface="Times New Roman" panose="02020603050405020304" pitchFamily="18" charset="0"/>
              </a:rPr>
              <a:t>J. H </a:t>
            </a:r>
            <a:r>
              <a:rPr lang="vi-VN" sz="2100" dirty="0" err="1">
                <a:latin typeface="Times New Roman" panose="02020603050405020304" pitchFamily="18" charset="0"/>
                <a:cs typeface="Times New Roman" panose="02020603050405020304" pitchFamily="18" charset="0"/>
              </a:rPr>
              <a:t>Andreae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Learning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machines</a:t>
            </a:r>
            <a:r>
              <a:rPr lang="vi-VN" sz="2100" dirty="0">
                <a:latin typeface="Times New Roman" panose="02020603050405020304" pitchFamily="18" charset="0"/>
                <a:cs typeface="Times New Roman" panose="02020603050405020304" pitchFamily="18" charset="0"/>
              </a:rPr>
              <a:t> - a </a:t>
            </a:r>
            <a:r>
              <a:rPr lang="vi-VN" sz="2100" dirty="0" err="1">
                <a:latin typeface="Times New Roman" panose="02020603050405020304" pitchFamily="18" charset="0"/>
                <a:cs typeface="Times New Roman" panose="02020603050405020304" pitchFamily="18" charset="0"/>
              </a:rPr>
              <a:t>unied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view</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Encyclopedia</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of</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Information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Linguistics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Control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pp</a:t>
            </a:r>
            <a:r>
              <a:rPr lang="vi-VN" sz="2100" dirty="0">
                <a:latin typeface="Times New Roman" panose="02020603050405020304" pitchFamily="18" charset="0"/>
                <a:cs typeface="Times New Roman" panose="02020603050405020304" pitchFamily="18" charset="0"/>
              </a:rPr>
              <a:t>. 261 –270, 1969.</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100" dirty="0">
                <a:latin typeface="Times New Roman" panose="02020603050405020304" pitchFamily="18" charset="0"/>
                <a:cs typeface="Times New Roman" panose="02020603050405020304" pitchFamily="18" charset="0"/>
              </a:rPr>
              <a:t>R. </a:t>
            </a:r>
            <a:r>
              <a:rPr lang="vi-VN" sz="2100" dirty="0" err="1">
                <a:latin typeface="Times New Roman" panose="02020603050405020304" pitchFamily="18" charset="0"/>
                <a:cs typeface="Times New Roman" panose="02020603050405020304" pitchFamily="18" charset="0"/>
              </a:rPr>
              <a:t>Bellman</a:t>
            </a:r>
            <a:r>
              <a:rPr lang="vi-VN" sz="2100" dirty="0">
                <a:latin typeface="Times New Roman" panose="02020603050405020304" pitchFamily="18" charset="0"/>
                <a:cs typeface="Times New Roman" panose="02020603050405020304" pitchFamily="18" charset="0"/>
              </a:rPr>
              <a:t>, “A </a:t>
            </a:r>
            <a:r>
              <a:rPr lang="vi-VN" sz="2100" dirty="0" err="1">
                <a:latin typeface="Times New Roman" panose="02020603050405020304" pitchFamily="18" charset="0"/>
                <a:cs typeface="Times New Roman" panose="02020603050405020304" pitchFamily="18" charset="0"/>
              </a:rPr>
              <a:t>markovian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decision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process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Indiana</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Univ</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Math</a:t>
            </a:r>
            <a:r>
              <a:rPr lang="vi-VN" sz="2100" dirty="0">
                <a:latin typeface="Times New Roman" panose="02020603050405020304" pitchFamily="18" charset="0"/>
                <a:cs typeface="Times New Roman" panose="02020603050405020304" pitchFamily="18" charset="0"/>
              </a:rPr>
              <a:t>. J., </a:t>
            </a:r>
            <a:r>
              <a:rPr lang="vi-VN" sz="2100" dirty="0" err="1">
                <a:latin typeface="Times New Roman" panose="02020603050405020304" pitchFamily="18" charset="0"/>
                <a:cs typeface="Times New Roman" panose="02020603050405020304" pitchFamily="18" charset="0"/>
              </a:rPr>
              <a:t>vol</a:t>
            </a:r>
            <a:r>
              <a:rPr lang="vi-VN" sz="2100" dirty="0">
                <a:latin typeface="Times New Roman" panose="02020603050405020304" pitchFamily="18" charset="0"/>
                <a:cs typeface="Times New Roman" panose="02020603050405020304" pitchFamily="18" charset="0"/>
              </a:rPr>
              <a:t>. 6, </a:t>
            </a:r>
            <a:r>
              <a:rPr lang="vi-VN" sz="2100" dirty="0" err="1">
                <a:latin typeface="Times New Roman" panose="02020603050405020304" pitchFamily="18" charset="0"/>
                <a:cs typeface="Times New Roman" panose="02020603050405020304" pitchFamily="18" charset="0"/>
              </a:rPr>
              <a:t>pp</a:t>
            </a:r>
            <a:r>
              <a:rPr lang="vi-VN" sz="2100" dirty="0">
                <a:latin typeface="Times New Roman" panose="02020603050405020304" pitchFamily="18" charset="0"/>
                <a:cs typeface="Times New Roman" panose="02020603050405020304" pitchFamily="18" charset="0"/>
              </a:rPr>
              <a:t>. 679– 684, 4 1957, ISSN: 0022-2518.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100" dirty="0">
                <a:latin typeface="Times New Roman" panose="02020603050405020304" pitchFamily="18" charset="0"/>
                <a:cs typeface="Times New Roman" panose="02020603050405020304" pitchFamily="18" charset="0"/>
              </a:rPr>
              <a:t>D. P. </a:t>
            </a:r>
            <a:r>
              <a:rPr lang="vi-VN" sz="2100" dirty="0" err="1">
                <a:latin typeface="Times New Roman" panose="02020603050405020304" pitchFamily="18" charset="0"/>
                <a:cs typeface="Times New Roman" panose="02020603050405020304" pitchFamily="18" charset="0"/>
              </a:rPr>
              <a:t>Bertsekas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Dynamic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Programming</a:t>
            </a:r>
            <a:r>
              <a:rPr lang="vi-VN" sz="2100" dirty="0">
                <a:latin typeface="Times New Roman" panose="02020603050405020304" pitchFamily="18" charset="0"/>
                <a:cs typeface="Times New Roman" panose="02020603050405020304" pitchFamily="18" charset="0"/>
              </a:rPr>
              <a:t> &amp; </a:t>
            </a:r>
            <a:r>
              <a:rPr lang="vi-VN" sz="2100" dirty="0" err="1">
                <a:latin typeface="Times New Roman" panose="02020603050405020304" pitchFamily="18" charset="0"/>
                <a:cs typeface="Times New Roman" panose="02020603050405020304" pitchFamily="18" charset="0"/>
              </a:rPr>
              <a:t>Optimal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Control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Athena</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Scientific</a:t>
            </a:r>
            <a:r>
              <a:rPr lang="vi-VN" sz="2100" dirty="0">
                <a:latin typeface="Times New Roman" panose="02020603050405020304" pitchFamily="18" charset="0"/>
                <a:cs typeface="Times New Roman" panose="02020603050405020304" pitchFamily="18" charset="0"/>
              </a:rPr>
              <a:t>; 3 </a:t>
            </a:r>
            <a:r>
              <a:rPr lang="vi-VN" sz="2100" dirty="0" err="1">
                <a:latin typeface="Times New Roman" panose="02020603050405020304" pitchFamily="18" charset="0"/>
                <a:cs typeface="Times New Roman" panose="02020603050405020304" pitchFamily="18" charset="0"/>
              </a:rPr>
              <a:t>edition</a:t>
            </a:r>
            <a:r>
              <a:rPr lang="vi-VN" sz="2100" dirty="0">
                <a:latin typeface="Times New Roman" panose="02020603050405020304" pitchFamily="18" charset="0"/>
                <a:cs typeface="Times New Roman" panose="02020603050405020304" pitchFamily="18" charset="0"/>
              </a:rPr>
              <a:t> (1600), 2005.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100" dirty="0">
                <a:latin typeface="Times New Roman" panose="02020603050405020304" pitchFamily="18" charset="0"/>
                <a:cs typeface="Times New Roman" panose="02020603050405020304" pitchFamily="18" charset="0"/>
              </a:rPr>
              <a:t>P. A. </a:t>
            </a:r>
            <a:r>
              <a:rPr lang="vi-VN" sz="2100" dirty="0" err="1">
                <a:latin typeface="Times New Roman" panose="02020603050405020304" pitchFamily="18" charset="0"/>
                <a:cs typeface="Times New Roman" panose="02020603050405020304" pitchFamily="18" charset="0"/>
              </a:rPr>
              <a:t>Gagniuc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Markov</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Chains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From</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Theory</a:t>
            </a:r>
            <a:r>
              <a:rPr lang="vi-VN" sz="2100" dirty="0">
                <a:latin typeface="Times New Roman" panose="02020603050405020304" pitchFamily="18" charset="0"/>
                <a:cs typeface="Times New Roman" panose="02020603050405020304" pitchFamily="18" charset="0"/>
              </a:rPr>
              <a:t> to </a:t>
            </a:r>
            <a:r>
              <a:rPr lang="vi-VN" sz="2100" dirty="0" err="1">
                <a:latin typeface="Times New Roman" panose="02020603050405020304" pitchFamily="18" charset="0"/>
                <a:cs typeface="Times New Roman" panose="02020603050405020304" pitchFamily="18" charset="0"/>
              </a:rPr>
              <a:t>Implementation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Experimentation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John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Wiley</a:t>
            </a:r>
            <a:r>
              <a:rPr lang="vi-VN" sz="2100" dirty="0">
                <a:latin typeface="Times New Roman" panose="02020603050405020304" pitchFamily="18" charset="0"/>
                <a:cs typeface="Times New Roman" panose="02020603050405020304" pitchFamily="18" charset="0"/>
              </a:rPr>
              <a:t> &amp; </a:t>
            </a:r>
            <a:r>
              <a:rPr lang="vi-VN" sz="2100" dirty="0" err="1">
                <a:latin typeface="Times New Roman" panose="02020603050405020304" pitchFamily="18" charset="0"/>
                <a:cs typeface="Times New Roman" panose="02020603050405020304" pitchFamily="18" charset="0"/>
              </a:rPr>
              <a:t>Sons</a:t>
            </a:r>
            <a:r>
              <a:rPr lang="vi-VN" sz="2100" dirty="0">
                <a:latin typeface="Times New Roman" panose="02020603050405020304" pitchFamily="18" charset="0"/>
                <a:cs typeface="Times New Roman" panose="02020603050405020304" pitchFamily="18" charset="0"/>
              </a:rPr>
              <a:t>, 2017, ISBN: 978-1-119-38755-8.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100" dirty="0">
                <a:latin typeface="Times New Roman" panose="02020603050405020304" pitchFamily="18" charset="0"/>
                <a:cs typeface="Times New Roman" panose="02020603050405020304" pitchFamily="18" charset="0"/>
              </a:rPr>
              <a:t>R. A. </a:t>
            </a:r>
            <a:r>
              <a:rPr lang="vi-VN" sz="2100" dirty="0" err="1">
                <a:latin typeface="Times New Roman" panose="02020603050405020304" pitchFamily="18" charset="0"/>
                <a:cs typeface="Times New Roman" panose="02020603050405020304" pitchFamily="18" charset="0"/>
              </a:rPr>
              <a:t>Howard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Dynamic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programming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Markov</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processes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Massachusetts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Institute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of</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Technology</a:t>
            </a:r>
            <a:r>
              <a:rPr lang="vi-VN" sz="2100" dirty="0">
                <a:latin typeface="Times New Roman" panose="02020603050405020304" pitchFamily="18" charset="0"/>
                <a:cs typeface="Times New Roman" panose="02020603050405020304" pitchFamily="18" charset="0"/>
              </a:rPr>
              <a:t> P.;</a:t>
            </a:r>
            <a:r>
              <a:rPr lang="vi-VN" sz="2100" dirty="0" err="1">
                <a:latin typeface="Times New Roman" panose="02020603050405020304" pitchFamily="18" charset="0"/>
                <a:cs typeface="Times New Roman" panose="02020603050405020304" pitchFamily="18" charset="0"/>
              </a:rPr>
              <a:t>Wiley</a:t>
            </a:r>
            <a:r>
              <a:rPr lang="vi-VN" sz="2100" dirty="0">
                <a:latin typeface="Times New Roman" panose="02020603050405020304" pitchFamily="18" charset="0"/>
                <a:cs typeface="Times New Roman" panose="02020603050405020304" pitchFamily="18" charset="0"/>
              </a:rPr>
              <a:t>, 1960.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100" dirty="0">
                <a:latin typeface="Times New Roman" panose="02020603050405020304" pitchFamily="18" charset="0"/>
                <a:cs typeface="Times New Roman" panose="02020603050405020304" pitchFamily="18" charset="0"/>
              </a:rPr>
              <a:t>M. L. </a:t>
            </a:r>
            <a:r>
              <a:rPr lang="vi-VN" sz="2100" dirty="0" err="1">
                <a:latin typeface="Times New Roman" panose="02020603050405020304" pitchFamily="18" charset="0"/>
                <a:cs typeface="Times New Roman" panose="02020603050405020304" pitchFamily="18" charset="0"/>
              </a:rPr>
              <a:t>Puterman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Markov</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Decision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Processes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Discrete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Stochastic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Dynamic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Programming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John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Wiley</a:t>
            </a:r>
            <a:r>
              <a:rPr lang="vi-VN" sz="2100" dirty="0">
                <a:latin typeface="Times New Roman" panose="02020603050405020304" pitchFamily="18" charset="0"/>
                <a:cs typeface="Times New Roman" panose="02020603050405020304" pitchFamily="18" charset="0"/>
              </a:rPr>
              <a:t> &amp; </a:t>
            </a:r>
            <a:r>
              <a:rPr lang="vi-VN" sz="2100" dirty="0" err="1">
                <a:latin typeface="Times New Roman" panose="02020603050405020304" pitchFamily="18" charset="0"/>
                <a:cs typeface="Times New Roman" panose="02020603050405020304" pitchFamily="18" charset="0"/>
              </a:rPr>
              <a:t>Sons</a:t>
            </a:r>
            <a:r>
              <a:rPr lang="vi-VN" sz="2100" dirty="0">
                <a:latin typeface="Times New Roman" panose="02020603050405020304" pitchFamily="18" charset="0"/>
                <a:cs typeface="Times New Roman" panose="02020603050405020304" pitchFamily="18" charset="0"/>
              </a:rPr>
              <a:t>, 1994.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100" dirty="0">
                <a:latin typeface="Times New Roman" panose="02020603050405020304" pitchFamily="18" charset="0"/>
                <a:cs typeface="Times New Roman" panose="02020603050405020304" pitchFamily="18" charset="0"/>
              </a:rPr>
              <a:t>R. </a:t>
            </a:r>
            <a:r>
              <a:rPr lang="vi-VN" sz="2100" dirty="0" err="1">
                <a:latin typeface="Times New Roman" panose="02020603050405020304" pitchFamily="18" charset="0"/>
                <a:cs typeface="Times New Roman" panose="02020603050405020304" pitchFamily="18" charset="0"/>
              </a:rPr>
              <a:t>Sutton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A. </a:t>
            </a:r>
            <a:r>
              <a:rPr lang="vi-VN" sz="2100" dirty="0" err="1">
                <a:latin typeface="Times New Roman" panose="02020603050405020304" pitchFamily="18" charset="0"/>
                <a:cs typeface="Times New Roman" panose="02020603050405020304" pitchFamily="18" charset="0"/>
              </a:rPr>
              <a:t>Barto</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Reinforcement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learning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Journal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of</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Cognitive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Neuroscience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vol</a:t>
            </a:r>
            <a:r>
              <a:rPr lang="vi-VN" sz="2100" dirty="0">
                <a:latin typeface="Times New Roman" panose="02020603050405020304" pitchFamily="18" charset="0"/>
                <a:cs typeface="Times New Roman" panose="02020603050405020304" pitchFamily="18" charset="0"/>
              </a:rPr>
              <a:t>. 11, </a:t>
            </a:r>
            <a:r>
              <a:rPr lang="vi-VN" sz="2100" dirty="0" err="1">
                <a:latin typeface="Times New Roman" panose="02020603050405020304" pitchFamily="18" charset="0"/>
                <a:cs typeface="Times New Roman" panose="02020603050405020304" pitchFamily="18" charset="0"/>
              </a:rPr>
              <a:t>pp</a:t>
            </a:r>
            <a:r>
              <a:rPr lang="vi-VN" sz="2100" dirty="0">
                <a:latin typeface="Times New Roman" panose="02020603050405020304" pitchFamily="18" charset="0"/>
                <a:cs typeface="Times New Roman" panose="02020603050405020304" pitchFamily="18" charset="0"/>
              </a:rPr>
              <a:t>. 126–134, </a:t>
            </a:r>
            <a:r>
              <a:rPr lang="vi-VN" sz="2100" dirty="0" err="1">
                <a:latin typeface="Times New Roman" panose="02020603050405020304" pitchFamily="18" charset="0"/>
                <a:cs typeface="Times New Roman" panose="02020603050405020304" pitchFamily="18" charset="0"/>
              </a:rPr>
              <a:t>Jan</a:t>
            </a:r>
            <a:r>
              <a:rPr lang="vi-VN" sz="2100" dirty="0">
                <a:latin typeface="Times New Roman" panose="02020603050405020304" pitchFamily="18" charset="0"/>
                <a:cs typeface="Times New Roman" panose="02020603050405020304" pitchFamily="18" charset="0"/>
              </a:rPr>
              <a:t>. 1999. </a:t>
            </a:r>
            <a:endParaRPr lang="vi-VN" sz="2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77798576-C2E4-4112-860D-F1FA3DC43155}" type="slidenum">
              <a:rPr lang="vi-VN" sz="2500" smtClean="0">
                <a:solidFill>
                  <a:schemeClr val="tx1"/>
                </a:solidFill>
              </a:rPr>
            </a:fld>
            <a:endParaRPr lang="vi-VN" sz="2500" smtClean="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TÀI LIỆU THAM KHẢO</a:t>
            </a:r>
            <a:endParaRPr lang="vi-V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48906" y="1794294"/>
            <a:ext cx="8596668" cy="3970318"/>
          </a:xfrm>
          <a:prstGeom prst="rect">
            <a:avLst/>
          </a:prstGeom>
          <a:noFill/>
        </p:spPr>
        <p:txBody>
          <a:bodyPr wrap="square" rtlCol="0">
            <a:spAutoFit/>
          </a:bodyPr>
          <a:lstStyle/>
          <a:p>
            <a:pPr marL="457200" indent="-457200">
              <a:buSzPct val="100000"/>
              <a:buFont typeface="+mj-lt"/>
              <a:buAutoNum type="arabicPeriod" startAt="8"/>
            </a:pPr>
            <a:r>
              <a:rPr lang="vi-VN" sz="2100" dirty="0">
                <a:latin typeface="Times New Roman" panose="02020603050405020304" pitchFamily="18" charset="0"/>
                <a:cs typeface="Times New Roman" panose="02020603050405020304" pitchFamily="18" charset="0"/>
              </a:rPr>
              <a:t>C. </a:t>
            </a:r>
            <a:r>
              <a:rPr lang="vi-VN" sz="2100" dirty="0" err="1">
                <a:latin typeface="Times New Roman" panose="02020603050405020304" pitchFamily="18" charset="0"/>
                <a:cs typeface="Times New Roman" panose="02020603050405020304" pitchFamily="18" charset="0"/>
              </a:rPr>
              <a:t>Watkins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Learning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from</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delayed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rewards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Jan</a:t>
            </a:r>
            <a:r>
              <a:rPr lang="vi-VN" sz="2100" dirty="0">
                <a:latin typeface="Times New Roman" panose="02020603050405020304" pitchFamily="18" charset="0"/>
                <a:cs typeface="Times New Roman" panose="02020603050405020304" pitchFamily="18" charset="0"/>
              </a:rPr>
              <a:t>. 1989.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vi-VN" sz="2100" dirty="0">
                <a:latin typeface="Times New Roman" panose="02020603050405020304" pitchFamily="18" charset="0"/>
                <a:cs typeface="Times New Roman" panose="02020603050405020304" pitchFamily="18" charset="0"/>
              </a:rPr>
              <a:t>C. J. C. H. </a:t>
            </a:r>
            <a:r>
              <a:rPr lang="vi-VN" sz="2100" dirty="0" err="1">
                <a:latin typeface="Times New Roman" panose="02020603050405020304" pitchFamily="18" charset="0"/>
                <a:cs typeface="Times New Roman" panose="02020603050405020304" pitchFamily="18" charset="0"/>
              </a:rPr>
              <a:t>Watkins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P. </a:t>
            </a:r>
            <a:r>
              <a:rPr lang="vi-VN" sz="2100" dirty="0" err="1">
                <a:latin typeface="Times New Roman" panose="02020603050405020304" pitchFamily="18" charset="0"/>
                <a:cs typeface="Times New Roman" panose="02020603050405020304" pitchFamily="18" charset="0"/>
              </a:rPr>
              <a:t>Dayan</a:t>
            </a:r>
            <a:r>
              <a:rPr lang="vi-VN" sz="2100" dirty="0">
                <a:latin typeface="Times New Roman" panose="02020603050405020304" pitchFamily="18" charset="0"/>
                <a:cs typeface="Times New Roman" panose="02020603050405020304" pitchFamily="18" charset="0"/>
              </a:rPr>
              <a:t>, “Q-</a:t>
            </a:r>
            <a:r>
              <a:rPr lang="vi-VN" sz="2100" dirty="0" err="1">
                <a:latin typeface="Times New Roman" panose="02020603050405020304" pitchFamily="18" charset="0"/>
                <a:cs typeface="Times New Roman" panose="02020603050405020304" pitchFamily="18" charset="0"/>
              </a:rPr>
              <a:t>learning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Machine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Learning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vol</a:t>
            </a:r>
            <a:r>
              <a:rPr lang="vi-VN" sz="2100" dirty="0">
                <a:latin typeface="Times New Roman" panose="02020603050405020304" pitchFamily="18" charset="0"/>
                <a:cs typeface="Times New Roman" panose="02020603050405020304" pitchFamily="18" charset="0"/>
              </a:rPr>
              <a:t>. 8, no. 3, </a:t>
            </a:r>
            <a:r>
              <a:rPr lang="vi-VN" sz="2100" dirty="0" err="1">
                <a:latin typeface="Times New Roman" panose="02020603050405020304" pitchFamily="18" charset="0"/>
                <a:cs typeface="Times New Roman" panose="02020603050405020304" pitchFamily="18" charset="0"/>
              </a:rPr>
              <a:t>pp</a:t>
            </a:r>
            <a:r>
              <a:rPr lang="vi-VN" sz="2100" dirty="0">
                <a:latin typeface="Times New Roman" panose="02020603050405020304" pitchFamily="18" charset="0"/>
                <a:cs typeface="Times New Roman" panose="02020603050405020304" pitchFamily="18" charset="0"/>
              </a:rPr>
              <a:t>. 279–292, 1992, ISSN: 1573-0565. DOI: 10.1007/BF00992698. [</a:t>
            </a:r>
            <a:r>
              <a:rPr lang="vi-VN" sz="2100" dirty="0" err="1">
                <a:latin typeface="Times New Roman" panose="02020603050405020304" pitchFamily="18" charset="0"/>
                <a:cs typeface="Times New Roman" panose="02020603050405020304" pitchFamily="18" charset="0"/>
              </a:rPr>
              <a:t>Online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Available</a:t>
            </a:r>
            <a:r>
              <a:rPr lang="vi-VN" sz="2100" dirty="0">
                <a:latin typeface="Times New Roman" panose="02020603050405020304" pitchFamily="18" charset="0"/>
                <a:cs typeface="Times New Roman" panose="02020603050405020304" pitchFamily="18" charset="0"/>
              </a:rPr>
              <a:t>: https://doi.org/10.1007/BF00992698.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vi-VN" sz="2100" dirty="0">
                <a:latin typeface="Times New Roman" panose="02020603050405020304" pitchFamily="18" charset="0"/>
                <a:cs typeface="Times New Roman" panose="02020603050405020304" pitchFamily="18" charset="0"/>
              </a:rPr>
              <a:t>P. </a:t>
            </a:r>
            <a:r>
              <a:rPr lang="vi-VN" sz="2100" dirty="0" err="1">
                <a:latin typeface="Times New Roman" panose="02020603050405020304" pitchFamily="18" charset="0"/>
                <a:cs typeface="Times New Roman" panose="02020603050405020304" pitchFamily="18" charset="0"/>
              </a:rPr>
              <a:t>Werbos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Advanced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forecasting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methods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for</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global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crisis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warning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models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of</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intelligence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General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Systems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Yearbook</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pp</a:t>
            </a:r>
            <a:r>
              <a:rPr lang="vi-VN" sz="2100" dirty="0">
                <a:latin typeface="Times New Roman" panose="02020603050405020304" pitchFamily="18" charset="0"/>
                <a:cs typeface="Times New Roman" panose="02020603050405020304" pitchFamily="18" charset="0"/>
              </a:rPr>
              <a:t>. 25 –38, 1977.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vi-VN" sz="2100" dirty="0">
                <a:latin typeface="Times New Roman" panose="02020603050405020304" pitchFamily="18" charset="0"/>
                <a:cs typeface="Times New Roman" panose="02020603050405020304" pitchFamily="18" charset="0"/>
              </a:rPr>
              <a:t>D. </a:t>
            </a:r>
            <a:r>
              <a:rPr lang="vi-VN" sz="2100" dirty="0" err="1">
                <a:latin typeface="Times New Roman" panose="02020603050405020304" pitchFamily="18" charset="0"/>
                <a:cs typeface="Times New Roman" panose="02020603050405020304" pitchFamily="18" charset="0"/>
              </a:rPr>
              <a:t>White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Dynamic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programming</a:t>
            </a:r>
            <a:r>
              <a:rPr lang="vi-VN" sz="2100" dirty="0">
                <a:latin typeface="Times New Roman" panose="02020603050405020304" pitchFamily="18" charset="0"/>
                <a:cs typeface="Times New Roman" panose="02020603050405020304" pitchFamily="18" charset="0"/>
              </a:rPr>
              <a:t>,” San </a:t>
            </a:r>
            <a:r>
              <a:rPr lang="vi-VN" sz="2100" dirty="0" err="1">
                <a:latin typeface="Times New Roman" panose="02020603050405020304" pitchFamily="18" charset="0"/>
                <a:cs typeface="Times New Roman" panose="02020603050405020304" pitchFamily="18" charset="0"/>
              </a:rPr>
              <a:t>Francisco</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HoldenDay</a:t>
            </a:r>
            <a:r>
              <a:rPr lang="vi-VN" sz="2100" dirty="0">
                <a:latin typeface="Times New Roman" panose="02020603050405020304" pitchFamily="18" charset="0"/>
                <a:cs typeface="Times New Roman" panose="02020603050405020304" pitchFamily="18" charset="0"/>
              </a:rPr>
              <a:t>, 1969.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vi-VN" sz="2100" dirty="0">
                <a:latin typeface="Times New Roman" panose="02020603050405020304" pitchFamily="18" charset="0"/>
                <a:cs typeface="Times New Roman" panose="02020603050405020304" pitchFamily="18" charset="0"/>
              </a:rPr>
              <a:t>I. </a:t>
            </a:r>
            <a:r>
              <a:rPr lang="vi-VN" sz="2100" dirty="0" err="1">
                <a:latin typeface="Times New Roman" panose="02020603050405020304" pitchFamily="18" charset="0"/>
                <a:cs typeface="Times New Roman" panose="02020603050405020304" pitchFamily="18" charset="0"/>
              </a:rPr>
              <a:t>Witten</a:t>
            </a:r>
            <a:r>
              <a:rPr lang="vi-VN" sz="2100" dirty="0">
                <a:latin typeface="Times New Roman" panose="02020603050405020304" pitchFamily="18" charset="0"/>
                <a:cs typeface="Times New Roman" panose="02020603050405020304" pitchFamily="18" charset="0"/>
              </a:rPr>
              <a:t>, “An </a:t>
            </a:r>
            <a:r>
              <a:rPr lang="vi-VN" sz="2100" dirty="0" err="1">
                <a:latin typeface="Times New Roman" panose="02020603050405020304" pitchFamily="18" charset="0"/>
                <a:cs typeface="Times New Roman" panose="02020603050405020304" pitchFamily="18" charset="0"/>
              </a:rPr>
              <a:t>adaptive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optimal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controller</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for</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discretetime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markov</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environments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Information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Control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pp</a:t>
            </a:r>
            <a:r>
              <a:rPr lang="vi-VN" sz="2100" dirty="0">
                <a:latin typeface="Times New Roman" panose="02020603050405020304" pitchFamily="18" charset="0"/>
                <a:cs typeface="Times New Roman" panose="02020603050405020304" pitchFamily="18" charset="0"/>
              </a:rPr>
              <a:t>. 286 –295, 1977. </a:t>
            </a:r>
            <a:endParaRPr lang="vi-VN" sz="21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vi-VN" sz="2100" dirty="0">
                <a:latin typeface="Times New Roman" panose="02020603050405020304" pitchFamily="18" charset="0"/>
                <a:cs typeface="Times New Roman" panose="02020603050405020304" pitchFamily="18" charset="0"/>
              </a:rPr>
              <a:t>I. </a:t>
            </a:r>
            <a:r>
              <a:rPr lang="vi-VN" sz="2100" dirty="0" err="1">
                <a:latin typeface="Times New Roman" panose="02020603050405020304" pitchFamily="18" charset="0"/>
                <a:cs typeface="Times New Roman" panose="02020603050405020304" pitchFamily="18" charset="0"/>
              </a:rPr>
              <a:t>Witten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M. </a:t>
            </a:r>
            <a:r>
              <a:rPr lang="vi-VN" sz="2100" dirty="0" err="1">
                <a:latin typeface="Times New Roman" panose="02020603050405020304" pitchFamily="18" charset="0"/>
                <a:cs typeface="Times New Roman" panose="02020603050405020304" pitchFamily="18" charset="0"/>
              </a:rPr>
              <a:t>Corbin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Human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operators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and</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automatic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adaptive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controllers</a:t>
            </a:r>
            <a:r>
              <a:rPr lang="vi-VN" sz="2100" dirty="0">
                <a:latin typeface="Times New Roman" panose="02020603050405020304" pitchFamily="18" charset="0"/>
                <a:cs typeface="Times New Roman" panose="02020603050405020304" pitchFamily="18" charset="0"/>
              </a:rPr>
              <a:t>: A </a:t>
            </a:r>
            <a:r>
              <a:rPr lang="vi-VN" sz="2100" dirty="0" err="1">
                <a:latin typeface="Times New Roman" panose="02020603050405020304" pitchFamily="18" charset="0"/>
                <a:cs typeface="Times New Roman" panose="02020603050405020304" pitchFamily="18" charset="0"/>
              </a:rPr>
              <a:t>comparative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study</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on</a:t>
            </a:r>
            <a:r>
              <a:rPr lang="vi-VN" sz="2100" dirty="0">
                <a:latin typeface="Times New Roman" panose="02020603050405020304" pitchFamily="18" charset="0"/>
                <a:cs typeface="Times New Roman" panose="02020603050405020304" pitchFamily="18" charset="0"/>
              </a:rPr>
              <a:t> a </a:t>
            </a:r>
            <a:r>
              <a:rPr lang="vi-VN" sz="2100" dirty="0" err="1">
                <a:latin typeface="Times New Roman" panose="02020603050405020304" pitchFamily="18" charset="0"/>
                <a:cs typeface="Times New Roman" panose="02020603050405020304" pitchFamily="18" charset="0"/>
              </a:rPr>
              <a:t>particular</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control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task</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International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Journal</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of</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ManMachine</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Studies</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vol</a:t>
            </a:r>
            <a:r>
              <a:rPr lang="vi-VN" sz="2100" dirty="0">
                <a:latin typeface="Times New Roman" panose="02020603050405020304" pitchFamily="18" charset="0"/>
                <a:cs typeface="Times New Roman" panose="02020603050405020304" pitchFamily="18" charset="0"/>
              </a:rPr>
              <a:t>. 5, </a:t>
            </a:r>
            <a:r>
              <a:rPr lang="vi-VN" sz="2100" dirty="0" err="1">
                <a:latin typeface="Times New Roman" panose="02020603050405020304" pitchFamily="18" charset="0"/>
                <a:cs typeface="Times New Roman" panose="02020603050405020304" pitchFamily="18" charset="0"/>
              </a:rPr>
              <a:t>pp</a:t>
            </a:r>
            <a:r>
              <a:rPr lang="vi-VN" sz="2100" dirty="0">
                <a:latin typeface="Times New Roman" panose="02020603050405020304" pitchFamily="18" charset="0"/>
                <a:cs typeface="Times New Roman" panose="02020603050405020304" pitchFamily="18" charset="0"/>
              </a:rPr>
              <a:t>. 75 –104, 1973.</a:t>
            </a:r>
            <a:endParaRPr lang="vi-VN" sz="2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2523309"/>
            <a:ext cx="8596668" cy="1427589"/>
          </a:xfrm>
        </p:spPr>
        <p:txBody>
          <a:bodyPr>
            <a:normAutofit/>
          </a:bodyPr>
          <a:lstStyle/>
          <a:p>
            <a:pPr algn="ctr"/>
            <a:r>
              <a:rPr lang="vi-VN" sz="4800" dirty="0">
                <a:latin typeface="Times New Roman" panose="02020603050405020304" pitchFamily="18" charset="0"/>
                <a:cs typeface="Times New Roman" panose="02020603050405020304" pitchFamily="18" charset="0"/>
              </a:rPr>
              <a:t>THANKS FOR LISTENING!</a:t>
            </a:r>
            <a:endParaRPr lang="vi-V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QUÁ TRÌNH QUYẾT ĐỊNH MARKOV</a:t>
            </a:r>
            <a:endParaRPr lang="vi-V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Subtitle 2"/>
              <p:cNvSpPr txBox="1"/>
              <p:nvPr/>
            </p:nvSpPr>
            <p:spPr>
              <a:xfrm>
                <a:off x="677334" y="1728651"/>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latin typeface="Times New Roman" panose="02020603050405020304" pitchFamily="18" charset="0"/>
                    <a:cs typeface="Times New Roman" panose="02020603050405020304" pitchFamily="18" charset="0"/>
                  </a:rPr>
                  <a:t>1, Định nghĩa</a:t>
                </a:r>
                <a:endParaRPr lang="en-US"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Một quá trình quyết định Markov là một bộ năm thành phần (</a:t>
                </a:r>
                <a14:m>
                  <m:oMath xmlns:m="http://schemas.openxmlformats.org/officeDocument/2006/math">
                    <m:r>
                      <a:rPr lang="en-US" sz="2000" i="1" smtClean="0">
                        <a:latin typeface="Cambria Math" panose="02040503050406030204" pitchFamily="18" charset="0"/>
                      </a:rPr>
                      <m:t>𝑆</m:t>
                    </m:r>
                    <m:r>
                      <a:rPr lang="en-US" sz="2000" i="1" smtClean="0">
                        <a:latin typeface="Cambria Math" panose="02040503050406030204" pitchFamily="18" charset="0"/>
                      </a:rPr>
                      <m:t>,</m:t>
                    </m:r>
                    <m:r>
                      <a:rPr lang="en-US" sz="2000" i="1" smtClean="0">
                        <a:latin typeface="Cambria Math" panose="02040503050406030204" pitchFamily="18" charset="0"/>
                      </a:rPr>
                      <m:t>𝐴</m:t>
                    </m:r>
                    <m:r>
                      <a:rPr lang="en-US" sz="2000" i="1" smtClean="0">
                        <a:latin typeface="Cambria Math" panose="02040503050406030204" pitchFamily="18" charset="0"/>
                      </a:rPr>
                      <m:t>,</m:t>
                    </m:r>
                    <m:r>
                      <a:rPr lang="en-US" sz="2000" i="1" smtClean="0">
                        <a:latin typeface="Cambria Math" panose="02040503050406030204" pitchFamily="18" charset="0"/>
                      </a:rPr>
                      <m:t>𝑃</m:t>
                    </m:r>
                    <m:d>
                      <m:dPr>
                        <m:ctrlPr>
                          <a:rPr lang="en-US" sz="2000" i="1" smtClean="0">
                            <a:latin typeface="Cambria Math" panose="02040503050406030204" pitchFamily="18" charset="0"/>
                          </a:rPr>
                        </m:ctrlPr>
                      </m:dPr>
                      <m:e>
                        <m:r>
                          <a:rPr lang="en-US" sz="2000" i="1" smtClean="0">
                            <a:latin typeface="Cambria Math" panose="02040503050406030204" pitchFamily="18" charset="0"/>
                          </a:rPr>
                          <m:t>.,.</m:t>
                        </m:r>
                      </m:e>
                    </m:d>
                    <m:r>
                      <a:rPr lang="en-US" sz="2000" i="1" smtClean="0">
                        <a:latin typeface="Cambria Math" panose="02040503050406030204" pitchFamily="18" charset="0"/>
                      </a:rPr>
                      <m:t> </m:t>
                    </m:r>
                    <m:r>
                      <a:rPr lang="en-US" sz="2000" i="1" smtClean="0">
                        <a:latin typeface="Cambria Math" panose="02040503050406030204" pitchFamily="18" charset="0"/>
                      </a:rPr>
                      <m:t>𝑅</m:t>
                    </m:r>
                    <m:d>
                      <m:dPr>
                        <m:ctrlPr>
                          <a:rPr lang="en-US" sz="2000" i="1" smtClean="0">
                            <a:latin typeface="Cambria Math" panose="02040503050406030204" pitchFamily="18" charset="0"/>
                          </a:rPr>
                        </m:ctrlPr>
                      </m:dPr>
                      <m:e>
                        <m:r>
                          <a:rPr lang="en-US" sz="2000" i="1" smtClean="0">
                            <a:latin typeface="Cambria Math" panose="02040503050406030204" pitchFamily="18" charset="0"/>
                          </a:rPr>
                          <m:t>.,.</m:t>
                        </m:r>
                      </m:e>
                    </m:d>
                    <m:r>
                      <a:rPr lang="en-US" sz="2000" i="1"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r>
                      <a:rPr lang="en-US" sz="2000" i="1" smtClean="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 trong đó: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r>
                      <a:rPr lang="en-US" sz="2000" i="1" smtClean="0">
                        <a:latin typeface="Cambria Math" panose="02040503050406030204" pitchFamily="18" charset="0"/>
                        <a:cs typeface="Times New Roman" panose="02020603050405020304" pitchFamily="18" charset="0"/>
                      </a:rPr>
                      <m:t>𝑆</m:t>
                    </m:r>
                  </m:oMath>
                </a14:m>
                <a:r>
                  <a:rPr lang="en-US" sz="2000" dirty="0">
                    <a:latin typeface="Times New Roman" panose="02020603050405020304" pitchFamily="18" charset="0"/>
                    <a:cs typeface="Times New Roman" panose="02020603050405020304" pitchFamily="18" charset="0"/>
                  </a:rPr>
                  <a:t> là một tập hữu hạn các trạng thái, kí hiệu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𝑆</m:t>
                        </m:r>
                      </m:e>
                      <m:sub>
                        <m:r>
                          <a:rPr lang="en-US" sz="2000" i="1" smtClean="0">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là trạng thái tại thời điểm </a:t>
                </a:r>
                <a14:m>
                  <m:oMath xmlns:m="http://schemas.openxmlformats.org/officeDocument/2006/math">
                    <m:r>
                      <a:rPr lang="en-US" sz="2000" i="1" smtClean="0">
                        <a:latin typeface="Cambria Math" panose="02040503050406030204" pitchFamily="18" charset="0"/>
                      </a:rPr>
                      <m:t>𝑡</m:t>
                    </m:r>
                  </m:oMath>
                </a14:m>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r>
                      <a:rPr lang="en-US" sz="2000" i="1" smtClean="0">
                        <a:latin typeface="Cambria Math" panose="02040503050406030204" pitchFamily="18" charset="0"/>
                      </a:rPr>
                      <m:t>𝐴</m:t>
                    </m:r>
                  </m:oMath>
                </a14:m>
                <a:r>
                  <a:rPr lang="en-US" sz="2000" dirty="0">
                    <a:latin typeface="Times New Roman" panose="02020603050405020304" pitchFamily="18" charset="0"/>
                    <a:cs typeface="Times New Roman" panose="02020603050405020304" pitchFamily="18" charset="0"/>
                  </a:rPr>
                  <a:t> là một tập hữu hạn các hành động, kí hiệu </a:t>
                </a:r>
                <a14:m>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rPr>
                          <m:t>𝐴</m:t>
                        </m:r>
                      </m:e>
                      <m:sub>
                        <m:r>
                          <a:rPr lang="en-US" sz="200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là hành động tại thời điểm </a:t>
                </a:r>
                <a14:m>
                  <m:oMath xmlns:m="http://schemas.openxmlformats.org/officeDocument/2006/math">
                    <m:r>
                      <a:rPr lang="en-US" sz="2000" i="1" smtClean="0">
                        <a:latin typeface="Cambria Math" panose="02040503050406030204" pitchFamily="18" charset="0"/>
                      </a:rPr>
                      <m:t>𝑡</m:t>
                    </m:r>
                    <m:r>
                      <a:rPr lang="en-US" sz="2000" b="0" i="1" smtClean="0">
                        <a:latin typeface="Cambria Math" panose="02040503050406030204" pitchFamily="18" charset="0"/>
                      </a:rPr>
                      <m:t> </m:t>
                    </m:r>
                    <m:r>
                      <a:rPr lang="en-US" sz="2000" i="1" smtClean="0">
                        <a:latin typeface="Cambria Math" panose="02040503050406030204" pitchFamily="18" charset="0"/>
                      </a:rPr>
                      <m:t>(</m:t>
                    </m:r>
                    <m:r>
                      <a:rPr lang="en-US" sz="2000" i="1" smtClean="0">
                        <a:latin typeface="Cambria Math" panose="02040503050406030204" pitchFamily="18" charset="0"/>
                      </a:rPr>
                      <m:t>𝐴</m:t>
                    </m:r>
                    <m:r>
                      <a:rPr lang="en-US" sz="2000" i="1" smtClean="0">
                        <a:latin typeface="Cambria Math" panose="02040503050406030204" pitchFamily="18" charset="0"/>
                      </a:rPr>
                      <m:t>(</m:t>
                    </m:r>
                    <m:r>
                      <a:rPr lang="en-US" sz="2000" i="1" smtClean="0">
                        <a:latin typeface="Cambria Math" panose="02040503050406030204" pitchFamily="18" charset="0"/>
                      </a:rPr>
                      <m:t>𝑠</m:t>
                    </m:r>
                    <m:r>
                      <a:rPr lang="en-US" sz="2000" i="1"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là tập hữu hạn các hành động có sẵn từ trạng thái </a:t>
                </a:r>
                <a14:m>
                  <m:oMath xmlns:m="http://schemas.openxmlformats.org/officeDocument/2006/math">
                    <m:r>
                      <a:rPr lang="en-US" sz="2000" i="1" dirty="0" smtClean="0">
                        <a:latin typeface="Cambria Math" panose="02040503050406030204" pitchFamily="18" charset="0"/>
                      </a:rPr>
                      <m:t>𝑠</m:t>
                    </m:r>
                  </m:oMath>
                </a14:m>
                <a:r>
                  <a:rPr lang="en-US" sz="2000" dirty="0">
                    <a:latin typeface="Times New Roman" panose="02020603050405020304" pitchFamily="18" charset="0"/>
                    <a:cs typeface="Times New Roman" panose="02020603050405020304" pitchFamily="18" charset="0"/>
                  </a:rPr>
                  <a:t> với </a:t>
                </a:r>
                <a14:m>
                  <m:oMath xmlns:m="http://schemas.openxmlformats.org/officeDocument/2006/math">
                    <m:r>
                      <a:rPr lang="en-US" sz="2000" i="1" dirty="0" smtClean="0">
                        <a:latin typeface="Cambria Math" panose="02040503050406030204" pitchFamily="18" charset="0"/>
                      </a:rPr>
                      <m:t>𝑠</m:t>
                    </m:r>
                    <m:r>
                      <a:rPr lang="en-US" sz="2000" i="1" dirty="0" smtClean="0">
                        <a:latin typeface="Cambria Math" panose="02040503050406030204" pitchFamily="18" charset="0"/>
                      </a:rPr>
                      <m:t> ∈</m:t>
                    </m:r>
                    <m:r>
                      <a:rPr lang="en-US" sz="2000" i="1" dirty="0" smtClean="0">
                        <a:latin typeface="Cambria Math" panose="02040503050406030204" pitchFamily="18" charset="0"/>
                        <a:ea typeface="Cambria Math" panose="02040503050406030204" pitchFamily="18" charset="0"/>
                      </a:rPr>
                      <m:t>𝑆</m:t>
                    </m:r>
                  </m:oMath>
                </a14:m>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𝑃𝑟</m:t>
                        </m:r>
                      </m:e>
                      <m:sub>
                        <m:r>
                          <a:rPr lang="en-US" sz="2000" i="1" dirty="0" smtClean="0">
                            <a:latin typeface="Cambria Math" panose="02040503050406030204" pitchFamily="18" charset="0"/>
                          </a:rPr>
                          <m:t>𝑎</m:t>
                        </m:r>
                      </m:sub>
                    </m:sSub>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𝑠</m:t>
                        </m:r>
                        <m:r>
                          <a:rPr lang="en-US" sz="2000" i="1" dirty="0" smtClean="0">
                            <a:latin typeface="Cambria Math" panose="02040503050406030204" pitchFamily="18" charset="0"/>
                          </a:rPr>
                          <m:t>,</m:t>
                        </m:r>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𝑠</m:t>
                            </m:r>
                          </m:e>
                          <m:sup>
                            <m:r>
                              <a:rPr lang="en-US" sz="2000" i="1" dirty="0" smtClean="0">
                                <a:latin typeface="Cambria Math" panose="02040503050406030204" pitchFamily="18" charset="0"/>
                              </a:rPr>
                              <m:t>′</m:t>
                            </m:r>
                          </m:sup>
                        </m:sSup>
                      </m:e>
                    </m:d>
                    <m:r>
                      <a:rPr lang="en-US" sz="2000" i="1" dirty="0" smtClean="0">
                        <a:latin typeface="Cambria Math" panose="02040503050406030204" pitchFamily="18" charset="0"/>
                      </a:rPr>
                      <m:t>=</m:t>
                    </m:r>
                    <m:r>
                      <m:rPr>
                        <m:sty m:val="p"/>
                      </m:rPr>
                      <a:rPr lang="en-US" sz="2000" dirty="0" smtClean="0">
                        <a:latin typeface="Cambria Math" panose="02040503050406030204" pitchFamily="18" charset="0"/>
                      </a:rPr>
                      <m:t>Pr</m:t>
                    </m:r>
                    <m:r>
                      <a:rPr lang="en-US" sz="200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𝑆</m:t>
                        </m:r>
                      </m:e>
                      <m:sub>
                        <m:r>
                          <a:rPr lang="en-US" sz="2000" i="1" dirty="0" smtClean="0">
                            <a:latin typeface="Cambria Math" panose="02040503050406030204" pitchFamily="18" charset="0"/>
                          </a:rPr>
                          <m:t>𝑡</m:t>
                        </m:r>
                        <m:r>
                          <a:rPr lang="en-US" sz="2000" i="1" dirty="0" smtClean="0">
                            <a:latin typeface="Cambria Math" panose="02040503050406030204" pitchFamily="18" charset="0"/>
                          </a:rPr>
                          <m:t>+</m:t>
                        </m:r>
                        <m:r>
                          <a:rPr lang="en-US" sz="2000" i="1" dirty="0" smtClean="0">
                            <a:latin typeface="Cambria Math" panose="02040503050406030204" pitchFamily="18" charset="0"/>
                          </a:rPr>
                          <m:t>1</m:t>
                        </m:r>
                      </m:sub>
                    </m:sSub>
                    <m:r>
                      <a:rPr lang="en-US" sz="2000" i="1" dirty="0" smtClean="0">
                        <a:latin typeface="Cambria Math" panose="02040503050406030204" pitchFamily="18" charset="0"/>
                      </a:rPr>
                      <m:t>=</m:t>
                    </m:r>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𝑠</m:t>
                        </m:r>
                      </m:e>
                      <m:sup>
                        <m:r>
                          <a:rPr lang="en-US" sz="2000" i="1" dirty="0" smtClean="0">
                            <a:latin typeface="Cambria Math" panose="02040503050406030204" pitchFamily="18" charset="0"/>
                          </a:rPr>
                          <m:t>′</m:t>
                        </m:r>
                      </m:sup>
                    </m:sSup>
                    <m:r>
                      <a:rPr lang="en-US" sz="200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𝑆</m:t>
                        </m:r>
                      </m:e>
                      <m:sub>
                        <m:r>
                          <a:rPr lang="en-US" sz="2000" i="1" dirty="0" smtClean="0">
                            <a:latin typeface="Cambria Math" panose="02040503050406030204" pitchFamily="18" charset="0"/>
                          </a:rPr>
                          <m:t>𝑡</m:t>
                        </m:r>
                      </m:sub>
                    </m:sSub>
                    <m:r>
                      <a:rPr lang="en-US" sz="2000" i="1" dirty="0" smtClean="0">
                        <a:latin typeface="Cambria Math" panose="02040503050406030204" pitchFamily="18" charset="0"/>
                      </a:rPr>
                      <m:t>=</m:t>
                    </m:r>
                    <m:r>
                      <a:rPr lang="en-US" sz="2000" i="1" dirty="0" smtClean="0">
                        <a:latin typeface="Cambria Math" panose="02040503050406030204" pitchFamily="18" charset="0"/>
                      </a:rPr>
                      <m:t>𝑠</m:t>
                    </m:r>
                    <m:r>
                      <a:rPr lang="en-US" sz="2000" i="1" dirty="0" smtClean="0">
                        <a:latin typeface="Cambria Math" panose="02040503050406030204" pitchFamily="18" charset="0"/>
                      </a:rPr>
                      <m:t>, </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𝐴</m:t>
                        </m:r>
                      </m:e>
                      <m:sub>
                        <m:r>
                          <a:rPr lang="en-US" sz="2000" i="1" dirty="0" smtClean="0">
                            <a:latin typeface="Cambria Math" panose="02040503050406030204" pitchFamily="18" charset="0"/>
                          </a:rPr>
                          <m:t>𝑡</m:t>
                        </m:r>
                      </m:sub>
                    </m:sSub>
                    <m:r>
                      <a:rPr lang="en-US" sz="2000" i="1" dirty="0" smtClean="0">
                        <a:latin typeface="Cambria Math" panose="02040503050406030204" pitchFamily="18" charset="0"/>
                      </a:rPr>
                      <m:t>=</m:t>
                    </m:r>
                    <m:r>
                      <a:rPr lang="en-US" sz="2000" i="1" dirty="0" smtClean="0">
                        <a:latin typeface="Cambria Math" panose="02040503050406030204" pitchFamily="18" charset="0"/>
                      </a:rPr>
                      <m:t>𝑎</m:t>
                    </m:r>
                    <m:r>
                      <a:rPr lang="en-US" sz="2000" i="1" dirty="0"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là xác suất mà hành động </a:t>
                </a:r>
                <a14:m>
                  <m:oMath xmlns:m="http://schemas.openxmlformats.org/officeDocument/2006/math">
                    <m:r>
                      <a:rPr lang="en-US" sz="2000" i="1" dirty="0" smtClean="0">
                        <a:latin typeface="Cambria Math" panose="02040503050406030204" pitchFamily="18" charset="0"/>
                      </a:rPr>
                      <m:t>𝑎</m:t>
                    </m:r>
                  </m:oMath>
                </a14:m>
                <a:r>
                  <a:rPr lang="en-US" sz="2000" dirty="0">
                    <a:latin typeface="Times New Roman" panose="02020603050405020304" pitchFamily="18" charset="0"/>
                    <a:cs typeface="Times New Roman" panose="02020603050405020304" pitchFamily="18" charset="0"/>
                  </a:rPr>
                  <a:t> tại trạng thái </a:t>
                </a:r>
                <a14:m>
                  <m:oMath xmlns:m="http://schemas.openxmlformats.org/officeDocument/2006/math">
                    <m:r>
                      <a:rPr lang="en-US" sz="2000" i="1" dirty="0" smtClean="0">
                        <a:latin typeface="Cambria Math" panose="02040503050406030204" pitchFamily="18" charset="0"/>
                      </a:rPr>
                      <m:t>𝑠</m:t>
                    </m:r>
                  </m:oMath>
                </a14:m>
                <a:r>
                  <a:rPr lang="en-US" sz="2000" dirty="0">
                    <a:latin typeface="Times New Roman" panose="02020603050405020304" pitchFamily="18" charset="0"/>
                    <a:cs typeface="Times New Roman" panose="02020603050405020304" pitchFamily="18" charset="0"/>
                  </a:rPr>
                  <a:t> ở thời điểm </a:t>
                </a:r>
                <a14:m>
                  <m:oMath xmlns:m="http://schemas.openxmlformats.org/officeDocument/2006/math">
                    <m:r>
                      <a:rPr lang="en-US" sz="2000" i="1" smtClean="0">
                        <a:latin typeface="Cambria Math" panose="02040503050406030204" pitchFamily="18" charset="0"/>
                      </a:rPr>
                      <m:t>𝑡</m:t>
                    </m:r>
                  </m:oMath>
                </a14:m>
                <a:r>
                  <a:rPr lang="en-US" sz="2000" dirty="0">
                    <a:latin typeface="Times New Roman" panose="02020603050405020304" pitchFamily="18" charset="0"/>
                    <a:cs typeface="Times New Roman" panose="02020603050405020304" pitchFamily="18" charset="0"/>
                  </a:rPr>
                  <a:t> chuyển sang trạng thái </a:t>
                </a:r>
                <a14:m>
                  <m:oMath xmlns:m="http://schemas.openxmlformats.org/officeDocument/2006/math">
                    <m:r>
                      <a:rPr lang="en-US" sz="2000" i="1" dirty="0" smtClean="0">
                        <a:latin typeface="Cambria Math" panose="02040503050406030204" pitchFamily="18" charset="0"/>
                      </a:rPr>
                      <m:t>𝑠</m:t>
                    </m:r>
                    <m:r>
                      <a:rPr lang="en-US" sz="2000" i="1" dirty="0"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tại thời điểm </a:t>
                </a:r>
                <a14:m>
                  <m:oMath xmlns:m="http://schemas.openxmlformats.org/officeDocument/2006/math">
                    <m:r>
                      <a:rPr lang="en-US" sz="2000" i="1" dirty="0" smtClean="0">
                        <a:latin typeface="Cambria Math" panose="02040503050406030204" pitchFamily="18" charset="0"/>
                      </a:rPr>
                      <m:t>𝑡</m:t>
                    </m:r>
                    <m:r>
                      <a:rPr lang="en-US" sz="2000" i="1" dirty="0" smtClean="0">
                        <a:latin typeface="Cambria Math" panose="02040503050406030204" pitchFamily="18" charset="0"/>
                      </a:rPr>
                      <m:t>+</m:t>
                    </m:r>
                    <m:r>
                      <a:rPr lang="en-US" sz="2000" i="1" dirty="0" smtClean="0">
                        <a:latin typeface="Cambria Math" panose="02040503050406030204" pitchFamily="18" charset="0"/>
                      </a:rPr>
                      <m:t>1</m:t>
                    </m:r>
                    <m:r>
                      <a:rPr lang="en-US" sz="2000" dirty="0" smtClean="0">
                        <a:latin typeface="Cambria Math" panose="02040503050406030204" pitchFamily="18" charset="0"/>
                      </a:rPr>
                      <m:t>;</m:t>
                    </m:r>
                  </m:oMath>
                </a14:m>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i="1" smtClean="0">
                            <a:latin typeface="Cambria Math" panose="02040503050406030204" pitchFamily="18" charset="0"/>
                          </a:rPr>
                          <m:t>𝑎</m:t>
                        </m:r>
                      </m:sub>
                    </m:sSub>
                    <m:r>
                      <a:rPr lang="en-US" sz="2000" i="1" smtClean="0">
                        <a:latin typeface="Cambria Math" panose="02040503050406030204" pitchFamily="18" charset="0"/>
                      </a:rPr>
                      <m:t>(</m:t>
                    </m:r>
                    <m:r>
                      <a:rPr lang="en-US" sz="2000" i="1" smtClean="0">
                        <a:latin typeface="Cambria Math" panose="02040503050406030204" pitchFamily="18" charset="0"/>
                      </a:rPr>
                      <m:t>𝑠</m:t>
                    </m:r>
                    <m:r>
                      <a:rPr lang="en-US" sz="2000" i="1" smtClean="0">
                        <a:latin typeface="Cambria Math" panose="02040503050406030204" pitchFamily="18" charset="0"/>
                      </a:rPr>
                      <m:t>,</m:t>
                    </m:r>
                    <m:r>
                      <a:rPr lang="en-US" sz="2000" i="1" smtClean="0">
                        <a:latin typeface="Cambria Math" panose="02040503050406030204" pitchFamily="18" charset="0"/>
                      </a:rPr>
                      <m:t>𝑠</m:t>
                    </m:r>
                    <m:r>
                      <a:rPr lang="en-US" sz="2000" i="1"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là phần thưởng nhận được khi chọn hành </a:t>
                </a:r>
                <a:r>
                  <a:rPr lang="vi-VN" sz="2000" dirty="0" err="1">
                    <a:latin typeface="Times New Roman" panose="02020603050405020304" pitchFamily="18" charset="0"/>
                    <a:cs typeface="Times New Roman" panose="02020603050405020304" pitchFamily="18" charset="0"/>
                  </a:rPr>
                  <a:t>động</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oMath>
                </a14:m>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để chuyển trạng thái từ </a:t>
                </a:r>
                <a14:m>
                  <m:oMath xmlns:m="http://schemas.openxmlformats.org/officeDocument/2006/math">
                    <m:r>
                      <a:rPr lang="en-US" sz="2000" i="1" dirty="0" smtClean="0">
                        <a:latin typeface="Cambria Math" panose="02040503050406030204" pitchFamily="18" charset="0"/>
                      </a:rPr>
                      <m:t>𝑠</m:t>
                    </m:r>
                  </m:oMath>
                </a14:m>
                <a:r>
                  <a:rPr lang="vi-VN" sz="2000" dirty="0">
                    <a:latin typeface="Times New Roman" panose="02020603050405020304" pitchFamily="18" charset="0"/>
                    <a:cs typeface="Times New Roman" panose="02020603050405020304" pitchFamily="18" charset="0"/>
                  </a:rPr>
                  <a:t> sang </a:t>
                </a:r>
                <a14:m>
                  <m:oMath xmlns:m="http://schemas.openxmlformats.org/officeDocument/2006/math">
                    <m:r>
                      <a:rPr lang="en-US" sz="2000" i="1" dirty="0" smtClean="0">
                        <a:latin typeface="Cambria Math" panose="02040503050406030204" pitchFamily="18" charset="0"/>
                      </a:rPr>
                      <m:t>𝑠</m:t>
                    </m:r>
                    <m:r>
                      <a:rPr lang="en-US" sz="2000" i="1" dirty="0" smtClean="0">
                        <a:latin typeface="Cambria Math" panose="02040503050406030204" pitchFamily="18" charset="0"/>
                      </a:rPr>
                      <m:t>′</m:t>
                    </m:r>
                  </m:oMath>
                </a14:m>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0</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1</m:t>
                    </m:r>
                    <m:r>
                      <a:rPr lang="en-US" sz="2000" i="1" smtClean="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là hệ </a:t>
                </a:r>
                <a:r>
                  <a:rPr lang="vi-VN" sz="2000" dirty="0" err="1">
                    <a:latin typeface="Times New Roman" panose="02020603050405020304" pitchFamily="18" charset="0"/>
                    <a:cs typeface="Times New Roman" panose="02020603050405020304" pitchFamily="18" charset="0"/>
                  </a:rPr>
                  <a:t>số</a:t>
                </a:r>
                <a:r>
                  <a:rPr lang="vi-VN" sz="2000" dirty="0">
                    <a:latin typeface="Times New Roman" panose="02020603050405020304" pitchFamily="18" charset="0"/>
                    <a:cs typeface="Times New Roman" panose="02020603050405020304" pitchFamily="18" charset="0"/>
                  </a:rPr>
                  <a:t> suy </a:t>
                </a:r>
                <a:r>
                  <a:rPr lang="vi-VN" sz="2000" dirty="0" err="1">
                    <a:latin typeface="Times New Roman" panose="02020603050405020304" pitchFamily="18" charset="0"/>
                    <a:cs typeface="Times New Roman" panose="02020603050405020304" pitchFamily="18" charset="0"/>
                  </a:rPr>
                  <a:t>giảm</a:t>
                </a:r>
                <a:r>
                  <a:rPr lang="vi-VN" sz="2000" dirty="0">
                    <a:latin typeface="Times New Roman" panose="02020603050405020304" pitchFamily="18" charset="0"/>
                    <a:cs typeface="Times New Roman" panose="02020603050405020304" pitchFamily="18" charset="0"/>
                  </a:rPr>
                  <a:t>, đại diện cho sự khác biệt giữa các phần thưởng trong tương lai và phần thưởng hiện tại.</a:t>
                </a:r>
                <a:endParaRPr lang="en-US" sz="2000" dirty="0">
                  <a:latin typeface="Times New Roman" panose="02020603050405020304" pitchFamily="18" charset="0"/>
                  <a:cs typeface="Times New Roman" panose="02020603050405020304" pitchFamily="18" charset="0"/>
                </a:endParaRPr>
              </a:p>
            </p:txBody>
          </p:sp>
        </mc:Choice>
        <mc:Fallback>
          <p:sp>
            <p:nvSpPr>
              <p:cNvPr id="4" name="Subtitle 2"/>
              <p:cNvSpPr txBox="1">
                <a:spLocks noRot="1" noChangeAspect="1" noMove="1" noResize="1" noEditPoints="1" noAdjustHandles="1" noChangeArrowheads="1" noChangeShapeType="1" noTextEdit="1"/>
              </p:cNvSpPr>
              <p:nvPr/>
            </p:nvSpPr>
            <p:spPr>
              <a:xfrm>
                <a:off x="677334" y="1728651"/>
                <a:ext cx="9144000" cy="4519749"/>
              </a:xfrm>
              <a:prstGeom prst="rect">
                <a:avLst/>
              </a:prstGeom>
              <a:blipFill rotWithShape="1">
                <a:blip r:embed="rId1"/>
                <a:stretch>
                  <a:fillRect l="-5" t="-4" r="5"/>
                </a:stretch>
              </a:blipFill>
            </p:spPr>
            <p:txBody>
              <a:bodyPr/>
              <a:lstStyle/>
              <a:p>
                <a:r>
                  <a:rPr lang="en-US" altLang="en-US">
                    <a:noFill/>
                  </a:rPr>
                  <a:t> </a:t>
                </a:r>
              </a:p>
            </p:txBody>
          </p:sp>
        </mc:Fallback>
      </mc:AlternateContent>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QUÁ TRÌNH QUYẾT ĐỊNH MARKOV</a:t>
            </a:r>
            <a:endParaRPr lang="vi-VN" dirty="0">
              <a:latin typeface="Times New Roman" panose="02020603050405020304" pitchFamily="18" charset="0"/>
              <a:cs typeface="Times New Roman" panose="02020603050405020304" pitchFamily="18" charset="0"/>
            </a:endParaRPr>
          </a:p>
        </p:txBody>
      </p:sp>
      <p:sp>
        <p:nvSpPr>
          <p:cNvPr id="8" name="Subtitle 2"/>
          <p:cNvSpPr txBox="1"/>
          <p:nvPr/>
        </p:nvSpPr>
        <p:spPr>
          <a:xfrm>
            <a:off x="677334" y="1515291"/>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latin typeface="Times New Roman" panose="02020603050405020304" pitchFamily="18" charset="0"/>
                <a:cs typeface="Times New Roman" panose="02020603050405020304" pitchFamily="18" charset="0"/>
              </a:rPr>
              <a:t>2, </a:t>
            </a:r>
            <a:r>
              <a:rPr lang="en-US" u="sng" dirty="0" err="1">
                <a:latin typeface="Times New Roman" panose="02020603050405020304" pitchFamily="18" charset="0"/>
                <a:cs typeface="Times New Roman" panose="02020603050405020304" pitchFamily="18" charset="0"/>
              </a:rPr>
              <a:t>Bài</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toán</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quyết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định</a:t>
            </a:r>
            <a:r>
              <a:rPr lang="en-US" u="sng" dirty="0">
                <a:latin typeface="Times New Roman" panose="02020603050405020304" pitchFamily="18" charset="0"/>
                <a:cs typeface="Times New Roman" panose="02020603050405020304" pitchFamily="18" charset="0"/>
              </a:rPr>
              <a:t> Markov</a:t>
            </a:r>
            <a:endParaRPr lang="en-US" u="sng"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000" dirty="0" err="1">
                <a:latin typeface="Times New Roman" panose="02020603050405020304" pitchFamily="18" charset="0"/>
                <a:cs typeface="Times New Roman" panose="02020603050405020304" pitchFamily="18" charset="0"/>
              </a:rPr>
              <a:t>Tác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tử</a:t>
            </a:r>
            <a:r>
              <a:rPr lang="vi-VN" sz="2000" dirty="0">
                <a:latin typeface="Times New Roman" panose="02020603050405020304" pitchFamily="18" charset="0"/>
                <a:cs typeface="Times New Roman" panose="02020603050405020304" pitchFamily="18" charset="0"/>
              </a:rPr>
              <a:t> tương </a:t>
            </a:r>
            <a:r>
              <a:rPr lang="vi-VN" sz="2000" dirty="0" err="1">
                <a:latin typeface="Times New Roman" panose="02020603050405020304" pitchFamily="18" charset="0"/>
                <a:cs typeface="Times New Roman" panose="02020603050405020304" pitchFamily="18" charset="0"/>
              </a:rPr>
              <a:t>tác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với</a:t>
            </a:r>
            <a:r>
              <a:rPr lang="vi-VN" sz="2000" dirty="0">
                <a:latin typeface="Times New Roman" panose="02020603050405020304" pitchFamily="18" charset="0"/>
                <a:cs typeface="Times New Roman" panose="02020603050405020304" pitchFamily="18" charset="0"/>
              </a:rPr>
              <a:t> môi </a:t>
            </a:r>
            <a:r>
              <a:rPr lang="vi-VN" sz="2000" dirty="0" err="1">
                <a:latin typeface="Times New Roman" panose="02020603050405020304" pitchFamily="18" charset="0"/>
                <a:cs typeface="Times New Roman" panose="02020603050405020304" pitchFamily="18" charset="0"/>
              </a:rPr>
              <a:t>trường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cặp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tử</a:t>
            </a:r>
            <a:r>
              <a:rPr lang="vi-VN" sz="2000" dirty="0">
                <a:latin typeface="Times New Roman" panose="02020603050405020304" pitchFamily="18" charset="0"/>
                <a:cs typeface="Times New Roman" panose="02020603050405020304" pitchFamily="18" charset="0"/>
              </a:rPr>
              <a:t> + môi </a:t>
            </a:r>
            <a:r>
              <a:rPr lang="vi-VN" sz="2000" dirty="0" err="1">
                <a:latin typeface="Times New Roman" panose="02020603050405020304" pitchFamily="18" charset="0"/>
                <a:cs typeface="Times New Roman" panose="02020603050405020304" pitchFamily="18" charset="0"/>
              </a:rPr>
              <a:t>trường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tạo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thành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một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hệ</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thống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động</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000" dirty="0" err="1">
                <a:latin typeface="Times New Roman" panose="02020603050405020304" pitchFamily="18" charset="0"/>
                <a:cs typeface="Times New Roman" panose="02020603050405020304" pitchFamily="18" charset="0"/>
              </a:rPr>
              <a:t>Tín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hiệu</a:t>
            </a:r>
            <a:r>
              <a:rPr lang="vi-VN" sz="2000" dirty="0">
                <a:latin typeface="Times New Roman" panose="02020603050405020304" pitchFamily="18" charset="0"/>
                <a:cs typeface="Times New Roman" panose="02020603050405020304" pitchFamily="18" charset="0"/>
              </a:rPr>
              <a:t> tăng </a:t>
            </a:r>
            <a:r>
              <a:rPr lang="vi-VN" sz="2000" dirty="0" err="1">
                <a:latin typeface="Times New Roman" panose="02020603050405020304" pitchFamily="18" charset="0"/>
                <a:cs typeface="Times New Roman" panose="02020603050405020304" pitchFamily="18" charset="0"/>
              </a:rPr>
              <a:t>cường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nhận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biết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dựa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mục</a:t>
            </a:r>
            <a:r>
              <a:rPr lang="vi-VN" sz="2000" dirty="0">
                <a:latin typeface="Times New Roman" panose="02020603050405020304" pitchFamily="18" charset="0"/>
                <a:cs typeface="Times New Roman" panose="02020603050405020304" pitchFamily="18" charset="0"/>
              </a:rPr>
              <a:t> tiêu, cho </a:t>
            </a:r>
            <a:r>
              <a:rPr lang="vi-VN" sz="2000" dirty="0" err="1">
                <a:latin typeface="Times New Roman" panose="02020603050405020304" pitchFamily="18" charset="0"/>
                <a:cs typeface="Times New Roman" panose="02020603050405020304" pitchFamily="18" charset="0"/>
              </a:rPr>
              <a:t>phép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tử</a:t>
            </a:r>
            <a:r>
              <a:rPr lang="vi-VN" sz="2000" dirty="0">
                <a:latin typeface="Times New Roman" panose="02020603050405020304" pitchFamily="18" charset="0"/>
                <a:cs typeface="Times New Roman" panose="02020603050405020304" pitchFamily="18" charset="0"/>
              </a:rPr>
              <a:t> thay </a:t>
            </a:r>
            <a:r>
              <a:rPr lang="vi-VN" sz="2000" dirty="0" err="1">
                <a:latin typeface="Times New Roman" panose="02020603050405020304" pitchFamily="18" charset="0"/>
                <a:cs typeface="Times New Roman" panose="02020603050405020304" pitchFamily="18" charset="0"/>
              </a:rPr>
              <a:t>đổi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hành</a:t>
            </a:r>
            <a:r>
              <a:rPr lang="vi-VN" sz="2000" dirty="0">
                <a:latin typeface="Times New Roman" panose="02020603050405020304" pitchFamily="18" charset="0"/>
                <a:cs typeface="Times New Roman" panose="02020603050405020304" pitchFamily="18" charset="0"/>
              </a:rPr>
              <a:t> vi </a:t>
            </a:r>
            <a:r>
              <a:rPr lang="vi-VN" sz="2000" dirty="0" err="1">
                <a:latin typeface="Times New Roman" panose="02020603050405020304" pitchFamily="18" charset="0"/>
                <a:cs typeface="Times New Roman" panose="02020603050405020304" pitchFamily="18" charset="0"/>
              </a:rPr>
              <a:t>của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nó</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Lược</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đồ</a:t>
            </a:r>
            <a:r>
              <a:rPr lang="en-US" sz="2000" u="sng" dirty="0">
                <a:latin typeface="Times New Roman" panose="02020603050405020304" pitchFamily="18" charset="0"/>
                <a:cs typeface="Times New Roman" panose="02020603050405020304" pitchFamily="18" charset="0"/>
              </a:rPr>
              <a:t>:</a:t>
            </a:r>
            <a:endParaRPr lang="en-US" sz="2000"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06477" y="3775165"/>
            <a:ext cx="5485714" cy="2495238"/>
          </a:xfrm>
          <a:prstGeom prst="rect">
            <a:avLst/>
          </a:prstGeom>
        </p:spPr>
      </p:pic>
      <p:sp>
        <p:nvSpPr>
          <p:cNvPr id="2" name="Slide Number Placeholder 1"/>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QUÁ TRÌNH QUYẾT ĐỊNH MARKOV</a:t>
            </a:r>
            <a:endParaRPr lang="vi-VN" dirty="0">
              <a:latin typeface="Times New Roman" panose="02020603050405020304" pitchFamily="18" charset="0"/>
              <a:cs typeface="Times New Roman" panose="02020603050405020304" pitchFamily="18" charset="0"/>
            </a:endParaRPr>
          </a:p>
        </p:txBody>
      </p:sp>
      <p:sp>
        <p:nvSpPr>
          <p:cNvPr id="5" name="Subtitle 2"/>
          <p:cNvSpPr txBox="1"/>
          <p:nvPr/>
        </p:nvSpPr>
        <p:spPr>
          <a:xfrm>
            <a:off x="677334" y="1515291"/>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latin typeface="Times New Roman" panose="02020603050405020304" pitchFamily="18" charset="0"/>
                <a:cs typeface="Times New Roman" panose="02020603050405020304" pitchFamily="18" charset="0"/>
              </a:rPr>
              <a:t>2, </a:t>
            </a:r>
            <a:r>
              <a:rPr lang="en-US" u="sng" dirty="0" err="1">
                <a:latin typeface="Times New Roman" panose="02020603050405020304" pitchFamily="18" charset="0"/>
                <a:cs typeface="Times New Roman" panose="02020603050405020304" pitchFamily="18" charset="0"/>
              </a:rPr>
              <a:t>Bài</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toán</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quyết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định</a:t>
            </a:r>
            <a:r>
              <a:rPr lang="en-US" u="sng" dirty="0">
                <a:latin typeface="Times New Roman" panose="02020603050405020304" pitchFamily="18" charset="0"/>
                <a:cs typeface="Times New Roman" panose="02020603050405020304" pitchFamily="18" charset="0"/>
              </a:rPr>
              <a:t> Markov</a:t>
            </a:r>
            <a:endParaRPr lang="en-US" u="sng"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họa</a:t>
            </a: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89428" y="2109651"/>
            <a:ext cx="6631906" cy="3657226"/>
          </a:xfrm>
          <a:prstGeom prst="rect">
            <a:avLst/>
          </a:prstGeom>
        </p:spPr>
      </p:pic>
      <p:sp>
        <p:nvSpPr>
          <p:cNvPr id="7" name="TextBox 6"/>
          <p:cNvSpPr txBox="1"/>
          <p:nvPr/>
        </p:nvSpPr>
        <p:spPr>
          <a:xfrm>
            <a:off x="2667000" y="5984456"/>
            <a:ext cx="6858000" cy="369332"/>
          </a:xfrm>
          <a:prstGeom prst="rect">
            <a:avLst/>
          </a:prstGeom>
          <a:noFill/>
        </p:spPr>
        <p:txBody>
          <a:bodyPr wrap="square" rtlCol="0">
            <a:spAutoFit/>
          </a:bodyPr>
          <a:lstStyle/>
          <a:p>
            <a:pPr algn="ctr"/>
            <a:r>
              <a:rPr lang="en-US" dirty="0" err="1"/>
              <a:t>Quá</a:t>
            </a:r>
            <a:r>
              <a:rPr lang="en-US" dirty="0"/>
              <a:t> </a:t>
            </a:r>
            <a:r>
              <a:rPr lang="en-US" dirty="0" err="1"/>
              <a:t>trình</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máy</a:t>
            </a:r>
            <a:r>
              <a:rPr lang="en-US" dirty="0"/>
              <a:t> </a:t>
            </a:r>
            <a:r>
              <a:rPr lang="en-US" dirty="0" err="1"/>
              <a:t>dọn</a:t>
            </a:r>
            <a:r>
              <a:rPr lang="en-US" dirty="0"/>
              <a:t> </a:t>
            </a:r>
            <a:r>
              <a:rPr lang="en-US" dirty="0" err="1"/>
              <a:t>rác</a:t>
            </a:r>
            <a:r>
              <a:rPr lang="en-US" dirty="0"/>
              <a:t> </a:t>
            </a:r>
            <a:r>
              <a:rPr lang="en-US" dirty="0" err="1"/>
              <a:t>tự</a:t>
            </a:r>
            <a:r>
              <a:rPr lang="en-US" dirty="0"/>
              <a:t> </a:t>
            </a:r>
            <a:r>
              <a:rPr lang="en-US" dirty="0" err="1"/>
              <a:t>động</a:t>
            </a:r>
            <a:endParaRPr lang="vi-VN" dirty="0"/>
          </a:p>
        </p:txBody>
      </p:sp>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QUÁ TRÌNH QUYẾT ĐỊNH MARKOV</a:t>
            </a:r>
            <a:endParaRPr lang="vi-V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Subtitle 2"/>
              <p:cNvSpPr txBox="1"/>
              <p:nvPr/>
            </p:nvSpPr>
            <p:spPr>
              <a:xfrm>
                <a:off x="677334" y="1515291"/>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20000"/>
                  </a:lnSpc>
                </a:pPr>
                <a:r>
                  <a:rPr lang="en-US" u="sng" dirty="0">
                    <a:latin typeface="Times New Roman" panose="02020603050405020304" pitchFamily="18" charset="0"/>
                    <a:cs typeface="Times New Roman" panose="02020603050405020304" pitchFamily="18" charset="0"/>
                  </a:rPr>
                  <a:t>3, Các phần tử của bài toán quyết định Markov</a:t>
                </a:r>
                <a:endParaRPr lang="en-US" u="sng"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Chiến</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(policy): </a:t>
                </a:r>
                <a:r>
                  <a:rPr lang="vi-VN" sz="2000" dirty="0">
                    <a:latin typeface="Times New Roman" panose="02020603050405020304" pitchFamily="18" charset="0"/>
                    <a:cs typeface="Times New Roman" panose="02020603050405020304" pitchFamily="18" charset="0"/>
                  </a:rPr>
                  <a:t>định nghĩa cách thức tác tử học từ hành động tại thời điểm đưa ra.</a:t>
                </a: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Hàm phản hồi hoặc Hàm thưởng</a:t>
                </a:r>
                <a14:m>
                  <m:oMath xmlns:m="http://schemas.openxmlformats.org/officeDocument/2006/math">
                    <m:d>
                      <m:dPr>
                        <m:ctrlPr>
                          <a:rPr lang="en-US" sz="2000" i="1" smtClean="0">
                            <a:latin typeface="Cambria Math" panose="02040503050406030204" pitchFamily="18" charset="0"/>
                            <a:cs typeface="Times New Roman" panose="02020603050405020304" pitchFamily="18" charset="0"/>
                          </a:rPr>
                        </m:ctrlPr>
                      </m:dPr>
                      <m:e>
                        <m:r>
                          <a:rPr lang="en-US" sz="2000" i="1" smtClean="0">
                            <a:latin typeface="Cambria Math" panose="02040503050406030204" pitchFamily="18" charset="0"/>
                            <a:cs typeface="Times New Roman" panose="02020603050405020304" pitchFamily="18" charset="0"/>
                          </a:rPr>
                          <m:t>𝑅</m:t>
                        </m:r>
                        <m:d>
                          <m:dPr>
                            <m:ctrlPr>
                              <a:rPr lang="en-US" sz="2000" i="1" smtClean="0">
                                <a:latin typeface="Cambria Math" panose="02040503050406030204" pitchFamily="18" charset="0"/>
                                <a:cs typeface="Times New Roman" panose="02020603050405020304" pitchFamily="18" charset="0"/>
                              </a:rPr>
                            </m:ctrlPr>
                          </m:dPr>
                          <m:e>
                            <m:r>
                              <a:rPr lang="en-US" sz="2000" i="1" smtClean="0">
                                <a:latin typeface="Cambria Math" panose="02040503050406030204" pitchFamily="18" charset="0"/>
                                <a:cs typeface="Times New Roman" panose="02020603050405020304" pitchFamily="18" charset="0"/>
                              </a:rPr>
                              <m:t>𝑡</m:t>
                            </m:r>
                          </m:e>
                        </m:d>
                      </m:e>
                    </m:d>
                  </m:oMath>
                </a14:m>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800100" lvl="1" indent="-342900">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Số bước hữu hạn: </a:t>
                </a:r>
                <a:endParaRPr lang="en-US" dirty="0">
                  <a:latin typeface="Times New Roman" panose="02020603050405020304" pitchFamily="18" charset="0"/>
                  <a:cs typeface="Times New Roman" panose="02020603050405020304" pitchFamily="18" charset="0"/>
                </a:endParaRPr>
              </a:p>
              <a:p>
                <a:pPr marL="457200" lvl="1" indent="0">
                  <a:lnSpc>
                    <a:spcPct val="120000"/>
                  </a:lnSpc>
                  <a:buNone/>
                </a:pPr>
                <a:endParaRPr lang="en-US" dirty="0">
                  <a:latin typeface="Times New Roman" panose="02020603050405020304" pitchFamily="18" charset="0"/>
                  <a:cs typeface="Times New Roman" panose="02020603050405020304" pitchFamily="18" charset="0"/>
                </a:endParaRPr>
              </a:p>
              <a:p>
                <a:pPr marL="800100" lvl="1" indent="-342900">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Số bước vô hạn:</a:t>
                </a:r>
                <a:endParaRPr lang="en-US"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mc:Choice>
        <mc:Fallback>
          <p:sp>
            <p:nvSpPr>
              <p:cNvPr id="4" name="Subtitle 2"/>
              <p:cNvSpPr txBox="1">
                <a:spLocks noRot="1" noChangeAspect="1" noMove="1" noResize="1" noEditPoints="1" noAdjustHandles="1" noChangeArrowheads="1" noChangeShapeType="1" noTextEdit="1"/>
              </p:cNvSpPr>
              <p:nvPr/>
            </p:nvSpPr>
            <p:spPr>
              <a:xfrm>
                <a:off x="677334" y="1515291"/>
                <a:ext cx="9144000" cy="4519749"/>
              </a:xfrm>
              <a:prstGeom prst="rect">
                <a:avLst/>
              </a:prstGeom>
              <a:blipFill rotWithShape="1">
                <a:blip r:embed="rId1"/>
                <a:stretch>
                  <a:fillRect l="-5" t="-4" r="5"/>
                </a:stretch>
              </a:blipFill>
            </p:spPr>
            <p:txBody>
              <a:bodyPr/>
              <a:lstStyle/>
              <a:p>
                <a:r>
                  <a:rPr lang="en-US" altLang="en-US">
                    <a:noFill/>
                  </a:rPr>
                  <a:t> </a:t>
                </a:r>
              </a:p>
            </p:txBody>
          </p:sp>
        </mc:Fallback>
      </mc:AlternateContent>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946" y="3372949"/>
            <a:ext cx="4099037" cy="53498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845" y="4027662"/>
            <a:ext cx="4527353" cy="1019287"/>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QUÁ TRÌNH QUYẾT ĐỊNH MARKOV</a:t>
            </a:r>
            <a:endParaRPr lang="vi-V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Subtitle 2"/>
              <p:cNvSpPr txBox="1"/>
              <p:nvPr/>
            </p:nvSpPr>
            <p:spPr>
              <a:xfrm>
                <a:off x="677334" y="1515291"/>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latin typeface="Times New Roman" panose="02020603050405020304" pitchFamily="18" charset="0"/>
                    <a:cs typeface="Times New Roman" panose="02020603050405020304" pitchFamily="18" charset="0"/>
                  </a:rPr>
                  <a:t>3, Các phần tử của bài toán quyết định Markov</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Hàm giá trị:</a:t>
                </a: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u="sng" dirty="0">
                    <a:latin typeface="Times New Roman" panose="02020603050405020304" pitchFamily="18" charset="0"/>
                    <a:cs typeface="Times New Roman" panose="02020603050405020304" pitchFamily="18" charset="0"/>
                  </a:rPr>
                  <a:t>Hàm</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giá</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trị</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trạng</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thái</a:t>
                </a:r>
                <a:r>
                  <a:rPr lang="vi-VN"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rPr>
                      <m:t>𝑠</m:t>
                    </m:r>
                  </m:oMath>
                </a14:m>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trong</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chiến</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lược</a:t>
                </a:r>
                <a:r>
                  <a:rPr lang="vi-VN" dirty="0">
                    <a:latin typeface="Times New Roman" panose="02020603050405020304" pitchFamily="18" charset="0"/>
                    <a:cs typeface="Times New Roman" panose="02020603050405020304" pitchFamily="18" charset="0"/>
                  </a:rPr>
                  <a:t> </a:t>
                </a:r>
                <a14:m>
                  <m:oMath xmlns:m="http://schemas.openxmlformats.org/officeDocument/2006/math">
                    <m:r>
                      <a:rPr lang="vi-VN" i="1" dirty="0" smtClean="0">
                        <a:latin typeface="Cambria Math" panose="02040503050406030204" pitchFamily="18" charset="0"/>
                        <a:ea typeface="Cambria Math" panose="02040503050406030204" pitchFamily="18" charset="0"/>
                      </a:rPr>
                      <m:t>𝜋</m:t>
                    </m:r>
                  </m:oMath>
                </a14:m>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tính</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như</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sau</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sz="2000" dirty="0"/>
              </a:p>
              <a:p>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Hàm giá trị hành động trong trạng thái </a:t>
                </a:r>
                <a14:m>
                  <m:oMath xmlns:m="http://schemas.openxmlformats.org/officeDocument/2006/math">
                    <m:r>
                      <a:rPr lang="en-US" i="1" smtClean="0">
                        <a:latin typeface="Cambria Math" panose="02040503050406030204" pitchFamily="18" charset="0"/>
                        <a:cs typeface="Times New Roman" panose="02020603050405020304" pitchFamily="18" charset="0"/>
                      </a:rPr>
                      <m:t>𝑠</m:t>
                    </m:r>
                  </m:oMath>
                </a14:m>
                <a:r>
                  <a:rPr lang="en-US" dirty="0">
                    <a:latin typeface="Times New Roman" panose="02020603050405020304" pitchFamily="18" charset="0"/>
                    <a:cs typeface="Times New Roman" panose="02020603050405020304" pitchFamily="18" charset="0"/>
                  </a:rPr>
                  <a:t> dưới chiến lược điều khiển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𝜋</m:t>
                    </m:r>
                    <m:r>
                      <a:rPr lang="en-US"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6" name="Subtitle 2"/>
              <p:cNvSpPr txBox="1">
                <a:spLocks noRot="1" noChangeAspect="1" noMove="1" noResize="1" noEditPoints="1" noAdjustHandles="1" noChangeArrowheads="1" noChangeShapeType="1" noTextEdit="1"/>
              </p:cNvSpPr>
              <p:nvPr/>
            </p:nvSpPr>
            <p:spPr>
              <a:xfrm>
                <a:off x="677334" y="1515291"/>
                <a:ext cx="9144000" cy="4519749"/>
              </a:xfrm>
              <a:prstGeom prst="rect">
                <a:avLst/>
              </a:prstGeom>
              <a:blipFill rotWithShape="1">
                <a:blip r:embed="rId1"/>
                <a:stretch>
                  <a:fillRect l="-5" t="-4" r="5"/>
                </a:stretch>
              </a:blipFill>
            </p:spPr>
            <p:txBody>
              <a:bodyPr/>
              <a:lstStyle/>
              <a:p>
                <a:r>
                  <a:rPr lang="en-US" altLang="en-US">
                    <a:noFill/>
                  </a:rPr>
                  <a:t> </a:t>
                </a:r>
              </a:p>
            </p:txBody>
          </p:sp>
        </mc:Fallback>
      </mc:AlternateContent>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031" y="2921909"/>
            <a:ext cx="3529274" cy="63125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005" y="4648090"/>
            <a:ext cx="7173326" cy="919037"/>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QUÁ TRÌNH QUYẾT ĐỊNH MARKOV</a:t>
            </a:r>
            <a:endParaRPr lang="vi-VN" dirty="0">
              <a:latin typeface="Times New Roman" panose="02020603050405020304" pitchFamily="18" charset="0"/>
              <a:cs typeface="Times New Roman" panose="02020603050405020304" pitchFamily="18" charset="0"/>
            </a:endParaRPr>
          </a:p>
        </p:txBody>
      </p:sp>
      <p:sp>
        <p:nvSpPr>
          <p:cNvPr id="5" name="Subtitle 2"/>
          <p:cNvSpPr txBox="1"/>
          <p:nvPr/>
        </p:nvSpPr>
        <p:spPr>
          <a:xfrm>
            <a:off x="677334" y="1515291"/>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latin typeface="Times New Roman" panose="02020603050405020304" pitchFamily="18" charset="0"/>
                <a:cs typeface="Times New Roman" panose="02020603050405020304" pitchFamily="18" charset="0"/>
              </a:rPr>
              <a:t>4, </a:t>
            </a:r>
            <a:r>
              <a:rPr lang="en-US" u="sng" dirty="0" err="1">
                <a:latin typeface="Times New Roman" panose="02020603050405020304" pitchFamily="18" charset="0"/>
                <a:cs typeface="Times New Roman" panose="02020603050405020304" pitchFamily="18" charset="0"/>
              </a:rPr>
              <a:t>Phương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trình</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tối</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ưu</a:t>
            </a:r>
            <a:r>
              <a:rPr lang="en-US" u="sng" dirty="0">
                <a:latin typeface="Times New Roman" panose="02020603050405020304" pitchFamily="18" charset="0"/>
                <a:cs typeface="Times New Roman" panose="02020603050405020304" pitchFamily="18" charset="0"/>
              </a:rPr>
              <a:t> Bellman </a:t>
            </a:r>
            <a:r>
              <a:rPr lang="en-US" u="sng" dirty="0" err="1">
                <a:latin typeface="Times New Roman" panose="02020603050405020304" pitchFamily="18" charset="0"/>
                <a:cs typeface="Times New Roman" panose="02020603050405020304" pitchFamily="18" charset="0"/>
              </a:rPr>
              <a:t>cho</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bài</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toán</a:t>
            </a:r>
            <a:r>
              <a:rPr lang="en-US" u="sng" dirty="0">
                <a:latin typeface="Times New Roman" panose="02020603050405020304" pitchFamily="18" charset="0"/>
                <a:cs typeface="Times New Roman" panose="02020603050405020304" pitchFamily="18" charset="0"/>
              </a:rPr>
              <a:t> MDP</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trình Bellman cho hàm giá trị trạng thái:</a:t>
            </a:r>
            <a:endParaRPr lang="en-US" sz="2000"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trình Bellman cho hàm giá trị hành động:</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730100" y="2706266"/>
            <a:ext cx="5558973" cy="1514475"/>
          </a:xfrm>
          <a:prstGeom prst="rect">
            <a:avLst/>
          </a:prstGeom>
        </p:spPr>
      </p:pic>
      <p:pic>
        <p:nvPicPr>
          <p:cNvPr id="7" name="Picture 6"/>
          <p:cNvPicPr>
            <a:picLocks noChangeAspect="1"/>
          </p:cNvPicPr>
          <p:nvPr/>
        </p:nvPicPr>
        <p:blipFill>
          <a:blip r:embed="rId2"/>
          <a:stretch>
            <a:fillRect/>
          </a:stretch>
        </p:blipFill>
        <p:spPr>
          <a:xfrm>
            <a:off x="1861636" y="5136365"/>
            <a:ext cx="5295900" cy="581025"/>
          </a:xfrm>
          <a:prstGeom prst="rect">
            <a:avLst/>
          </a:prstGeom>
        </p:spPr>
      </p:pic>
      <p:sp>
        <p:nvSpPr>
          <p:cNvPr id="4" name="Slide Number Placeholder 3"/>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normAutofit/>
          </a:bodyPr>
          <a:lstStyle/>
          <a:p>
            <a:r>
              <a:rPr lang="vi-VN" dirty="0">
                <a:latin typeface="Times New Roman" panose="02020603050405020304" pitchFamily="18" charset="0"/>
                <a:cs typeface="Times New Roman" panose="02020603050405020304" pitchFamily="18" charset="0"/>
              </a:rPr>
              <a:t>QUÁ TRÌNH QUYẾT ĐỊNH MARKOV</a:t>
            </a:r>
            <a:endParaRPr lang="vi-V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Subtitle 2"/>
              <p:cNvSpPr txBox="1"/>
              <p:nvPr/>
            </p:nvSpPr>
            <p:spPr>
              <a:xfrm>
                <a:off x="677334" y="1515291"/>
                <a:ext cx="9144000" cy="451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u="sng" dirty="0">
                    <a:latin typeface="Times New Roman" panose="02020603050405020304" pitchFamily="18" charset="0"/>
                    <a:cs typeface="Times New Roman" panose="02020603050405020304" pitchFamily="18" charset="0"/>
                  </a:rPr>
                  <a:t>4, Phương trình tối ưu Bellman cho bài toán MDP</a:t>
                </a:r>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Phương trình tối ưu Bellman cho </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i="1" smtClean="0">
                            <a:latin typeface="Cambria Math" panose="02040503050406030204" pitchFamily="18" charset="0"/>
                            <a:cs typeface="Times New Roman" panose="02020603050405020304" pitchFamily="18" charset="0"/>
                          </a:rPr>
                          <m:t>𝑉</m:t>
                        </m:r>
                      </m:e>
                      <m:sup>
                        <m:r>
                          <a:rPr lang="en-US" sz="2000" i="1" smtClean="0">
                            <a:latin typeface="Cambria Math" panose="02040503050406030204" pitchFamily="18" charset="0"/>
                            <a:cs typeface="Times New Roman" panose="02020603050405020304" pitchFamily="18" charset="0"/>
                          </a:rPr>
                          <m:t>∗</m:t>
                        </m:r>
                      </m:sup>
                    </m:sSup>
                    <m:d>
                      <m:dPr>
                        <m:ctrlPr>
                          <a:rPr lang="en-US" sz="2000" i="1" smtClean="0">
                            <a:latin typeface="Cambria Math" panose="02040503050406030204" pitchFamily="18" charset="0"/>
                            <a:cs typeface="Times New Roman" panose="02020603050405020304" pitchFamily="18" charset="0"/>
                          </a:rPr>
                        </m:ctrlPr>
                      </m:dPr>
                      <m:e>
                        <m:r>
                          <a:rPr lang="en-US" sz="2000" i="1" smtClean="0">
                            <a:latin typeface="Cambria Math" panose="02040503050406030204" pitchFamily="18" charset="0"/>
                            <a:cs typeface="Times New Roman" panose="02020603050405020304" pitchFamily="18" charset="0"/>
                          </a:rPr>
                          <m:t>𝑠</m:t>
                        </m:r>
                      </m:e>
                    </m:d>
                    <m:r>
                      <a:rPr lang="en-US" sz="2000" i="1" smtClean="0">
                        <a:latin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Phương trình tối ưu Bellman cho </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i="1" smtClean="0">
                            <a:latin typeface="Cambria Math" panose="02040503050406030204" pitchFamily="18" charset="0"/>
                            <a:cs typeface="Times New Roman" panose="02020603050405020304" pitchFamily="18" charset="0"/>
                          </a:rPr>
                          <m:t>𝑄</m:t>
                        </m:r>
                      </m:e>
                      <m:sup>
                        <m:r>
                          <a:rPr lang="en-US" sz="2000" i="1" smtClean="0">
                            <a:latin typeface="Cambria Math" panose="02040503050406030204" pitchFamily="18" charset="0"/>
                            <a:cs typeface="Times New Roman" panose="02020603050405020304" pitchFamily="18" charset="0"/>
                          </a:rPr>
                          <m:t>∗</m:t>
                        </m:r>
                      </m:sup>
                    </m:sSup>
                    <m:d>
                      <m:dPr>
                        <m:ctrlPr>
                          <a:rPr lang="en-US" sz="2000" i="1" smtClean="0">
                            <a:latin typeface="Cambria Math" panose="02040503050406030204" pitchFamily="18" charset="0"/>
                            <a:cs typeface="Times New Roman" panose="02020603050405020304" pitchFamily="18" charset="0"/>
                          </a:rPr>
                        </m:ctrlPr>
                      </m:dPr>
                      <m:e>
                        <m:r>
                          <a:rPr lang="en-US" sz="2000" i="1" smtClean="0">
                            <a:latin typeface="Cambria Math" panose="02040503050406030204" pitchFamily="18" charset="0"/>
                            <a:cs typeface="Times New Roman" panose="02020603050405020304" pitchFamily="18" charset="0"/>
                          </a:rPr>
                          <m:t>𝑎</m:t>
                        </m:r>
                        <m:r>
                          <a:rPr lang="en-US" sz="2000" i="1" smtClean="0">
                            <a:latin typeface="Cambria Math" panose="02040503050406030204" pitchFamily="18" charset="0"/>
                            <a:cs typeface="Times New Roman" panose="02020603050405020304" pitchFamily="18" charset="0"/>
                          </a:rPr>
                          <m:t>,</m:t>
                        </m:r>
                        <m:r>
                          <a:rPr lang="en-US" sz="2000" i="1" smtClean="0">
                            <a:latin typeface="Cambria Math" panose="02040503050406030204" pitchFamily="18" charset="0"/>
                            <a:cs typeface="Times New Roman" panose="02020603050405020304" pitchFamily="18" charset="0"/>
                          </a:rPr>
                          <m:t>𝑠</m:t>
                        </m:r>
                      </m:e>
                    </m:d>
                    <m:r>
                      <a:rPr lang="en-US" sz="2000" i="1" smtClean="0">
                        <a:latin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5" name="Subtitle 2"/>
              <p:cNvSpPr txBox="1">
                <a:spLocks noRot="1" noChangeAspect="1" noMove="1" noResize="1" noEditPoints="1" noAdjustHandles="1" noChangeArrowheads="1" noChangeShapeType="1" noTextEdit="1"/>
              </p:cNvSpPr>
              <p:nvPr/>
            </p:nvSpPr>
            <p:spPr>
              <a:xfrm>
                <a:off x="677334" y="1515291"/>
                <a:ext cx="9144000" cy="4519749"/>
              </a:xfrm>
              <a:prstGeom prst="rect">
                <a:avLst/>
              </a:prstGeom>
              <a:blipFill rotWithShape="1">
                <a:blip r:embed="rId1"/>
                <a:stretch>
                  <a:fillRect l="-5" t="-4" r="5"/>
                </a:stretch>
              </a:blipFill>
            </p:spPr>
            <p:txBody>
              <a:bodyPr/>
              <a:lstStyle/>
              <a:p>
                <a:r>
                  <a:rPr lang="en-US" altLang="en-US">
                    <a:noFill/>
                  </a:rPr>
                  <a:t> </a:t>
                </a:r>
              </a:p>
            </p:txBody>
          </p:sp>
        </mc:Fallback>
      </mc:AlternateContent>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23" y="2941277"/>
            <a:ext cx="4647690" cy="833888"/>
          </a:xfrm>
          <a:prstGeom prst="rect">
            <a:avLst/>
          </a:prstGeom>
        </p:spPr>
      </p:pic>
      <p:pic>
        <p:nvPicPr>
          <p:cNvPr id="6" name="Picture 5"/>
          <p:cNvPicPr>
            <a:picLocks noChangeAspect="1"/>
          </p:cNvPicPr>
          <p:nvPr/>
        </p:nvPicPr>
        <p:blipFill>
          <a:blip r:embed="rId3"/>
          <a:stretch>
            <a:fillRect/>
          </a:stretch>
        </p:blipFill>
        <p:spPr>
          <a:xfrm>
            <a:off x="2041296" y="4680856"/>
            <a:ext cx="5868744" cy="729385"/>
          </a:xfrm>
          <a:prstGeom prst="rect">
            <a:avLst/>
          </a:prstGeom>
        </p:spPr>
      </p:pic>
      <p:sp>
        <p:nvSpPr>
          <p:cNvPr id="3" name="Slide Number Placeholder 2"/>
          <p:cNvSpPr>
            <a:spLocks noGrp="1"/>
          </p:cNvSpPr>
          <p:nvPr>
            <p:ph type="sldNum" sz="quarter" idx="12"/>
          </p:nvPr>
        </p:nvSpPr>
        <p:spPr/>
        <p:txBody>
          <a:bodyPr/>
          <a:p>
            <a:fld id="{77798576-C2E4-4112-860D-F1FA3DC43155}" type="slidenum">
              <a:rPr lang="vi-VN" sz="2600" smtClean="0">
                <a:solidFill>
                  <a:schemeClr val="tx1"/>
                </a:solidFill>
              </a:rPr>
            </a:fld>
            <a:endParaRPr lang="vi-VN" sz="2600" smtClean="0">
              <a:solidFill>
                <a:schemeClr val="tx1"/>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6716</Words>
  <Application>WPS Presentation</Application>
  <PresentationFormat>Widescreen</PresentationFormat>
  <Paragraphs>295</Paragraphs>
  <Slides>27</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Wingdings 3</vt:lpstr>
      <vt:lpstr>Arial</vt:lpstr>
      <vt:lpstr>Times New Roman</vt:lpstr>
      <vt:lpstr>Cambria Math</vt:lpstr>
      <vt:lpstr>DejaVu Math TeX Gyre</vt:lpstr>
      <vt:lpstr>微软雅黑</vt:lpstr>
      <vt:lpstr>Arial Unicode MS</vt:lpstr>
      <vt:lpstr>Trebuchet MS</vt:lpstr>
      <vt:lpstr>Calibri</vt:lpstr>
      <vt:lpstr>Droid Sans Fallback</vt:lpstr>
      <vt:lpstr>Facet</vt:lpstr>
      <vt:lpstr>CÁC MÔ HÌNH NGẪU NHIÊN  VÀ ỨNG DỤNG</vt:lpstr>
      <vt:lpstr>NỘI DUNG</vt:lpstr>
      <vt:lpstr>QUÁ TRÌNH QUYẾT ĐỊNH MARKOV</vt:lpstr>
      <vt:lpstr>QUÁ TRÌNH QUYẾT ĐỊNH MARKOV</vt:lpstr>
      <vt:lpstr>QUÁ TRÌNH QUYẾT ĐỊNH MARKOV</vt:lpstr>
      <vt:lpstr>QUÁ TRÌNH QUYẾT ĐỊNH MARKOV</vt:lpstr>
      <vt:lpstr>QUÁ TRÌNH QUYẾT ĐỊNH MARKOV</vt:lpstr>
      <vt:lpstr>QUÁ TRÌNH QUYẾT ĐỊNH MARKOV</vt:lpstr>
      <vt:lpstr>QUÁ TRÌNH QUYẾT ĐỊNH MARKOV</vt:lpstr>
      <vt:lpstr>THUẬT TOÁN Q-LEARNING</vt:lpstr>
      <vt:lpstr>THUẬT TOÁN Q-LEARNING</vt:lpstr>
      <vt:lpstr>THUẬT TOÁN Q-LEARNING</vt:lpstr>
      <vt:lpstr>THUẬT TOÁN Q-LEARNING</vt:lpstr>
      <vt:lpstr>BÀI TOÁN ỨNG DỤNG</vt:lpstr>
      <vt:lpstr>BÀI TOÁN ỨNG DỤNG</vt:lpstr>
      <vt:lpstr>BÀI TOÁN ỨNG DỤNG</vt:lpstr>
      <vt:lpstr>BÀI TOÁN ỨNG DỤNG</vt:lpstr>
      <vt:lpstr>BÀI TOÁN ỨNG DỤNG</vt:lpstr>
      <vt:lpstr>BÀI TOÁN ỨNG DỤNG</vt:lpstr>
      <vt:lpstr>BÀI TOÁN ỨNG DỤNG</vt:lpstr>
      <vt:lpstr>BÀI TOÁN ỨNG DỤNG</vt:lpstr>
      <vt:lpstr>BÀI TOÁN ỨNG DỤNG</vt:lpstr>
      <vt:lpstr>BÀI TOÁN ỨNG DỤNG</vt:lpstr>
      <vt:lpstr>BÀI TOÁN ỨNG DỤNG</vt:lpstr>
      <vt:lpstr>TÀI LIỆU THAM KHẢO</vt:lpstr>
      <vt:lpstr>TÀI LIỆU THAM KHẢO</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MÔ HÌNH NGẪU NHIÊN  VÀ ỨNG DỤNG</dc:title>
  <dc:creator>Cao Dang Sao 20163476</dc:creator>
  <cp:lastModifiedBy>hieu</cp:lastModifiedBy>
  <cp:revision>31</cp:revision>
  <dcterms:created xsi:type="dcterms:W3CDTF">2020-01-04T05:24:37Z</dcterms:created>
  <dcterms:modified xsi:type="dcterms:W3CDTF">2020-01-04T05:24:37Z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