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7" r:id="rId21"/>
    <p:sldId id="295" r:id="rId22"/>
    <p:sldId id="285" r:id="rId23"/>
    <p:sldId id="296" r:id="rId24"/>
    <p:sldId id="286" r:id="rId25"/>
    <p:sldId id="294" r:id="rId26"/>
    <p:sldId id="291" r:id="rId27"/>
    <p:sldId id="292" r:id="rId28"/>
    <p:sldId id="293" r:id="rId29"/>
    <p:sldId id="290" r:id="rId30"/>
    <p:sldId id="288" r:id="rId31"/>
    <p:sldId id="289" r:id="rId32"/>
    <p:sldId id="29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4" autoAdjust="0"/>
    <p:restoredTop sz="93073" autoAdjust="0"/>
  </p:normalViewPr>
  <p:slideViewPr>
    <p:cSldViewPr snapToGrid="0" snapToObjects="1">
      <p:cViewPr>
        <p:scale>
          <a:sx n="100" d="100"/>
          <a:sy n="100" d="100"/>
        </p:scale>
        <p:origin x="-732" y="792"/>
      </p:cViewPr>
      <p:guideLst>
        <p:guide orient="horz" pos="1678"/>
        <p:guide pos="3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8576"/>
    </p:cViewPr>
  </p:sorterViewPr>
  <p:notesViewPr>
    <p:cSldViewPr snapToGrid="0" snapToObjects="1">
      <p:cViewPr varScale="1">
        <p:scale>
          <a:sx n="122" d="100"/>
          <a:sy n="122" d="100"/>
        </p:scale>
        <p:origin x="-10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07.02.2013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07.02.2013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 smtClean="0"/>
              <a:t>Klikk for å redigere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3200399" y="268288"/>
            <a:ext cx="5656266" cy="2560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1690" y="4613074"/>
            <a:ext cx="5656264" cy="1085851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 smtClean="0"/>
              <a:t>Presentation name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1692" y="5690215"/>
            <a:ext cx="5656262" cy="877273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Subtitle – Try to keep main title short (one line only) and if necessary write a longer subtitle.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2" y="2892910"/>
            <a:ext cx="5646867" cy="1914221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267075" y="342902"/>
            <a:ext cx="3698875" cy="352424"/>
          </a:xfrm>
        </p:spPr>
        <p:txBody>
          <a:bodyPr/>
          <a:lstStyle>
            <a:lvl1pPr marL="0" indent="0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Presenters Name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267075" y="2438401"/>
            <a:ext cx="5490342" cy="335279"/>
          </a:xfrm>
          <a:noFill/>
        </p:spPr>
        <p:txBody>
          <a:bodyPr/>
          <a:lstStyle>
            <a:lvl1pPr marL="0" indent="0" algn="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PLACE / EVENT, 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2"/>
            <a:ext cx="3571875" cy="366712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281488" y="2209802"/>
            <a:ext cx="4581525" cy="366712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25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51113"/>
            <a:ext cx="3571875" cy="332581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281488" y="2551113"/>
            <a:ext cx="4581525" cy="332581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464921" y="1796861"/>
            <a:ext cx="6903099" cy="515314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800" b="0" i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50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465128" y="1901735"/>
            <a:ext cx="2638152" cy="639763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541499"/>
            <a:ext cx="2651760" cy="33354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3328035" y="1901735"/>
            <a:ext cx="2651760" cy="639763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3328035" y="2541499"/>
            <a:ext cx="2651760" cy="33354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9"/>
          </p:nvPr>
        </p:nvSpPr>
        <p:spPr>
          <a:xfrm>
            <a:off x="6200777" y="1901735"/>
            <a:ext cx="2651760" cy="639763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20"/>
          </p:nvPr>
        </p:nvSpPr>
        <p:spPr>
          <a:xfrm>
            <a:off x="6200777" y="2541499"/>
            <a:ext cx="2651760" cy="33354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, 4 contents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4742004" y="2858000"/>
            <a:ext cx="4093176" cy="1299394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200"/>
            </a:lvl3pPr>
            <a:lvl4pPr>
              <a:spcBef>
                <a:spcPts val="400"/>
              </a:spcBef>
              <a:defRPr sz="1200"/>
            </a:lvl4pPr>
            <a:lvl5pPr>
              <a:spcBef>
                <a:spcPts val="4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6" name="Content Placeholder 2"/>
          <p:cNvSpPr>
            <a:spLocks noGrp="1"/>
          </p:cNvSpPr>
          <p:nvPr>
            <p:ph idx="19"/>
          </p:nvPr>
        </p:nvSpPr>
        <p:spPr>
          <a:xfrm>
            <a:off x="460291" y="2858000"/>
            <a:ext cx="4093176" cy="1299394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200"/>
            </a:lvl3pPr>
            <a:lvl4pPr>
              <a:spcBef>
                <a:spcPts val="400"/>
              </a:spcBef>
              <a:defRPr sz="1200"/>
            </a:lvl4pPr>
            <a:lvl5pPr>
              <a:spcBef>
                <a:spcPts val="4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447737" y="2572812"/>
            <a:ext cx="4105729" cy="303806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1634" y="2572812"/>
            <a:ext cx="4093546" cy="303806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742004" y="4641859"/>
            <a:ext cx="4093176" cy="128754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200"/>
            </a:lvl3pPr>
            <a:lvl4pPr>
              <a:spcBef>
                <a:spcPts val="400"/>
              </a:spcBef>
              <a:defRPr sz="1200"/>
            </a:lvl4pPr>
            <a:lvl5pPr>
              <a:spcBef>
                <a:spcPts val="4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2" name="Content Placeholder 2"/>
          <p:cNvSpPr>
            <a:spLocks noGrp="1"/>
          </p:cNvSpPr>
          <p:nvPr>
            <p:ph idx="21"/>
          </p:nvPr>
        </p:nvSpPr>
        <p:spPr>
          <a:xfrm>
            <a:off x="460291" y="4641859"/>
            <a:ext cx="4093176" cy="128754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200"/>
            </a:lvl3pPr>
            <a:lvl4pPr>
              <a:spcBef>
                <a:spcPts val="400"/>
              </a:spcBef>
              <a:defRPr sz="1200"/>
            </a:lvl4pPr>
            <a:lvl5pPr>
              <a:spcBef>
                <a:spcPts val="40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2"/>
          </p:nvPr>
        </p:nvSpPr>
        <p:spPr>
          <a:xfrm>
            <a:off x="447737" y="4378881"/>
            <a:ext cx="4105729" cy="281595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741634" y="4378881"/>
            <a:ext cx="4093546" cy="281595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8"/>
          </p:nvPr>
        </p:nvSpPr>
        <p:spPr>
          <a:xfrm>
            <a:off x="464921" y="1796861"/>
            <a:ext cx="6903099" cy="515314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800" b="0" i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55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, title,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58" y="1829150"/>
            <a:ext cx="840264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4762500" y="3105150"/>
            <a:ext cx="4105276" cy="27717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2" y="3105150"/>
            <a:ext cx="4105273" cy="27717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633399" y="263524"/>
            <a:ext cx="2468880" cy="1654176"/>
          </a:xfrm>
        </p:spPr>
        <p:txBody>
          <a:bodyPr rtlCol="0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Click icon to add picture   </a:t>
            </a:r>
            <a:endParaRPr noProof="0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03686" y="263524"/>
            <a:ext cx="2468880" cy="165417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63563" y="263524"/>
            <a:ext cx="2486340" cy="165417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21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265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200399" y="4046989"/>
            <a:ext cx="5656264" cy="1085851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 smtClean="0"/>
              <a:t>Presentation name</a:t>
            </a:r>
            <a:endParaRPr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1" y="5132840"/>
            <a:ext cx="5656262" cy="1434648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Font typeface="Wingdings 2" pitchFamily="18" charset="2"/>
              <a:buNone/>
              <a:defRPr sz="1600" baseline="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Subtitle – Try to keep main title short (one line only) and if necessary write a longer subtitle.</a:t>
            </a:r>
            <a:endParaRPr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2" y="906463"/>
            <a:ext cx="5646867" cy="325136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200400" y="268289"/>
            <a:ext cx="5661026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3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7143749" y="318773"/>
            <a:ext cx="1597025" cy="419100"/>
          </a:xfrm>
          <a:noFill/>
        </p:spPr>
        <p:txBody>
          <a:bodyPr/>
          <a:lstStyle>
            <a:lvl1pPr marL="0" indent="0" algn="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PLACE / EVENT,  DATE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267075" y="342902"/>
            <a:ext cx="3698875" cy="352424"/>
          </a:xfrm>
        </p:spPr>
        <p:txBody>
          <a:bodyPr/>
          <a:lstStyle>
            <a:lvl1pPr marL="0" indent="0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Presenters Name</a:t>
            </a:r>
          </a:p>
        </p:txBody>
      </p:sp>
    </p:spTree>
    <p:extLst>
      <p:ext uri="{BB962C8B-B14F-4D97-AF65-F5344CB8AC3E}">
        <p14:creationId xmlns:p14="http://schemas.microsoft.com/office/powerpoint/2010/main" val="4823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69875" y="4551773"/>
            <a:ext cx="2971800" cy="132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5995" y="3150682"/>
            <a:ext cx="5170805" cy="1398495"/>
          </a:xfrm>
        </p:spPr>
        <p:txBody>
          <a:bodyPr/>
          <a:lstStyle>
            <a:lvl1pPr algn="r">
              <a:defRPr sz="4000" b="0" cap="none" baseline="0"/>
            </a:lvl1pPr>
          </a:lstStyle>
          <a:p>
            <a:r>
              <a:rPr lang="en-US" dirty="0" smtClean="0"/>
              <a:t>Chapter Name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5995" y="4546093"/>
            <a:ext cx="5170805" cy="13208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9"/>
            <a:ext cx="2971800" cy="422513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77093" y="4581074"/>
            <a:ext cx="2895600" cy="254206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1" y="4528851"/>
            <a:ext cx="670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8148637" y="268288"/>
            <a:ext cx="708025" cy="3638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4133850"/>
            <a:ext cx="6477000" cy="566739"/>
          </a:xfrm>
        </p:spPr>
        <p:txBody>
          <a:bodyPr/>
          <a:lstStyle>
            <a:lvl1pPr algn="l">
              <a:defRPr sz="4000" b="0"/>
            </a:lvl1pPr>
          </a:lstStyle>
          <a:p>
            <a:r>
              <a:rPr lang="en-US" dirty="0" smtClean="0"/>
              <a:t>Chapter name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3" y="268288"/>
            <a:ext cx="7784915" cy="363931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8788" y="4707592"/>
            <a:ext cx="6475412" cy="1169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7200000" y="2069120"/>
            <a:ext cx="2895600" cy="25420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8148637" y="268288"/>
            <a:ext cx="708025" cy="3638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4133850"/>
            <a:ext cx="6477000" cy="566739"/>
          </a:xfrm>
        </p:spPr>
        <p:txBody>
          <a:bodyPr/>
          <a:lstStyle>
            <a:lvl1pPr algn="l">
              <a:defRPr sz="4000" b="0"/>
            </a:lvl1pPr>
          </a:lstStyle>
          <a:p>
            <a:r>
              <a:rPr lang="en-US" dirty="0" smtClean="0"/>
              <a:t>Chapter name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8788" y="4707592"/>
            <a:ext cx="6475412" cy="1169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7200000" y="2069120"/>
            <a:ext cx="2895600" cy="25420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2989077" cy="363931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0953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3851" cy="177566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144965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, title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69875" y="268288"/>
            <a:ext cx="1646238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152651"/>
            <a:ext cx="6508377" cy="3743326"/>
          </a:xfrm>
        </p:spPr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95770"/>
            <a:ext cx="1645920" cy="3900206"/>
          </a:xfrm>
        </p:spPr>
        <p:txBody>
          <a:bodyPr rtlCol="0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360000" y="1440000"/>
            <a:ext cx="1537501" cy="25420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4" name="Slide Number Placeholder 2"/>
          <p:cNvSpPr txBox="1">
            <a:spLocks/>
          </p:cNvSpPr>
          <p:nvPr userDrawn="1"/>
        </p:nvSpPr>
        <p:spPr>
          <a:xfrm>
            <a:off x="71859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4746625" y="268289"/>
            <a:ext cx="4114800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86" y="1216959"/>
            <a:ext cx="4031152" cy="1035424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06464"/>
            <a:ext cx="4096512" cy="56959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5228097" y="429888"/>
            <a:ext cx="2895600" cy="254206"/>
          </a:xfrm>
        </p:spPr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  <p:sp>
        <p:nvSpPr>
          <p:cNvPr id="11" name="Slide Number Placeholder 2"/>
          <p:cNvSpPr txBox="1">
            <a:spLocks/>
          </p:cNvSpPr>
          <p:nvPr userDrawn="1"/>
        </p:nvSpPr>
        <p:spPr>
          <a:xfrm>
            <a:off x="8183006" y="38396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Content Placeholder 2"/>
          <p:cNvSpPr>
            <a:spLocks noGrp="1"/>
          </p:cNvSpPr>
          <p:nvPr>
            <p:ph idx="19"/>
          </p:nvPr>
        </p:nvSpPr>
        <p:spPr>
          <a:xfrm>
            <a:off x="454786" y="2286000"/>
            <a:ext cx="4031152" cy="3581400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7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391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2"/>
            <a:ext cx="8410577" cy="366712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68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8"/>
          </p:nvPr>
        </p:nvSpPr>
        <p:spPr>
          <a:xfrm>
            <a:off x="464921" y="1796861"/>
            <a:ext cx="6903099" cy="515314"/>
          </a:xfrm>
        </p:spPr>
        <p:txBody>
          <a:bodyPr anchor="b">
            <a:noAutofit/>
          </a:bodyPr>
          <a:lstStyle>
            <a:lvl1pPr marL="0" indent="0" algn="l">
              <a:spcBef>
                <a:spcPct val="0"/>
              </a:spcBef>
              <a:buNone/>
              <a:defRPr sz="1800" b="0" i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/>
          <p:nvPr userDrawn="1"/>
        </p:nvSpPr>
        <p:spPr>
          <a:xfrm>
            <a:off x="8148640" y="262464"/>
            <a:ext cx="719137" cy="165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11"/>
          </p:nvPr>
        </p:nvSpPr>
        <p:spPr>
          <a:xfrm rot="5400000">
            <a:off x="8021935" y="1151935"/>
            <a:ext cx="1250530" cy="255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PRESENTATION TITLE</a:t>
            </a:r>
            <a:endParaRPr lang="nb-NO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8183006" y="267489"/>
            <a:ext cx="595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2551113"/>
            <a:ext cx="8410578" cy="332581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6508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9802"/>
            <a:ext cx="6508750" cy="189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972175" y="6470445"/>
            <a:ext cx="2895600" cy="254206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PRESENTATION TITLE</a:t>
            </a:r>
            <a:endParaRPr lang="nb-NO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4175" y="60580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  <a:latin typeface="+mj-lt"/>
              </a:defRPr>
            </a:lvl1pPr>
          </a:lstStyle>
          <a:p>
            <a:fld id="{675FC88E-5E7B-485A-9F37-AB992AC6987C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1" y="5716355"/>
            <a:ext cx="1943100" cy="1373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28" r:id="rId2"/>
    <p:sldLayoutId id="2147483687" r:id="rId3"/>
    <p:sldLayoutId id="2147483698" r:id="rId4"/>
    <p:sldLayoutId id="2147483733" r:id="rId5"/>
    <p:sldLayoutId id="2147483685" r:id="rId6"/>
    <p:sldLayoutId id="2147483724" r:id="rId7"/>
    <p:sldLayoutId id="2147483730" r:id="rId8"/>
    <p:sldLayoutId id="2147483690" r:id="rId9"/>
    <p:sldLayoutId id="2147483732" r:id="rId10"/>
    <p:sldLayoutId id="2147483735" r:id="rId11"/>
    <p:sldLayoutId id="2147483688" r:id="rId12"/>
    <p:sldLayoutId id="2147483731" r:id="rId13"/>
    <p:sldLayoutId id="2147483725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ts val="20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rtl="0" eaLnBrk="1" fontAlgn="base" hangingPunct="1"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nal11/hidapi/archive/master.zip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nRF8001 with Arduino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nRF8001 SDK for Arduino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nb-NO" sz="1800" dirty="0" smtClean="0"/>
              <a:t>David D. Edwin</a:t>
            </a:r>
            <a:endParaRPr lang="nb-NO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b-NO" dirty="0" smtClean="0"/>
              <a:t>Nordic Semiconductor ASA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25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Connection Commands and events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300288"/>
            <a:ext cx="6591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 Pipes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376488"/>
            <a:ext cx="72199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9301" y="2663825"/>
            <a:ext cx="1666874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2000" b="1" dirty="0" smtClean="0">
                <a:solidFill>
                  <a:schemeClr val="bg1"/>
                </a:solidFill>
                <a:latin typeface="+mn-lt"/>
              </a:rPr>
              <a:t>GATT Service</a:t>
            </a:r>
            <a:endParaRPr lang="en-US" sz="2000" b="1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72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 transfer Commands and events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281238"/>
            <a:ext cx="65341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4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 Commands and Events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26868"/>
              </p:ext>
            </p:extLst>
          </p:nvPr>
        </p:nvGraphicFramePr>
        <p:xfrm>
          <a:off x="638173" y="2187575"/>
          <a:ext cx="7286626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13"/>
                <a:gridCol w="364331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 and exit test mode.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Sends data and returns them in an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EchoEvent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Useful for testing the ACI driver.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Echo</a:t>
                      </a:r>
                      <a:r>
                        <a:rPr lang="nb-NO" baseline="0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from an Echo command.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DTMCommand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DTM packets. Used in Test mode for production tests and Bluetooth RF PHY testing.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56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nRF8001 SDK for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</a:t>
            </a:r>
            <a:r>
              <a:rPr lang="en-US" dirty="0"/>
              <a:t>code </a:t>
            </a:r>
          </a:p>
          <a:p>
            <a:pPr lvl="1"/>
            <a:r>
              <a:rPr lang="en-US" dirty="0" smtClean="0"/>
              <a:t>Libraries </a:t>
            </a:r>
            <a:endParaRPr lang="en-US" dirty="0"/>
          </a:p>
          <a:p>
            <a:pPr lvl="1"/>
            <a:r>
              <a:rPr lang="en-US" dirty="0" smtClean="0"/>
              <a:t>Examples </a:t>
            </a:r>
            <a:endParaRPr lang="en-US" dirty="0"/>
          </a:p>
          <a:p>
            <a:pPr lvl="1"/>
            <a:r>
              <a:rPr lang="en-US" dirty="0" smtClean="0"/>
              <a:t>Documentation 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 err="1" smtClean="0"/>
              <a:t>nRFgo</a:t>
            </a:r>
            <a:r>
              <a:rPr lang="en-US" dirty="0" smtClean="0"/>
              <a:t> </a:t>
            </a:r>
            <a:r>
              <a:rPr lang="en-US" dirty="0"/>
              <a:t>Studio </a:t>
            </a:r>
          </a:p>
          <a:p>
            <a:pPr lvl="1"/>
            <a:r>
              <a:rPr lang="en-US" dirty="0" smtClean="0"/>
              <a:t>nRF8001 </a:t>
            </a:r>
            <a:r>
              <a:rPr lang="en-US" dirty="0"/>
              <a:t>configuration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Control Panel </a:t>
            </a:r>
          </a:p>
          <a:p>
            <a:pPr lvl="1"/>
            <a:r>
              <a:rPr lang="en-US" dirty="0" smtClean="0"/>
              <a:t>GUI </a:t>
            </a:r>
            <a:r>
              <a:rPr lang="en-US" dirty="0"/>
              <a:t>for the master emulator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0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Demo : Check 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nRF8001 </a:t>
            </a:r>
            <a:r>
              <a:rPr lang="en-US" dirty="0"/>
              <a:t>SDK, </a:t>
            </a:r>
            <a:r>
              <a:rPr lang="en-US" dirty="0" err="1"/>
              <a:t>nRFgo</a:t>
            </a:r>
            <a:r>
              <a:rPr lang="en-US" dirty="0"/>
              <a:t> Studio, Master Control Panel are installed </a:t>
            </a:r>
            <a:r>
              <a:rPr lang="en-US" dirty="0" smtClean="0"/>
              <a:t>(Requires Windows)</a:t>
            </a:r>
            <a:endParaRPr lang="en-US" dirty="0"/>
          </a:p>
          <a:p>
            <a:r>
              <a:rPr lang="en-US" dirty="0" smtClean="0"/>
              <a:t>Setup </a:t>
            </a:r>
            <a:r>
              <a:rPr lang="en-US" dirty="0"/>
              <a:t>necessary </a:t>
            </a:r>
            <a:r>
              <a:rPr lang="en-US" dirty="0" smtClean="0"/>
              <a:t>hardware</a:t>
            </a:r>
          </a:p>
          <a:p>
            <a:pPr lvl="1"/>
            <a:r>
              <a:rPr lang="nb-NO" dirty="0" smtClean="0"/>
              <a:t>Arduino UNO and nRF8001 module (</a:t>
            </a:r>
            <a:r>
              <a:rPr lang="nb-NO" dirty="0" smtClean="0"/>
              <a:t>nRF240/nRF2741 in the nRF8001 dev kit </a:t>
            </a:r>
            <a:r>
              <a:rPr lang="nb-NO" dirty="0" smtClean="0"/>
              <a:t>or other nRF8001 </a:t>
            </a:r>
            <a:r>
              <a:rPr lang="nb-NO" dirty="0" smtClean="0"/>
              <a:t>module like the InsightSIP </a:t>
            </a:r>
            <a:r>
              <a:rPr lang="en-US" dirty="0"/>
              <a:t>ISP091201 </a:t>
            </a:r>
            <a:r>
              <a:rPr lang="en-US" dirty="0" smtClean="0"/>
              <a:t>from techmodul.de </a:t>
            </a:r>
            <a:r>
              <a:rPr lang="nb-NO" dirty="0" smtClean="0"/>
              <a:t>)</a:t>
            </a:r>
            <a:endParaRPr lang="en-US" dirty="0" smtClean="0"/>
          </a:p>
          <a:p>
            <a:r>
              <a:rPr lang="nb-NO" dirty="0" smtClean="0"/>
              <a:t>Open the ble_heart_rate_template.ino in the Arduino IDE</a:t>
            </a:r>
          </a:p>
          <a:p>
            <a:r>
              <a:rPr lang="nb-NO" dirty="0" smtClean="0"/>
              <a:t>Upload using the Arduino IDE</a:t>
            </a:r>
          </a:p>
          <a:p>
            <a:r>
              <a:rPr lang="nb-NO" dirty="0" smtClean="0"/>
              <a:t>Click on the «Serial Monitor» button on the Arduino IDE to start the application</a:t>
            </a:r>
          </a:p>
          <a:p>
            <a:r>
              <a:rPr lang="nb-NO" dirty="0" smtClean="0"/>
              <a:t>Connect to the nRF8001 with the nRF Ready/nRF Utility app for iPhone/iPad or use the master control panel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nRF8001 module and 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2"/>
            <a:ext cx="3257551" cy="3667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Arduino </a:t>
            </a:r>
            <a:r>
              <a:rPr lang="en-US" dirty="0"/>
              <a:t>UNO -&gt; nRF2740 Wiring:</a:t>
            </a:r>
          </a:p>
          <a:p>
            <a:pPr marL="0" indent="0">
              <a:buNone/>
            </a:pPr>
            <a:r>
              <a:rPr lang="en-US" dirty="0"/>
              <a:t>PIN3 -&gt; RDYN</a:t>
            </a:r>
          </a:p>
          <a:p>
            <a:pPr marL="0" indent="0">
              <a:buNone/>
            </a:pPr>
            <a:r>
              <a:rPr lang="en-US" dirty="0"/>
              <a:t>PIN4 -&gt; RESET</a:t>
            </a:r>
          </a:p>
          <a:p>
            <a:pPr marL="0" indent="0">
              <a:buNone/>
            </a:pPr>
            <a:r>
              <a:rPr lang="en-US" dirty="0"/>
              <a:t>PIN5 -&gt; ACTIVE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PIN10 -&gt; REQN/SS</a:t>
            </a:r>
          </a:p>
          <a:p>
            <a:pPr marL="0" indent="0">
              <a:buNone/>
            </a:pPr>
            <a:r>
              <a:rPr lang="en-US" dirty="0"/>
              <a:t>PIN11 -&gt; MOSI</a:t>
            </a:r>
          </a:p>
          <a:p>
            <a:pPr marL="0" indent="0">
              <a:buNone/>
            </a:pPr>
            <a:r>
              <a:rPr lang="en-US" dirty="0"/>
              <a:t>PIN12 -&gt; MISO</a:t>
            </a:r>
          </a:p>
          <a:p>
            <a:pPr marL="0" indent="0">
              <a:buNone/>
            </a:pPr>
            <a:r>
              <a:rPr lang="en-US" dirty="0"/>
              <a:t>PIN13 -&gt; SCK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3.3V -&gt; </a:t>
            </a:r>
            <a:r>
              <a:rPr lang="en-US" dirty="0" err="1"/>
              <a:t>VCC_nRF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GND  -&gt; GND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86225" y="2038350"/>
            <a:ext cx="494757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On the nRF2740 board the connectors are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1 - GND</a:t>
            </a:r>
          </a:p>
          <a:p>
            <a:pPr marL="0" indent="0">
              <a:buNone/>
            </a:pPr>
            <a:r>
              <a:rPr lang="en-US" sz="1200" dirty="0"/>
              <a:t>2 - </a:t>
            </a:r>
            <a:r>
              <a:rPr lang="en-US" sz="1200" dirty="0" err="1"/>
              <a:t>VCC_nRF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3 - ACTIVE</a:t>
            </a:r>
          </a:p>
          <a:p>
            <a:pPr marL="0" indent="0">
              <a:buNone/>
            </a:pPr>
            <a:r>
              <a:rPr lang="en-US" sz="1200" dirty="0"/>
              <a:t>4 - Not in use</a:t>
            </a:r>
          </a:p>
          <a:p>
            <a:pPr marL="0" indent="0">
              <a:buNone/>
            </a:pPr>
            <a:r>
              <a:rPr lang="en-US" sz="1200" dirty="0"/>
              <a:t>5 - SCK</a:t>
            </a:r>
          </a:p>
          <a:p>
            <a:pPr marL="0" indent="0">
              <a:buNone/>
            </a:pPr>
            <a:r>
              <a:rPr lang="en-US" sz="1200" dirty="0"/>
              <a:t>6 - MOSI</a:t>
            </a:r>
          </a:p>
          <a:p>
            <a:pPr marL="0" indent="0">
              <a:buNone/>
            </a:pPr>
            <a:r>
              <a:rPr lang="en-US" sz="1200" dirty="0"/>
              <a:t>7 - MISO</a:t>
            </a:r>
          </a:p>
          <a:p>
            <a:pPr marL="0" indent="0">
              <a:buNone/>
            </a:pPr>
            <a:r>
              <a:rPr lang="en-US" sz="1200" dirty="0"/>
              <a:t>8 - RDYN</a:t>
            </a:r>
          </a:p>
          <a:p>
            <a:pPr marL="0" indent="0">
              <a:buNone/>
            </a:pPr>
            <a:r>
              <a:rPr lang="en-US" sz="1200" dirty="0"/>
              <a:t>9 - REQN</a:t>
            </a:r>
          </a:p>
          <a:p>
            <a:pPr marL="0" indent="0">
              <a:buNone/>
            </a:pPr>
            <a:r>
              <a:rPr lang="en-US" sz="1200" dirty="0"/>
              <a:t>10- RESET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pin arrangement on the nRF2740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1 2</a:t>
            </a:r>
          </a:p>
          <a:p>
            <a:pPr marL="0" indent="0">
              <a:buNone/>
            </a:pPr>
            <a:r>
              <a:rPr lang="en-US" sz="1200" dirty="0"/>
              <a:t>3 4</a:t>
            </a:r>
          </a:p>
          <a:p>
            <a:pPr marL="0" indent="0">
              <a:buNone/>
            </a:pPr>
            <a:r>
              <a:rPr lang="en-US" sz="1200" dirty="0"/>
              <a:t>5 6</a:t>
            </a:r>
          </a:p>
          <a:p>
            <a:pPr marL="0" indent="0">
              <a:buNone/>
            </a:pPr>
            <a:r>
              <a:rPr lang="en-US" sz="1200" dirty="0"/>
              <a:t>7 8</a:t>
            </a:r>
          </a:p>
          <a:p>
            <a:pPr marL="0" indent="0">
              <a:buNone/>
            </a:pPr>
            <a:r>
              <a:rPr lang="en-US" sz="1200" dirty="0"/>
              <a:t>9 10</a:t>
            </a:r>
          </a:p>
          <a:p>
            <a:pPr algn="r"/>
            <a:endParaRPr lang="en-US" sz="12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6888" y="5953125"/>
            <a:ext cx="651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smtClean="0">
                <a:latin typeface="+mn-lt"/>
              </a:rPr>
              <a:t>Note: The Arduino is 5v while the nRF8001 is 1.9v to 3.6v so </a:t>
            </a:r>
            <a:br>
              <a:rPr lang="nb-NO" dirty="0" smtClean="0">
                <a:latin typeface="+mn-lt"/>
              </a:rPr>
            </a:br>
            <a:r>
              <a:rPr lang="nb-NO" dirty="0" smtClean="0">
                <a:latin typeface="+mn-lt"/>
              </a:rPr>
              <a:t>level shifters or resistive dividers are required for proper operation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7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nRF8001 driver for </a:t>
            </a:r>
            <a:r>
              <a:rPr lang="nb-NO" dirty="0"/>
              <a:t>Arduino/ATmega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ACI commands are place in the ACI Command queue</a:t>
            </a:r>
          </a:p>
          <a:p>
            <a:r>
              <a:rPr lang="nb-NO" dirty="0" smtClean="0"/>
              <a:t>ACI Events are placed in the ACI Event queue</a:t>
            </a:r>
          </a:p>
          <a:p>
            <a:r>
              <a:rPr lang="nb-NO" dirty="0" smtClean="0"/>
              <a:t>ACI commands are sent and Events of the nRF8001 are received in the interrupt context</a:t>
            </a:r>
          </a:p>
          <a:p>
            <a:pPr lvl="1"/>
            <a:r>
              <a:rPr lang="nb-NO" dirty="0" smtClean="0"/>
              <a:t>The interrupt occurs when the RDYN from the nRF8001 is low</a:t>
            </a:r>
          </a:p>
          <a:p>
            <a:r>
              <a:rPr lang="nb-NO" dirty="0" smtClean="0"/>
              <a:t>The application can place the ACI command in the queue in the main context</a:t>
            </a:r>
          </a:p>
          <a:p>
            <a:r>
              <a:rPr lang="nb-NO" dirty="0" smtClean="0"/>
              <a:t>The application get the ACI Event from the ACI Event Queue by calling the lib_aci_event_get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04788"/>
            <a:ext cx="732472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0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2" y="1257299"/>
            <a:ext cx="8234833" cy="464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52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nRF8001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chip low energy peripheral device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How to develop applications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597981"/>
            <a:ext cx="3612265" cy="539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21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Installing the nRF8001 SDK for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Copy the BLE folder to «installation folder for Ardino IDE»/libraries</a:t>
            </a:r>
          </a:p>
          <a:p>
            <a:r>
              <a:rPr lang="nb-NO" dirty="0" smtClean="0"/>
              <a:t>Copy the BLE_arduino_demos outside the </a:t>
            </a:r>
            <a:r>
              <a:rPr lang="nb-NO" dirty="0"/>
              <a:t>«installation folder for Ardino IDE</a:t>
            </a:r>
            <a:r>
              <a:rPr lang="nb-NO" dirty="0" smtClean="0"/>
              <a:t>»</a:t>
            </a:r>
          </a:p>
          <a:p>
            <a:r>
              <a:rPr lang="nb-NO" dirty="0" smtClean="0"/>
              <a:t>You should be able to now open the .ino files in the Arduino </a:t>
            </a:r>
            <a:r>
              <a:rPr lang="nb-NO" dirty="0" smtClean="0"/>
              <a:t>IDE</a:t>
            </a:r>
          </a:p>
          <a:p>
            <a:r>
              <a:rPr lang="nb-NO" dirty="0" smtClean="0"/>
              <a:t>Select the Arduino COM port to upload the Arduino project</a:t>
            </a:r>
          </a:p>
          <a:p>
            <a:r>
              <a:rPr lang="nb-NO" dirty="0" smtClean="0"/>
              <a:t>Use the ble_uart_project_template with the nRF UART iOS app</a:t>
            </a:r>
          </a:p>
          <a:p>
            <a:r>
              <a:rPr lang="nb-NO" dirty="0" smtClean="0"/>
              <a:t>Use </a:t>
            </a:r>
            <a:r>
              <a:rPr lang="nb-NO" dirty="0"/>
              <a:t>the </a:t>
            </a:r>
            <a:r>
              <a:rPr lang="nb-NO" dirty="0" smtClean="0"/>
              <a:t>ble_heart_rate_template with </a:t>
            </a:r>
            <a:r>
              <a:rPr lang="nb-NO" dirty="0" smtClean="0"/>
              <a:t>the nRF Ready/nRF Utility iOS app in the app store</a:t>
            </a:r>
          </a:p>
          <a:p>
            <a:r>
              <a:rPr lang="nb-NO" dirty="0"/>
              <a:t>Use the </a:t>
            </a:r>
            <a:r>
              <a:rPr lang="nb-NO" dirty="0" smtClean="0"/>
              <a:t>ble_temperature_template with the nRF Ready/nRF Utility iOS app in the app 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025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Step 1: Check your nRF8001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ACI EchoCommand </a:t>
            </a:r>
          </a:p>
          <a:p>
            <a:r>
              <a:rPr lang="nb-NO" dirty="0" smtClean="0"/>
              <a:t>ACI EchoEvent</a:t>
            </a:r>
          </a:p>
          <a:p>
            <a:endParaRPr lang="nb-NO" dirty="0"/>
          </a:p>
          <a:p>
            <a:r>
              <a:rPr lang="nb-NO" dirty="0" smtClean="0"/>
              <a:t>Send the ACI EchoCommand to the nRF8001, an ACI EchoEvent should be received.</a:t>
            </a:r>
          </a:p>
          <a:p>
            <a:r>
              <a:rPr lang="nb-NO" dirty="0" smtClean="0"/>
              <a:t>The data that you sent in the ACI EchoCommand should be identical to the data received in the ACI EchoEvent</a:t>
            </a:r>
          </a:p>
          <a:p>
            <a:r>
              <a:rPr lang="nb-NO" dirty="0" smtClean="0"/>
              <a:t>Repeat the above 2 steps for a few hundred times</a:t>
            </a:r>
          </a:p>
          <a:p>
            <a:endParaRPr lang="nb-NO" dirty="0"/>
          </a:p>
          <a:p>
            <a:r>
              <a:rPr lang="nb-NO" dirty="0" smtClean="0"/>
              <a:t>ACI GetDeviceVersion</a:t>
            </a:r>
          </a:p>
          <a:p>
            <a:pPr lvl="1"/>
            <a:r>
              <a:rPr lang="nb-NO" dirty="0" smtClean="0"/>
              <a:t>Returns the DeviceVersion of the nRF8001 in a Command Response Event</a:t>
            </a:r>
          </a:p>
          <a:p>
            <a:pPr marL="228600" lvl="1" indent="0">
              <a:buNone/>
            </a:pPr>
            <a:endParaRPr lang="nb-NO" dirty="0" smtClean="0"/>
          </a:p>
          <a:p>
            <a:pPr marL="228600" lvl="1" indent="0">
              <a:buNone/>
            </a:pPr>
            <a:r>
              <a:rPr lang="nb-NO" dirty="0" smtClean="0"/>
              <a:t>//Store the Device Version in a Service Pipe locally </a:t>
            </a:r>
          </a:p>
          <a:p>
            <a:pPr marL="228600" lvl="1" indent="0">
              <a:buNone/>
            </a:pPr>
            <a:r>
              <a:rPr lang="nb-NO" dirty="0" smtClean="0"/>
              <a:t>lib_aci_set_local_data(&amp;aci_state, PIPE_DEVICE_INFORMATION_HARDWARE_REVISION_STRING_SET, (uint8_t *)&amp;(aci_evt-&gt;params.cmd_rsp.params.get_device_version), sizeof(aci_evt_cmd_rsp_params_get_device_version_t));</a:t>
            </a:r>
          </a:p>
          <a:p>
            <a:pPr marL="228600" lvl="1" indent="0">
              <a:buNone/>
            </a:pPr>
            <a:endParaRPr lang="nb-NO" dirty="0" smtClean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Step 1: Check your nRF8001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ACI GetDeviceVersion</a:t>
            </a:r>
          </a:p>
          <a:p>
            <a:pPr lvl="1"/>
            <a:r>
              <a:rPr lang="nb-NO" dirty="0" smtClean="0"/>
              <a:t>Returns the DeviceVersion of the nRF8001 in a Command Response Event</a:t>
            </a:r>
          </a:p>
          <a:p>
            <a:pPr marL="228600" lvl="1" indent="0">
              <a:buNone/>
            </a:pPr>
            <a:endParaRPr lang="nb-NO" dirty="0" smtClean="0"/>
          </a:p>
          <a:p>
            <a:pPr marL="228600" lvl="1" indent="0">
              <a:buNone/>
            </a:pPr>
            <a:r>
              <a:rPr lang="nb-NO" dirty="0" smtClean="0"/>
              <a:t>//Store the Device Version in a Service Pipe locally </a:t>
            </a:r>
          </a:p>
          <a:p>
            <a:pPr marL="228600" lvl="1" indent="0">
              <a:buNone/>
            </a:pPr>
            <a:r>
              <a:rPr lang="nb-NO" dirty="0" smtClean="0"/>
              <a:t>lib_aci_set_local_data(&amp;aci_state, PIPE_DEVICE_INFORMATION_HARDWARE_REVISION_STRING_SET, </a:t>
            </a:r>
            <a:br>
              <a:rPr lang="nb-NO" dirty="0" smtClean="0"/>
            </a:br>
            <a:r>
              <a:rPr lang="nb-NO" dirty="0" smtClean="0"/>
              <a:t>(uint8_t *)&amp;(aci_evt-&gt;params.cmd_rsp.params.get_device_version), sizeof(aci_evt_cmd_rsp_params_get_device_version_t));</a:t>
            </a:r>
          </a:p>
          <a:p>
            <a:pPr marL="228600" lvl="1" indent="0">
              <a:buNone/>
            </a:pPr>
            <a:endParaRPr lang="nb-NO" dirty="0" smtClean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8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Step 2: Connect nRF8001 to an 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Use the UART_over_BLE.xml file and generate the setup data for the nRF8001</a:t>
            </a:r>
          </a:p>
          <a:p>
            <a:pPr lvl="1"/>
            <a:r>
              <a:rPr lang="nb-NO" dirty="0"/>
              <a:t>Run the </a:t>
            </a:r>
            <a:r>
              <a:rPr lang="nb-NO" dirty="0" smtClean="0"/>
              <a:t>run_me_compile_xml_to_nRF8001_setup.bat file</a:t>
            </a:r>
            <a:endParaRPr lang="nb-NO" dirty="0"/>
          </a:p>
          <a:p>
            <a:r>
              <a:rPr lang="nb-NO" dirty="0" smtClean="0"/>
              <a:t>ACI Setup</a:t>
            </a:r>
          </a:p>
          <a:p>
            <a:pPr lvl="1"/>
            <a:r>
              <a:rPr lang="nb-NO" dirty="0" smtClean="0"/>
              <a:t>Successful Setup = ACI Device Started Event (Standby)</a:t>
            </a:r>
          </a:p>
          <a:p>
            <a:r>
              <a:rPr lang="nb-NO" dirty="0" smtClean="0"/>
              <a:t>ACI Connect</a:t>
            </a:r>
          </a:p>
          <a:p>
            <a:pPr lvl="1"/>
            <a:r>
              <a:rPr lang="nb-NO" dirty="0" smtClean="0"/>
              <a:t>Successful connection = ACI Connected Event</a:t>
            </a:r>
          </a:p>
          <a:p>
            <a:pPr lvl="1"/>
            <a:r>
              <a:rPr lang="nb-NO" dirty="0" smtClean="0"/>
              <a:t>No Connection attempt was made by iPhone = ACI Disconnected Event (Reason=Advertising Timed out)</a:t>
            </a:r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9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Create nRF8001 Setup in nRFgo Studio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847975"/>
            <a:ext cx="5648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 descr="Bluetooth low energy, µBlue, nRF8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438400"/>
            <a:ext cx="476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https://upload.wikimedia.org/wikipedia/commons/thumb/d/d2/IPhone_4S_No_shadow.png/200px-IPhone_4S_No_sha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2057400"/>
            <a:ext cx="1905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http://arduino.cc/en/uploads/Main/ArduinoUno_r2_front450p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4725"/>
            <a:ext cx="1857375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4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Store the setup for the nRF8001 </a:t>
            </a:r>
            <a:r>
              <a:rPr lang="en-US" dirty="0" smtClean="0"/>
              <a:t>generated in the </a:t>
            </a:r>
            <a:r>
              <a:rPr lang="en-US" dirty="0" err="1" smtClean="0"/>
              <a:t>nRFgo</a:t>
            </a:r>
            <a:r>
              <a:rPr lang="en-US" dirty="0" smtClean="0"/>
              <a:t> studio in </a:t>
            </a:r>
            <a:r>
              <a:rPr lang="en-US" dirty="0"/>
              <a:t>the flash of the AVR to save on RAM */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hal_aci_data_t</a:t>
            </a:r>
            <a:r>
              <a:rPr lang="en-US" dirty="0"/>
              <a:t> </a:t>
            </a:r>
            <a:r>
              <a:rPr lang="en-US" dirty="0" err="1"/>
              <a:t>setup_msgs</a:t>
            </a:r>
            <a:r>
              <a:rPr lang="en-US" dirty="0"/>
              <a:t>[NB_SETUP_MESSAGES] PROGMEM = </a:t>
            </a:r>
            <a:r>
              <a:rPr lang="en-US" dirty="0" smtClean="0"/>
              <a:t>SETUP_MESSAGES_CONTENT;</a:t>
            </a:r>
          </a:p>
          <a:p>
            <a:pPr marL="0" indent="0">
              <a:buNone/>
            </a:pPr>
            <a:r>
              <a:rPr lang="nb-NO" dirty="0" smtClean="0"/>
              <a:t>....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We reset the nRF8001 here by toggling the RESET line connected to the nRF8001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//</a:t>
            </a:r>
            <a:r>
              <a:rPr lang="en-US" dirty="0"/>
              <a:t>and initialize the data structures required to setup the nRF8001</a:t>
            </a:r>
            <a:endParaRPr lang="nb-NO" dirty="0" smtClean="0"/>
          </a:p>
          <a:p>
            <a:pPr marL="0" indent="0">
              <a:buNone/>
            </a:pPr>
            <a:r>
              <a:rPr lang="en-US" dirty="0" err="1"/>
              <a:t>lib_aci_init</a:t>
            </a:r>
            <a:r>
              <a:rPr lang="en-US" dirty="0"/>
              <a:t>(&amp;</a:t>
            </a:r>
            <a:r>
              <a:rPr lang="en-US" dirty="0" err="1"/>
              <a:t>aci_state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nb-NO" dirty="0" smtClean="0"/>
              <a:t>....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1583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case ACI_DEVICE_SETUP:</a:t>
            </a:r>
          </a:p>
          <a:p>
            <a:pPr marL="0" indent="0">
              <a:buNone/>
            </a:pPr>
            <a:r>
              <a:rPr lang="en-US" dirty="0"/>
              <a:t>            /**</a:t>
            </a:r>
          </a:p>
          <a:p>
            <a:pPr marL="0" indent="0">
              <a:buNone/>
            </a:pPr>
            <a:r>
              <a:rPr lang="en-US" dirty="0"/>
              <a:t>            When the device is in the setup mode</a:t>
            </a:r>
          </a:p>
          <a:p>
            <a:pPr marL="0" indent="0">
              <a:buNone/>
            </a:pPr>
            <a:r>
              <a:rPr lang="en-US" dirty="0"/>
              <a:t>            */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Serial.println</a:t>
            </a:r>
            <a:r>
              <a:rPr lang="en-US" dirty="0"/>
              <a:t>(F("</a:t>
            </a:r>
            <a:r>
              <a:rPr lang="en-US" dirty="0" err="1"/>
              <a:t>Evt</a:t>
            </a:r>
            <a:r>
              <a:rPr lang="en-US" dirty="0"/>
              <a:t> Device Started: Setup"));</a:t>
            </a:r>
          </a:p>
          <a:p>
            <a:pPr marL="0" indent="0">
              <a:buNone/>
            </a:pPr>
            <a:r>
              <a:rPr lang="en-US" dirty="0"/>
              <a:t>            if (ACI_STATUS_TRANSACTION_COMPLETE != </a:t>
            </a:r>
            <a:r>
              <a:rPr lang="en-US" dirty="0" err="1"/>
              <a:t>do_aci_setup</a:t>
            </a:r>
            <a:r>
              <a:rPr lang="en-US" dirty="0"/>
              <a:t>(&amp;</a:t>
            </a:r>
            <a:r>
              <a:rPr lang="en-US" dirty="0" err="1"/>
              <a:t>aci_state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Serial.println</a:t>
            </a:r>
            <a:r>
              <a:rPr lang="en-US" dirty="0"/>
              <a:t>(F("Error in ACI Setup"));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break;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009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Connect to the 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case ACI_DEVICE_STANDBY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              //Setup of the nRF8001 is successful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Serial.println</a:t>
            </a:r>
            <a:r>
              <a:rPr lang="en-US" dirty="0"/>
              <a:t>(F("</a:t>
            </a:r>
            <a:r>
              <a:rPr lang="en-US" dirty="0" err="1"/>
              <a:t>Evt</a:t>
            </a:r>
            <a:r>
              <a:rPr lang="en-US" dirty="0"/>
              <a:t> Device Started: Standby"));</a:t>
            </a:r>
          </a:p>
          <a:p>
            <a:pPr marL="0" indent="0">
              <a:buNone/>
            </a:pPr>
            <a:r>
              <a:rPr lang="en-US" dirty="0"/>
              <a:t>              //Looking for an iPhone by sending radio advertisements</a:t>
            </a:r>
          </a:p>
          <a:p>
            <a:pPr marL="0" indent="0">
              <a:buNone/>
            </a:pPr>
            <a:r>
              <a:rPr lang="en-US" dirty="0"/>
              <a:t>              //When an iPhone </a:t>
            </a:r>
            <a:r>
              <a:rPr lang="en-US" dirty="0" smtClean="0"/>
              <a:t>successfully connects </a:t>
            </a:r>
            <a:r>
              <a:rPr lang="en-US" dirty="0"/>
              <a:t>to us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//we </a:t>
            </a:r>
            <a:r>
              <a:rPr lang="en-US" dirty="0"/>
              <a:t>will get an ACI_EVT_CONNECTED event from the nRF8001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lib_aci_connect</a:t>
            </a:r>
            <a:r>
              <a:rPr lang="en-US" dirty="0"/>
              <a:t>(180/* in seconds */, 0x0050 /* advertising interval 50ms*/);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Serial.println</a:t>
            </a:r>
            <a:r>
              <a:rPr lang="en-US" dirty="0"/>
              <a:t>(F("Advertising started"));</a:t>
            </a:r>
          </a:p>
          <a:p>
            <a:pPr marL="0" indent="0">
              <a:buNone/>
            </a:pPr>
            <a:r>
              <a:rPr lang="en-US" dirty="0"/>
              <a:t>              break;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7417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iPhone app screen shots</a:t>
            </a:r>
            <a:endParaRPr lang="en-US" dirty="0"/>
          </a:p>
        </p:txBody>
      </p:sp>
      <p:pic>
        <p:nvPicPr>
          <p:cNvPr id="11266" name="Picture 2" descr="C:\Users\ded.NVLSI.000\Documents\My Received Files\IMG_02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62174"/>
            <a:ext cx="25590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ded.NVLSI.000\Documents\My Received Files\IMG_027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162174"/>
            <a:ext cx="25590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3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nRF8001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Operates </a:t>
            </a:r>
            <a:r>
              <a:rPr lang="en-US" dirty="0"/>
              <a:t>in the peripheral role </a:t>
            </a:r>
          </a:p>
          <a:p>
            <a:r>
              <a:rPr lang="en-US" dirty="0" smtClean="0"/>
              <a:t>Integrated </a:t>
            </a:r>
            <a:r>
              <a:rPr lang="en-US" dirty="0"/>
              <a:t>Host stack </a:t>
            </a:r>
          </a:p>
          <a:p>
            <a:r>
              <a:rPr lang="en-US" dirty="0" smtClean="0"/>
              <a:t>Integrated </a:t>
            </a:r>
            <a:r>
              <a:rPr lang="en-US" dirty="0"/>
              <a:t>Link Layer </a:t>
            </a:r>
          </a:p>
          <a:p>
            <a:r>
              <a:rPr lang="en-US" dirty="0" smtClean="0"/>
              <a:t>Qualified </a:t>
            </a:r>
            <a:r>
              <a:rPr lang="en-US" dirty="0"/>
              <a:t>radio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47825"/>
            <a:ext cx="37623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62350"/>
            <a:ext cx="39243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7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Step 3 : Send Data from iPhone to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On the iPhone app </a:t>
            </a:r>
          </a:p>
          <a:p>
            <a:pPr lvl="1"/>
            <a:r>
              <a:rPr lang="nb-NO" dirty="0" smtClean="0"/>
              <a:t>The service discovery for the UART TX and UART RX Characteristics are done</a:t>
            </a:r>
          </a:p>
          <a:p>
            <a:pPr lvl="1"/>
            <a:r>
              <a:rPr lang="nb-NO" dirty="0" smtClean="0"/>
              <a:t>The iPhone app subscribes to the UART TX</a:t>
            </a:r>
          </a:p>
          <a:p>
            <a:pPr lvl="1"/>
            <a:r>
              <a:rPr lang="nb-NO" dirty="0" smtClean="0"/>
              <a:t>The iPhone app writes data to the UART RX characteristic</a:t>
            </a:r>
          </a:p>
          <a:p>
            <a:pPr lvl="2"/>
            <a:r>
              <a:rPr lang="nb-NO" dirty="0" smtClean="0"/>
              <a:t>The data written will arrive as ACI DataReceivedEvent on Pipe 2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/>
              <a:t> case ACI_EVT_DATA_RECEIVED:</a:t>
            </a:r>
          </a:p>
          <a:p>
            <a:pPr marL="0" indent="0">
              <a:buNone/>
            </a:pPr>
            <a:r>
              <a:rPr lang="nb-NO" dirty="0"/>
              <a:t>        Serial.print(F("UART RX: 0x"));</a:t>
            </a:r>
          </a:p>
          <a:p>
            <a:pPr marL="0" indent="0">
              <a:buNone/>
            </a:pPr>
            <a:r>
              <a:rPr lang="nb-NO" dirty="0"/>
              <a:t>        Serial.print(aci_evt-&gt;params.data_received.rx_data.pipe_number, HEX);</a:t>
            </a:r>
          </a:p>
          <a:p>
            <a:pPr marL="0" indent="0">
              <a:buNone/>
            </a:pPr>
            <a:r>
              <a:rPr lang="nb-NO" dirty="0"/>
              <a:t>        {</a:t>
            </a:r>
          </a:p>
          <a:p>
            <a:pPr marL="0" indent="0">
              <a:buNone/>
            </a:pPr>
            <a:r>
              <a:rPr lang="nb-NO" dirty="0"/>
              <a:t>          Serial.print(F(" Data(Hex) : "));</a:t>
            </a:r>
          </a:p>
          <a:p>
            <a:pPr marL="0" indent="0">
              <a:buNone/>
            </a:pPr>
            <a:r>
              <a:rPr lang="nb-NO" dirty="0"/>
              <a:t>          for(int i=0; i&lt;aci_evt-&gt;len - 2; i++)</a:t>
            </a:r>
          </a:p>
          <a:p>
            <a:pPr marL="0" indent="0">
              <a:buNone/>
            </a:pPr>
            <a:r>
              <a:rPr lang="nb-NO" dirty="0"/>
              <a:t>          {</a:t>
            </a:r>
          </a:p>
          <a:p>
            <a:pPr marL="0" indent="0">
              <a:buNone/>
            </a:pPr>
            <a:r>
              <a:rPr lang="nb-NO" dirty="0"/>
              <a:t>            Serial.print(aci_evt-&gt;params.data_received.rx_data.aci_data[i], HEX);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298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Step 4: Send data from Arduino to iPhone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 smtClean="0"/>
              <a:t>The Arduino cannot send data until the Service pipe for UART TX is open</a:t>
            </a:r>
          </a:p>
          <a:p>
            <a:r>
              <a:rPr lang="nb-NO" dirty="0" smtClean="0"/>
              <a:t>When the UART TX pipe is opened an ACI Pipe Status Event is received</a:t>
            </a:r>
          </a:p>
          <a:p>
            <a:r>
              <a:rPr lang="nb-NO" dirty="0" smtClean="0"/>
              <a:t>Data received by the iPhone will be printed on its GUI</a:t>
            </a:r>
          </a:p>
          <a:p>
            <a:pPr marL="0" indent="0">
              <a:buNone/>
            </a:pPr>
            <a:r>
              <a:rPr lang="nb-NO" dirty="0"/>
              <a:t>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case </a:t>
            </a:r>
            <a:r>
              <a:rPr lang="nb-NO" dirty="0"/>
              <a:t>ACI_EVT_PIPE_STATUS:</a:t>
            </a:r>
          </a:p>
          <a:p>
            <a:pPr marL="0" indent="0">
              <a:buNone/>
            </a:pPr>
            <a:r>
              <a:rPr lang="nb-NO" dirty="0"/>
              <a:t>        Serial.println(F("Evt Pipe Status"));</a:t>
            </a:r>
          </a:p>
          <a:p>
            <a:pPr marL="0" indent="0">
              <a:buNone/>
            </a:pPr>
            <a:r>
              <a:rPr lang="nb-NO" dirty="0"/>
              <a:t>        if (lib_aci_is_pipe_available(&amp;aci_state, PIPE_UART_OVER_BTLE_UART_TX_TX</a:t>
            </a:r>
            <a:r>
              <a:rPr lang="nb-NO" dirty="0" smtClean="0"/>
              <a:t>))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 </a:t>
            </a:r>
            <a:r>
              <a:rPr lang="nb-NO" dirty="0" smtClean="0"/>
              <a:t>{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    ....</a:t>
            </a:r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      //After the UART TX pipe is open</a:t>
            </a:r>
          </a:p>
          <a:p>
            <a:pPr marL="0" indent="0">
              <a:buNone/>
            </a:pPr>
            <a:r>
              <a:rPr lang="nb-NO" dirty="0"/>
              <a:t>  </a:t>
            </a:r>
            <a:r>
              <a:rPr lang="nb-NO" dirty="0" smtClean="0"/>
              <a:t>         lib_aci_send_data(PIPE_UART_OVER_BTLE_UART_TX_TX</a:t>
            </a:r>
            <a:r>
              <a:rPr lang="nb-NO" dirty="0"/>
              <a:t>, uart_buffer, uart_buffer_len);</a:t>
            </a:r>
            <a:endParaRPr lang="nb-NO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3419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iOS and Win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mtClean="0"/>
              <a:t>The iOS app nRF UART is included for the ble_uart_project_template</a:t>
            </a:r>
            <a:endParaRPr lang="nb-NO" dirty="0" smtClean="0"/>
          </a:p>
          <a:p>
            <a:r>
              <a:rPr lang="nb-NO" dirty="0" smtClean="0"/>
              <a:t>‘Win 8 applications can use HID over GATT to send and Receive data </a:t>
            </a:r>
            <a:endParaRPr lang="en-US" dirty="0" smtClean="0"/>
          </a:p>
          <a:p>
            <a:pPr lvl="1"/>
            <a:r>
              <a:rPr lang="nb-NO" dirty="0"/>
              <a:t>Example Arduino application is ble_HID_template - </a:t>
            </a:r>
            <a:r>
              <a:rPr lang="nb-NO" dirty="0" smtClean="0"/>
              <a:t>SmartRemote_HRM which combines a Heart Rate Service with HID over GATT</a:t>
            </a:r>
          </a:p>
          <a:p>
            <a:pPr lvl="1"/>
            <a:r>
              <a:rPr lang="nb-NO" dirty="0" smtClean="0"/>
              <a:t>Use the included hidtest.cpp with the </a:t>
            </a:r>
            <a:r>
              <a:rPr lang="en-US" u="sng" dirty="0">
                <a:hlinkClick r:id="rId2" tooltip="https://github.com/signal11/hidapi/archive/master.zip"/>
              </a:rPr>
              <a:t>https://github.com/signal11/hidapi/archive/master.zip</a:t>
            </a:r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27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nRF8001 </a:t>
            </a:r>
            <a:r>
              <a:rPr lang="nb-NO" dirty="0" smtClean="0"/>
              <a:t>: </a:t>
            </a:r>
            <a:r>
              <a:rPr lang="en-US" dirty="0" smtClean="0"/>
              <a:t>The Concept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366963"/>
            <a:ext cx="59721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nRF8001 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Simple </a:t>
            </a:r>
            <a:r>
              <a:rPr lang="en-US" dirty="0"/>
              <a:t>to add to an existing platform </a:t>
            </a:r>
          </a:p>
          <a:p>
            <a:r>
              <a:rPr lang="en-US" dirty="0" smtClean="0"/>
              <a:t>Qualified </a:t>
            </a:r>
            <a:r>
              <a:rPr lang="en-US" dirty="0"/>
              <a:t>stack: QDL can be reused </a:t>
            </a:r>
          </a:p>
          <a:p>
            <a:r>
              <a:rPr lang="en-US" dirty="0" smtClean="0"/>
              <a:t>Low </a:t>
            </a:r>
            <a:r>
              <a:rPr lang="en-US" dirty="0"/>
              <a:t>and predictable power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Application Controller Interface (ACI) physical part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</a:t>
            </a:r>
            <a:r>
              <a:rPr lang="en-US" dirty="0"/>
              <a:t>part: 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IO lines </a:t>
            </a:r>
          </a:p>
          <a:p>
            <a:pPr lvl="1"/>
            <a:r>
              <a:rPr lang="it-IT" dirty="0" smtClean="0"/>
              <a:t>SPI </a:t>
            </a:r>
            <a:r>
              <a:rPr lang="it-IT" dirty="0"/>
              <a:t>slave: SCK, MISO, MOSI </a:t>
            </a:r>
          </a:p>
          <a:p>
            <a:pPr lvl="1"/>
            <a:r>
              <a:rPr lang="en-US" dirty="0" smtClean="0"/>
              <a:t>Hand-shake </a:t>
            </a:r>
            <a:r>
              <a:rPr lang="en-US" dirty="0"/>
              <a:t>signals: REQN, RDYN </a:t>
            </a:r>
          </a:p>
          <a:p>
            <a:r>
              <a:rPr lang="en-US" dirty="0" smtClean="0"/>
              <a:t>Operations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an ACI command </a:t>
            </a:r>
          </a:p>
          <a:p>
            <a:pPr lvl="1"/>
            <a:r>
              <a:rPr lang="en-US" dirty="0" smtClean="0"/>
              <a:t>Receive </a:t>
            </a:r>
            <a:r>
              <a:rPr lang="en-US" dirty="0"/>
              <a:t>an ACI event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two above </a:t>
            </a:r>
            <a:r>
              <a:rPr lang="en-US" dirty="0" smtClean="0"/>
              <a:t>combined</a:t>
            </a:r>
          </a:p>
          <a:p>
            <a:r>
              <a:rPr lang="nb-NO" dirty="0" smtClean="0"/>
              <a:t>Driver is delivered with the nRF8001 SDK for Arduino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it-IT" dirty="0"/>
              <a:t>Application Controller Interface (ACI) protocol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605088"/>
            <a:ext cx="46482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it-IT" dirty="0" smtClean="0"/>
              <a:t>nRF8001 Behaviour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328863"/>
            <a:ext cx="66960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3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System Commands and Events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40255"/>
              </p:ext>
            </p:extLst>
          </p:nvPr>
        </p:nvGraphicFramePr>
        <p:xfrm>
          <a:off x="638173" y="2187575"/>
          <a:ext cx="728662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13"/>
                <a:gridCol w="3643313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DeviceStarted</a:t>
                      </a:r>
                      <a:r>
                        <a:rPr lang="nb-NO" baseline="0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Received when the device has started and is ready for use.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CommandResponseEvent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Received in response to system commands.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radio in Sleep state (0.5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Wakeup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Wakes up the IC from Sleep state.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configuration data to the IC.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Reset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Resets the radio.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 Error Event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Received in case of failure.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7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585858"/>
      </a:dk2>
      <a:lt2>
        <a:srgbClr val="CDD4D7"/>
      </a:lt2>
      <a:accent1>
        <a:srgbClr val="0099DA"/>
      </a:accent1>
      <a:accent2>
        <a:srgbClr val="046AB4"/>
      </a:accent2>
      <a:accent3>
        <a:srgbClr val="17479E"/>
      </a:accent3>
      <a:accent4>
        <a:srgbClr val="6DCFF6"/>
      </a:accent4>
      <a:accent5>
        <a:srgbClr val="B0E5FA"/>
      </a:accent5>
      <a:accent6>
        <a:srgbClr val="0E4266"/>
      </a:accent6>
      <a:hlink>
        <a:srgbClr val="09293F"/>
      </a:hlink>
      <a:folHlink>
        <a:srgbClr val="CCEEF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r">
          <a:defRPr sz="12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10C7855BBE04591B542A56F35231C" ma:contentTypeVersion="0" ma:contentTypeDescription="Create a new document." ma:contentTypeScope="" ma:versionID="bfa66f7090cb8a7372f5be0591cc01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AE1606-C0D4-4561-9ED4-0DB036102658}"/>
</file>

<file path=customXml/itemProps2.xml><?xml version="1.0" encoding="utf-8"?>
<ds:datastoreItem xmlns:ds="http://schemas.openxmlformats.org/officeDocument/2006/customXml" ds:itemID="{7D62BF8C-0C4D-49CC-9756-1A4AC606994C}"/>
</file>

<file path=customXml/itemProps3.xml><?xml version="1.0" encoding="utf-8"?>
<ds:datastoreItem xmlns:ds="http://schemas.openxmlformats.org/officeDocument/2006/customXml" ds:itemID="{130EC911-5A16-4F07-B369-5E60D85A161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8885</TotalTime>
  <Words>1282</Words>
  <Application>Microsoft Office PowerPoint</Application>
  <PresentationFormat>On-screen Show (4:3)</PresentationFormat>
  <Paragraphs>230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</vt:lpstr>
      <vt:lpstr>nRF8001 with Arduino</vt:lpstr>
      <vt:lpstr>nRF8001</vt:lpstr>
      <vt:lpstr>nRF8001</vt:lpstr>
      <vt:lpstr>nRF8001 : The Concept</vt:lpstr>
      <vt:lpstr>nRF8001 advantages</vt:lpstr>
      <vt:lpstr> Application Controller Interface (ACI) physical part </vt:lpstr>
      <vt:lpstr> Application Controller Interface (ACI) protocol </vt:lpstr>
      <vt:lpstr> nRF8001 Behaviour</vt:lpstr>
      <vt:lpstr>System Commands and Events</vt:lpstr>
      <vt:lpstr>Connection Commands and events</vt:lpstr>
      <vt:lpstr>Service Pipes</vt:lpstr>
      <vt:lpstr>Data transfer Commands and events</vt:lpstr>
      <vt:lpstr>Test Commands and Events</vt:lpstr>
      <vt:lpstr>nRF8001 SDK for Arduino</vt:lpstr>
      <vt:lpstr>Demo : Check the hardware</vt:lpstr>
      <vt:lpstr>nRF8001 module and Arduino UNO</vt:lpstr>
      <vt:lpstr>nRF8001 driver for Arduino/ATmega</vt:lpstr>
      <vt:lpstr>PowerPoint Presentation</vt:lpstr>
      <vt:lpstr>PowerPoint Presentation</vt:lpstr>
      <vt:lpstr>Development</vt:lpstr>
      <vt:lpstr>Installing the nRF8001 SDK for Arduino</vt:lpstr>
      <vt:lpstr>Step 1: Check your nRF8001 Driver</vt:lpstr>
      <vt:lpstr>Step 1: Check your nRF8001 Driver</vt:lpstr>
      <vt:lpstr>Step 2: Connect nRF8001 to an iPhone</vt:lpstr>
      <vt:lpstr>Create nRF8001 Setup in nRFgo Studio</vt:lpstr>
      <vt:lpstr>Setup</vt:lpstr>
      <vt:lpstr>Setup</vt:lpstr>
      <vt:lpstr>Connect to the iPhone</vt:lpstr>
      <vt:lpstr>iPhone app screen shots</vt:lpstr>
      <vt:lpstr>Step 3 : Send Data from iPhone to Arduino</vt:lpstr>
      <vt:lpstr>Step 4: Send data from Arduino to iPhone </vt:lpstr>
      <vt:lpstr>iOS and Win 8</vt:lpstr>
    </vt:vector>
  </TitlesOfParts>
  <Company>Nordic Semiconductor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nRF51822</dc:title>
  <dc:creator>Bonnerud, Thomas Embla</dc:creator>
  <cp:lastModifiedBy>Edwin, David</cp:lastModifiedBy>
  <cp:revision>196</cp:revision>
  <dcterms:created xsi:type="dcterms:W3CDTF">2012-05-22T08:02:33Z</dcterms:created>
  <dcterms:modified xsi:type="dcterms:W3CDTF">2013-02-07T12:49:09Z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0x01010084F10C7855BBE04591B542A56F35231C</vt:lpwstr>
  </property>
</Properties>
</file>