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69" autoAdjust="0"/>
  </p:normalViewPr>
  <p:slideViewPr>
    <p:cSldViewPr snapToGrid="0">
      <p:cViewPr>
        <p:scale>
          <a:sx n="25" d="100"/>
          <a:sy n="25" d="100"/>
        </p:scale>
        <p:origin x="1560" y="-187"/>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JAIMES" userId="e3925a88-62e1-438b-8803-46d23ab44333" providerId="ADAL" clId="{EE5B9EEA-A493-4B64-81C2-D969092AD74A}"/>
    <pc:docChg chg="modSld">
      <pc:chgData name="JUAN JAIMES" userId="e3925a88-62e1-438b-8803-46d23ab44333" providerId="ADAL" clId="{EE5B9EEA-A493-4B64-81C2-D969092AD74A}" dt="2023-12-03T04:33:18.796" v="9" actId="20577"/>
      <pc:docMkLst>
        <pc:docMk/>
      </pc:docMkLst>
      <pc:sldChg chg="modSp mod">
        <pc:chgData name="JUAN JAIMES" userId="e3925a88-62e1-438b-8803-46d23ab44333" providerId="ADAL" clId="{EE5B9EEA-A493-4B64-81C2-D969092AD74A}" dt="2023-12-03T04:33:18.796" v="9" actId="20577"/>
        <pc:sldMkLst>
          <pc:docMk/>
          <pc:sldMk cId="0" sldId="256"/>
        </pc:sldMkLst>
        <pc:spChg chg="mod">
          <ac:chgData name="JUAN JAIMES" userId="e3925a88-62e1-438b-8803-46d23ab44333" providerId="ADAL" clId="{EE5B9EEA-A493-4B64-81C2-D969092AD74A}" dt="2023-12-03T04:33:18.796" v="9" actId="20577"/>
          <ac:spMkLst>
            <pc:docMk/>
            <pc:sldMk cId="0" sldId="256"/>
            <ac:spMk id="41" creationId="{00000000-0000-0000-0000-000000000000}"/>
          </ac:spMkLst>
        </pc:spChg>
      </pc:sldChg>
    </pc:docChg>
  </pc:docChgLst>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2918994"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ea typeface="Calibri"/>
                <a:cs typeface="Calibri"/>
                <a:sym typeface="Calibri"/>
              </a:rPr>
              <a:t>Trayectoria de un Virus con el Modelo Epidemiológico SIR</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Juan Camilo </a:t>
            </a:r>
            <a:r>
              <a:rPr lang="es-CO" sz="4000" dirty="0" err="1">
                <a:solidFill>
                  <a:srgbClr val="EAF1DD"/>
                </a:solidFill>
                <a:latin typeface="Candara" panose="020E0502030303020204" pitchFamily="34" charset="0"/>
                <a:ea typeface="Calibri"/>
                <a:cs typeface="Calibri"/>
                <a:sym typeface="Calibri"/>
              </a:rPr>
              <a:t>Jaimes</a:t>
            </a:r>
            <a:r>
              <a:rPr lang="es-CO" sz="4000" dirty="0">
                <a:solidFill>
                  <a:srgbClr val="EAF1DD"/>
                </a:solidFill>
                <a:latin typeface="Candara" panose="020E0502030303020204" pitchFamily="34" charset="0"/>
                <a:ea typeface="Calibri"/>
                <a:cs typeface="Calibri"/>
                <a:sym typeface="Calibri"/>
              </a:rPr>
              <a:t> Ávila, Roger Schneider Fuentes Garcés, José David Aguilar Vargas</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222954 – Matemáticas Discretas - </a:t>
            </a:r>
            <a:r>
              <a:rPr lang="es-CO" sz="4000">
                <a:solidFill>
                  <a:srgbClr val="EAF1DD"/>
                </a:solidFill>
                <a:latin typeface="Candara" panose="020E0502030303020204" pitchFamily="34" charset="0"/>
                <a:ea typeface="Calibri"/>
                <a:cs typeface="Calibri"/>
                <a:sym typeface="Calibri"/>
              </a:rPr>
              <a:t>Grupo E1</a:t>
            </a:r>
            <a:endParaRPr lang="es-CO" sz="4000" dirty="0">
              <a:solidFill>
                <a:srgbClr val="EAF1DD"/>
              </a:solidFill>
              <a:latin typeface="Candara" panose="020E0502030303020204" pitchFamily="34" charset="0"/>
              <a:ea typeface="Calibri"/>
              <a:cs typeface="Calibri"/>
              <a:sym typeface="Calibri"/>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Juan Camilo </a:t>
            </a:r>
            <a:r>
              <a:rPr lang="en-US" sz="2800" dirty="0" err="1">
                <a:solidFill>
                  <a:schemeClr val="bg1"/>
                </a:solidFill>
                <a:latin typeface="Candara" panose="020E0502030303020204" pitchFamily="34" charset="0"/>
                <a:ea typeface="Calibri"/>
                <a:cs typeface="Calibri"/>
                <a:sym typeface="Calibri"/>
              </a:rPr>
              <a:t>Jaimes</a:t>
            </a:r>
            <a:r>
              <a:rPr lang="en-US" sz="2800" dirty="0">
                <a:solidFill>
                  <a:schemeClr val="bg1"/>
                </a:solidFill>
                <a:latin typeface="Candara" panose="020E0502030303020204" pitchFamily="34" charset="0"/>
                <a:ea typeface="Calibri"/>
                <a:cs typeface="Calibri"/>
                <a:sym typeface="Calibri"/>
              </a:rPr>
              <a:t> Ávila, Email: camilojaimes04@gmail.com</a:t>
            </a:r>
          </a:p>
          <a:p>
            <a:pPr algn="just">
              <a:lnSpc>
                <a:spcPct val="90000"/>
              </a:lnSpc>
            </a:pPr>
            <a:r>
              <a:rPr lang="en-US" sz="2800" dirty="0">
                <a:solidFill>
                  <a:schemeClr val="bg1"/>
                </a:solidFill>
                <a:latin typeface="Candara" panose="020E0502030303020204" pitchFamily="34" charset="0"/>
                <a:ea typeface="Calibri"/>
                <a:cs typeface="Calibri"/>
                <a:sym typeface="Calibri"/>
              </a:rPr>
              <a:t>Roger Schneider Fuentes </a:t>
            </a:r>
            <a:r>
              <a:rPr lang="en-US" sz="2800" dirty="0" err="1">
                <a:solidFill>
                  <a:schemeClr val="bg1"/>
                </a:solidFill>
                <a:latin typeface="Candara" panose="020E0502030303020204" pitchFamily="34" charset="0"/>
                <a:ea typeface="Calibri"/>
                <a:cs typeface="Calibri"/>
                <a:sym typeface="Calibri"/>
              </a:rPr>
              <a:t>Garcés</a:t>
            </a:r>
            <a:r>
              <a:rPr lang="en-US" sz="2800" dirty="0">
                <a:solidFill>
                  <a:schemeClr val="bg1"/>
                </a:solidFill>
                <a:latin typeface="Candara" panose="020E0502030303020204" pitchFamily="34" charset="0"/>
                <a:ea typeface="Calibri"/>
                <a:cs typeface="Calibri"/>
                <a:sym typeface="Calibri"/>
              </a:rPr>
              <a:t>, Email: rschneiderfg@gmail.com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José David Aguilar Vargas, Email: joseav0505@gmail.com</a:t>
            </a:r>
          </a:p>
          <a:p>
            <a:pPr marL="0" lvl="0" indent="0" algn="just" rtl="0">
              <a:lnSpc>
                <a:spcPct val="90000"/>
              </a:lnSpc>
              <a:spcBef>
                <a:spcPts val="0"/>
              </a:spcBef>
              <a:spcAft>
                <a:spcPts val="0"/>
              </a:spcAft>
              <a:buNone/>
            </a:pPr>
            <a:endParaRPr lang="en-US"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r>
              <a:rPr lang="en-US" sz="2800">
                <a:solidFill>
                  <a:schemeClr val="bg1"/>
                </a:solidFill>
                <a:latin typeface="Candara" panose="020E0502030303020204" pitchFamily="34" charset="0"/>
                <a:ea typeface="Calibri"/>
                <a:cs typeface="Calibri"/>
                <a:sym typeface="Calibri"/>
              </a:rPr>
              <a:t>Jonnathan</a:t>
            </a:r>
            <a:r>
              <a:rPr lang="en-US" sz="2800" dirty="0">
                <a:solidFill>
                  <a:schemeClr val="bg1"/>
                </a:solidFill>
                <a:latin typeface="Candara" panose="020E0502030303020204" pitchFamily="34" charset="0"/>
                <a:ea typeface="Calibri"/>
                <a:cs typeface="Calibri"/>
                <a:sym typeface="Calibri"/>
              </a:rPr>
              <a:t> Alfredo Ramos </a:t>
            </a:r>
            <a:r>
              <a:rPr lang="en-US" sz="2800" dirty="0" err="1">
                <a:solidFill>
                  <a:schemeClr val="bg1"/>
                </a:solidFill>
                <a:latin typeface="Candara" panose="020E0502030303020204" pitchFamily="34" charset="0"/>
                <a:ea typeface="Calibri"/>
                <a:cs typeface="Calibri"/>
                <a:sym typeface="Calibri"/>
              </a:rPr>
              <a:t>Chaux</a:t>
            </a:r>
            <a:r>
              <a:rPr lang="en-US" sz="2800" dirty="0">
                <a:solidFill>
                  <a:schemeClr val="bg1"/>
                </a:solidFill>
                <a:latin typeface="Candara" panose="020E0502030303020204" pitchFamily="34" charset="0"/>
                <a:ea typeface="Calibri"/>
                <a:cs typeface="Calibri"/>
                <a:sym typeface="Calibri"/>
              </a:rPr>
              <a:t>, Email: jramoschaux@gmail.com</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900" indent="-342900">
              <a:buClr>
                <a:schemeClr val="bg1"/>
              </a:buClr>
              <a:buSzPts val="1600"/>
              <a:buFont typeface="+mj-lt"/>
              <a:buAutoNum type="arabicPeriod"/>
            </a:pPr>
            <a:r>
              <a:rPr lang="es-MX" sz="1600" dirty="0">
                <a:solidFill>
                  <a:schemeClr val="bg1"/>
                </a:solidFill>
                <a:latin typeface="Calibri"/>
                <a:ea typeface="Calibri"/>
                <a:cs typeface="Calibri"/>
                <a:sym typeface="Calibri"/>
              </a:rPr>
              <a:t>Abelló, A., </a:t>
            </a:r>
            <a:r>
              <a:rPr lang="es-MX" sz="1600" dirty="0" err="1">
                <a:solidFill>
                  <a:schemeClr val="bg1"/>
                </a:solidFill>
                <a:latin typeface="Calibri"/>
                <a:ea typeface="Calibri"/>
                <a:cs typeface="Calibri"/>
                <a:sym typeface="Calibri"/>
              </a:rPr>
              <a:t>Guinovart</a:t>
            </a:r>
            <a:r>
              <a:rPr lang="es-MX" sz="1600" dirty="0">
                <a:solidFill>
                  <a:schemeClr val="bg1"/>
                </a:solidFill>
                <a:latin typeface="Calibri"/>
                <a:ea typeface="Calibri"/>
                <a:cs typeface="Calibri"/>
                <a:sym typeface="Calibri"/>
              </a:rPr>
              <a:t>, R., &amp; Morales, W. (2021), El modelo SIR básico y políticas </a:t>
            </a:r>
            <a:r>
              <a:rPr lang="es-MX" sz="1600" dirty="0" err="1">
                <a:solidFill>
                  <a:schemeClr val="bg1"/>
                </a:solidFill>
                <a:latin typeface="Calibri"/>
                <a:ea typeface="Calibri"/>
                <a:cs typeface="Calibri"/>
                <a:sym typeface="Calibri"/>
              </a:rPr>
              <a:t>antiepidémicas</a:t>
            </a:r>
            <a:r>
              <a:rPr lang="es-MX" sz="1600" dirty="0">
                <a:solidFill>
                  <a:schemeClr val="bg1"/>
                </a:solidFill>
                <a:latin typeface="Calibri"/>
                <a:ea typeface="Calibri"/>
                <a:cs typeface="Calibri"/>
                <a:sym typeface="Calibri"/>
              </a:rPr>
              <a:t> de salud pública para la salud pública para la COVID-19 en Cuba. Recuperado de: https://scielosp.org/article/rcsp/2020.v46suppl1/e2597/es/#:~:text=</a:t>
            </a:r>
          </a:p>
          <a:p>
            <a:pPr marR="0" lvl="0" algn="l" rtl="0">
              <a:spcBef>
                <a:spcPts val="0"/>
              </a:spcBef>
              <a:spcAft>
                <a:spcPts val="0"/>
              </a:spcAft>
              <a:buClr>
                <a:schemeClr val="bg1"/>
              </a:buClr>
              <a:buSzPts val="1600"/>
            </a:pP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399"/>
            <a:ext cx="9144000" cy="9658351"/>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Es evidente que las personas adoptan enfermedades por distintos medios, pero no es accesible precisar el recorrido que tomó dicha enfermedad hasta llegar a la persona de estudio, ya que las interacciones sociales tienen un carácter variable que lo hace dependiente de cada individuo. Por ende, el objetivo principal del proyecto es el desarrollo de un programa en Python que pueda determinar el camino más probable por el que se desplazó una enfermedad hasta llegar a una persona utilizando el modelo epidemiológico SIR.</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Los alcances que limitan al proyecto son los múltiples factores que pueden intervenir en la variación de probabilidad de la propagación de una enfermedad, así como la asunción de diferentes aspectos. Estas limitaciones hacen parte de la metodología en cuestión, la cual contiene tres fases: diseño de investigación, decodificación y </a:t>
            </a:r>
            <a:r>
              <a:rPr lang="es-CO" sz="3200" dirty="0" err="1">
                <a:solidFill>
                  <a:schemeClr val="dk1"/>
                </a:solidFill>
                <a:latin typeface="Calibri"/>
                <a:ea typeface="Calibri"/>
                <a:cs typeface="Calibri"/>
                <a:sym typeface="Calibri"/>
              </a:rPr>
              <a:t>pivotaje</a:t>
            </a:r>
            <a:r>
              <a:rPr lang="es-CO" sz="3200" dirty="0">
                <a:solidFill>
                  <a:schemeClr val="dk1"/>
                </a:solidFill>
                <a:latin typeface="Calibri"/>
                <a:ea typeface="Calibri"/>
                <a:cs typeface="Calibri"/>
                <a:sym typeface="Calibri"/>
              </a:rPr>
              <a:t>.</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3845250"/>
            <a:ext cx="20848320" cy="7265342"/>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Los resultados obtenidos en el proyecto confirman de manera contundente la validez de la hipótesis planteada. En primer lugar, se exhiben dos grafos isomorfos que brindan una representación visual detallada de la propagación de un virus en una población simulada. El primer gráfico resalta el recorrido más corto que sigue el virus desde su origen hasta llegar a una persona específica dentro de la población modelada. Esta representación demuestra de manera precisa la capacidad del programa desarrollado para determinar con precisión la ruta de propagación más probable de la enfermedad.</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Por otro lado, el segundo gráfico revela todos los matices y características inherentes al modelo epidemiológico SIR. En esta visualización se destacan los compartimentos epidemiológicos fundamentales: los individuos susceptibles, los infectados y los recuperados.</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Estos resultados no solo validan la efectividad del programa desarrollado, sino que también respaldan la coherencia y precisión del modelo SIR en la representación de la propagación de enfermedades dentro de una población simulada. Este logro evidencia el potencial del programa como una herramienta invaluable para comprender y predecir el curso de epidemias y enfermedades infecciosas en entornos poblacionales diversos.</a:t>
            </a: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5566166"/>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Introducción</a:t>
            </a:r>
            <a:endParaRPr lang="es-CO" dirty="0"/>
          </a:p>
        </p:txBody>
      </p:sp>
      <p:sp>
        <p:nvSpPr>
          <p:cNvPr id="50" name="Google Shape;50;p4"/>
          <p:cNvSpPr txBox="1"/>
          <p:nvPr/>
        </p:nvSpPr>
        <p:spPr>
          <a:xfrm>
            <a:off x="11521440" y="5486400"/>
            <a:ext cx="20848320" cy="6830711"/>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Diseño : </a:t>
            </a:r>
            <a:r>
              <a:rPr lang="es-MX" sz="3200" dirty="0">
                <a:solidFill>
                  <a:schemeClr val="dk1"/>
                </a:solidFill>
                <a:latin typeface="Calibri"/>
                <a:ea typeface="Calibri"/>
                <a:cs typeface="Calibri"/>
                <a:sym typeface="Calibri"/>
              </a:rPr>
              <a:t>Se realiza una simulación computacional fundamentada en el modelo SIR. Utiliza un programa en Python para simular la propagación de un virus, representando el movimiento y la interacción viral en una población teórica. Este enfoque experimental virtual replica la dispersión del virus mediante interacciones simuladas entre compartimentos epidemiológicos.</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Población </a:t>
            </a:r>
            <a:r>
              <a:rPr lang="es-MX" sz="3200" dirty="0">
                <a:solidFill>
                  <a:schemeClr val="dk1"/>
                </a:solidFill>
                <a:latin typeface="Calibri"/>
                <a:ea typeface="Calibri"/>
                <a:cs typeface="Calibri"/>
                <a:sym typeface="Calibri"/>
              </a:rPr>
              <a:t>No se enfoca en una población específica, sino en generar resultados a partir de la modelización de interacciones virales en un contexto genérico.</a:t>
            </a: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Entorno : </a:t>
            </a:r>
            <a:r>
              <a:rPr lang="es-MX" sz="3200" dirty="0">
                <a:solidFill>
                  <a:schemeClr val="dk1"/>
                </a:solidFill>
                <a:latin typeface="Calibri"/>
                <a:ea typeface="Calibri"/>
                <a:cs typeface="Calibri"/>
                <a:sym typeface="Calibri"/>
              </a:rPr>
              <a:t>El estudio se realiza en un entorno virtual mediante el uso de herramientas informáticas. No se desarrolla en un espacio físico específico, sino que se implementa en un entorno de simulación computacional controlado.</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Intervenciones: El proyecto fue realizado principalmente con el apartado </a:t>
            </a:r>
            <a:r>
              <a:rPr lang="es-CO" sz="3200" dirty="0" err="1">
                <a:solidFill>
                  <a:schemeClr val="dk1"/>
                </a:solidFill>
                <a:latin typeface="Calibri"/>
                <a:ea typeface="Calibri"/>
                <a:cs typeface="Calibri"/>
                <a:sym typeface="Calibri"/>
              </a:rPr>
              <a:t>Colaboratory</a:t>
            </a:r>
            <a:r>
              <a:rPr lang="es-CO" sz="3200" dirty="0">
                <a:solidFill>
                  <a:schemeClr val="dk1"/>
                </a:solidFill>
                <a:latin typeface="Calibri"/>
                <a:ea typeface="Calibri"/>
                <a:cs typeface="Calibri"/>
                <a:sym typeface="Calibri"/>
              </a:rPr>
              <a:t> para documentar y programar el proyecto en Python. También se utilizó MATLAB para proporcionar gráficas y se hizo uso de la página </a:t>
            </a:r>
            <a:r>
              <a:rPr lang="es-CO" sz="3200" dirty="0" err="1">
                <a:solidFill>
                  <a:schemeClr val="dk1"/>
                </a:solidFill>
                <a:latin typeface="Calibri"/>
                <a:ea typeface="Calibri"/>
                <a:cs typeface="Calibri"/>
                <a:sym typeface="Calibri"/>
              </a:rPr>
              <a:t>Graph</a:t>
            </a:r>
            <a:r>
              <a:rPr lang="es-CO" sz="3200" dirty="0">
                <a:solidFill>
                  <a:schemeClr val="dk1"/>
                </a:solidFill>
                <a:latin typeface="Calibri"/>
                <a:ea typeface="Calibri"/>
                <a:cs typeface="Calibri"/>
                <a:sym typeface="Calibri"/>
              </a:rPr>
              <a:t> Online para realizar un grafo de referencia.</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Análisis estadístico : </a:t>
            </a:r>
            <a:r>
              <a:rPr lang="es-MX" sz="3200" dirty="0">
                <a:solidFill>
                  <a:schemeClr val="dk1"/>
                </a:solidFill>
                <a:latin typeface="Calibri"/>
                <a:ea typeface="Calibri"/>
                <a:cs typeface="Calibri"/>
                <a:sym typeface="Calibri"/>
              </a:rPr>
              <a:t>Se emplean técnicas de análisis de datos simulados mediante el programa en Python. No se requieren pruebas estadísticas tradicionales.</a:t>
            </a: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755222"/>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lvl="0" algn="just"/>
            <a:r>
              <a:rPr lang="es-MX" sz="3200" dirty="0">
                <a:solidFill>
                  <a:schemeClr val="dk1"/>
                </a:solidFill>
                <a:latin typeface="Calibri"/>
                <a:ea typeface="Calibri"/>
                <a:cs typeface="Calibri"/>
                <a:sym typeface="Calibri"/>
              </a:rPr>
              <a:t>En el transcurso de este proyecto, se logró el desarrollo exitoso del programa basado en el modelo SIR. Los resultados obtenidos han demostrado la capacidad de este programa para determinar con precisión la trayectoria más probable por la cual un virus se propaga hasta llegar a una persona específica dentro de una población simulada.</a:t>
            </a:r>
          </a:p>
          <a:p>
            <a:pPr lvl="0" algn="just"/>
            <a:endParaRPr lang="es-MX" sz="3200" dirty="0">
              <a:solidFill>
                <a:schemeClr val="dk1"/>
              </a:solidFill>
              <a:latin typeface="Calibri"/>
              <a:ea typeface="Calibri"/>
              <a:cs typeface="Calibri"/>
              <a:sym typeface="Calibri"/>
            </a:endParaRPr>
          </a:p>
          <a:p>
            <a:pPr lvl="0" algn="just"/>
            <a:r>
              <a:rPr lang="es-MX" sz="3200" dirty="0">
                <a:solidFill>
                  <a:schemeClr val="dk1"/>
                </a:solidFill>
                <a:latin typeface="Calibri"/>
                <a:ea typeface="Calibri"/>
                <a:cs typeface="Calibri"/>
                <a:sym typeface="Calibri"/>
              </a:rPr>
              <a:t>La confirmación de la hipótesis planteada es gratificante, ya que se pudo visualizar y validar el recorrido más corto de la enfermedad dentro de un contexto poblacional. </a:t>
            </a:r>
          </a:p>
          <a:p>
            <a:pPr lvl="0" algn="just"/>
            <a:endParaRPr lang="es-MX" sz="3200" dirty="0">
              <a:solidFill>
                <a:schemeClr val="dk1"/>
              </a:solidFill>
              <a:latin typeface="Calibri"/>
              <a:ea typeface="Calibri"/>
              <a:cs typeface="Calibri"/>
              <a:sym typeface="Calibri"/>
            </a:endParaRPr>
          </a:p>
          <a:p>
            <a:pPr lvl="0" algn="just"/>
            <a:r>
              <a:rPr lang="es-MX" sz="3200" dirty="0">
                <a:solidFill>
                  <a:schemeClr val="dk1"/>
                </a:solidFill>
                <a:latin typeface="Calibri"/>
                <a:ea typeface="Calibri"/>
                <a:cs typeface="Calibri"/>
                <a:sym typeface="Calibri"/>
              </a:rPr>
              <a:t>Además, los grafos isomorfos presentados no solo muestran el camino más corto de la enfermedad, sino que también ilustran de manera detallada y coherente las características fundamentales del modelo SIR. Este enfoque de compartimentos epidemiológicos (susceptible, infectado y recuperado) ofrece una representación fidedigna de la dinámica de la enfermedad dentro de una población simulada, lo que refuerza la validez y utilidad del modelo SIR en la comprensión de la propagación de enfermedades infecciosas.</a:t>
            </a:r>
          </a:p>
          <a:p>
            <a:pPr lvl="0" algn="just"/>
            <a:endParaRPr lang="es-MX" sz="3200" dirty="0">
              <a:solidFill>
                <a:schemeClr val="dk1"/>
              </a:solidFill>
              <a:latin typeface="Calibri"/>
              <a:ea typeface="Calibri"/>
              <a:cs typeface="Calibri"/>
              <a:sym typeface="Calibri"/>
            </a:endParaRPr>
          </a:p>
          <a:p>
            <a:pPr lvl="0" algn="just"/>
            <a:r>
              <a:rPr lang="es-MX" sz="3200" dirty="0">
                <a:solidFill>
                  <a:schemeClr val="dk1"/>
                </a:solidFill>
                <a:latin typeface="Calibri"/>
                <a:ea typeface="Calibri"/>
                <a:cs typeface="Calibri"/>
                <a:sym typeface="Calibri"/>
              </a:rPr>
              <a:t>En resumen, este proyecto ha proporcionado una herramienta efectiva y confiable para la representación de epidemias y enfermedades infecciosas. La capacidad de este programa para determinar rutas de propagación y para representar la dinámica epidemiológica según el modelo SIR ofrece un gran potencial para aplicaciones en salud pública, epidemiología y toma de decisiones en situaciones de emergencia sanitaria.</a:t>
            </a: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6251966"/>
            <a:ext cx="9144000" cy="1190644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Las epidemias, que se pueden definir como el crecimiento de una enfermedad endémica, son un pilar importante en el desarrollo de la sociedad. Los expertos se encuentran interesados en el tema; un ejemplo de ello es el modelo epidemiológico SIR, presentado por </a:t>
            </a:r>
            <a:r>
              <a:rPr lang="es-CO" sz="3200" dirty="0" err="1">
                <a:solidFill>
                  <a:schemeClr val="dk1"/>
                </a:solidFill>
                <a:latin typeface="Calibri"/>
                <a:ea typeface="Calibri"/>
                <a:cs typeface="Calibri"/>
                <a:sym typeface="Calibri"/>
              </a:rPr>
              <a:t>Kermack</a:t>
            </a:r>
            <a:r>
              <a:rPr lang="es-CO" sz="3200" dirty="0">
                <a:solidFill>
                  <a:schemeClr val="dk1"/>
                </a:solidFill>
                <a:latin typeface="Calibri"/>
                <a:ea typeface="Calibri"/>
                <a:cs typeface="Calibri"/>
                <a:sym typeface="Calibri"/>
              </a:rPr>
              <a:t> y </a:t>
            </a:r>
            <a:r>
              <a:rPr lang="es-CO" sz="3200" dirty="0" err="1">
                <a:solidFill>
                  <a:schemeClr val="dk1"/>
                </a:solidFill>
                <a:latin typeface="Calibri"/>
                <a:ea typeface="Calibri"/>
                <a:cs typeface="Calibri"/>
                <a:sym typeface="Calibri"/>
              </a:rPr>
              <a:t>McKendrick</a:t>
            </a:r>
            <a:r>
              <a:rPr lang="es-CO" sz="3200" dirty="0">
                <a:solidFill>
                  <a:schemeClr val="dk1"/>
                </a:solidFill>
                <a:latin typeface="Calibri"/>
                <a:ea typeface="Calibri"/>
                <a:cs typeface="Calibri"/>
                <a:sym typeface="Calibri"/>
              </a:rPr>
              <a:t> que, según Abelló, </a:t>
            </a:r>
            <a:r>
              <a:rPr lang="es-CO" sz="3200" dirty="0" err="1">
                <a:solidFill>
                  <a:schemeClr val="dk1"/>
                </a:solidFill>
                <a:latin typeface="Calibri"/>
                <a:ea typeface="Calibri"/>
                <a:cs typeface="Calibri"/>
                <a:sym typeface="Calibri"/>
              </a:rPr>
              <a:t>Guinovart</a:t>
            </a:r>
            <a:r>
              <a:rPr lang="es-CO" sz="3200" dirty="0">
                <a:solidFill>
                  <a:schemeClr val="dk1"/>
                </a:solidFill>
                <a:latin typeface="Calibri"/>
                <a:ea typeface="Calibri"/>
                <a:cs typeface="Calibri"/>
                <a:sym typeface="Calibri"/>
              </a:rPr>
              <a:t> y Morales (2021) se afirma que: “</a:t>
            </a:r>
            <a:r>
              <a:rPr lang="es-MX" sz="3200" dirty="0">
                <a:solidFill>
                  <a:schemeClr val="dk1"/>
                </a:solidFill>
                <a:latin typeface="Calibri"/>
                <a:ea typeface="Calibri"/>
                <a:cs typeface="Calibri"/>
                <a:sym typeface="Calibri"/>
              </a:rPr>
              <a:t>Es un modelo de compartimentos donde la población bajo estudio se divide en clases epidemiológicas y se describe un flujo entre ellas”. </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Luego de evidenciar el interés de los expertos en la materia y la influencia de las epidemias, es válida la pregunta: ¿Es posible determinar el camino más probable por el que un virus llega a una persona? </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Justamente, el proyecto consiste en el </a:t>
            </a:r>
            <a:r>
              <a:rPr lang="es-CO" sz="3200" dirty="0">
                <a:solidFill>
                  <a:schemeClr val="dk1"/>
                </a:solidFill>
                <a:latin typeface="Calibri"/>
                <a:ea typeface="Calibri"/>
                <a:cs typeface="Calibri"/>
                <a:sym typeface="Calibri"/>
              </a:rPr>
              <a:t>desarrollo de un programa que pueda determinar el camino más probable por el que se desplaza un virus hasta llegar a una persona utilizando el modelo SIR.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 hipótesis del proyecto es que el programa permite mostrar el camino más corto en que un virus se propaga.</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58" name="Google Shape;58;p4"/>
          <p:cNvSpPr/>
          <p:nvPr/>
        </p:nvSpPr>
        <p:spPr>
          <a:xfrm>
            <a:off x="11521440" y="13106492"/>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5" name="Google Shape;65;p4"/>
          <p:cNvSpPr txBox="1"/>
          <p:nvPr/>
        </p:nvSpPr>
        <p:spPr>
          <a:xfrm>
            <a:off x="11675708" y="21547028"/>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Grafo</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recorrido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más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corto</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podrían considerar otros factores en el medio que permitan generar más variaciones. Otra idea sería escoger un virus y realizar un estudio detallado en base a él, con el fin de que los cambios que presente el modelo sea totalmente especializado en sus características. </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a:blip r:embed="rId4"/>
          <a:stretch>
            <a:fillRect/>
          </a:stretch>
        </p:blipFill>
        <p:spPr>
          <a:xfrm>
            <a:off x="4667028" y="532901"/>
            <a:ext cx="2861691" cy="3018497"/>
          </a:xfrm>
          <a:prstGeom prst="rect">
            <a:avLst/>
          </a:prstGeom>
          <a:noFill/>
          <a:ln>
            <a:noFill/>
          </a:ln>
        </p:spPr>
      </p:pic>
      <p:pic>
        <p:nvPicPr>
          <p:cNvPr id="1028" name="Picture 4">
            <a:extLst>
              <a:ext uri="{FF2B5EF4-FFF2-40B4-BE49-F238E27FC236}">
                <a16:creationId xmlns:a16="http://schemas.microsoft.com/office/drawing/2014/main" id="{9E0FF5CE-DED6-02EC-9466-F29DCD8D0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2608" y="22460154"/>
            <a:ext cx="9005984" cy="60849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65;p4">
            <a:extLst>
              <a:ext uri="{FF2B5EF4-FFF2-40B4-BE49-F238E27FC236}">
                <a16:creationId xmlns:a16="http://schemas.microsoft.com/office/drawing/2014/main" id="{B92D8103-020F-1E25-A567-25DCBC0CDAB6}"/>
              </a:ext>
            </a:extLst>
          </p:cNvPr>
          <p:cNvSpPr txBox="1"/>
          <p:nvPr/>
        </p:nvSpPr>
        <p:spPr>
          <a:xfrm>
            <a:off x="20578321" y="21582006"/>
            <a:ext cx="3967811" cy="54771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Modelo</a:t>
            </a:r>
            <a:r>
              <a:rPr lang="en-US" sz="2400" dirty="0">
                <a:solidFill>
                  <a:schemeClr val="dk1"/>
                </a:solidFill>
                <a:latin typeface="Calibri"/>
                <a:ea typeface="Calibri"/>
                <a:cs typeface="Calibri"/>
                <a:sym typeface="Calibri"/>
              </a:rPr>
              <a:t> SIR</a:t>
            </a:r>
            <a:endParaRPr dirty="0"/>
          </a:p>
        </p:txBody>
      </p:sp>
      <p:pic>
        <p:nvPicPr>
          <p:cNvPr id="9" name="Imagen 8" descr="Gráfico, Gráfico de líneas&#10;&#10;Descripción generada automáticamente">
            <a:extLst>
              <a:ext uri="{FF2B5EF4-FFF2-40B4-BE49-F238E27FC236}">
                <a16:creationId xmlns:a16="http://schemas.microsoft.com/office/drawing/2014/main" id="{A6BFD8CD-BDD5-C4E3-45D9-DCB19B69D782}"/>
              </a:ext>
            </a:extLst>
          </p:cNvPr>
          <p:cNvPicPr>
            <a:picLocks noChangeAspect="1"/>
          </p:cNvPicPr>
          <p:nvPr/>
        </p:nvPicPr>
        <p:blipFill>
          <a:blip r:embed="rId6"/>
          <a:stretch>
            <a:fillRect/>
          </a:stretch>
        </p:blipFill>
        <p:spPr>
          <a:xfrm>
            <a:off x="11159635" y="22087236"/>
            <a:ext cx="6423461" cy="6391101"/>
          </a:xfrm>
          <a:prstGeom prst="rect">
            <a:avLst/>
          </a:prstGeom>
        </p:spPr>
      </p:pic>
      <p:pic>
        <p:nvPicPr>
          <p:cNvPr id="11" name="Imagen 10" descr="Gráfico, Gráfico radial&#10;&#10;Descripción generada automáticamente">
            <a:extLst>
              <a:ext uri="{FF2B5EF4-FFF2-40B4-BE49-F238E27FC236}">
                <a16:creationId xmlns:a16="http://schemas.microsoft.com/office/drawing/2014/main" id="{E7303474-033C-8474-0AA2-ECBC482BC200}"/>
              </a:ext>
            </a:extLst>
          </p:cNvPr>
          <p:cNvPicPr>
            <a:picLocks noChangeAspect="1"/>
          </p:cNvPicPr>
          <p:nvPr/>
        </p:nvPicPr>
        <p:blipFill>
          <a:blip r:embed="rId7"/>
          <a:stretch>
            <a:fillRect/>
          </a:stretch>
        </p:blipFill>
        <p:spPr>
          <a:xfrm>
            <a:off x="26308104" y="22241622"/>
            <a:ext cx="6585419" cy="6296182"/>
          </a:xfrm>
          <a:prstGeom prst="rect">
            <a:avLst/>
          </a:prstGeom>
        </p:spPr>
      </p:pic>
      <p:sp>
        <p:nvSpPr>
          <p:cNvPr id="12" name="Google Shape;65;p4">
            <a:extLst>
              <a:ext uri="{FF2B5EF4-FFF2-40B4-BE49-F238E27FC236}">
                <a16:creationId xmlns:a16="http://schemas.microsoft.com/office/drawing/2014/main" id="{5F9582F3-FCD3-563F-F701-1AC3387213D9}"/>
              </a:ext>
            </a:extLst>
          </p:cNvPr>
          <p:cNvSpPr txBox="1"/>
          <p:nvPr/>
        </p:nvSpPr>
        <p:spPr>
          <a:xfrm>
            <a:off x="27521891" y="21715848"/>
            <a:ext cx="4559512" cy="613095"/>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3.</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Grafo</a:t>
            </a:r>
            <a:r>
              <a:rPr lang="en-US" sz="2400" dirty="0">
                <a:solidFill>
                  <a:schemeClr val="dk1"/>
                </a:solidFill>
                <a:latin typeface="Calibri"/>
                <a:ea typeface="Calibri"/>
                <a:cs typeface="Calibri"/>
                <a:sym typeface="Calibri"/>
              </a:rPr>
              <a:t> con </a:t>
            </a:r>
            <a:r>
              <a:rPr lang="en-US" sz="2400" dirty="0" err="1">
                <a:solidFill>
                  <a:schemeClr val="dk1"/>
                </a:solidFill>
                <a:latin typeface="Calibri"/>
                <a:ea typeface="Calibri"/>
                <a:cs typeface="Calibri"/>
                <a:sym typeface="Calibri"/>
              </a:rPr>
              <a:t>modelo</a:t>
            </a:r>
            <a:r>
              <a:rPr lang="en-US" sz="2400" dirty="0">
                <a:solidFill>
                  <a:schemeClr val="dk1"/>
                </a:solidFill>
                <a:latin typeface="Calibri"/>
                <a:ea typeface="Calibri"/>
                <a:cs typeface="Calibri"/>
                <a:sym typeface="Calibri"/>
              </a:rPr>
              <a:t> SIR</a:t>
            </a:r>
            <a:endParaRPr dirty="0"/>
          </a:p>
        </p:txBody>
      </p:sp>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1063</TotalTime>
  <Words>1174</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Candara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JUAN JAIMES</cp:lastModifiedBy>
  <cp:revision>23</cp:revision>
  <dcterms:modified xsi:type="dcterms:W3CDTF">2023-12-03T04:33:21Z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