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8" d="100"/>
          <a:sy n="68" d="100"/>
        </p:scale>
        <p:origin x="-144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C39C800-D03C-4D83-80F1-79A34ABCAEDA}" type="datetimeFigureOut">
              <a:rPr lang="en-US" smtClean="0"/>
              <a:t>11/18/2021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1523FE4-2A1B-4288-BD2A-79293E028A6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39C800-D03C-4D83-80F1-79A34ABCAEDA}"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23FE4-2A1B-4288-BD2A-79293E028A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39C800-D03C-4D83-80F1-79A34ABCAEDA}"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23FE4-2A1B-4288-BD2A-79293E028A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39C800-D03C-4D83-80F1-79A34ABCAEDA}"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23FE4-2A1B-4288-BD2A-79293E028A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39C800-D03C-4D83-80F1-79A34ABCAEDA}"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23FE4-2A1B-4288-BD2A-79293E028A6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39C800-D03C-4D83-80F1-79A34ABCAEDA}"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23FE4-2A1B-4288-BD2A-79293E028A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39C800-D03C-4D83-80F1-79A34ABCAEDA}" type="datetimeFigureOut">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523FE4-2A1B-4288-BD2A-79293E028A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39C800-D03C-4D83-80F1-79A34ABCAEDA}" type="datetimeFigureOut">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523FE4-2A1B-4288-BD2A-79293E028A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9C800-D03C-4D83-80F1-79A34ABCAEDA}" type="datetimeFigureOut">
              <a:rPr lang="en-US" smtClean="0"/>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523FE4-2A1B-4288-BD2A-79293E028A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39C800-D03C-4D83-80F1-79A34ABCAEDA}"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23FE4-2A1B-4288-BD2A-79293E028A6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39C800-D03C-4D83-80F1-79A34ABCAEDA}"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1523FE4-2A1B-4288-BD2A-79293E028A6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C39C800-D03C-4D83-80F1-79A34ABCAEDA}" type="datetimeFigureOut">
              <a:rPr lang="en-US" smtClean="0"/>
              <a:t>11/18/2021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523FE4-2A1B-4288-BD2A-79293E028A6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348880"/>
            <a:ext cx="7851648" cy="1828800"/>
          </a:xfrm>
        </p:spPr>
        <p:txBody>
          <a:bodyPr/>
          <a:lstStyle/>
          <a:p>
            <a:pPr algn="ctr"/>
            <a:r>
              <a:rPr lang="en-US" dirty="0" smtClean="0"/>
              <a:t>PHISHING URL DETECTION SYSTEM</a:t>
            </a:r>
            <a:endParaRPr lang="en-US" dirty="0"/>
          </a:p>
        </p:txBody>
      </p:sp>
      <p:sp>
        <p:nvSpPr>
          <p:cNvPr id="3" name="Subtitle 2"/>
          <p:cNvSpPr>
            <a:spLocks noGrp="1"/>
          </p:cNvSpPr>
          <p:nvPr>
            <p:ph type="subTitle" idx="1"/>
          </p:nvPr>
        </p:nvSpPr>
        <p:spPr>
          <a:xfrm>
            <a:off x="827584" y="1340768"/>
            <a:ext cx="7854696" cy="1752600"/>
          </a:xfrm>
        </p:spPr>
        <p:txBody>
          <a:bodyPr>
            <a:normAutofit/>
          </a:bodyPr>
          <a:lstStyle/>
          <a:p>
            <a:pPr algn="l"/>
            <a:r>
              <a:rPr lang="en-US" sz="3600" dirty="0" smtClean="0">
                <a:effectLst>
                  <a:outerShdw blurRad="38100" dist="38100" dir="2700000" algn="tl">
                    <a:srgbClr val="000000">
                      <a:alpha val="43137"/>
                    </a:srgbClr>
                  </a:outerShdw>
                </a:effectLst>
                <a:latin typeface="+mj-lt"/>
              </a:rPr>
              <a:t>PROJECT TITLE</a:t>
            </a:r>
            <a:endParaRPr lang="en-US" sz="3600" dirty="0">
              <a:effectLst>
                <a:outerShdw blurRad="38100" dist="38100" dir="2700000" algn="tl">
                  <a:srgbClr val="000000">
                    <a:alpha val="43137"/>
                  </a:srgbClr>
                </a:outerShdw>
              </a:effectLst>
              <a:latin typeface="+mj-lt"/>
            </a:endParaRPr>
          </a:p>
        </p:txBody>
      </p:sp>
      <p:sp>
        <p:nvSpPr>
          <p:cNvPr id="4" name="TextBox 3"/>
          <p:cNvSpPr txBox="1"/>
          <p:nvPr/>
        </p:nvSpPr>
        <p:spPr>
          <a:xfrm>
            <a:off x="1403648" y="4942195"/>
            <a:ext cx="5976664" cy="1569660"/>
          </a:xfrm>
          <a:prstGeom prst="rect">
            <a:avLst/>
          </a:prstGeom>
          <a:noFill/>
        </p:spPr>
        <p:txBody>
          <a:bodyPr wrap="square" rtlCol="0">
            <a:spAutoFit/>
          </a:bodyPr>
          <a:lstStyle/>
          <a:p>
            <a:pPr algn="ctr"/>
            <a:r>
              <a:rPr lang="en-US" sz="3200" b="1" dirty="0" smtClean="0"/>
              <a:t>BY </a:t>
            </a:r>
          </a:p>
          <a:p>
            <a:pPr algn="ctr"/>
            <a:r>
              <a:rPr lang="en-US" sz="3200" b="1" dirty="0" smtClean="0"/>
              <a:t>SIMON NZESI MUTUA</a:t>
            </a:r>
          </a:p>
          <a:p>
            <a:pPr algn="ctr"/>
            <a:r>
              <a:rPr lang="en-US" sz="3200" b="1" dirty="0" smtClean="0"/>
              <a:t>BSC SOFTWRE ENGINEERING</a:t>
            </a:r>
            <a:endParaRPr lang="en-US" sz="3200" b="1" dirty="0"/>
          </a:p>
        </p:txBody>
      </p:sp>
    </p:spTree>
    <p:extLst>
      <p:ext uri="{BB962C8B-B14F-4D97-AF65-F5344CB8AC3E}">
        <p14:creationId xmlns:p14="http://schemas.microsoft.com/office/powerpoint/2010/main" val="3265191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a:bodyPr>
          <a:lstStyle/>
          <a:p>
            <a:r>
              <a:rPr lang="en-US" dirty="0" smtClean="0"/>
              <a:t>For </a:t>
            </a:r>
            <a:r>
              <a:rPr lang="en-US" dirty="0"/>
              <a:t>future enhancements </a:t>
            </a:r>
            <a:r>
              <a:rPr lang="en-US" dirty="0" smtClean="0"/>
              <a:t>this paper makes </a:t>
            </a:r>
            <a:r>
              <a:rPr lang="en-US" dirty="0"/>
              <a:t>the following recommendations to the system </a:t>
            </a:r>
            <a:r>
              <a:rPr lang="en-US" dirty="0" smtClean="0"/>
              <a:t>: </a:t>
            </a:r>
          </a:p>
          <a:p>
            <a:pPr lvl="1" hangingPunct="0"/>
            <a:r>
              <a:rPr lang="en-US" dirty="0"/>
              <a:t>Conversion of the browser extension to browser independent and cross-platform plugin.</a:t>
            </a:r>
          </a:p>
          <a:p>
            <a:pPr lvl="1" hangingPunct="0"/>
            <a:r>
              <a:rPr lang="en-US" dirty="0"/>
              <a:t>Build the phishing detection system as a scalable web service which will incorporate online reporting by experienced IT users so that new phishing attack patterns can easily be learned and improve the accuracy of the models with better feature extraction by taking into account every new phishing pattern introduced by phishers.</a:t>
            </a:r>
          </a:p>
          <a:p>
            <a:endParaRPr lang="en-US" dirty="0"/>
          </a:p>
        </p:txBody>
      </p:sp>
    </p:spTree>
    <p:extLst>
      <p:ext uri="{BB962C8B-B14F-4D97-AF65-F5344CB8AC3E}">
        <p14:creationId xmlns:p14="http://schemas.microsoft.com/office/powerpoint/2010/main" val="2888745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Bergholz</a:t>
            </a:r>
            <a:r>
              <a:rPr lang="en-US" dirty="0"/>
              <a:t>, A., Chang, J. H., </a:t>
            </a:r>
            <a:r>
              <a:rPr lang="en-US" dirty="0" err="1"/>
              <a:t>Paass</a:t>
            </a:r>
            <a:r>
              <a:rPr lang="en-US" dirty="0"/>
              <a:t>, G., </a:t>
            </a:r>
            <a:r>
              <a:rPr lang="en-US" dirty="0" err="1"/>
              <a:t>Reichartz</a:t>
            </a:r>
            <a:r>
              <a:rPr lang="en-US" dirty="0"/>
              <a:t>, F., &amp; </a:t>
            </a:r>
            <a:r>
              <a:rPr lang="en-US" dirty="0" err="1"/>
              <a:t>Strobel</a:t>
            </a:r>
            <a:r>
              <a:rPr lang="en-US" dirty="0"/>
              <a:t>, S. (2008, August). </a:t>
            </a:r>
            <a:r>
              <a:rPr lang="en-US" i="1" dirty="0"/>
              <a:t>Improved Phishing Detection using Model-Based Features</a:t>
            </a:r>
            <a:r>
              <a:rPr lang="en-US" dirty="0"/>
              <a:t>. In </a:t>
            </a:r>
            <a:r>
              <a:rPr lang="en-US" i="1" dirty="0"/>
              <a:t>CEAS</a:t>
            </a:r>
            <a:r>
              <a:rPr lang="en-US" dirty="0"/>
              <a:t>.</a:t>
            </a:r>
            <a:endParaRPr lang="en-US" dirty="0"/>
          </a:p>
          <a:p>
            <a:r>
              <a:rPr lang="en-US" dirty="0" err="1"/>
              <a:t>Chandrasekaran</a:t>
            </a:r>
            <a:r>
              <a:rPr lang="en-US" dirty="0"/>
              <a:t>, M., Narayanan, K., &amp; </a:t>
            </a:r>
            <a:r>
              <a:rPr lang="en-US" dirty="0" err="1"/>
              <a:t>Upadhyaya</a:t>
            </a:r>
            <a:r>
              <a:rPr lang="en-US" dirty="0"/>
              <a:t>, S. (2006, June). </a:t>
            </a:r>
            <a:r>
              <a:rPr lang="en-US" i="1" dirty="0"/>
              <a:t>Phishing email detection based on structural properties.</a:t>
            </a:r>
            <a:r>
              <a:rPr lang="en-US" dirty="0"/>
              <a:t> In </a:t>
            </a:r>
            <a:r>
              <a:rPr lang="en-US" i="1" dirty="0"/>
              <a:t>NYS cyber security conference</a:t>
            </a:r>
            <a:r>
              <a:rPr lang="en-US" dirty="0"/>
              <a:t> (Vol. 3).</a:t>
            </a:r>
            <a:endParaRPr lang="en-US" dirty="0"/>
          </a:p>
          <a:p>
            <a:r>
              <a:rPr lang="en-US" dirty="0" err="1"/>
              <a:t>Kirda</a:t>
            </a:r>
            <a:r>
              <a:rPr lang="en-US" dirty="0"/>
              <a:t>, E., &amp; </a:t>
            </a:r>
            <a:r>
              <a:rPr lang="en-US" dirty="0" err="1"/>
              <a:t>Kruegel</a:t>
            </a:r>
            <a:r>
              <a:rPr lang="en-US" dirty="0"/>
              <a:t>, C. (2005, July). Protecting users against phishing attacks with </a:t>
            </a:r>
            <a:r>
              <a:rPr lang="en-US" dirty="0" err="1"/>
              <a:t>antiphish</a:t>
            </a:r>
            <a:r>
              <a:rPr lang="en-US" dirty="0"/>
              <a:t>. In </a:t>
            </a:r>
            <a:r>
              <a:rPr lang="en-US" i="1" dirty="0"/>
              <a:t>29th Annual International Computer Software and Applications Conference (COMPSAC'05)</a:t>
            </a:r>
            <a:r>
              <a:rPr lang="en-US" dirty="0"/>
              <a:t> (Vol. 1, pp. 517-524). IEEE</a:t>
            </a:r>
            <a:r>
              <a:rPr lang="en-US" dirty="0" smtClean="0"/>
              <a:t>.</a:t>
            </a:r>
            <a:endParaRPr lang="en-US" dirty="0"/>
          </a:p>
          <a:p>
            <a:r>
              <a:rPr lang="en-US" dirty="0"/>
              <a:t>N. Chou, R. </a:t>
            </a:r>
            <a:r>
              <a:rPr lang="en-US" dirty="0" err="1"/>
              <a:t>Ledesma</a:t>
            </a:r>
            <a:r>
              <a:rPr lang="en-US" dirty="0"/>
              <a:t>, Y. </a:t>
            </a:r>
            <a:r>
              <a:rPr lang="en-US" dirty="0" err="1"/>
              <a:t>Teraguchi</a:t>
            </a:r>
            <a:r>
              <a:rPr lang="en-US" dirty="0"/>
              <a:t>, and J. C. Mitchell, “</a:t>
            </a:r>
            <a:r>
              <a:rPr lang="en-US" i="1" dirty="0"/>
              <a:t>Client-side defense against web-based identity theft</a:t>
            </a:r>
            <a:r>
              <a:rPr lang="en-US" dirty="0"/>
              <a:t>,” in NDSS. The Internet Society, 2004.</a:t>
            </a:r>
          </a:p>
          <a:p>
            <a:endParaRPr lang="en-US" dirty="0"/>
          </a:p>
        </p:txBody>
      </p:sp>
    </p:spTree>
    <p:extLst>
      <p:ext uri="{BB962C8B-B14F-4D97-AF65-F5344CB8AC3E}">
        <p14:creationId xmlns:p14="http://schemas.microsoft.com/office/powerpoint/2010/main" val="2256239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8229600" cy="1143000"/>
          </a:xfrm>
        </p:spPr>
        <p:txBody>
          <a:bodyPr/>
          <a:lstStyle/>
          <a:p>
            <a:r>
              <a:rPr lang="en-US" dirty="0" smtClean="0"/>
              <a:t>PROBLEM STATEMENT</a:t>
            </a:r>
            <a:endParaRPr lang="en-US" dirty="0"/>
          </a:p>
        </p:txBody>
      </p:sp>
      <p:sp>
        <p:nvSpPr>
          <p:cNvPr id="3" name="Content Placeholder 2"/>
          <p:cNvSpPr>
            <a:spLocks noGrp="1"/>
          </p:cNvSpPr>
          <p:nvPr>
            <p:ph idx="1"/>
          </p:nvPr>
        </p:nvSpPr>
        <p:spPr>
          <a:xfrm>
            <a:off x="457200" y="1412776"/>
            <a:ext cx="8229600" cy="5112568"/>
          </a:xfrm>
        </p:spPr>
        <p:txBody>
          <a:bodyPr>
            <a:normAutofit lnSpcReduction="10000"/>
          </a:bodyPr>
          <a:lstStyle/>
          <a:p>
            <a:r>
              <a:rPr lang="en-US" dirty="0"/>
              <a:t>Phishing has been around and it continues to present a substantial risk to businesses as well as individuals </a:t>
            </a:r>
            <a:r>
              <a:rPr lang="en-US" dirty="0" smtClean="0"/>
              <a:t>. </a:t>
            </a:r>
          </a:p>
          <a:p>
            <a:r>
              <a:rPr lang="en-US" dirty="0"/>
              <a:t>The concern is driven by increasingly sophisticated attacks; the move from email to alternative attack vectors, such as social media and </a:t>
            </a:r>
            <a:r>
              <a:rPr lang="en-US" dirty="0" smtClean="0"/>
              <a:t>messaging (sharing of URLs), </a:t>
            </a:r>
            <a:r>
              <a:rPr lang="en-US" dirty="0"/>
              <a:t>t</a:t>
            </a:r>
            <a:r>
              <a:rPr lang="en-US" dirty="0" smtClean="0"/>
              <a:t>he </a:t>
            </a:r>
            <a:r>
              <a:rPr lang="en-US" dirty="0"/>
              <a:t>increase in Work-from-home situations, online education, and entertainment via online </a:t>
            </a:r>
            <a:r>
              <a:rPr lang="en-US" dirty="0" smtClean="0"/>
              <a:t>platforms – brought by COVID-19 pandemic.</a:t>
            </a:r>
          </a:p>
          <a:p>
            <a:r>
              <a:rPr lang="en-US" dirty="0" smtClean="0"/>
              <a:t> Current methods used for detecting phishing attacks are usually based on either blacklisting or whitelisting techniques. </a:t>
            </a:r>
            <a:r>
              <a:rPr lang="en-US" dirty="0"/>
              <a:t>Therefore, there is a need for an intelligent method for identifying phishing URLs and reduce phishing attacks</a:t>
            </a:r>
            <a:endParaRPr lang="en-US" dirty="0" smtClean="0"/>
          </a:p>
        </p:txBody>
      </p:sp>
    </p:spTree>
    <p:extLst>
      <p:ext uri="{BB962C8B-B14F-4D97-AF65-F5344CB8AC3E}">
        <p14:creationId xmlns:p14="http://schemas.microsoft.com/office/powerpoint/2010/main" val="4239820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idx="1"/>
          </p:nvPr>
        </p:nvSpPr>
        <p:spPr/>
        <p:txBody>
          <a:bodyPr>
            <a:normAutofit fontScale="92500" lnSpcReduction="10000"/>
          </a:bodyPr>
          <a:lstStyle/>
          <a:p>
            <a:pPr hangingPunct="0"/>
            <a:r>
              <a:rPr lang="en-US" dirty="0"/>
              <a:t>The main goal of this study is to develop an efficient phishing detection system to allow a user who visits a URL on the Internet determine whether a URL is a phishing or legitimate one by ensuring high accuracy levels while reducing the average computational cost.</a:t>
            </a:r>
          </a:p>
          <a:p>
            <a:pPr lvl="0" hangingPunct="0"/>
            <a:endParaRPr lang="en-US" dirty="0" smtClean="0"/>
          </a:p>
          <a:p>
            <a:pPr lvl="0" hangingPunct="0"/>
            <a:r>
              <a:rPr lang="en-US" dirty="0" smtClean="0"/>
              <a:t>To </a:t>
            </a:r>
            <a:r>
              <a:rPr lang="en-US" dirty="0"/>
              <a:t>develop a phishing detection system that promptly alerts the user in case of a phishing instance</a:t>
            </a:r>
            <a:r>
              <a:rPr lang="en-US" dirty="0" smtClean="0"/>
              <a:t>.</a:t>
            </a:r>
          </a:p>
          <a:p>
            <a:pPr marL="0" lvl="0" indent="0" hangingPunct="0">
              <a:buNone/>
            </a:pPr>
            <a:endParaRPr lang="en-US" dirty="0"/>
          </a:p>
          <a:p>
            <a:pPr lvl="0" hangingPunct="0"/>
            <a:r>
              <a:rPr lang="en-US" dirty="0"/>
              <a:t>Design a browser extension that is capable to handle real-time scenarios and zero-day attacks. </a:t>
            </a:r>
            <a:endParaRPr lang="en-US" dirty="0" smtClean="0"/>
          </a:p>
          <a:p>
            <a:pPr marL="0" lvl="0" indent="0" hangingPunct="0">
              <a:buNone/>
            </a:pPr>
            <a:endParaRPr lang="en-US" dirty="0"/>
          </a:p>
          <a:p>
            <a:pPr lvl="0" hangingPunct="0"/>
            <a:endParaRPr lang="en-US" dirty="0"/>
          </a:p>
          <a:p>
            <a:endParaRPr lang="en-US" dirty="0"/>
          </a:p>
        </p:txBody>
      </p:sp>
    </p:spTree>
    <p:extLst>
      <p:ext uri="{BB962C8B-B14F-4D97-AF65-F5344CB8AC3E}">
        <p14:creationId xmlns:p14="http://schemas.microsoft.com/office/powerpoint/2010/main" val="1734699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normAutofit/>
          </a:bodyPr>
          <a:lstStyle/>
          <a:p>
            <a:pPr hangingPunct="0"/>
            <a:r>
              <a:rPr lang="en-US" dirty="0"/>
              <a:t>The proposed solution is a browser extension framework that works at the client side (browser) of the user accessing web pages from the internet. </a:t>
            </a:r>
          </a:p>
          <a:p>
            <a:pPr hangingPunct="0"/>
            <a:r>
              <a:rPr lang="en-US" dirty="0" smtClean="0"/>
              <a:t>The </a:t>
            </a:r>
            <a:r>
              <a:rPr lang="en-US" dirty="0"/>
              <a:t>basic idea is to use machine learning algorithms on available datasets of </a:t>
            </a:r>
            <a:r>
              <a:rPr lang="en-US" dirty="0" smtClean="0"/>
              <a:t>phishing webpages </a:t>
            </a:r>
            <a:r>
              <a:rPr lang="en-US" dirty="0"/>
              <a:t>to generate a model which can be used to make classifications in real time if a given web page is a phishing site or a legitimate </a:t>
            </a:r>
            <a:r>
              <a:rPr lang="en-US" dirty="0" smtClean="0"/>
              <a:t>webpage.</a:t>
            </a:r>
          </a:p>
          <a:p>
            <a:pPr hangingPunct="0"/>
            <a:r>
              <a:rPr lang="en-US" dirty="0" smtClean="0"/>
              <a:t>The training model will be built using python and then testing done using </a:t>
            </a:r>
            <a:r>
              <a:rPr lang="en-US" dirty="0" err="1" smtClean="0"/>
              <a:t>Javascript</a:t>
            </a:r>
            <a:r>
              <a:rPr lang="en-US" dirty="0" smtClean="0"/>
              <a:t>.</a:t>
            </a:r>
            <a:endParaRPr lang="en-US" dirty="0"/>
          </a:p>
        </p:txBody>
      </p:sp>
    </p:spTree>
    <p:extLst>
      <p:ext uri="{BB962C8B-B14F-4D97-AF65-F5344CB8AC3E}">
        <p14:creationId xmlns:p14="http://schemas.microsoft.com/office/powerpoint/2010/main" val="3893239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systems</a:t>
            </a:r>
            <a:endParaRPr lang="en-US" dirty="0"/>
          </a:p>
        </p:txBody>
      </p:sp>
      <p:sp>
        <p:nvSpPr>
          <p:cNvPr id="3" name="Content Placeholder 2"/>
          <p:cNvSpPr>
            <a:spLocks noGrp="1"/>
          </p:cNvSpPr>
          <p:nvPr>
            <p:ph idx="1"/>
          </p:nvPr>
        </p:nvSpPr>
        <p:spPr/>
        <p:txBody>
          <a:bodyPr/>
          <a:lstStyle/>
          <a:p>
            <a:pPr hangingPunct="0"/>
            <a:r>
              <a:rPr lang="en-US" dirty="0" smtClean="0"/>
              <a:t>The </a:t>
            </a:r>
            <a:r>
              <a:rPr lang="en-US" dirty="0"/>
              <a:t>solutions that have been proposed in literature and in industry </a:t>
            </a:r>
            <a:r>
              <a:rPr lang="en-US" dirty="0" smtClean="0"/>
              <a:t>for detecting phishing web pages can </a:t>
            </a:r>
            <a:r>
              <a:rPr lang="en-US" dirty="0"/>
              <a:t>be grouped into three main categories: </a:t>
            </a:r>
          </a:p>
          <a:p>
            <a:pPr lvl="1" hangingPunct="0"/>
            <a:r>
              <a:rPr lang="en-US" dirty="0" smtClean="0"/>
              <a:t>User </a:t>
            </a:r>
            <a:r>
              <a:rPr lang="en-US" dirty="0"/>
              <a:t>education and training </a:t>
            </a:r>
          </a:p>
          <a:p>
            <a:pPr lvl="1" hangingPunct="0"/>
            <a:r>
              <a:rPr lang="en-US" dirty="0"/>
              <a:t> </a:t>
            </a:r>
            <a:r>
              <a:rPr lang="en-US" dirty="0" smtClean="0"/>
              <a:t>Server-side </a:t>
            </a:r>
            <a:r>
              <a:rPr lang="en-US" dirty="0"/>
              <a:t>software </a:t>
            </a:r>
            <a:r>
              <a:rPr lang="en-US" dirty="0" smtClean="0"/>
              <a:t>solutions</a:t>
            </a:r>
          </a:p>
          <a:p>
            <a:pPr marL="393192" lvl="1" indent="0" hangingPunct="0">
              <a:buNone/>
            </a:pPr>
            <a:r>
              <a:rPr lang="en-US" dirty="0" smtClean="0"/>
              <a:t>e.g. Email content analysis,  notice and takedown method, </a:t>
            </a:r>
          </a:p>
          <a:p>
            <a:pPr lvl="1" hangingPunct="0"/>
            <a:r>
              <a:rPr lang="en-US" dirty="0" smtClean="0"/>
              <a:t> Client-side software solutions</a:t>
            </a:r>
          </a:p>
          <a:p>
            <a:pPr marL="393192" lvl="1" indent="0" hangingPunct="0">
              <a:buNone/>
            </a:pPr>
            <a:r>
              <a:rPr lang="en-US" dirty="0" smtClean="0"/>
              <a:t>e.g. </a:t>
            </a:r>
            <a:r>
              <a:rPr lang="en-US" dirty="0"/>
              <a:t>blacklist-based methods (</a:t>
            </a:r>
            <a:r>
              <a:rPr lang="en-US" dirty="0" err="1"/>
              <a:t>SmartScreen</a:t>
            </a:r>
            <a:r>
              <a:rPr lang="en-US" dirty="0"/>
              <a:t> by Microsoft</a:t>
            </a:r>
            <a:r>
              <a:rPr lang="en-US" dirty="0" smtClean="0"/>
              <a:t>), visual-clue based (Visible watermarking).</a:t>
            </a:r>
          </a:p>
          <a:p>
            <a:endParaRPr lang="en-US" dirty="0"/>
          </a:p>
        </p:txBody>
      </p:sp>
    </p:spTree>
    <p:extLst>
      <p:ext uri="{BB962C8B-B14F-4D97-AF65-F5344CB8AC3E}">
        <p14:creationId xmlns:p14="http://schemas.microsoft.com/office/powerpoint/2010/main" val="2049276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Content Placeholder 2"/>
          <p:cNvSpPr>
            <a:spLocks noGrp="1"/>
          </p:cNvSpPr>
          <p:nvPr>
            <p:ph idx="1"/>
          </p:nvPr>
        </p:nvSpPr>
        <p:spPr/>
        <p:txBody>
          <a:bodyPr>
            <a:normAutofit lnSpcReduction="10000"/>
          </a:bodyPr>
          <a:lstStyle/>
          <a:p>
            <a:r>
              <a:rPr lang="en-US" dirty="0" smtClean="0"/>
              <a:t>This study employs the use of evolutionary model of software development. </a:t>
            </a:r>
            <a:r>
              <a:rPr lang="en-US" dirty="0"/>
              <a:t>Evolutionary model suggests breaking down of work into smaller chunks, prioritizing them and then delivering those </a:t>
            </a:r>
            <a:r>
              <a:rPr lang="en-US" dirty="0" smtClean="0"/>
              <a:t>chunks.</a:t>
            </a:r>
          </a:p>
          <a:p>
            <a:r>
              <a:rPr lang="en-US" dirty="0"/>
              <a:t>The choice of this methodology comes handy due to the time factor involved; the project </a:t>
            </a:r>
            <a:r>
              <a:rPr lang="en-US" dirty="0" smtClean="0"/>
              <a:t>was </a:t>
            </a:r>
            <a:r>
              <a:rPr lang="en-US" dirty="0"/>
              <a:t>estimated to run for </a:t>
            </a:r>
            <a:r>
              <a:rPr lang="en-US" dirty="0" smtClean="0"/>
              <a:t>a period of ten </a:t>
            </a:r>
            <a:r>
              <a:rPr lang="en-US" dirty="0"/>
              <a:t>weeks which is a major constraint in the </a:t>
            </a:r>
            <a:r>
              <a:rPr lang="en-US" dirty="0" smtClean="0"/>
              <a:t>development.</a:t>
            </a:r>
          </a:p>
          <a:p>
            <a:r>
              <a:rPr lang="en-US" dirty="0" smtClean="0"/>
              <a:t>The </a:t>
            </a:r>
            <a:r>
              <a:rPr lang="en-US" dirty="0"/>
              <a:t>use </a:t>
            </a:r>
            <a:r>
              <a:rPr lang="en-US" dirty="0" smtClean="0"/>
              <a:t>of the </a:t>
            </a:r>
            <a:r>
              <a:rPr lang="en-US" dirty="0"/>
              <a:t>iterative model </a:t>
            </a:r>
            <a:r>
              <a:rPr lang="en-US" dirty="0" smtClean="0"/>
              <a:t>also allowed </a:t>
            </a:r>
            <a:r>
              <a:rPr lang="en-US" dirty="0"/>
              <a:t>for instant modification upon and during development and in addition the application can be altered easily.</a:t>
            </a:r>
            <a:endParaRPr lang="en-US" dirty="0"/>
          </a:p>
        </p:txBody>
      </p:sp>
    </p:spTree>
    <p:extLst>
      <p:ext uri="{BB962C8B-B14F-4D97-AF65-F5344CB8AC3E}">
        <p14:creationId xmlns:p14="http://schemas.microsoft.com/office/powerpoint/2010/main" val="2742264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This paper led to the production of a Chrome </a:t>
            </a:r>
            <a:r>
              <a:rPr lang="en-US" dirty="0"/>
              <a:t>extension </a:t>
            </a:r>
            <a:r>
              <a:rPr lang="en-US" dirty="0" smtClean="0"/>
              <a:t>that complies </a:t>
            </a:r>
            <a:r>
              <a:rPr lang="en-US" dirty="0"/>
              <a:t>to the Google </a:t>
            </a:r>
            <a:r>
              <a:rPr lang="en-US" dirty="0" smtClean="0"/>
              <a:t>norms for detecting phishing URLs. </a:t>
            </a:r>
            <a:endParaRPr lang="en-US" dirty="0"/>
          </a:p>
          <a:p>
            <a:r>
              <a:rPr lang="en-US" dirty="0" smtClean="0"/>
              <a:t>The browser extension  predicts the  URL’s nature based on the following categories of URL features:</a:t>
            </a:r>
          </a:p>
          <a:p>
            <a:pPr lvl="1" hangingPunct="0"/>
            <a:r>
              <a:rPr lang="en-US" dirty="0"/>
              <a:t>Address Bar based features</a:t>
            </a:r>
          </a:p>
          <a:p>
            <a:pPr lvl="1" hangingPunct="0"/>
            <a:r>
              <a:rPr lang="en-US" dirty="0"/>
              <a:t>Abnormal based features</a:t>
            </a:r>
          </a:p>
          <a:p>
            <a:pPr lvl="1" hangingPunct="0"/>
            <a:r>
              <a:rPr lang="en-US" dirty="0"/>
              <a:t>HTML and JavaScript based features</a:t>
            </a:r>
          </a:p>
          <a:p>
            <a:pPr lvl="1" hangingPunct="0"/>
            <a:r>
              <a:rPr lang="en-US" dirty="0"/>
              <a:t>Domain based features</a:t>
            </a:r>
          </a:p>
          <a:p>
            <a:endParaRPr lang="en-US" dirty="0" smtClean="0"/>
          </a:p>
          <a:p>
            <a:endParaRPr lang="en-US" dirty="0" smtClean="0"/>
          </a:p>
          <a:p>
            <a:endParaRPr lang="en-US" dirty="0"/>
          </a:p>
        </p:txBody>
      </p:sp>
    </p:spTree>
    <p:extLst>
      <p:ext uri="{BB962C8B-B14F-4D97-AF65-F5344CB8AC3E}">
        <p14:creationId xmlns:p14="http://schemas.microsoft.com/office/powerpoint/2010/main" val="1847982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8229600" cy="1143000"/>
          </a:xfrm>
        </p:spPr>
        <p:txBody>
          <a:bodyPr/>
          <a:lstStyle/>
          <a:p>
            <a:r>
              <a:rPr lang="en-US" dirty="0" smtClean="0"/>
              <a:t>Results continuation</a:t>
            </a:r>
            <a:endParaRPr lang="en-US" dirty="0"/>
          </a:p>
        </p:txBody>
      </p:sp>
      <p:sp>
        <p:nvSpPr>
          <p:cNvPr id="6" name="Content Placeholder 5"/>
          <p:cNvSpPr>
            <a:spLocks noGrp="1"/>
          </p:cNvSpPr>
          <p:nvPr>
            <p:ph idx="1"/>
          </p:nvPr>
        </p:nvSpPr>
        <p:spPr>
          <a:xfrm>
            <a:off x="457200" y="1628800"/>
            <a:ext cx="8229600" cy="4695800"/>
          </a:xfrm>
        </p:spPr>
        <p:txBody>
          <a:bodyPr/>
          <a:lstStyle/>
          <a:p>
            <a:r>
              <a:rPr lang="en-US" dirty="0" smtClean="0"/>
              <a:t>The extension works based on the following structure:</a:t>
            </a:r>
          </a:p>
          <a:p>
            <a:endParaRPr lang="en-US" dirty="0"/>
          </a:p>
        </p:txBody>
      </p:sp>
      <p:pic>
        <p:nvPicPr>
          <p:cNvPr id="7" name="Content Placeholder 4" descr="C:\Users\root\Downloads\architural design.png"/>
          <p:cNvPicPr>
            <a:picLocks/>
          </p:cNvPicPr>
          <p:nvPr/>
        </p:nvPicPr>
        <p:blipFill rotWithShape="1">
          <a:blip r:embed="rId2">
            <a:extLst>
              <a:ext uri="{28A0092B-C50C-407E-A947-70E740481C1C}">
                <a14:useLocalDpi xmlns:a14="http://schemas.microsoft.com/office/drawing/2010/main" val="0"/>
              </a:ext>
            </a:extLst>
          </a:blip>
          <a:srcRect t="4555" b="3105"/>
          <a:stretch/>
        </p:blipFill>
        <p:spPr bwMode="auto">
          <a:xfrm>
            <a:off x="1403647" y="2348880"/>
            <a:ext cx="5782901" cy="4245705"/>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41219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Based on the research objectives and research findings, the following conclusions are drawn:</a:t>
            </a:r>
          </a:p>
          <a:p>
            <a:pPr lvl="0"/>
            <a:r>
              <a:rPr lang="en-US" dirty="0"/>
              <a:t>The phishing detection system guarantees security of the end user by sending a pop up alert window to notify the user when a phishing instance is detected while they are visiting various web pages.</a:t>
            </a:r>
          </a:p>
          <a:p>
            <a:pPr lvl="0"/>
            <a:r>
              <a:rPr lang="en-US" dirty="0"/>
              <a:t>The system is capable of handling future phishing attack methods which have not been updated on phishing data sites such as the </a:t>
            </a:r>
            <a:r>
              <a:rPr lang="en-US" dirty="0" err="1" smtClean="0"/>
              <a:t>Phishtank</a:t>
            </a:r>
            <a:r>
              <a:rPr lang="en-US" dirty="0" smtClean="0"/>
              <a:t>. </a:t>
            </a:r>
            <a:r>
              <a:rPr lang="en-US" dirty="0"/>
              <a:t>This is because the system analyses the URL features and patterns commonly used by phishers and then learns from such URLs to detect new attack vectors</a:t>
            </a:r>
            <a:r>
              <a:rPr lang="en-US" dirty="0" smtClean="0"/>
              <a:t>.</a:t>
            </a:r>
            <a:endParaRPr lang="en-US" dirty="0"/>
          </a:p>
        </p:txBody>
      </p:sp>
    </p:spTree>
    <p:extLst>
      <p:ext uri="{BB962C8B-B14F-4D97-AF65-F5344CB8AC3E}">
        <p14:creationId xmlns:p14="http://schemas.microsoft.com/office/powerpoint/2010/main" val="40746494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87</TotalTime>
  <Words>843</Words>
  <Application>Microsoft Office PowerPoint</Application>
  <PresentationFormat>On-screen Show (4:3)</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PHISHING URL DETECTION SYSTEM</vt:lpstr>
      <vt:lpstr>PROBLEM STATEMENT</vt:lpstr>
      <vt:lpstr>Objectives </vt:lpstr>
      <vt:lpstr>Proposed Solution</vt:lpstr>
      <vt:lpstr>Related systems</vt:lpstr>
      <vt:lpstr>Methodology </vt:lpstr>
      <vt:lpstr>Results</vt:lpstr>
      <vt:lpstr>Results continuation</vt:lpstr>
      <vt:lpstr>Conclusion</vt:lpstr>
      <vt:lpstr>Recommendations</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URL DETECTION SYSTEM</dc:title>
  <dc:creator>root</dc:creator>
  <cp:lastModifiedBy>root</cp:lastModifiedBy>
  <cp:revision>13</cp:revision>
  <dcterms:created xsi:type="dcterms:W3CDTF">2021-11-18T02:09:09Z</dcterms:created>
  <dcterms:modified xsi:type="dcterms:W3CDTF">2021-11-18T03:37:00Z</dcterms:modified>
</cp:coreProperties>
</file>