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4"/>
  </p:notesMasterIdLst>
  <p:sldIdLst>
    <p:sldId id="256" r:id="rId3"/>
    <p:sldId id="259" r:id="rId4"/>
    <p:sldId id="263" r:id="rId5"/>
    <p:sldId id="264" r:id="rId6"/>
    <p:sldId id="262" r:id="rId7"/>
    <p:sldId id="277" r:id="rId8"/>
    <p:sldId id="278" r:id="rId9"/>
    <p:sldId id="279" r:id="rId10"/>
    <p:sldId id="280" r:id="rId11"/>
    <p:sldId id="293" r:id="rId12"/>
    <p:sldId id="291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Medium" pitchFamily="2" charset="0"/>
      <p:regular r:id="rId19"/>
      <p:italic r:id="rId20"/>
    </p:embeddedFont>
    <p:embeddedFont>
      <p:font typeface="Nunito Light" pitchFamily="2" charset="0"/>
      <p:regular r:id="rId21"/>
      <p:italic r:id="rId22"/>
    </p:embeddedFont>
    <p:embeddedFont>
      <p:font typeface="Outfi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8D1649-E3AF-45FA-B106-A8FD2B21B462}">
  <a:tblStyle styleId="{188D1649-E3AF-45FA-B106-A8FD2B21B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4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1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6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0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536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5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3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0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46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04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82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7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883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397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693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488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7936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619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96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811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75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5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762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634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2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52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358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154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51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5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0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0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0852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3" r:id="rId29"/>
    <p:sldLayoutId id="2147483714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Pothole Detection Using Convolutional Neural Networks</a:t>
            </a:r>
            <a:br>
              <a:rPr lang="en" b="1" dirty="0"/>
            </a:br>
            <a:endParaRPr sz="4800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24F2B67-CBAD-89FF-20E9-E1F883628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541599"/>
            <a:ext cx="4160700" cy="1164215"/>
          </a:xfrm>
        </p:spPr>
        <p:txBody>
          <a:bodyPr/>
          <a:lstStyle/>
          <a:p>
            <a:r>
              <a:rPr lang="en-US" sz="1600" i="0" dirty="0" err="1">
                <a:effectLst/>
                <a:latin typeface="Outfit" panose="020B0604020202020204" charset="0"/>
              </a:rPr>
              <a:t>Alrasheed</a:t>
            </a:r>
            <a:r>
              <a:rPr lang="en-US" sz="1600" i="0" dirty="0">
                <a:effectLst/>
                <a:latin typeface="Outfit" panose="020B0604020202020204" charset="0"/>
              </a:rPr>
              <a:t> Khalid</a:t>
            </a:r>
          </a:p>
          <a:p>
            <a:r>
              <a:rPr lang="en-US" sz="1600" dirty="0">
                <a:latin typeface="Outfit" panose="020B0604020202020204" charset="0"/>
              </a:rPr>
              <a:t>Abdulrahman </a:t>
            </a:r>
            <a:r>
              <a:rPr lang="en-US" sz="1600" dirty="0" err="1">
                <a:latin typeface="Outfit" panose="020B0604020202020204" charset="0"/>
              </a:rPr>
              <a:t>Alothman</a:t>
            </a:r>
            <a:endParaRPr lang="en-US" sz="1600" i="0" dirty="0">
              <a:effectLst/>
              <a:latin typeface="Outfit" panose="020B0604020202020204" charset="0"/>
            </a:endParaRPr>
          </a:p>
          <a:p>
            <a:r>
              <a:rPr lang="en-US" sz="16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Outfit" panose="020B0604020202020204" charset="0"/>
              </a:rPr>
              <a:t>Hamad </a:t>
            </a:r>
            <a:r>
              <a:rPr lang="en-US" sz="160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Outfit" panose="020B0604020202020204" charset="0"/>
              </a:rPr>
              <a:t>Aljumah</a:t>
            </a:r>
            <a:endParaRPr lang="en-US" sz="16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Outfit" panose="020B0604020202020204" charset="0"/>
            </a:endParaRPr>
          </a:p>
          <a:p>
            <a:endParaRPr lang="en-US" sz="16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Outfit" panose="020B0604020202020204" charset="0"/>
            </a:endParaRPr>
          </a:p>
          <a:p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75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211768"/>
            <a:ext cx="4663442" cy="360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Successful CNN Development:</a:t>
            </a:r>
            <a:r>
              <a:rPr lang="en-US" sz="1300" dirty="0"/>
              <a:t> Developed a Convolutional Neural Network (CNN) to detect potholes from road images with high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Strong Model Performance:</a:t>
            </a:r>
            <a:r>
              <a:rPr lang="en-US" sz="1300" dirty="0"/>
              <a:t> The model demonstrated effective identification of potholes, showcasing the power of deep learning for this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Future Enhancements:</a:t>
            </a:r>
            <a:endParaRPr lang="en-US" sz="13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dirty="0"/>
              <a:t>Assess Road Conditions:</a:t>
            </a:r>
            <a:r>
              <a:rPr lang="en-US" sz="1300" dirty="0"/>
              <a:t> Expand the model’s capabilities to evaluate overall road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dirty="0"/>
              <a:t>Classify Pothole Severity:</a:t>
            </a:r>
            <a:r>
              <a:rPr lang="en-US" sz="1300" dirty="0"/>
              <a:t> Integrate functionality to classify the severity of detected potholes.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dirty="0"/>
              <a:t>Automated Maintenance Systems:</a:t>
            </a:r>
            <a:r>
              <a:rPr lang="en-US" sz="1300" dirty="0"/>
              <a:t> Explore potential applications in automated road maintenance and management systems.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0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96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Thank you for your attention and interest in this presentation.</a:t>
            </a:r>
            <a:endParaRPr lang="en-US" sz="18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4" y="1655500"/>
            <a:ext cx="5087737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5196832" cy="150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utfit" panose="020B0604020202020204" charset="0"/>
              </a:rPr>
              <a:t>Objective</a:t>
            </a:r>
            <a:r>
              <a:rPr lang="en-US" dirty="0">
                <a:latin typeface="Outfit" panose="020B0604020202020204" charset="0"/>
              </a:rPr>
              <a:t>: Detect potholes from images using a Convolutional Neural Network (CNN).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utfi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utfit" panose="020B0604020202020204" charset="0"/>
              </a:rPr>
              <a:t>Dataset</a:t>
            </a:r>
            <a:r>
              <a:rPr lang="en-US" dirty="0">
                <a:latin typeface="Outfit" panose="020B0604020202020204" charset="0"/>
              </a:rPr>
              <a:t>: Pothole Detection Dataset from Kaggle.</a:t>
            </a: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5036669" y="2329493"/>
            <a:ext cx="28440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dirty="0"/>
              <a:t>Techniques Used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Greyscale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Horizontal Flips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64082" y="2299757"/>
            <a:ext cx="2844000" cy="217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Dataset of images with and without potholes.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Data Split</a:t>
            </a:r>
            <a:r>
              <a:rPr lang="en-US" dirty="0"/>
              <a:t>: Training (70%) and Validation (15%) and Testing (15%).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Image Dimensions</a:t>
            </a:r>
            <a:r>
              <a:rPr lang="en-US" dirty="0"/>
              <a:t>: 256 x 256 pixels.</a:t>
            </a:r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1293099" y="1604909"/>
            <a:ext cx="322686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821091" y="1627212"/>
            <a:ext cx="322686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 Augmentation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Architecture &amp; Training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881224" y="1884365"/>
            <a:ext cx="2546725" cy="314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:</a:t>
            </a:r>
            <a:r>
              <a:rPr lang="en-US" sz="1200" b="1" dirty="0"/>
              <a:t>Conv2D</a:t>
            </a:r>
            <a:r>
              <a:rPr lang="en-US" sz="1200" dirty="0"/>
              <a:t>: 32 filters, 3x3 kernel, L2=0.001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MaxPooling2D</a:t>
            </a:r>
            <a:r>
              <a:rPr lang="en-US" sz="1200" dirty="0"/>
              <a:t>: 2x2 pool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Conv2D</a:t>
            </a:r>
            <a:r>
              <a:rPr lang="en-US" sz="1200" dirty="0"/>
              <a:t>: 64 filters, 3x3 kernel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MaxPooling2D</a:t>
            </a:r>
            <a:r>
              <a:rPr lang="en-US" sz="1200" dirty="0"/>
              <a:t>: 2x2 pool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Flatten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Dense</a:t>
            </a:r>
            <a:r>
              <a:rPr lang="en-US" sz="1200" dirty="0"/>
              <a:t>: 128 units, </a:t>
            </a:r>
            <a:r>
              <a:rPr lang="en-US" sz="1200" dirty="0" err="1"/>
              <a:t>ReLU</a:t>
            </a:r>
            <a:r>
              <a:rPr lang="en-US" sz="1200" dirty="0"/>
              <a:t> activation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Dropout</a:t>
            </a:r>
            <a:r>
              <a:rPr lang="en-US" sz="1200" dirty="0"/>
              <a:t>: 60%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Dense</a:t>
            </a:r>
            <a:r>
              <a:rPr lang="en-US" sz="1200" dirty="0"/>
              <a:t>: 1 unit, Sigmoid activation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ubTitle" idx="2"/>
          </p:nvPr>
        </p:nvSpPr>
        <p:spPr>
          <a:xfrm>
            <a:off x="3427950" y="1914102"/>
            <a:ext cx="2288100" cy="3066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    </a:t>
            </a:r>
            <a:r>
              <a:rPr lang="en-US" sz="1200" b="1" dirty="0"/>
              <a:t>Optimizer</a:t>
            </a:r>
            <a:r>
              <a:rPr lang="en-US" sz="1200" dirty="0"/>
              <a:t>: Adam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Loss Function</a:t>
            </a:r>
            <a:r>
              <a:rPr lang="en-US" sz="1200" dirty="0"/>
              <a:t>: Binary </a:t>
            </a:r>
            <a:r>
              <a:rPr lang="en-US" sz="1200" dirty="0" err="1"/>
              <a:t>Crossentropy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Metrics</a:t>
            </a:r>
            <a:r>
              <a:rPr lang="en-US" sz="1200" dirty="0"/>
              <a:t>: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Epochs</a:t>
            </a:r>
            <a:r>
              <a:rPr lang="en-US" sz="1200" dirty="0"/>
              <a:t>: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Early Stopping</a:t>
            </a:r>
            <a:r>
              <a:rPr lang="en-US" sz="1200" dirty="0"/>
              <a:t>: Monitors validation loss with a patience of 5 epochs</a:t>
            </a:r>
          </a:p>
        </p:txBody>
      </p:sp>
      <p:sp>
        <p:nvSpPr>
          <p:cNvPr id="506" name="Google Shape;506;p44"/>
          <p:cNvSpPr txBox="1">
            <a:spLocks noGrp="1"/>
          </p:cNvSpPr>
          <p:nvPr>
            <p:ph type="subTitle" idx="3"/>
          </p:nvPr>
        </p:nvSpPr>
        <p:spPr>
          <a:xfrm>
            <a:off x="5974700" y="1914102"/>
            <a:ext cx="2288100" cy="278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Training Accuracy</a:t>
            </a:r>
            <a:r>
              <a:rPr lang="en-US" sz="1200" dirty="0"/>
              <a:t>: Up to ~97%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Validation Accuracy</a:t>
            </a:r>
            <a:r>
              <a:rPr lang="en-US" sz="1200" dirty="0"/>
              <a:t>: Up to ~91%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Testing Accuracy: </a:t>
            </a:r>
            <a:r>
              <a:rPr lang="en-US" sz="1200" dirty="0"/>
              <a:t>Up to ~92%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Validation Loss</a:t>
            </a:r>
            <a:r>
              <a:rPr lang="en-US" sz="1200" dirty="0"/>
              <a:t>: ~0.32</a:t>
            </a:r>
            <a:endParaRPr sz="1200" dirty="0"/>
          </a:p>
        </p:txBody>
      </p:sp>
      <p:sp>
        <p:nvSpPr>
          <p:cNvPr id="507" name="Google Shape;507;p44"/>
          <p:cNvSpPr txBox="1">
            <a:spLocks noGrp="1"/>
          </p:cNvSpPr>
          <p:nvPr>
            <p:ph type="subTitle" idx="4"/>
          </p:nvPr>
        </p:nvSpPr>
        <p:spPr>
          <a:xfrm>
            <a:off x="881225" y="1209496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/>
              <a:t>Architecture</a:t>
            </a:r>
          </a:p>
        </p:txBody>
      </p:sp>
      <p:sp>
        <p:nvSpPr>
          <p:cNvPr id="508" name="Google Shape;508;p44"/>
          <p:cNvSpPr txBox="1">
            <a:spLocks noGrp="1"/>
          </p:cNvSpPr>
          <p:nvPr>
            <p:ph type="subTitle" idx="5"/>
          </p:nvPr>
        </p:nvSpPr>
        <p:spPr>
          <a:xfrm>
            <a:off x="3360235" y="1224365"/>
            <a:ext cx="2614442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Training Details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subTitle" idx="6"/>
          </p:nvPr>
        </p:nvSpPr>
        <p:spPr>
          <a:xfrm>
            <a:off x="5974700" y="1231800"/>
            <a:ext cx="2478988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Results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During Data Collection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806497"/>
            <a:ext cx="4294800" cy="19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Find a dataset that aligns with the project goals and objectives.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Verify that the dataset is large enough and of sufficient quality to effectively train the model.</a:t>
            </a:r>
          </a:p>
          <a:p>
            <a:pPr marL="342900" indent="-342900">
              <a:buSzPts val="1100"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Model Architecture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806497"/>
            <a:ext cx="4294800" cy="19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We selected Convolutional Neural Networks (CNNs) because they excel at image classification tasks.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CNNs effectively capture spatial hierarchies and features in images, which is crucial for high performance in this context.</a:t>
            </a:r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58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Performance Comparison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806497"/>
            <a:ext cx="4294800" cy="19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Compared to simpler models like logistic regression or basic feedforward networks, CNNs are better at understanding image details.</a:t>
            </a:r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Key factors contributing to performance differences include the ability of CNNs to learn complex patterns and hierarchical features in images.</a:t>
            </a:r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496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214569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 of Storing Data in a Database</a:t>
            </a: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457093"/>
            <a:ext cx="4294800" cy="3553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Centralized Data Management:</a:t>
            </a:r>
            <a:r>
              <a:rPr lang="en-US" sz="1300" dirty="0"/>
              <a:t> Organized data handling with easy querying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Scalability:</a:t>
            </a:r>
            <a:r>
              <a:rPr lang="en-US" sz="1300" dirty="0"/>
              <a:t> Efficient handling of large data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Flexibility:</a:t>
            </a:r>
            <a:r>
              <a:rPr lang="en-US" sz="1300" dirty="0"/>
              <a:t> Simplified data sorting, retrieval,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Data Consistency:</a:t>
            </a:r>
            <a:r>
              <a:rPr lang="en-US" sz="1300" dirty="0"/>
              <a:t> Reduced errors and improved training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Ease of Data Retrieval:</a:t>
            </a:r>
            <a:r>
              <a:rPr lang="en-US" sz="1300" dirty="0"/>
              <a:t> Simplified creation of training, validation, and test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39700" indent="0">
              <a:buNone/>
            </a:pPr>
            <a:r>
              <a:rPr lang="en-US" sz="1300" b="1" dirty="0"/>
              <a:t>Impact on Workflow: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Enhanced data access and team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Streamlined preprocessing and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Future-proofed the project for scalability.</a:t>
            </a:r>
          </a:p>
          <a:p>
            <a:pPr marL="342900" indent="-342900">
              <a:buSzPts val="1100"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833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75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Extensions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330712"/>
            <a:ext cx="4294800" cy="264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Classify Pothole Risk Levels</a:t>
            </a:r>
            <a:r>
              <a:rPr lang="en-US" dirty="0"/>
              <a:t>: Develop the model to categorize pothole risk into multiple levels based on severity.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Assess Road Condition</a:t>
            </a:r>
            <a:r>
              <a:rPr lang="en-US" dirty="0"/>
              <a:t>: Evaluate whether the road requires maintenance by detecting and analyzing cracks on the surface.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Identify Fallen Car Parts</a:t>
            </a:r>
            <a:r>
              <a:rPr lang="en-US" dirty="0"/>
              <a:t>: Detect and locate any automotive components that have fallen onto the road.</a:t>
            </a: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2143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563</Words>
  <Application>Microsoft Office PowerPoint</Application>
  <PresentationFormat>عرض على الشاشة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Outfit</vt:lpstr>
      <vt:lpstr>DM Sans</vt:lpstr>
      <vt:lpstr>Arial</vt:lpstr>
      <vt:lpstr>DM Sans Medium</vt:lpstr>
      <vt:lpstr>Nunito Light</vt:lpstr>
      <vt:lpstr>Data Collection and Analysis - Master of Science in Community Health and Prevention Research by Slidesgo</vt:lpstr>
      <vt:lpstr>1_Data Collection and Analysis - Master of Science in Community Health and Prevention Research by Slidesgo</vt:lpstr>
      <vt:lpstr>Pothole Detection Using Convolutional Neural Networks </vt:lpstr>
      <vt:lpstr>Introduction</vt:lpstr>
      <vt:lpstr>Dataset Overview</vt:lpstr>
      <vt:lpstr>Model Architecture &amp; Training</vt:lpstr>
      <vt:lpstr>Challenges During Data Collection</vt:lpstr>
      <vt:lpstr>Choosing the Model Architecture</vt:lpstr>
      <vt:lpstr>Model Performance Comparison</vt:lpstr>
      <vt:lpstr>Impact of Storing Data in a Database</vt:lpstr>
      <vt:lpstr>Future Extensions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NG4A NG4A</cp:lastModifiedBy>
  <cp:revision>6</cp:revision>
  <dcterms:modified xsi:type="dcterms:W3CDTF">2024-08-15T06:23:47Z</dcterms:modified>
</cp:coreProperties>
</file>