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 id="293" r:id="rId38"/>
    <p:sldId id="292"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40" d="100"/>
          <a:sy n="40" d="100"/>
        </p:scale>
        <p:origin x="36" y="6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5659-C95F-40BB-AE9D-CC87E7B5FE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2BC5DCE-C465-4AAC-9EB3-736587093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D3FB6B-7135-447A-8072-EB0624AA1626}"/>
              </a:ext>
            </a:extLst>
          </p:cNvPr>
          <p:cNvSpPr>
            <a:spLocks noGrp="1"/>
          </p:cNvSpPr>
          <p:nvPr>
            <p:ph type="dt" sz="half" idx="10"/>
          </p:nvPr>
        </p:nvSpPr>
        <p:spPr/>
        <p:txBody>
          <a:bodyPr/>
          <a:lstStyle/>
          <a:p>
            <a:fld id="{7FCD48E2-E766-4886-BF0F-4650CE5DC8B0}" type="datetimeFigureOut">
              <a:rPr lang="en-GB" smtClean="0"/>
              <a:t>25/10/2018</a:t>
            </a:fld>
            <a:endParaRPr lang="en-GB"/>
          </a:p>
        </p:txBody>
      </p:sp>
      <p:sp>
        <p:nvSpPr>
          <p:cNvPr id="5" name="Footer Placeholder 4">
            <a:extLst>
              <a:ext uri="{FF2B5EF4-FFF2-40B4-BE49-F238E27FC236}">
                <a16:creationId xmlns:a16="http://schemas.microsoft.com/office/drawing/2014/main" id="{B711BF2F-D6BD-42CE-B94A-E8C4C7D44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D33FCA-C813-42AC-99E8-C6948EB7C019}"/>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306026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B384-4B47-4E47-BD99-A3E525297DB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805ABC-1B9D-4282-9D8B-C722B83131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9A0C40-BD65-446E-ADF8-D9B0B0117B02}"/>
              </a:ext>
            </a:extLst>
          </p:cNvPr>
          <p:cNvSpPr>
            <a:spLocks noGrp="1"/>
          </p:cNvSpPr>
          <p:nvPr>
            <p:ph type="dt" sz="half" idx="10"/>
          </p:nvPr>
        </p:nvSpPr>
        <p:spPr/>
        <p:txBody>
          <a:bodyPr/>
          <a:lstStyle/>
          <a:p>
            <a:fld id="{7FCD48E2-E766-4886-BF0F-4650CE5DC8B0}" type="datetimeFigureOut">
              <a:rPr lang="en-GB" smtClean="0"/>
              <a:t>25/10/2018</a:t>
            </a:fld>
            <a:endParaRPr lang="en-GB"/>
          </a:p>
        </p:txBody>
      </p:sp>
      <p:sp>
        <p:nvSpPr>
          <p:cNvPr id="5" name="Footer Placeholder 4">
            <a:extLst>
              <a:ext uri="{FF2B5EF4-FFF2-40B4-BE49-F238E27FC236}">
                <a16:creationId xmlns:a16="http://schemas.microsoft.com/office/drawing/2014/main" id="{743403DA-1B5C-4C2F-855A-B7C5AA768D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D0D198-0565-4CDD-8BC8-3E3D16269BBF}"/>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4206359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D85783-3023-4F9D-9558-E8CFBF207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F4F1A6-095E-48AA-849A-F301FC2A5E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FA6C7C-7E67-43D5-9FC5-ED8FA0DCE49C}"/>
              </a:ext>
            </a:extLst>
          </p:cNvPr>
          <p:cNvSpPr>
            <a:spLocks noGrp="1"/>
          </p:cNvSpPr>
          <p:nvPr>
            <p:ph type="dt" sz="half" idx="10"/>
          </p:nvPr>
        </p:nvSpPr>
        <p:spPr/>
        <p:txBody>
          <a:bodyPr/>
          <a:lstStyle/>
          <a:p>
            <a:fld id="{7FCD48E2-E766-4886-BF0F-4650CE5DC8B0}" type="datetimeFigureOut">
              <a:rPr lang="en-GB" smtClean="0"/>
              <a:t>25/10/2018</a:t>
            </a:fld>
            <a:endParaRPr lang="en-GB"/>
          </a:p>
        </p:txBody>
      </p:sp>
      <p:sp>
        <p:nvSpPr>
          <p:cNvPr id="5" name="Footer Placeholder 4">
            <a:extLst>
              <a:ext uri="{FF2B5EF4-FFF2-40B4-BE49-F238E27FC236}">
                <a16:creationId xmlns:a16="http://schemas.microsoft.com/office/drawing/2014/main" id="{96419218-CF50-4CE4-A0E6-05F490329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39A979-6AC3-46FF-8185-30F9298B0460}"/>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163473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EE07-90FF-468F-B240-26644A0A2B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6EE113-BEB6-430D-B247-A4C09AAA84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13F782-A6BB-4C4E-BA61-E5E5C1330990}"/>
              </a:ext>
            </a:extLst>
          </p:cNvPr>
          <p:cNvSpPr>
            <a:spLocks noGrp="1"/>
          </p:cNvSpPr>
          <p:nvPr>
            <p:ph type="dt" sz="half" idx="10"/>
          </p:nvPr>
        </p:nvSpPr>
        <p:spPr/>
        <p:txBody>
          <a:bodyPr/>
          <a:lstStyle/>
          <a:p>
            <a:fld id="{7FCD48E2-E766-4886-BF0F-4650CE5DC8B0}" type="datetimeFigureOut">
              <a:rPr lang="en-GB" smtClean="0"/>
              <a:t>25/10/2018</a:t>
            </a:fld>
            <a:endParaRPr lang="en-GB"/>
          </a:p>
        </p:txBody>
      </p:sp>
      <p:sp>
        <p:nvSpPr>
          <p:cNvPr id="5" name="Footer Placeholder 4">
            <a:extLst>
              <a:ext uri="{FF2B5EF4-FFF2-40B4-BE49-F238E27FC236}">
                <a16:creationId xmlns:a16="http://schemas.microsoft.com/office/drawing/2014/main" id="{AEF344F6-55D3-4229-A3C4-64B5F87DF8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B34FCB-573C-4874-972A-8BD141ADA754}"/>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413446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84A2-1140-47E7-A34C-B5D5771390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703AB3E-5977-41AC-9603-F6E5379F28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F4D348-5FF5-41FE-9CD5-1DFCA9FEEB47}"/>
              </a:ext>
            </a:extLst>
          </p:cNvPr>
          <p:cNvSpPr>
            <a:spLocks noGrp="1"/>
          </p:cNvSpPr>
          <p:nvPr>
            <p:ph type="dt" sz="half" idx="10"/>
          </p:nvPr>
        </p:nvSpPr>
        <p:spPr/>
        <p:txBody>
          <a:bodyPr/>
          <a:lstStyle/>
          <a:p>
            <a:fld id="{7FCD48E2-E766-4886-BF0F-4650CE5DC8B0}" type="datetimeFigureOut">
              <a:rPr lang="en-GB" smtClean="0"/>
              <a:t>25/10/2018</a:t>
            </a:fld>
            <a:endParaRPr lang="en-GB"/>
          </a:p>
        </p:txBody>
      </p:sp>
      <p:sp>
        <p:nvSpPr>
          <p:cNvPr id="5" name="Footer Placeholder 4">
            <a:extLst>
              <a:ext uri="{FF2B5EF4-FFF2-40B4-BE49-F238E27FC236}">
                <a16:creationId xmlns:a16="http://schemas.microsoft.com/office/drawing/2014/main" id="{F0A38A03-50C9-4F6D-A474-43A53F3353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0EFF0D-9FDF-4DD5-B9A4-764235D30EBD}"/>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149514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A45B-BBB5-49E5-B8F7-0D58E0DD94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4FE7BA-C0E6-43C6-8701-9A636B4CAC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DFF8BB5-9E8B-4989-B9B6-622843DC2A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1CD42E4-0A4B-4562-8B7A-382521ED6D99}"/>
              </a:ext>
            </a:extLst>
          </p:cNvPr>
          <p:cNvSpPr>
            <a:spLocks noGrp="1"/>
          </p:cNvSpPr>
          <p:nvPr>
            <p:ph type="dt" sz="half" idx="10"/>
          </p:nvPr>
        </p:nvSpPr>
        <p:spPr/>
        <p:txBody>
          <a:bodyPr/>
          <a:lstStyle/>
          <a:p>
            <a:fld id="{7FCD48E2-E766-4886-BF0F-4650CE5DC8B0}" type="datetimeFigureOut">
              <a:rPr lang="en-GB" smtClean="0"/>
              <a:t>25/10/2018</a:t>
            </a:fld>
            <a:endParaRPr lang="en-GB"/>
          </a:p>
        </p:txBody>
      </p:sp>
      <p:sp>
        <p:nvSpPr>
          <p:cNvPr id="6" name="Footer Placeholder 5">
            <a:extLst>
              <a:ext uri="{FF2B5EF4-FFF2-40B4-BE49-F238E27FC236}">
                <a16:creationId xmlns:a16="http://schemas.microsoft.com/office/drawing/2014/main" id="{18C7C242-DACE-4568-8085-589BA4074F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89A8A6-1862-4F23-9A29-7CC8D8D06CF3}"/>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180985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ADEB-7C80-4EA8-AC44-73037B97ACD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7DF660-3B13-47C3-B8AB-62F360880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51676F-FD49-4475-AC8C-72E1BB5778A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A11EDC-DAC0-4814-8C1A-DC1E6C338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0B9ED5-669A-4E59-AB37-77E23781E7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3EE523E-2077-4E48-B468-92A8F2BDBC99}"/>
              </a:ext>
            </a:extLst>
          </p:cNvPr>
          <p:cNvSpPr>
            <a:spLocks noGrp="1"/>
          </p:cNvSpPr>
          <p:nvPr>
            <p:ph type="dt" sz="half" idx="10"/>
          </p:nvPr>
        </p:nvSpPr>
        <p:spPr/>
        <p:txBody>
          <a:bodyPr/>
          <a:lstStyle/>
          <a:p>
            <a:fld id="{7FCD48E2-E766-4886-BF0F-4650CE5DC8B0}" type="datetimeFigureOut">
              <a:rPr lang="en-GB" smtClean="0"/>
              <a:t>25/10/2018</a:t>
            </a:fld>
            <a:endParaRPr lang="en-GB"/>
          </a:p>
        </p:txBody>
      </p:sp>
      <p:sp>
        <p:nvSpPr>
          <p:cNvPr id="8" name="Footer Placeholder 7">
            <a:extLst>
              <a:ext uri="{FF2B5EF4-FFF2-40B4-BE49-F238E27FC236}">
                <a16:creationId xmlns:a16="http://schemas.microsoft.com/office/drawing/2014/main" id="{13009337-2A67-4F9C-BC0B-0641BA6AEBF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1DB2A18-D3CD-49B7-830F-884C990AAA40}"/>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3298002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F0294-F6CE-4801-B1A1-B7222547D96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3336F-DA9A-4D4D-80B4-52C4FFBDA4BD}"/>
              </a:ext>
            </a:extLst>
          </p:cNvPr>
          <p:cNvSpPr>
            <a:spLocks noGrp="1"/>
          </p:cNvSpPr>
          <p:nvPr>
            <p:ph type="dt" sz="half" idx="10"/>
          </p:nvPr>
        </p:nvSpPr>
        <p:spPr/>
        <p:txBody>
          <a:bodyPr/>
          <a:lstStyle/>
          <a:p>
            <a:fld id="{7FCD48E2-E766-4886-BF0F-4650CE5DC8B0}" type="datetimeFigureOut">
              <a:rPr lang="en-GB" smtClean="0"/>
              <a:t>25/10/2018</a:t>
            </a:fld>
            <a:endParaRPr lang="en-GB"/>
          </a:p>
        </p:txBody>
      </p:sp>
      <p:sp>
        <p:nvSpPr>
          <p:cNvPr id="4" name="Footer Placeholder 3">
            <a:extLst>
              <a:ext uri="{FF2B5EF4-FFF2-40B4-BE49-F238E27FC236}">
                <a16:creationId xmlns:a16="http://schemas.microsoft.com/office/drawing/2014/main" id="{F077144B-FC7E-4D8D-90FF-06ED9C7F211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BAB6A7A-88B3-4827-AEF5-658695E2F11E}"/>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218527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C9A5C3-BFB8-4D46-B081-6AEDF688BBCD}"/>
              </a:ext>
            </a:extLst>
          </p:cNvPr>
          <p:cNvSpPr>
            <a:spLocks noGrp="1"/>
          </p:cNvSpPr>
          <p:nvPr>
            <p:ph type="dt" sz="half" idx="10"/>
          </p:nvPr>
        </p:nvSpPr>
        <p:spPr/>
        <p:txBody>
          <a:bodyPr/>
          <a:lstStyle/>
          <a:p>
            <a:fld id="{7FCD48E2-E766-4886-BF0F-4650CE5DC8B0}" type="datetimeFigureOut">
              <a:rPr lang="en-GB" smtClean="0"/>
              <a:t>25/10/2018</a:t>
            </a:fld>
            <a:endParaRPr lang="en-GB"/>
          </a:p>
        </p:txBody>
      </p:sp>
      <p:sp>
        <p:nvSpPr>
          <p:cNvPr id="3" name="Footer Placeholder 2">
            <a:extLst>
              <a:ext uri="{FF2B5EF4-FFF2-40B4-BE49-F238E27FC236}">
                <a16:creationId xmlns:a16="http://schemas.microsoft.com/office/drawing/2014/main" id="{C7EE5455-8CAC-4650-A03C-6834198663E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4BE0365-C8FF-49B0-B73C-897627CC2CD5}"/>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1461095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A88D-A54B-4FF4-8CE1-5CD4FD7C03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E48DBD0-262F-463C-8676-C762EDC447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891C43A-69C9-4333-931A-CE1033BE5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0E4333-6BF6-4808-AA42-A1FD5A1CD49C}"/>
              </a:ext>
            </a:extLst>
          </p:cNvPr>
          <p:cNvSpPr>
            <a:spLocks noGrp="1"/>
          </p:cNvSpPr>
          <p:nvPr>
            <p:ph type="dt" sz="half" idx="10"/>
          </p:nvPr>
        </p:nvSpPr>
        <p:spPr/>
        <p:txBody>
          <a:bodyPr/>
          <a:lstStyle/>
          <a:p>
            <a:fld id="{7FCD48E2-E766-4886-BF0F-4650CE5DC8B0}" type="datetimeFigureOut">
              <a:rPr lang="en-GB" smtClean="0"/>
              <a:t>25/10/2018</a:t>
            </a:fld>
            <a:endParaRPr lang="en-GB"/>
          </a:p>
        </p:txBody>
      </p:sp>
      <p:sp>
        <p:nvSpPr>
          <p:cNvPr id="6" name="Footer Placeholder 5">
            <a:extLst>
              <a:ext uri="{FF2B5EF4-FFF2-40B4-BE49-F238E27FC236}">
                <a16:creationId xmlns:a16="http://schemas.microsoft.com/office/drawing/2014/main" id="{23617E55-819F-48FD-BBFC-567056A4CA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2945DB-0387-485A-930F-80133ACB17C9}"/>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265751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FB1E-7B3C-43EF-A359-72935E9D81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E3C3704-3EF0-49D8-9897-B8A8EBCC45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774C12C-FA6E-4107-82D7-AE30B9080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C7D624-202D-4548-9F36-D4F3E694C7B9}"/>
              </a:ext>
            </a:extLst>
          </p:cNvPr>
          <p:cNvSpPr>
            <a:spLocks noGrp="1"/>
          </p:cNvSpPr>
          <p:nvPr>
            <p:ph type="dt" sz="half" idx="10"/>
          </p:nvPr>
        </p:nvSpPr>
        <p:spPr/>
        <p:txBody>
          <a:bodyPr/>
          <a:lstStyle/>
          <a:p>
            <a:fld id="{7FCD48E2-E766-4886-BF0F-4650CE5DC8B0}" type="datetimeFigureOut">
              <a:rPr lang="en-GB" smtClean="0"/>
              <a:t>25/10/2018</a:t>
            </a:fld>
            <a:endParaRPr lang="en-GB"/>
          </a:p>
        </p:txBody>
      </p:sp>
      <p:sp>
        <p:nvSpPr>
          <p:cNvPr id="6" name="Footer Placeholder 5">
            <a:extLst>
              <a:ext uri="{FF2B5EF4-FFF2-40B4-BE49-F238E27FC236}">
                <a16:creationId xmlns:a16="http://schemas.microsoft.com/office/drawing/2014/main" id="{8F63D3B2-A119-4C59-A052-28D953F369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012CDF-41EF-45FA-A73A-1577069A5B79}"/>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213044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266BEB-BE78-4C61-A471-1930F53F3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8B97D5-CCC2-4182-A374-5AF3DD91AE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A7F0D3-0CC5-48F3-8269-766964F7D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D48E2-E766-4886-BF0F-4650CE5DC8B0}" type="datetimeFigureOut">
              <a:rPr lang="en-GB" smtClean="0"/>
              <a:t>25/10/2018</a:t>
            </a:fld>
            <a:endParaRPr lang="en-GB"/>
          </a:p>
        </p:txBody>
      </p:sp>
      <p:sp>
        <p:nvSpPr>
          <p:cNvPr id="5" name="Footer Placeholder 4">
            <a:extLst>
              <a:ext uri="{FF2B5EF4-FFF2-40B4-BE49-F238E27FC236}">
                <a16:creationId xmlns:a16="http://schemas.microsoft.com/office/drawing/2014/main" id="{EE9947CC-4BA2-4DF6-833B-4C5F5FF4B7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8EB7B78-40AD-4E4C-9769-D0B18F6791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19C78-EB4A-4B04-80B3-AB3794D349FA}" type="slidenum">
              <a:rPr lang="en-GB" smtClean="0"/>
              <a:t>‹#›</a:t>
            </a:fld>
            <a:endParaRPr lang="en-GB"/>
          </a:p>
        </p:txBody>
      </p:sp>
    </p:spTree>
    <p:extLst>
      <p:ext uri="{BB962C8B-B14F-4D97-AF65-F5344CB8AC3E}">
        <p14:creationId xmlns:p14="http://schemas.microsoft.com/office/powerpoint/2010/main" val="2073200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chalmers@napi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philosophicaldisquisitions.blogspot.com/2013/02/feedback.html"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theworstprogrammerever.com/post/scrum-is-life/"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ackoverflow.com/questions/687731/breadth-first-vs-depth-first" TargetMode="External"/><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ommons.wikimedia.org/wiki/File:Spotify_logo_horizontal_black.jpg" TargetMode="External"/><Relationship Id="rId7" Type="http://schemas.openxmlformats.org/officeDocument/2006/relationships/hyperlink" Target="https://creativecommons.org/licenses/by/3.0/" TargetMode="External"/><Relationship Id="rId2" Type="http://schemas.openxmlformats.org/officeDocument/2006/relationships/image" Target="../media/image7.jpg"/><Relationship Id="rId1" Type="http://schemas.openxmlformats.org/officeDocument/2006/relationships/slideLayout" Target="../slideLayouts/slideLayout4.xml"/><Relationship Id="rId6" Type="http://schemas.openxmlformats.org/officeDocument/2006/relationships/hyperlink" Target="https://creativecommons.org/licenses/by-sa/3.0/" TargetMode="External"/><Relationship Id="rId5" Type="http://schemas.openxmlformats.org/officeDocument/2006/relationships/hyperlink" Target="http://whatchareading.com/havent-forgotten-k-jessica-jones/" TargetMode="Externa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hyperlink" Target="https://demaya.de/kanboard-kategorien-und-automatische-aktionen/" TargetMode="Externa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leanessays.com/2010/11/managing-pipeline.html" TargetMode="External"/><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blackswanfarming.com/four-steps-to-quantifying-cost-of-delay/"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ventilab.org/2012/11/25/avviso-flow-limitation-nei-pazienti-in-ventilazione-meccanica-progetto-di-studio-collaborativo/" TargetMode="External"/><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viatesting.com/understanding-lean-software-development/#respond"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regularsolamente.blogspot.com/2011/03/de-vuelta-blogcasa.html" TargetMode="Externa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geek-and-poke.com/geekandpoke/2013/8/26/refactoring-is-key" TargetMode="External"/><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publicdomainpictures.net/view-image.php?image=60908&amp;picture=egg-and-hammer" TargetMode="External"/><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en.wikipedia.org/wiki/Lean_software_development"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knowledgeblob.com/agile/lean-tool-seeing-waste/"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Value_stream_mappin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C6EA8-5E33-4122-A7D0-A96B96A7017E}"/>
              </a:ext>
            </a:extLst>
          </p:cNvPr>
          <p:cNvSpPr>
            <a:spLocks noGrp="1"/>
          </p:cNvSpPr>
          <p:nvPr>
            <p:ph type="ctrTitle"/>
          </p:nvPr>
        </p:nvSpPr>
        <p:spPr/>
        <p:txBody>
          <a:bodyPr/>
          <a:lstStyle/>
          <a:p>
            <a:r>
              <a:rPr lang="en-GB" dirty="0"/>
              <a:t>Lean Software Development</a:t>
            </a:r>
          </a:p>
        </p:txBody>
      </p:sp>
      <p:sp>
        <p:nvSpPr>
          <p:cNvPr id="3" name="Subtitle 2">
            <a:extLst>
              <a:ext uri="{FF2B5EF4-FFF2-40B4-BE49-F238E27FC236}">
                <a16:creationId xmlns:a16="http://schemas.microsoft.com/office/drawing/2014/main" id="{A7721171-3C96-4FEB-A396-69DCF678E460}"/>
              </a:ext>
            </a:extLst>
          </p:cNvPr>
          <p:cNvSpPr>
            <a:spLocks noGrp="1"/>
          </p:cNvSpPr>
          <p:nvPr>
            <p:ph type="subTitle" idx="1"/>
          </p:nvPr>
        </p:nvSpPr>
        <p:spPr/>
        <p:txBody>
          <a:bodyPr/>
          <a:lstStyle/>
          <a:p>
            <a:r>
              <a:rPr lang="en-GB" dirty="0"/>
              <a:t>SET08103 Software Engineering Methods</a:t>
            </a:r>
          </a:p>
          <a:p>
            <a:r>
              <a:rPr lang="en-GB" dirty="0"/>
              <a:t>Dr Kevin Chalmers</a:t>
            </a:r>
          </a:p>
          <a:p>
            <a:r>
              <a:rPr lang="en-GB" dirty="0">
                <a:hlinkClick r:id="rId2"/>
              </a:rPr>
              <a:t>k.chalmers@napier.ac.uk</a:t>
            </a:r>
            <a:endParaRPr lang="en-GB" dirty="0"/>
          </a:p>
        </p:txBody>
      </p:sp>
    </p:spTree>
    <p:extLst>
      <p:ext uri="{BB962C8B-B14F-4D97-AF65-F5344CB8AC3E}">
        <p14:creationId xmlns:p14="http://schemas.microsoft.com/office/powerpoint/2010/main" val="259264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6BD8-7E01-4B3E-83FD-AF9D235657CB}"/>
              </a:ext>
            </a:extLst>
          </p:cNvPr>
          <p:cNvSpPr>
            <a:spLocks noGrp="1"/>
          </p:cNvSpPr>
          <p:nvPr>
            <p:ph type="title"/>
          </p:nvPr>
        </p:nvSpPr>
        <p:spPr/>
        <p:txBody>
          <a:bodyPr/>
          <a:lstStyle/>
          <a:p>
            <a:r>
              <a:rPr lang="en-GB" dirty="0"/>
              <a:t>Amplify Learning</a:t>
            </a:r>
          </a:p>
        </p:txBody>
      </p:sp>
      <p:sp>
        <p:nvSpPr>
          <p:cNvPr id="3" name="Content Placeholder 2">
            <a:extLst>
              <a:ext uri="{FF2B5EF4-FFF2-40B4-BE49-F238E27FC236}">
                <a16:creationId xmlns:a16="http://schemas.microsoft.com/office/drawing/2014/main" id="{A388F7B5-744A-4B7D-A8AB-02CDF7DE2DDF}"/>
              </a:ext>
            </a:extLst>
          </p:cNvPr>
          <p:cNvSpPr>
            <a:spLocks noGrp="1"/>
          </p:cNvSpPr>
          <p:nvPr>
            <p:ph idx="1"/>
          </p:nvPr>
        </p:nvSpPr>
        <p:spPr/>
        <p:txBody>
          <a:bodyPr>
            <a:normAutofit lnSpcReduction="10000"/>
          </a:bodyPr>
          <a:lstStyle/>
          <a:p>
            <a:pPr marL="0" indent="0">
              <a:buNone/>
            </a:pPr>
            <a:r>
              <a:rPr lang="en-GB" dirty="0"/>
              <a:t>Lean requires the ability to adapt.</a:t>
            </a:r>
          </a:p>
          <a:p>
            <a:pPr marL="0" indent="0">
              <a:buNone/>
            </a:pPr>
            <a:endParaRPr lang="en-GB" dirty="0"/>
          </a:p>
          <a:p>
            <a:pPr marL="0" indent="0">
              <a:buNone/>
            </a:pPr>
            <a:r>
              <a:rPr lang="en-GB" dirty="0"/>
              <a:t>Information must be provided to the team as fast as possible.</a:t>
            </a:r>
          </a:p>
          <a:p>
            <a:pPr marL="0" indent="0">
              <a:buNone/>
            </a:pPr>
            <a:endParaRPr lang="en-GB" dirty="0"/>
          </a:p>
          <a:p>
            <a:pPr marL="0" indent="0">
              <a:buNone/>
            </a:pPr>
            <a:r>
              <a:rPr lang="en-GB" dirty="0"/>
              <a:t>Trying and failing fast is better than delaying.</a:t>
            </a:r>
          </a:p>
          <a:p>
            <a:pPr marL="0" indent="0">
              <a:buNone/>
            </a:pPr>
            <a:endParaRPr lang="en-GB" dirty="0"/>
          </a:p>
          <a:p>
            <a:pPr marL="0" indent="0">
              <a:buNone/>
            </a:pPr>
            <a:r>
              <a:rPr lang="en-GB" dirty="0"/>
              <a:t>Checkpoint progress.</a:t>
            </a:r>
          </a:p>
          <a:p>
            <a:pPr marL="0" indent="0">
              <a:buNone/>
            </a:pPr>
            <a:endParaRPr lang="en-GB" dirty="0"/>
          </a:p>
          <a:p>
            <a:pPr marL="0" indent="0">
              <a:buNone/>
            </a:pPr>
            <a:r>
              <a:rPr lang="en-GB" dirty="0"/>
              <a:t>Basically, Scrum enables this.</a:t>
            </a:r>
          </a:p>
        </p:txBody>
      </p:sp>
    </p:spTree>
    <p:extLst>
      <p:ext uri="{BB962C8B-B14F-4D97-AF65-F5344CB8AC3E}">
        <p14:creationId xmlns:p14="http://schemas.microsoft.com/office/powerpoint/2010/main" val="416696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FF1-BA43-496D-BBAC-39E679EAF6ED}"/>
              </a:ext>
            </a:extLst>
          </p:cNvPr>
          <p:cNvSpPr>
            <a:spLocks noGrp="1"/>
          </p:cNvSpPr>
          <p:nvPr>
            <p:ph type="title"/>
          </p:nvPr>
        </p:nvSpPr>
        <p:spPr/>
        <p:txBody>
          <a:bodyPr/>
          <a:lstStyle/>
          <a:p>
            <a:r>
              <a:rPr lang="en-GB" dirty="0"/>
              <a:t>Tool 3: Feedback</a:t>
            </a:r>
          </a:p>
        </p:txBody>
      </p:sp>
      <p:sp>
        <p:nvSpPr>
          <p:cNvPr id="4" name="Content Placeholder 3">
            <a:extLst>
              <a:ext uri="{FF2B5EF4-FFF2-40B4-BE49-F238E27FC236}">
                <a16:creationId xmlns:a16="http://schemas.microsoft.com/office/drawing/2014/main" id="{3AFD681F-D234-406E-9632-F9DB5B367298}"/>
              </a:ext>
            </a:extLst>
          </p:cNvPr>
          <p:cNvSpPr>
            <a:spLocks noGrp="1"/>
          </p:cNvSpPr>
          <p:nvPr>
            <p:ph sz="half" idx="1"/>
          </p:nvPr>
        </p:nvSpPr>
        <p:spPr/>
        <p:txBody>
          <a:bodyPr>
            <a:normAutofit fontScale="92500"/>
          </a:bodyPr>
          <a:lstStyle/>
          <a:p>
            <a:pPr marL="0" indent="0">
              <a:buNone/>
            </a:pPr>
            <a:r>
              <a:rPr lang="en-GB" dirty="0"/>
              <a:t>This is why we give and want feedback – to amplify learning.</a:t>
            </a:r>
          </a:p>
          <a:p>
            <a:pPr marL="0" indent="0">
              <a:buNone/>
            </a:pPr>
            <a:endParaRPr lang="en-GB" dirty="0"/>
          </a:p>
          <a:p>
            <a:pPr marL="0" indent="0">
              <a:buNone/>
            </a:pPr>
            <a:r>
              <a:rPr lang="en-GB" dirty="0"/>
              <a:t>Points to consider:</a:t>
            </a:r>
          </a:p>
          <a:p>
            <a:pPr lvl="1"/>
            <a:r>
              <a:rPr lang="en-GB" dirty="0"/>
              <a:t>Run tests as soon as code is written.</a:t>
            </a:r>
          </a:p>
          <a:p>
            <a:pPr lvl="1"/>
            <a:r>
              <a:rPr lang="en-GB" dirty="0"/>
              <a:t>Write code to test ideas.</a:t>
            </a:r>
          </a:p>
          <a:p>
            <a:pPr lvl="1"/>
            <a:r>
              <a:rPr lang="en-GB" dirty="0"/>
              <a:t>Provide users with potential options.</a:t>
            </a:r>
          </a:p>
          <a:p>
            <a:pPr lvl="1"/>
            <a:r>
              <a:rPr lang="en-GB" dirty="0"/>
              <a:t>Test tools rather than studying in detail.</a:t>
            </a:r>
          </a:p>
          <a:p>
            <a:pPr lvl="1"/>
            <a:r>
              <a:rPr lang="en-GB" dirty="0"/>
              <a:t>Test new ideas with web front ends.</a:t>
            </a:r>
          </a:p>
        </p:txBody>
      </p:sp>
      <p:pic>
        <p:nvPicPr>
          <p:cNvPr id="7" name="Content Placeholder 6">
            <a:extLst>
              <a:ext uri="{FF2B5EF4-FFF2-40B4-BE49-F238E27FC236}">
                <a16:creationId xmlns:a16="http://schemas.microsoft.com/office/drawing/2014/main" id="{3EA3BF5D-A348-4F3B-BB30-DF84011BBF1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50744" y="1825625"/>
            <a:ext cx="4824511" cy="4351338"/>
          </a:xfrm>
        </p:spPr>
      </p:pic>
      <p:sp>
        <p:nvSpPr>
          <p:cNvPr id="8" name="TextBox 7">
            <a:extLst>
              <a:ext uri="{FF2B5EF4-FFF2-40B4-BE49-F238E27FC236}">
                <a16:creationId xmlns:a16="http://schemas.microsoft.com/office/drawing/2014/main" id="{F6CB788F-53BE-45F9-9D67-CB4BA3A20047}"/>
              </a:ext>
            </a:extLst>
          </p:cNvPr>
          <p:cNvSpPr txBox="1"/>
          <p:nvPr/>
        </p:nvSpPr>
        <p:spPr>
          <a:xfrm>
            <a:off x="6350744" y="6176963"/>
            <a:ext cx="4824511" cy="230832"/>
          </a:xfrm>
          <a:prstGeom prst="rect">
            <a:avLst/>
          </a:prstGeom>
          <a:noFill/>
        </p:spPr>
        <p:txBody>
          <a:bodyPr wrap="square" rtlCol="0">
            <a:spAutoFit/>
          </a:bodyPr>
          <a:lstStyle/>
          <a:p>
            <a:r>
              <a:rPr lang="en-GB" sz="900">
                <a:hlinkClick r:id="rId3" tooltip="http://philosophicaldisquisitions.blogspot.com/2013/02/feedback.html"/>
              </a:rPr>
              <a:t>This Photo</a:t>
            </a:r>
            <a:r>
              <a:rPr lang="en-GB" sz="900"/>
              <a:t> by Unknown Author is licensed under </a:t>
            </a:r>
            <a:r>
              <a:rPr lang="en-GB" sz="900">
                <a:hlinkClick r:id="rId4" tooltip="https://creativecommons.org/licenses/by-nc-nd/3.0/"/>
              </a:rPr>
              <a:t>CC BY-NC-ND</a:t>
            </a:r>
            <a:endParaRPr lang="en-GB" sz="900"/>
          </a:p>
        </p:txBody>
      </p:sp>
    </p:spTree>
    <p:extLst>
      <p:ext uri="{BB962C8B-B14F-4D97-AF65-F5344CB8AC3E}">
        <p14:creationId xmlns:p14="http://schemas.microsoft.com/office/powerpoint/2010/main" val="220535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97BC-56EB-4976-BD33-42DADDD40FCE}"/>
              </a:ext>
            </a:extLst>
          </p:cNvPr>
          <p:cNvSpPr>
            <a:spLocks noGrp="1"/>
          </p:cNvSpPr>
          <p:nvPr>
            <p:ph type="title"/>
          </p:nvPr>
        </p:nvSpPr>
        <p:spPr/>
        <p:txBody>
          <a:bodyPr/>
          <a:lstStyle/>
          <a:p>
            <a:r>
              <a:rPr lang="en-GB" dirty="0"/>
              <a:t>Tool 4: Iterations</a:t>
            </a:r>
          </a:p>
        </p:txBody>
      </p:sp>
      <p:sp>
        <p:nvSpPr>
          <p:cNvPr id="4" name="Content Placeholder 3">
            <a:extLst>
              <a:ext uri="{FF2B5EF4-FFF2-40B4-BE49-F238E27FC236}">
                <a16:creationId xmlns:a16="http://schemas.microsoft.com/office/drawing/2014/main" id="{971ECC81-3F4A-4E30-85DC-0554EC9461B6}"/>
              </a:ext>
            </a:extLst>
          </p:cNvPr>
          <p:cNvSpPr>
            <a:spLocks noGrp="1"/>
          </p:cNvSpPr>
          <p:nvPr>
            <p:ph sz="half" idx="1"/>
          </p:nvPr>
        </p:nvSpPr>
        <p:spPr/>
        <p:txBody>
          <a:bodyPr/>
          <a:lstStyle/>
          <a:p>
            <a:pPr marL="0" indent="0">
              <a:buNone/>
            </a:pPr>
            <a:r>
              <a:rPr lang="en-GB" dirty="0"/>
              <a:t>We covered this idea in Lecture 2 on Scrum.</a:t>
            </a:r>
          </a:p>
        </p:txBody>
      </p:sp>
      <p:pic>
        <p:nvPicPr>
          <p:cNvPr id="7" name="Content Placeholder 6">
            <a:extLst>
              <a:ext uri="{FF2B5EF4-FFF2-40B4-BE49-F238E27FC236}">
                <a16:creationId xmlns:a16="http://schemas.microsoft.com/office/drawing/2014/main" id="{B4BCC1B4-D560-4B4E-B71B-2D40EEE6A846}"/>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415757"/>
            <a:ext cx="5181600" cy="3171073"/>
          </a:xfrm>
        </p:spPr>
      </p:pic>
      <p:sp>
        <p:nvSpPr>
          <p:cNvPr id="8" name="TextBox 7">
            <a:extLst>
              <a:ext uri="{FF2B5EF4-FFF2-40B4-BE49-F238E27FC236}">
                <a16:creationId xmlns:a16="http://schemas.microsoft.com/office/drawing/2014/main" id="{59912B30-7C5C-4D8C-9149-2386CF396772}"/>
              </a:ext>
            </a:extLst>
          </p:cNvPr>
          <p:cNvSpPr txBox="1"/>
          <p:nvPr/>
        </p:nvSpPr>
        <p:spPr>
          <a:xfrm>
            <a:off x="6172200" y="5586830"/>
            <a:ext cx="5181600" cy="230832"/>
          </a:xfrm>
          <a:prstGeom prst="rect">
            <a:avLst/>
          </a:prstGeom>
          <a:noFill/>
        </p:spPr>
        <p:txBody>
          <a:bodyPr wrap="square" rtlCol="0">
            <a:spAutoFit/>
          </a:bodyPr>
          <a:lstStyle/>
          <a:p>
            <a:r>
              <a:rPr lang="en-GB" sz="900">
                <a:hlinkClick r:id="rId3" tooltip="https://theworstprogrammerever.com/post/scrum-is-life/"/>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875501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6BD8-7E01-4B3E-83FD-AF9D235657CB}"/>
              </a:ext>
            </a:extLst>
          </p:cNvPr>
          <p:cNvSpPr>
            <a:spLocks noGrp="1"/>
          </p:cNvSpPr>
          <p:nvPr>
            <p:ph type="title"/>
          </p:nvPr>
        </p:nvSpPr>
        <p:spPr/>
        <p:txBody>
          <a:bodyPr/>
          <a:lstStyle/>
          <a:p>
            <a:r>
              <a:rPr lang="en-GB" dirty="0"/>
              <a:t>Tool 5: Synchronisation</a:t>
            </a:r>
          </a:p>
        </p:txBody>
      </p:sp>
      <p:sp>
        <p:nvSpPr>
          <p:cNvPr id="3" name="Content Placeholder 2">
            <a:extLst>
              <a:ext uri="{FF2B5EF4-FFF2-40B4-BE49-F238E27FC236}">
                <a16:creationId xmlns:a16="http://schemas.microsoft.com/office/drawing/2014/main" id="{A388F7B5-744A-4B7D-A8AB-02CDF7DE2DDF}"/>
              </a:ext>
            </a:extLst>
          </p:cNvPr>
          <p:cNvSpPr>
            <a:spLocks noGrp="1"/>
          </p:cNvSpPr>
          <p:nvPr>
            <p:ph idx="1"/>
          </p:nvPr>
        </p:nvSpPr>
        <p:spPr/>
        <p:txBody>
          <a:bodyPr/>
          <a:lstStyle/>
          <a:p>
            <a:pPr marL="0" indent="0">
              <a:buNone/>
            </a:pPr>
            <a:r>
              <a:rPr lang="en-GB" dirty="0"/>
              <a:t>The team must synchronise often to ensure changes don’t break the build.</a:t>
            </a:r>
          </a:p>
          <a:p>
            <a:pPr marL="0" indent="0">
              <a:buNone/>
            </a:pPr>
            <a:endParaRPr lang="en-GB" dirty="0"/>
          </a:p>
          <a:p>
            <a:pPr marL="0" indent="0">
              <a:buNone/>
            </a:pPr>
            <a:r>
              <a:rPr lang="en-GB" dirty="0"/>
              <a:t>Some rules of thumb:</a:t>
            </a:r>
          </a:p>
          <a:p>
            <a:pPr lvl="1"/>
            <a:r>
              <a:rPr lang="en-GB" dirty="0"/>
              <a:t>Work on small features and merge them into develop on completion.</a:t>
            </a:r>
          </a:p>
          <a:p>
            <a:pPr lvl="1"/>
            <a:r>
              <a:rPr lang="en-GB" dirty="0"/>
              <a:t>All team members should synchronise their work each day.</a:t>
            </a:r>
          </a:p>
          <a:p>
            <a:pPr lvl="1"/>
            <a:r>
              <a:rPr lang="en-GB" dirty="0"/>
              <a:t>Every day, necessary tests are run to ensure the system builds and runs.</a:t>
            </a:r>
          </a:p>
        </p:txBody>
      </p:sp>
    </p:spTree>
    <p:extLst>
      <p:ext uri="{BB962C8B-B14F-4D97-AF65-F5344CB8AC3E}">
        <p14:creationId xmlns:p14="http://schemas.microsoft.com/office/powerpoint/2010/main" val="277682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FF1-BA43-496D-BBAC-39E679EAF6ED}"/>
              </a:ext>
            </a:extLst>
          </p:cNvPr>
          <p:cNvSpPr>
            <a:spLocks noGrp="1"/>
          </p:cNvSpPr>
          <p:nvPr>
            <p:ph type="title"/>
          </p:nvPr>
        </p:nvSpPr>
        <p:spPr/>
        <p:txBody>
          <a:bodyPr/>
          <a:lstStyle/>
          <a:p>
            <a:r>
              <a:rPr lang="en-GB" dirty="0"/>
              <a:t>Tool 6: Set-based Development</a:t>
            </a:r>
          </a:p>
        </p:txBody>
      </p:sp>
      <p:sp>
        <p:nvSpPr>
          <p:cNvPr id="4" name="Text Placeholder 3">
            <a:extLst>
              <a:ext uri="{FF2B5EF4-FFF2-40B4-BE49-F238E27FC236}">
                <a16:creationId xmlns:a16="http://schemas.microsoft.com/office/drawing/2014/main" id="{D90F507D-E1FC-4458-9AEB-2EE61219B9EB}"/>
              </a:ext>
            </a:extLst>
          </p:cNvPr>
          <p:cNvSpPr>
            <a:spLocks noGrp="1"/>
          </p:cNvSpPr>
          <p:nvPr>
            <p:ph type="body" idx="1"/>
          </p:nvPr>
        </p:nvSpPr>
        <p:spPr/>
        <p:txBody>
          <a:bodyPr/>
          <a:lstStyle/>
          <a:p>
            <a:r>
              <a:rPr lang="en-GB" dirty="0"/>
              <a:t>Point-based problem solving</a:t>
            </a:r>
          </a:p>
        </p:txBody>
      </p:sp>
      <p:sp>
        <p:nvSpPr>
          <p:cNvPr id="5" name="Content Placeholder 4">
            <a:extLst>
              <a:ext uri="{FF2B5EF4-FFF2-40B4-BE49-F238E27FC236}">
                <a16:creationId xmlns:a16="http://schemas.microsoft.com/office/drawing/2014/main" id="{CBD30239-9F75-48B2-BDBF-55F5200FD4E3}"/>
              </a:ext>
            </a:extLst>
          </p:cNvPr>
          <p:cNvSpPr>
            <a:spLocks noGrp="1"/>
          </p:cNvSpPr>
          <p:nvPr>
            <p:ph sz="half" idx="2"/>
          </p:nvPr>
        </p:nvSpPr>
        <p:spPr/>
        <p:txBody>
          <a:bodyPr/>
          <a:lstStyle/>
          <a:p>
            <a:pPr marL="0" indent="0">
              <a:buNone/>
            </a:pPr>
            <a:r>
              <a:rPr lang="en-GB" dirty="0"/>
              <a:t>Meet at 10.00?</a:t>
            </a:r>
          </a:p>
          <a:p>
            <a:pPr marL="0" indent="0">
              <a:buNone/>
            </a:pPr>
            <a:r>
              <a:rPr lang="en-GB" dirty="0"/>
              <a:t>No, how about 2:00?</a:t>
            </a:r>
          </a:p>
          <a:p>
            <a:pPr marL="0" indent="0">
              <a:buNone/>
            </a:pPr>
            <a:r>
              <a:rPr lang="en-GB" dirty="0"/>
              <a:t>No, how about 3:00?</a:t>
            </a:r>
          </a:p>
          <a:p>
            <a:pPr marL="0" indent="0">
              <a:buNone/>
            </a:pPr>
            <a:r>
              <a:rPr lang="en-GB" dirty="0"/>
              <a:t>No, how about 9:00?</a:t>
            </a:r>
          </a:p>
          <a:p>
            <a:pPr marL="0" indent="0">
              <a:buNone/>
            </a:pPr>
            <a:r>
              <a:rPr lang="en-GB" dirty="0"/>
              <a:t>etc.</a:t>
            </a:r>
          </a:p>
        </p:txBody>
      </p:sp>
      <p:sp>
        <p:nvSpPr>
          <p:cNvPr id="6" name="Text Placeholder 5">
            <a:extLst>
              <a:ext uri="{FF2B5EF4-FFF2-40B4-BE49-F238E27FC236}">
                <a16:creationId xmlns:a16="http://schemas.microsoft.com/office/drawing/2014/main" id="{F21DF516-0E1D-47D4-89C8-10E5C42F2041}"/>
              </a:ext>
            </a:extLst>
          </p:cNvPr>
          <p:cNvSpPr>
            <a:spLocks noGrp="1"/>
          </p:cNvSpPr>
          <p:nvPr>
            <p:ph type="body" sz="quarter" idx="3"/>
          </p:nvPr>
        </p:nvSpPr>
        <p:spPr/>
        <p:txBody>
          <a:bodyPr/>
          <a:lstStyle/>
          <a:p>
            <a:r>
              <a:rPr lang="en-GB" dirty="0"/>
              <a:t>Set-based problem solving</a:t>
            </a:r>
          </a:p>
        </p:txBody>
      </p:sp>
      <p:sp>
        <p:nvSpPr>
          <p:cNvPr id="7" name="Content Placeholder 6">
            <a:extLst>
              <a:ext uri="{FF2B5EF4-FFF2-40B4-BE49-F238E27FC236}">
                <a16:creationId xmlns:a16="http://schemas.microsoft.com/office/drawing/2014/main" id="{50321783-0A35-45B8-B0FF-0EC289FF638F}"/>
              </a:ext>
            </a:extLst>
          </p:cNvPr>
          <p:cNvSpPr>
            <a:spLocks noGrp="1"/>
          </p:cNvSpPr>
          <p:nvPr>
            <p:ph sz="quarter" idx="4"/>
          </p:nvPr>
        </p:nvSpPr>
        <p:spPr/>
        <p:txBody>
          <a:bodyPr/>
          <a:lstStyle/>
          <a:p>
            <a:pPr marL="0" indent="0">
              <a:buNone/>
            </a:pPr>
            <a:r>
              <a:rPr lang="en-GB" dirty="0"/>
              <a:t>I can meet between 10:00 and 12:00 or 3:00 and 5:00.</a:t>
            </a:r>
          </a:p>
          <a:p>
            <a:pPr marL="0" indent="0">
              <a:buNone/>
            </a:pPr>
            <a:r>
              <a:rPr lang="en-GB" dirty="0"/>
              <a:t>OK, let’s meet 12:00 to 1:00.</a:t>
            </a:r>
          </a:p>
        </p:txBody>
      </p:sp>
    </p:spTree>
    <p:extLst>
      <p:ext uri="{BB962C8B-B14F-4D97-AF65-F5344CB8AC3E}">
        <p14:creationId xmlns:p14="http://schemas.microsoft.com/office/powerpoint/2010/main" val="1870008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1D0E65-525A-49EC-B8E6-0DDDADE72893}"/>
              </a:ext>
            </a:extLst>
          </p:cNvPr>
          <p:cNvSpPr>
            <a:spLocks noGrp="1"/>
          </p:cNvSpPr>
          <p:nvPr>
            <p:ph type="title"/>
          </p:nvPr>
        </p:nvSpPr>
        <p:spPr/>
        <p:txBody>
          <a:bodyPr/>
          <a:lstStyle/>
          <a:p>
            <a:r>
              <a:rPr lang="en-GB" dirty="0"/>
              <a:t>Decide as Late as Possible</a:t>
            </a:r>
          </a:p>
        </p:txBody>
      </p:sp>
      <p:sp>
        <p:nvSpPr>
          <p:cNvPr id="5" name="Text Placeholder 4">
            <a:extLst>
              <a:ext uri="{FF2B5EF4-FFF2-40B4-BE49-F238E27FC236}">
                <a16:creationId xmlns:a16="http://schemas.microsoft.com/office/drawing/2014/main" id="{22322044-CEEC-477B-B48C-4D401D9888F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90446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6BD8-7E01-4B3E-83FD-AF9D235657CB}"/>
              </a:ext>
            </a:extLst>
          </p:cNvPr>
          <p:cNvSpPr>
            <a:spLocks noGrp="1"/>
          </p:cNvSpPr>
          <p:nvPr>
            <p:ph type="title"/>
          </p:nvPr>
        </p:nvSpPr>
        <p:spPr/>
        <p:txBody>
          <a:bodyPr/>
          <a:lstStyle/>
          <a:p>
            <a:r>
              <a:rPr lang="en-GB" dirty="0"/>
              <a:t>Decide as Late as Possible</a:t>
            </a:r>
          </a:p>
        </p:txBody>
      </p:sp>
      <p:sp>
        <p:nvSpPr>
          <p:cNvPr id="3" name="Content Placeholder 2">
            <a:extLst>
              <a:ext uri="{FF2B5EF4-FFF2-40B4-BE49-F238E27FC236}">
                <a16:creationId xmlns:a16="http://schemas.microsoft.com/office/drawing/2014/main" id="{A388F7B5-744A-4B7D-A8AB-02CDF7DE2DDF}"/>
              </a:ext>
            </a:extLst>
          </p:cNvPr>
          <p:cNvSpPr>
            <a:spLocks noGrp="1"/>
          </p:cNvSpPr>
          <p:nvPr>
            <p:ph idx="1"/>
          </p:nvPr>
        </p:nvSpPr>
        <p:spPr/>
        <p:txBody>
          <a:bodyPr/>
          <a:lstStyle/>
          <a:p>
            <a:pPr marL="0" indent="0">
              <a:buNone/>
            </a:pPr>
            <a:r>
              <a:rPr lang="en-GB" dirty="0"/>
              <a:t>Business requirements change which impacts software requirements.</a:t>
            </a:r>
          </a:p>
          <a:p>
            <a:pPr marL="0" indent="0">
              <a:buNone/>
            </a:pPr>
            <a:endParaRPr lang="en-GB" dirty="0"/>
          </a:p>
          <a:p>
            <a:pPr marL="0" indent="0">
              <a:buNone/>
            </a:pPr>
            <a:r>
              <a:rPr lang="en-GB" dirty="0"/>
              <a:t>Flexibility allows adapting to these changes.</a:t>
            </a:r>
          </a:p>
          <a:p>
            <a:pPr marL="0" indent="0">
              <a:buNone/>
            </a:pPr>
            <a:endParaRPr lang="en-GB" dirty="0"/>
          </a:p>
          <a:p>
            <a:pPr marL="0" indent="0">
              <a:buNone/>
            </a:pPr>
            <a:r>
              <a:rPr lang="en-GB" dirty="0"/>
              <a:t>This principle means delay a decision as long as possible.  Deliver features fast (next principle) but don’t decide which features or how until you are ready.</a:t>
            </a:r>
          </a:p>
        </p:txBody>
      </p:sp>
    </p:spTree>
    <p:extLst>
      <p:ext uri="{BB962C8B-B14F-4D97-AF65-F5344CB8AC3E}">
        <p14:creationId xmlns:p14="http://schemas.microsoft.com/office/powerpoint/2010/main" val="384750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FF1-BA43-496D-BBAC-39E679EAF6ED}"/>
              </a:ext>
            </a:extLst>
          </p:cNvPr>
          <p:cNvSpPr>
            <a:spLocks noGrp="1"/>
          </p:cNvSpPr>
          <p:nvPr>
            <p:ph type="title"/>
          </p:nvPr>
        </p:nvSpPr>
        <p:spPr/>
        <p:txBody>
          <a:bodyPr/>
          <a:lstStyle/>
          <a:p>
            <a:r>
              <a:rPr lang="en-GB" dirty="0"/>
              <a:t>Tool 7: Options Thinking</a:t>
            </a:r>
          </a:p>
        </p:txBody>
      </p:sp>
      <p:sp>
        <p:nvSpPr>
          <p:cNvPr id="4" name="Content Placeholder 3">
            <a:extLst>
              <a:ext uri="{FF2B5EF4-FFF2-40B4-BE49-F238E27FC236}">
                <a16:creationId xmlns:a16="http://schemas.microsoft.com/office/drawing/2014/main" id="{4D10C608-5F19-40AF-9BD7-A20B819D2F2F}"/>
              </a:ext>
            </a:extLst>
          </p:cNvPr>
          <p:cNvSpPr>
            <a:spLocks noGrp="1"/>
          </p:cNvSpPr>
          <p:nvPr>
            <p:ph sz="half" idx="1"/>
          </p:nvPr>
        </p:nvSpPr>
        <p:spPr/>
        <p:txBody>
          <a:bodyPr/>
          <a:lstStyle/>
          <a:p>
            <a:pPr marL="0" indent="0">
              <a:buNone/>
            </a:pPr>
            <a:r>
              <a:rPr lang="en-GB" dirty="0"/>
              <a:t>Microsoft 1988:</a:t>
            </a:r>
          </a:p>
          <a:p>
            <a:pPr marL="0" indent="0">
              <a:buNone/>
            </a:pPr>
            <a:endParaRPr lang="en-GB" dirty="0"/>
          </a:p>
          <a:p>
            <a:r>
              <a:rPr lang="en-GB" dirty="0"/>
              <a:t>Push DOS and early Windows.</a:t>
            </a:r>
          </a:p>
          <a:p>
            <a:r>
              <a:rPr lang="en-GB" dirty="0"/>
              <a:t>Push OS/2 for IBM.</a:t>
            </a:r>
          </a:p>
          <a:p>
            <a:r>
              <a:rPr lang="en-GB" dirty="0"/>
              <a:t>Version of UNIX.</a:t>
            </a:r>
          </a:p>
          <a:p>
            <a:r>
              <a:rPr lang="en-GB" dirty="0"/>
              <a:t>Word and Excel.</a:t>
            </a:r>
          </a:p>
        </p:txBody>
      </p:sp>
      <p:sp>
        <p:nvSpPr>
          <p:cNvPr id="5" name="Content Placeholder 4">
            <a:extLst>
              <a:ext uri="{FF2B5EF4-FFF2-40B4-BE49-F238E27FC236}">
                <a16:creationId xmlns:a16="http://schemas.microsoft.com/office/drawing/2014/main" id="{39385E7B-48CD-4A4E-91F2-750698C4EA1A}"/>
              </a:ext>
            </a:extLst>
          </p:cNvPr>
          <p:cNvSpPr>
            <a:spLocks noGrp="1"/>
          </p:cNvSpPr>
          <p:nvPr>
            <p:ph sz="half" idx="2"/>
          </p:nvPr>
        </p:nvSpPr>
        <p:spPr/>
        <p:txBody>
          <a:bodyPr/>
          <a:lstStyle/>
          <a:p>
            <a:pPr marL="0" indent="0">
              <a:buNone/>
            </a:pPr>
            <a:r>
              <a:rPr lang="en-GB" dirty="0"/>
              <a:t>No dominant platform in 1988:</a:t>
            </a:r>
          </a:p>
          <a:p>
            <a:pPr marL="0" indent="0">
              <a:buNone/>
            </a:pPr>
            <a:endParaRPr lang="en-GB" dirty="0"/>
          </a:p>
          <a:p>
            <a:r>
              <a:rPr lang="en-GB" dirty="0"/>
              <a:t>Main hope.  Most revenue.</a:t>
            </a:r>
          </a:p>
          <a:p>
            <a:r>
              <a:rPr lang="en-GB" dirty="0"/>
              <a:t>Back up if IBM wins.</a:t>
            </a:r>
          </a:p>
          <a:p>
            <a:r>
              <a:rPr lang="en-GB" dirty="0"/>
              <a:t>Back up if UNIX wins.</a:t>
            </a:r>
          </a:p>
          <a:p>
            <a:r>
              <a:rPr lang="en-GB" dirty="0"/>
              <a:t>Back up if Apple wins.</a:t>
            </a:r>
          </a:p>
        </p:txBody>
      </p:sp>
    </p:spTree>
    <p:extLst>
      <p:ext uri="{BB962C8B-B14F-4D97-AF65-F5344CB8AC3E}">
        <p14:creationId xmlns:p14="http://schemas.microsoft.com/office/powerpoint/2010/main" val="102870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97BC-56EB-4976-BD33-42DADDD40FCE}"/>
              </a:ext>
            </a:extLst>
          </p:cNvPr>
          <p:cNvSpPr>
            <a:spLocks noGrp="1"/>
          </p:cNvSpPr>
          <p:nvPr>
            <p:ph type="title"/>
          </p:nvPr>
        </p:nvSpPr>
        <p:spPr/>
        <p:txBody>
          <a:bodyPr/>
          <a:lstStyle/>
          <a:p>
            <a:r>
              <a:rPr lang="en-GB" dirty="0"/>
              <a:t>Tool 8: The Last Responsible Moment</a:t>
            </a:r>
          </a:p>
        </p:txBody>
      </p:sp>
      <p:sp>
        <p:nvSpPr>
          <p:cNvPr id="3" name="Content Placeholder 2">
            <a:extLst>
              <a:ext uri="{FF2B5EF4-FFF2-40B4-BE49-F238E27FC236}">
                <a16:creationId xmlns:a16="http://schemas.microsoft.com/office/drawing/2014/main" id="{2D884EA6-E550-49B1-AFE4-6C8D2F0D5076}"/>
              </a:ext>
            </a:extLst>
          </p:cNvPr>
          <p:cNvSpPr>
            <a:spLocks noGrp="1"/>
          </p:cNvSpPr>
          <p:nvPr>
            <p:ph idx="1"/>
          </p:nvPr>
        </p:nvSpPr>
        <p:spPr/>
        <p:txBody>
          <a:bodyPr>
            <a:normAutofit/>
          </a:bodyPr>
          <a:lstStyle/>
          <a:p>
            <a:pPr marL="0" indent="0">
              <a:buNone/>
            </a:pPr>
            <a:r>
              <a:rPr lang="en-GB" dirty="0"/>
              <a:t>Some strategies:</a:t>
            </a:r>
          </a:p>
          <a:p>
            <a:pPr lvl="1"/>
            <a:r>
              <a:rPr lang="en-US" dirty="0"/>
              <a:t>Share partially complete design information with customers and the team.</a:t>
            </a:r>
          </a:p>
          <a:p>
            <a:pPr lvl="1"/>
            <a:r>
              <a:rPr lang="en-US" dirty="0" err="1"/>
              <a:t>Organise</a:t>
            </a:r>
            <a:r>
              <a:rPr lang="en-US" dirty="0"/>
              <a:t> for direct, worker-to-worker collaboration. Work as a team.</a:t>
            </a:r>
          </a:p>
          <a:p>
            <a:pPr lvl="1"/>
            <a:r>
              <a:rPr lang="en-US" dirty="0"/>
              <a:t>Develop a sense of how to absorb changes. In other words, hide errors for as long as possible and fix them before they are problems. Don't aim to get everything right first time.</a:t>
            </a:r>
          </a:p>
          <a:p>
            <a:pPr lvl="1"/>
            <a:r>
              <a:rPr lang="en-US" dirty="0"/>
              <a:t>Develop a sense of what is critically important in the domain.</a:t>
            </a:r>
          </a:p>
          <a:p>
            <a:pPr lvl="1"/>
            <a:r>
              <a:rPr lang="en-US" dirty="0"/>
              <a:t>Develop a sense of when decisions must be made - don't let delayed commitment turn into no commitment.</a:t>
            </a:r>
          </a:p>
          <a:p>
            <a:pPr lvl="1"/>
            <a:r>
              <a:rPr lang="en-US" dirty="0"/>
              <a:t>Develop a quick response capability - in other words implement features quickly.</a:t>
            </a:r>
          </a:p>
          <a:p>
            <a:pPr marL="0" indent="0">
              <a:buNone/>
            </a:pPr>
            <a:endParaRPr lang="en-GB" dirty="0"/>
          </a:p>
        </p:txBody>
      </p:sp>
    </p:spTree>
    <p:extLst>
      <p:ext uri="{BB962C8B-B14F-4D97-AF65-F5344CB8AC3E}">
        <p14:creationId xmlns:p14="http://schemas.microsoft.com/office/powerpoint/2010/main" val="103365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6BD8-7E01-4B3E-83FD-AF9D235657CB}"/>
              </a:ext>
            </a:extLst>
          </p:cNvPr>
          <p:cNvSpPr>
            <a:spLocks noGrp="1"/>
          </p:cNvSpPr>
          <p:nvPr>
            <p:ph type="title"/>
          </p:nvPr>
        </p:nvSpPr>
        <p:spPr/>
        <p:txBody>
          <a:bodyPr/>
          <a:lstStyle/>
          <a:p>
            <a:r>
              <a:rPr lang="en-GB" dirty="0"/>
              <a:t>Tool 9: Making Decisions</a:t>
            </a:r>
          </a:p>
        </p:txBody>
      </p:sp>
      <p:sp>
        <p:nvSpPr>
          <p:cNvPr id="4" name="Content Placeholder 3">
            <a:extLst>
              <a:ext uri="{FF2B5EF4-FFF2-40B4-BE49-F238E27FC236}">
                <a16:creationId xmlns:a16="http://schemas.microsoft.com/office/drawing/2014/main" id="{E93D848C-8B1B-4D0A-84B2-D90EE96F2C7F}"/>
              </a:ext>
            </a:extLst>
          </p:cNvPr>
          <p:cNvSpPr>
            <a:spLocks noGrp="1"/>
          </p:cNvSpPr>
          <p:nvPr>
            <p:ph sz="half" idx="1"/>
          </p:nvPr>
        </p:nvSpPr>
        <p:spPr/>
        <p:txBody>
          <a:bodyPr>
            <a:normAutofit lnSpcReduction="10000"/>
          </a:bodyPr>
          <a:lstStyle/>
          <a:p>
            <a:pPr marL="0" indent="0">
              <a:buNone/>
            </a:pPr>
            <a:r>
              <a:rPr lang="en-GB" dirty="0"/>
              <a:t>Two approaches to problem solving:</a:t>
            </a:r>
          </a:p>
          <a:p>
            <a:pPr marL="514350" indent="-514350">
              <a:buFont typeface="+mj-lt"/>
              <a:buAutoNum type="arabicPeriod"/>
            </a:pPr>
            <a:r>
              <a:rPr lang="en-GB" dirty="0"/>
              <a:t>Breadth-first – delayed commitment.</a:t>
            </a:r>
          </a:p>
          <a:p>
            <a:pPr marL="514350" indent="-514350">
              <a:buFont typeface="+mj-lt"/>
              <a:buAutoNum type="arabicPeriod"/>
            </a:pPr>
            <a:r>
              <a:rPr lang="en-GB" dirty="0"/>
              <a:t>Depth-first – make a commitment.</a:t>
            </a:r>
          </a:p>
          <a:p>
            <a:pPr marL="0" indent="0">
              <a:buNone/>
            </a:pPr>
            <a:endParaRPr lang="en-GB" dirty="0"/>
          </a:p>
          <a:p>
            <a:pPr marL="0" indent="0">
              <a:buNone/>
            </a:pPr>
            <a:r>
              <a:rPr lang="en-GB" dirty="0"/>
              <a:t>People like depth as is reduces complexity, but it is a waster if the wrong decision is made.</a:t>
            </a:r>
          </a:p>
        </p:txBody>
      </p:sp>
      <p:pic>
        <p:nvPicPr>
          <p:cNvPr id="7" name="Content Placeholder 6">
            <a:extLst>
              <a:ext uri="{FF2B5EF4-FFF2-40B4-BE49-F238E27FC236}">
                <a16:creationId xmlns:a16="http://schemas.microsoft.com/office/drawing/2014/main" id="{5FEF4C8E-E279-4E6D-B135-F4DDBDC4FC27}"/>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02094" y="3028950"/>
            <a:ext cx="6201508" cy="1752600"/>
          </a:xfrm>
        </p:spPr>
      </p:pic>
      <p:sp>
        <p:nvSpPr>
          <p:cNvPr id="8" name="TextBox 7">
            <a:extLst>
              <a:ext uri="{FF2B5EF4-FFF2-40B4-BE49-F238E27FC236}">
                <a16:creationId xmlns:a16="http://schemas.microsoft.com/office/drawing/2014/main" id="{64269D58-3021-4F5C-9EC6-397E8A0C90B4}"/>
              </a:ext>
            </a:extLst>
          </p:cNvPr>
          <p:cNvSpPr txBox="1"/>
          <p:nvPr/>
        </p:nvSpPr>
        <p:spPr>
          <a:xfrm>
            <a:off x="6572250" y="4620419"/>
            <a:ext cx="4381500" cy="230832"/>
          </a:xfrm>
          <a:prstGeom prst="rect">
            <a:avLst/>
          </a:prstGeom>
          <a:noFill/>
        </p:spPr>
        <p:txBody>
          <a:bodyPr wrap="square" rtlCol="0">
            <a:spAutoFit/>
          </a:bodyPr>
          <a:lstStyle/>
          <a:p>
            <a:r>
              <a:rPr lang="en-GB" sz="900">
                <a:hlinkClick r:id="rId3" tooltip="http://stackoverflow.com/questions/687731/breadth-first-vs-depth-first"/>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234064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FF1-BA43-496D-BBAC-39E679EAF6ED}"/>
              </a:ext>
            </a:extLst>
          </p:cNvPr>
          <p:cNvSpPr>
            <a:spLocks noGrp="1"/>
          </p:cNvSpPr>
          <p:nvPr>
            <p:ph type="title"/>
          </p:nvPr>
        </p:nvSpPr>
        <p:spPr/>
        <p:txBody>
          <a:bodyPr/>
          <a:lstStyle/>
          <a:p>
            <a:r>
              <a:rPr lang="en-GB" dirty="0"/>
              <a:t>Behavioural Objectives for the Lecture</a:t>
            </a:r>
          </a:p>
        </p:txBody>
      </p:sp>
      <p:sp>
        <p:nvSpPr>
          <p:cNvPr id="3" name="Content Placeholder 2">
            <a:extLst>
              <a:ext uri="{FF2B5EF4-FFF2-40B4-BE49-F238E27FC236}">
                <a16:creationId xmlns:a16="http://schemas.microsoft.com/office/drawing/2014/main" id="{7D6EDB67-1AB2-4574-92F6-BFBDBE2B48E9}"/>
              </a:ext>
            </a:extLst>
          </p:cNvPr>
          <p:cNvSpPr>
            <a:spLocks noGrp="1"/>
          </p:cNvSpPr>
          <p:nvPr>
            <p:ph idx="1"/>
          </p:nvPr>
        </p:nvSpPr>
        <p:spPr/>
        <p:txBody>
          <a:bodyPr/>
          <a:lstStyle/>
          <a:p>
            <a:pPr marL="514350" indent="-514350">
              <a:buFont typeface="+mj-lt"/>
              <a:buAutoNum type="arabicPeriod"/>
            </a:pPr>
            <a:r>
              <a:rPr lang="en-GB" b="1" dirty="0"/>
              <a:t>Define</a:t>
            </a:r>
            <a:r>
              <a:rPr lang="en-GB" dirty="0"/>
              <a:t> the </a:t>
            </a:r>
            <a:r>
              <a:rPr lang="en-GB" i="1" dirty="0"/>
              <a:t>seven key principles of Lean Software Development.</a:t>
            </a:r>
          </a:p>
          <a:p>
            <a:pPr marL="514350" indent="-514350">
              <a:buFont typeface="+mj-lt"/>
              <a:buAutoNum type="arabicPeriod"/>
            </a:pPr>
            <a:r>
              <a:rPr lang="en-GB" b="1" dirty="0"/>
              <a:t>Discuss </a:t>
            </a:r>
            <a:r>
              <a:rPr lang="en-GB" dirty="0"/>
              <a:t>how </a:t>
            </a:r>
            <a:r>
              <a:rPr lang="en-GB" i="1" dirty="0"/>
              <a:t>Lean Software Development can be applied.</a:t>
            </a:r>
          </a:p>
          <a:p>
            <a:pPr marL="514350" indent="-514350">
              <a:buFont typeface="+mj-lt"/>
              <a:buAutoNum type="arabicPeriod"/>
            </a:pPr>
            <a:r>
              <a:rPr lang="en-GB" b="1" dirty="0"/>
              <a:t>Explain</a:t>
            </a:r>
            <a:r>
              <a:rPr lang="en-GB" dirty="0"/>
              <a:t> </a:t>
            </a:r>
            <a:r>
              <a:rPr lang="en-GB" i="1" dirty="0"/>
              <a:t>some of the tools for Lean Software Development.</a:t>
            </a:r>
          </a:p>
          <a:p>
            <a:pPr marL="514350" indent="-514350">
              <a:buFont typeface="+mj-lt"/>
              <a:buAutoNum type="arabicPeriod"/>
            </a:pPr>
            <a:r>
              <a:rPr lang="en-GB" b="1" dirty="0"/>
              <a:t>Identify </a:t>
            </a:r>
            <a:r>
              <a:rPr lang="en-GB" i="1" dirty="0"/>
              <a:t>Lean Software Development tools to apply to your software development process.</a:t>
            </a:r>
            <a:endParaRPr lang="en-GB" b="1" dirty="0"/>
          </a:p>
        </p:txBody>
      </p:sp>
    </p:spTree>
    <p:extLst>
      <p:ext uri="{BB962C8B-B14F-4D97-AF65-F5344CB8AC3E}">
        <p14:creationId xmlns:p14="http://schemas.microsoft.com/office/powerpoint/2010/main" val="1676766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374C13-32AC-4ABD-A737-9237222857DC}"/>
              </a:ext>
            </a:extLst>
          </p:cNvPr>
          <p:cNvSpPr>
            <a:spLocks noGrp="1"/>
          </p:cNvSpPr>
          <p:nvPr>
            <p:ph type="title"/>
          </p:nvPr>
        </p:nvSpPr>
        <p:spPr/>
        <p:txBody>
          <a:bodyPr/>
          <a:lstStyle/>
          <a:p>
            <a:r>
              <a:rPr lang="en-GB" dirty="0"/>
              <a:t>Deliver as Fast as Possible</a:t>
            </a:r>
          </a:p>
        </p:txBody>
      </p:sp>
      <p:sp>
        <p:nvSpPr>
          <p:cNvPr id="5" name="Text Placeholder 4">
            <a:extLst>
              <a:ext uri="{FF2B5EF4-FFF2-40B4-BE49-F238E27FC236}">
                <a16:creationId xmlns:a16="http://schemas.microsoft.com/office/drawing/2014/main" id="{6C277111-C7F3-4AF6-9A91-B2DCD9C46A7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826022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B97BC-56EB-4976-BD33-42DADDD40FCE}"/>
              </a:ext>
            </a:extLst>
          </p:cNvPr>
          <p:cNvSpPr>
            <a:spLocks noGrp="1"/>
          </p:cNvSpPr>
          <p:nvPr>
            <p:ph type="title"/>
          </p:nvPr>
        </p:nvSpPr>
        <p:spPr>
          <a:xfrm>
            <a:off x="821516" y="640263"/>
            <a:ext cx="6204984" cy="1344975"/>
          </a:xfrm>
        </p:spPr>
        <p:txBody>
          <a:bodyPr vert="horz" lIns="91440" tIns="45720" rIns="91440" bIns="45720" rtlCol="0" anchor="ctr">
            <a:normAutofit/>
          </a:bodyPr>
          <a:lstStyle/>
          <a:p>
            <a:r>
              <a:rPr lang="en-US" sz="4000" dirty="0"/>
              <a:t>Deliver as Fast as Possible</a:t>
            </a:r>
          </a:p>
        </p:txBody>
      </p:sp>
      <p:sp>
        <p:nvSpPr>
          <p:cNvPr id="4" name="Content Placeholder 3">
            <a:extLst>
              <a:ext uri="{FF2B5EF4-FFF2-40B4-BE49-F238E27FC236}">
                <a16:creationId xmlns:a16="http://schemas.microsoft.com/office/drawing/2014/main" id="{8444D55F-D5DE-442C-B3C7-059EE6028D5D}"/>
              </a:ext>
            </a:extLst>
          </p:cNvPr>
          <p:cNvSpPr>
            <a:spLocks noGrp="1"/>
          </p:cNvSpPr>
          <p:nvPr>
            <p:ph sz="half" idx="1"/>
          </p:nvPr>
        </p:nvSpPr>
        <p:spPr>
          <a:xfrm>
            <a:off x="821515" y="2121762"/>
            <a:ext cx="6204984" cy="3626917"/>
          </a:xfrm>
        </p:spPr>
        <p:txBody>
          <a:bodyPr vert="horz" lIns="91440" tIns="45720" rIns="91440" bIns="45720" rtlCol="0">
            <a:normAutofit/>
          </a:bodyPr>
          <a:lstStyle/>
          <a:p>
            <a:pPr marL="0"/>
            <a:r>
              <a:rPr lang="en-US" sz="2400"/>
              <a:t>Not rushing without thought.</a:t>
            </a:r>
          </a:p>
          <a:p>
            <a:pPr marL="0"/>
            <a:endParaRPr lang="en-US" sz="2400"/>
          </a:p>
          <a:p>
            <a:pPr marL="0"/>
            <a:r>
              <a:rPr lang="en-US" sz="2400"/>
              <a:t>Netflix and Spotify reduced privacy not through price, but by delivering content quickly.</a:t>
            </a:r>
          </a:p>
          <a:p>
            <a:pPr marL="0"/>
            <a:endParaRPr lang="en-US" sz="2400"/>
          </a:p>
          <a:p>
            <a:pPr marL="0"/>
            <a:r>
              <a:rPr lang="en-US" sz="2400"/>
              <a:t>Netflix and Spotify deliver movies and music as fast as possible.  People are happy to pay for that.</a:t>
            </a:r>
          </a:p>
        </p:txBody>
      </p:sp>
      <p:pic>
        <p:nvPicPr>
          <p:cNvPr id="7" name="Content Placeholder 6">
            <a:extLst>
              <a:ext uri="{FF2B5EF4-FFF2-40B4-BE49-F238E27FC236}">
                <a16:creationId xmlns:a16="http://schemas.microsoft.com/office/drawing/2014/main" id="{13EEF2B7-7CC1-4E02-957A-67F9B81711E9}"/>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29551" y="535314"/>
            <a:ext cx="4042409" cy="1829190"/>
          </a:xfrm>
          <a:prstGeom prst="rect">
            <a:avLst/>
          </a:prstGeom>
        </p:spPr>
      </p:pic>
      <p:pic>
        <p:nvPicPr>
          <p:cNvPr id="10" name="Picture 9">
            <a:extLst>
              <a:ext uri="{FF2B5EF4-FFF2-40B4-BE49-F238E27FC236}">
                <a16:creationId xmlns:a16="http://schemas.microsoft.com/office/drawing/2014/main" id="{152DAE9D-73DE-49FA-A86F-DCEC17A6336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29551" y="3386494"/>
            <a:ext cx="4042410" cy="2273855"/>
          </a:xfrm>
          <a:prstGeom prst="rect">
            <a:avLst/>
          </a:prstGeom>
        </p:spPr>
      </p:pic>
      <p:sp>
        <p:nvSpPr>
          <p:cNvPr id="8" name="TextBox 7">
            <a:extLst>
              <a:ext uri="{FF2B5EF4-FFF2-40B4-BE49-F238E27FC236}">
                <a16:creationId xmlns:a16="http://schemas.microsoft.com/office/drawing/2014/main" id="{D7CBAFC1-6858-4913-818B-02E1A29CDAE9}"/>
              </a:ext>
            </a:extLst>
          </p:cNvPr>
          <p:cNvSpPr txBox="1"/>
          <p:nvPr/>
        </p:nvSpPr>
        <p:spPr>
          <a:xfrm>
            <a:off x="9564918" y="2164449"/>
            <a:ext cx="2307042"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3" tooltip="https://commons.wikimedia.org/wiki/File:Spotify_logo_horizontal_black.jpg">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en-GB" sz="700">
              <a:solidFill>
                <a:srgbClr val="FFFFFF"/>
              </a:solidFill>
            </a:endParaRPr>
          </a:p>
        </p:txBody>
      </p:sp>
      <p:sp>
        <p:nvSpPr>
          <p:cNvPr id="11" name="TextBox 10">
            <a:extLst>
              <a:ext uri="{FF2B5EF4-FFF2-40B4-BE49-F238E27FC236}">
                <a16:creationId xmlns:a16="http://schemas.microsoft.com/office/drawing/2014/main" id="{E8CA8CF4-33D5-4207-A612-46941D56B9E0}"/>
              </a:ext>
            </a:extLst>
          </p:cNvPr>
          <p:cNvSpPr txBox="1"/>
          <p:nvPr/>
        </p:nvSpPr>
        <p:spPr>
          <a:xfrm>
            <a:off x="9685145" y="5460294"/>
            <a:ext cx="2186816"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5" tooltip="http://whatchareading.com/havent-forgotten-k-jessica-jones/">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7" tooltip="https://creativecommons.org/licenses/by/3.0/">
                  <a:extLst>
                    <a:ext uri="{A12FA001-AC4F-418D-AE19-62706E023703}">
                      <ahyp:hlinkClr xmlns:ahyp="http://schemas.microsoft.com/office/drawing/2018/hyperlinkcolor" val="tx"/>
                    </a:ext>
                  </a:extLst>
                </a:hlinkClick>
              </a:rPr>
              <a:t>CC BY</a:t>
            </a:r>
            <a:endParaRPr lang="en-GB" sz="700">
              <a:solidFill>
                <a:srgbClr val="FFFFFF"/>
              </a:solidFill>
            </a:endParaRPr>
          </a:p>
        </p:txBody>
      </p:sp>
    </p:spTree>
    <p:extLst>
      <p:ext uri="{BB962C8B-B14F-4D97-AF65-F5344CB8AC3E}">
        <p14:creationId xmlns:p14="http://schemas.microsoft.com/office/powerpoint/2010/main" val="149609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6BD8-7E01-4B3E-83FD-AF9D235657CB}"/>
              </a:ext>
            </a:extLst>
          </p:cNvPr>
          <p:cNvSpPr>
            <a:spLocks noGrp="1"/>
          </p:cNvSpPr>
          <p:nvPr>
            <p:ph type="title"/>
          </p:nvPr>
        </p:nvSpPr>
        <p:spPr/>
        <p:txBody>
          <a:bodyPr/>
          <a:lstStyle/>
          <a:p>
            <a:r>
              <a:rPr lang="en-GB" dirty="0"/>
              <a:t>Tool 10: Pull Systems</a:t>
            </a:r>
          </a:p>
        </p:txBody>
      </p:sp>
      <p:sp>
        <p:nvSpPr>
          <p:cNvPr id="4" name="Content Placeholder 3">
            <a:extLst>
              <a:ext uri="{FF2B5EF4-FFF2-40B4-BE49-F238E27FC236}">
                <a16:creationId xmlns:a16="http://schemas.microsoft.com/office/drawing/2014/main" id="{630DF081-5D5C-4C34-9F23-6B14CA1E8209}"/>
              </a:ext>
            </a:extLst>
          </p:cNvPr>
          <p:cNvSpPr>
            <a:spLocks noGrp="1"/>
          </p:cNvSpPr>
          <p:nvPr>
            <p:ph sz="half" idx="1"/>
          </p:nvPr>
        </p:nvSpPr>
        <p:spPr/>
        <p:txBody>
          <a:bodyPr/>
          <a:lstStyle/>
          <a:p>
            <a:pPr marL="0" indent="0">
              <a:buNone/>
            </a:pPr>
            <a:r>
              <a:rPr lang="en-GB" dirty="0"/>
              <a:t>We will look at Kanban in Lecture 08.</a:t>
            </a:r>
          </a:p>
        </p:txBody>
      </p:sp>
      <p:pic>
        <p:nvPicPr>
          <p:cNvPr id="7" name="Content Placeholder 6">
            <a:extLst>
              <a:ext uri="{FF2B5EF4-FFF2-40B4-BE49-F238E27FC236}">
                <a16:creationId xmlns:a16="http://schemas.microsoft.com/office/drawing/2014/main" id="{D3C47CF8-E9CB-45C6-9345-4A753B2EFC40}"/>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491106"/>
            <a:ext cx="5181600" cy="3020376"/>
          </a:xfrm>
        </p:spPr>
      </p:pic>
      <p:sp>
        <p:nvSpPr>
          <p:cNvPr id="8" name="TextBox 7">
            <a:extLst>
              <a:ext uri="{FF2B5EF4-FFF2-40B4-BE49-F238E27FC236}">
                <a16:creationId xmlns:a16="http://schemas.microsoft.com/office/drawing/2014/main" id="{620C579C-033F-4704-BBB0-626C60C6546D}"/>
              </a:ext>
            </a:extLst>
          </p:cNvPr>
          <p:cNvSpPr txBox="1"/>
          <p:nvPr/>
        </p:nvSpPr>
        <p:spPr>
          <a:xfrm>
            <a:off x="6172200" y="5511482"/>
            <a:ext cx="5181600" cy="230832"/>
          </a:xfrm>
          <a:prstGeom prst="rect">
            <a:avLst/>
          </a:prstGeom>
          <a:noFill/>
        </p:spPr>
        <p:txBody>
          <a:bodyPr wrap="square" rtlCol="0">
            <a:spAutoFit/>
          </a:bodyPr>
          <a:lstStyle/>
          <a:p>
            <a:r>
              <a:rPr lang="en-GB" sz="900">
                <a:hlinkClick r:id="rId3" tooltip="https://demaya.de/kanboard-kategorien-und-automatische-aktionen/"/>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2312304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FF1-BA43-496D-BBAC-39E679EAF6ED}"/>
              </a:ext>
            </a:extLst>
          </p:cNvPr>
          <p:cNvSpPr>
            <a:spLocks noGrp="1"/>
          </p:cNvSpPr>
          <p:nvPr>
            <p:ph type="title"/>
          </p:nvPr>
        </p:nvSpPr>
        <p:spPr/>
        <p:txBody>
          <a:bodyPr/>
          <a:lstStyle/>
          <a:p>
            <a:r>
              <a:rPr lang="en-GB" dirty="0"/>
              <a:t>Tool 11: Queuing Theory</a:t>
            </a:r>
          </a:p>
        </p:txBody>
      </p:sp>
      <p:sp>
        <p:nvSpPr>
          <p:cNvPr id="4" name="Content Placeholder 3">
            <a:extLst>
              <a:ext uri="{FF2B5EF4-FFF2-40B4-BE49-F238E27FC236}">
                <a16:creationId xmlns:a16="http://schemas.microsoft.com/office/drawing/2014/main" id="{54A388BF-9D68-44C4-8186-A2A96E474BC3}"/>
              </a:ext>
            </a:extLst>
          </p:cNvPr>
          <p:cNvSpPr>
            <a:spLocks noGrp="1"/>
          </p:cNvSpPr>
          <p:nvPr>
            <p:ph sz="half" idx="1"/>
          </p:nvPr>
        </p:nvSpPr>
        <p:spPr/>
        <p:txBody>
          <a:bodyPr/>
          <a:lstStyle/>
          <a:p>
            <a:pPr marL="0" indent="0">
              <a:buNone/>
            </a:pPr>
            <a:r>
              <a:rPr lang="en-GB" dirty="0"/>
              <a:t>We covered process time versus lead time in Lecture 1.</a:t>
            </a:r>
          </a:p>
          <a:p>
            <a:pPr marL="0" indent="0">
              <a:buNone/>
            </a:pPr>
            <a:endParaRPr lang="en-GB" dirty="0"/>
          </a:p>
          <a:p>
            <a:pPr marL="0" indent="0">
              <a:buNone/>
            </a:pPr>
            <a:r>
              <a:rPr lang="en-GB" dirty="0"/>
              <a:t>If work sizes are two big, it slows down everything as a resource becomes more worked.</a:t>
            </a:r>
          </a:p>
          <a:p>
            <a:pPr marL="0" indent="0">
              <a:buNone/>
            </a:pPr>
            <a:endParaRPr lang="en-GB" dirty="0"/>
          </a:p>
          <a:p>
            <a:pPr marL="0" indent="0">
              <a:buNone/>
            </a:pPr>
            <a:r>
              <a:rPr lang="en-GB" dirty="0"/>
              <a:t>Keep tasks small to increase the flow of work.</a:t>
            </a:r>
          </a:p>
        </p:txBody>
      </p:sp>
      <p:pic>
        <p:nvPicPr>
          <p:cNvPr id="7" name="Content Placeholder 6">
            <a:extLst>
              <a:ext uri="{FF2B5EF4-FFF2-40B4-BE49-F238E27FC236}">
                <a16:creationId xmlns:a16="http://schemas.microsoft.com/office/drawing/2014/main" id="{A6613497-78B7-4408-8CC3-6C53A576F76B}"/>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324101"/>
            <a:ext cx="5935972" cy="2976162"/>
          </a:xfrm>
        </p:spPr>
      </p:pic>
    </p:spTree>
    <p:extLst>
      <p:ext uri="{BB962C8B-B14F-4D97-AF65-F5344CB8AC3E}">
        <p14:creationId xmlns:p14="http://schemas.microsoft.com/office/powerpoint/2010/main" val="2011326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97BC-56EB-4976-BD33-42DADDD40FCE}"/>
              </a:ext>
            </a:extLst>
          </p:cNvPr>
          <p:cNvSpPr>
            <a:spLocks noGrp="1"/>
          </p:cNvSpPr>
          <p:nvPr>
            <p:ph type="title"/>
          </p:nvPr>
        </p:nvSpPr>
        <p:spPr/>
        <p:txBody>
          <a:bodyPr/>
          <a:lstStyle/>
          <a:p>
            <a:r>
              <a:rPr lang="en-GB" dirty="0"/>
              <a:t>Tool 12: Cost of Delay</a:t>
            </a:r>
          </a:p>
        </p:txBody>
      </p:sp>
      <p:sp>
        <p:nvSpPr>
          <p:cNvPr id="4" name="Content Placeholder 3">
            <a:extLst>
              <a:ext uri="{FF2B5EF4-FFF2-40B4-BE49-F238E27FC236}">
                <a16:creationId xmlns:a16="http://schemas.microsoft.com/office/drawing/2014/main" id="{79A33858-4057-4781-B60A-50D609E90C70}"/>
              </a:ext>
            </a:extLst>
          </p:cNvPr>
          <p:cNvSpPr>
            <a:spLocks noGrp="1"/>
          </p:cNvSpPr>
          <p:nvPr>
            <p:ph sz="half" idx="1"/>
          </p:nvPr>
        </p:nvSpPr>
        <p:spPr/>
        <p:txBody>
          <a:bodyPr/>
          <a:lstStyle/>
          <a:p>
            <a:pPr marL="0" indent="0">
              <a:buNone/>
            </a:pPr>
            <a:r>
              <a:rPr lang="en-GB" dirty="0"/>
              <a:t>Spending money to improve delivery time can be worth it.</a:t>
            </a:r>
          </a:p>
          <a:p>
            <a:pPr marL="0" indent="0">
              <a:buNone/>
            </a:pPr>
            <a:endParaRPr lang="en-GB" dirty="0"/>
          </a:p>
          <a:p>
            <a:pPr marL="0" indent="0">
              <a:buNone/>
            </a:pPr>
            <a:r>
              <a:rPr lang="en-GB" dirty="0"/>
              <a:t>Development cost versus cost of development time is not a 1:1,</a:t>
            </a:r>
          </a:p>
          <a:p>
            <a:pPr marL="0" indent="0">
              <a:buNone/>
            </a:pPr>
            <a:endParaRPr lang="en-GB" dirty="0"/>
          </a:p>
          <a:p>
            <a:pPr marL="0" indent="0">
              <a:buNone/>
            </a:pPr>
            <a:r>
              <a:rPr lang="en-GB" dirty="0"/>
              <a:t>Speed to market can make the difference.</a:t>
            </a:r>
          </a:p>
        </p:txBody>
      </p:sp>
      <p:pic>
        <p:nvPicPr>
          <p:cNvPr id="7" name="Content Placeholder 6">
            <a:extLst>
              <a:ext uri="{FF2B5EF4-FFF2-40B4-BE49-F238E27FC236}">
                <a16:creationId xmlns:a16="http://schemas.microsoft.com/office/drawing/2014/main" id="{9E6F0BAC-CA2F-4615-8A7C-3532629E3A97}"/>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547789"/>
            <a:ext cx="5181600" cy="2907010"/>
          </a:xfrm>
        </p:spPr>
      </p:pic>
    </p:spTree>
    <p:extLst>
      <p:ext uri="{BB962C8B-B14F-4D97-AF65-F5344CB8AC3E}">
        <p14:creationId xmlns:p14="http://schemas.microsoft.com/office/powerpoint/2010/main" val="1960851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79FF1F-4078-4C5E-846A-7ECA662EFFCA}"/>
              </a:ext>
            </a:extLst>
          </p:cNvPr>
          <p:cNvSpPr>
            <a:spLocks noGrp="1"/>
          </p:cNvSpPr>
          <p:nvPr>
            <p:ph type="title"/>
          </p:nvPr>
        </p:nvSpPr>
        <p:spPr/>
        <p:txBody>
          <a:bodyPr/>
          <a:lstStyle/>
          <a:p>
            <a:r>
              <a:rPr lang="en-GB" dirty="0"/>
              <a:t>Empower the Team</a:t>
            </a:r>
          </a:p>
        </p:txBody>
      </p:sp>
      <p:sp>
        <p:nvSpPr>
          <p:cNvPr id="7" name="Text Placeholder 6">
            <a:extLst>
              <a:ext uri="{FF2B5EF4-FFF2-40B4-BE49-F238E27FC236}">
                <a16:creationId xmlns:a16="http://schemas.microsoft.com/office/drawing/2014/main" id="{20792C96-EEC2-4185-B5BF-ECB36B5DFD62}"/>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38513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FF1-BA43-496D-BBAC-39E679EAF6ED}"/>
              </a:ext>
            </a:extLst>
          </p:cNvPr>
          <p:cNvSpPr>
            <a:spLocks noGrp="1"/>
          </p:cNvSpPr>
          <p:nvPr>
            <p:ph type="title"/>
          </p:nvPr>
        </p:nvSpPr>
        <p:spPr/>
        <p:txBody>
          <a:bodyPr/>
          <a:lstStyle/>
          <a:p>
            <a:r>
              <a:rPr lang="en-GB" dirty="0"/>
              <a:t>Empower the Team</a:t>
            </a:r>
          </a:p>
        </p:txBody>
      </p:sp>
      <p:sp>
        <p:nvSpPr>
          <p:cNvPr id="4" name="Content Placeholder 3">
            <a:extLst>
              <a:ext uri="{FF2B5EF4-FFF2-40B4-BE49-F238E27FC236}">
                <a16:creationId xmlns:a16="http://schemas.microsoft.com/office/drawing/2014/main" id="{B28EE412-5519-49CB-8718-8272E464AC5F}"/>
              </a:ext>
            </a:extLst>
          </p:cNvPr>
          <p:cNvSpPr>
            <a:spLocks noGrp="1"/>
          </p:cNvSpPr>
          <p:nvPr>
            <p:ph sz="half" idx="1"/>
          </p:nvPr>
        </p:nvSpPr>
        <p:spPr/>
        <p:txBody>
          <a:bodyPr/>
          <a:lstStyle/>
          <a:p>
            <a:pPr marL="0" indent="0">
              <a:buNone/>
            </a:pPr>
            <a:r>
              <a:rPr lang="en-GB" dirty="0"/>
              <a:t>Same principles as Scrum:</a:t>
            </a:r>
          </a:p>
          <a:p>
            <a:pPr marL="0" indent="0">
              <a:buNone/>
            </a:pPr>
            <a:endParaRPr lang="en-GB" dirty="0"/>
          </a:p>
          <a:p>
            <a:pPr marL="0" indent="0">
              <a:buNone/>
            </a:pPr>
            <a:r>
              <a:rPr lang="en-GB" b="1" dirty="0"/>
              <a:t>Happy team members with increased job satisfaction are worth more to the organisation as the team are more productive.</a:t>
            </a:r>
          </a:p>
        </p:txBody>
      </p:sp>
      <p:pic>
        <p:nvPicPr>
          <p:cNvPr id="7" name="Content Placeholder 6">
            <a:extLst>
              <a:ext uri="{FF2B5EF4-FFF2-40B4-BE49-F238E27FC236}">
                <a16:creationId xmlns:a16="http://schemas.microsoft.com/office/drawing/2014/main" id="{D6FC1B53-0604-4AB0-B00F-085311FDD3B8}"/>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43737" y="2343944"/>
            <a:ext cx="3438525" cy="3314700"/>
          </a:xfrm>
        </p:spPr>
      </p:pic>
      <p:sp>
        <p:nvSpPr>
          <p:cNvPr id="8" name="TextBox 7">
            <a:extLst>
              <a:ext uri="{FF2B5EF4-FFF2-40B4-BE49-F238E27FC236}">
                <a16:creationId xmlns:a16="http://schemas.microsoft.com/office/drawing/2014/main" id="{A122BC3F-D5FE-4DEC-B20C-23D987A76E01}"/>
              </a:ext>
            </a:extLst>
          </p:cNvPr>
          <p:cNvSpPr txBox="1"/>
          <p:nvPr/>
        </p:nvSpPr>
        <p:spPr>
          <a:xfrm>
            <a:off x="7043737" y="5658644"/>
            <a:ext cx="3438525" cy="230832"/>
          </a:xfrm>
          <a:prstGeom prst="rect">
            <a:avLst/>
          </a:prstGeom>
          <a:noFill/>
        </p:spPr>
        <p:txBody>
          <a:bodyPr wrap="square" rtlCol="0">
            <a:spAutoFit/>
          </a:bodyPr>
          <a:lstStyle/>
          <a:p>
            <a:r>
              <a:rPr lang="en-GB" sz="900">
                <a:hlinkClick r:id="rId3" tooltip="http://www.ventilab.org/2012/11/25/avviso-flow-limitation-nei-pazienti-in-ventilazione-meccanica-progetto-di-studio-collaborativo/"/>
              </a:rPr>
              <a:t>This Photo</a:t>
            </a:r>
            <a:r>
              <a:rPr lang="en-GB" sz="900"/>
              <a:t> by Unknown Author is licensed under </a:t>
            </a:r>
            <a:r>
              <a:rPr lang="en-GB" sz="900">
                <a:hlinkClick r:id="rId4" tooltip="https://creativecommons.org/licenses/by/3.0/"/>
              </a:rPr>
              <a:t>CC BY</a:t>
            </a:r>
            <a:endParaRPr lang="en-GB" sz="900"/>
          </a:p>
        </p:txBody>
      </p:sp>
    </p:spTree>
    <p:extLst>
      <p:ext uri="{BB962C8B-B14F-4D97-AF65-F5344CB8AC3E}">
        <p14:creationId xmlns:p14="http://schemas.microsoft.com/office/powerpoint/2010/main" val="1668487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97BC-56EB-4976-BD33-42DADDD40FCE}"/>
              </a:ext>
            </a:extLst>
          </p:cNvPr>
          <p:cNvSpPr>
            <a:spLocks noGrp="1"/>
          </p:cNvSpPr>
          <p:nvPr>
            <p:ph type="title"/>
          </p:nvPr>
        </p:nvSpPr>
        <p:spPr/>
        <p:txBody>
          <a:bodyPr/>
          <a:lstStyle/>
          <a:p>
            <a:r>
              <a:rPr lang="en-GB" dirty="0"/>
              <a:t>Tool 13: Self-determination</a:t>
            </a:r>
          </a:p>
        </p:txBody>
      </p:sp>
      <p:sp>
        <p:nvSpPr>
          <p:cNvPr id="3" name="Content Placeholder 2">
            <a:extLst>
              <a:ext uri="{FF2B5EF4-FFF2-40B4-BE49-F238E27FC236}">
                <a16:creationId xmlns:a16="http://schemas.microsoft.com/office/drawing/2014/main" id="{2D884EA6-E550-49B1-AFE4-6C8D2F0D5076}"/>
              </a:ext>
            </a:extLst>
          </p:cNvPr>
          <p:cNvSpPr>
            <a:spLocks noGrp="1"/>
          </p:cNvSpPr>
          <p:nvPr>
            <p:ph idx="1"/>
          </p:nvPr>
        </p:nvSpPr>
        <p:spPr/>
        <p:txBody>
          <a:bodyPr/>
          <a:lstStyle/>
          <a:p>
            <a:pPr marL="0" indent="0">
              <a:buNone/>
            </a:pPr>
            <a:r>
              <a:rPr lang="en-GB" dirty="0"/>
              <a:t>Don’t measure individual performance and optimise for them.  Let people work it out for themselves.</a:t>
            </a:r>
          </a:p>
        </p:txBody>
      </p:sp>
    </p:spTree>
    <p:extLst>
      <p:ext uri="{BB962C8B-B14F-4D97-AF65-F5344CB8AC3E}">
        <p14:creationId xmlns:p14="http://schemas.microsoft.com/office/powerpoint/2010/main" val="2726521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6BD8-7E01-4B3E-83FD-AF9D235657CB}"/>
              </a:ext>
            </a:extLst>
          </p:cNvPr>
          <p:cNvSpPr>
            <a:spLocks noGrp="1"/>
          </p:cNvSpPr>
          <p:nvPr>
            <p:ph type="title"/>
          </p:nvPr>
        </p:nvSpPr>
        <p:spPr/>
        <p:txBody>
          <a:bodyPr/>
          <a:lstStyle/>
          <a:p>
            <a:r>
              <a:rPr lang="en-GB" dirty="0"/>
              <a:t>Tool 14: Motivation</a:t>
            </a:r>
          </a:p>
        </p:txBody>
      </p:sp>
      <p:sp>
        <p:nvSpPr>
          <p:cNvPr id="3" name="Content Placeholder 2">
            <a:extLst>
              <a:ext uri="{FF2B5EF4-FFF2-40B4-BE49-F238E27FC236}">
                <a16:creationId xmlns:a16="http://schemas.microsoft.com/office/drawing/2014/main" id="{A388F7B5-744A-4B7D-A8AB-02CDF7DE2DDF}"/>
              </a:ext>
            </a:extLst>
          </p:cNvPr>
          <p:cNvSpPr>
            <a:spLocks noGrp="1"/>
          </p:cNvSpPr>
          <p:nvPr>
            <p:ph idx="1"/>
          </p:nvPr>
        </p:nvSpPr>
        <p:spPr/>
        <p:txBody>
          <a:bodyPr>
            <a:normAutofit fontScale="77500" lnSpcReduction="20000"/>
          </a:bodyPr>
          <a:lstStyle/>
          <a:p>
            <a:pPr marL="0" indent="0">
              <a:buNone/>
            </a:pPr>
            <a:r>
              <a:rPr lang="en-GB" dirty="0"/>
              <a:t>Provide people with a purpose:</a:t>
            </a:r>
          </a:p>
          <a:p>
            <a:r>
              <a:rPr lang="en-US" dirty="0"/>
              <a:t>Have a clear purpose that people want to achieve.</a:t>
            </a:r>
          </a:p>
          <a:p>
            <a:r>
              <a:rPr lang="en-US" dirty="0"/>
              <a:t>Make sure the purpose can be achieved.</a:t>
            </a:r>
          </a:p>
          <a:p>
            <a:r>
              <a:rPr lang="en-US" dirty="0"/>
              <a:t>Allow the team to interact with clients.</a:t>
            </a:r>
          </a:p>
          <a:p>
            <a:r>
              <a:rPr lang="en-US" dirty="0"/>
              <a:t>Allow the team to decide what to do and how to do it.</a:t>
            </a:r>
          </a:p>
          <a:p>
            <a:r>
              <a:rPr lang="en-US" dirty="0"/>
              <a:t>Managers get problems out of the way.</a:t>
            </a:r>
          </a:p>
          <a:p>
            <a:r>
              <a:rPr lang="en-US" dirty="0"/>
              <a:t>Keep negative people away from the team.</a:t>
            </a:r>
          </a:p>
          <a:p>
            <a:pPr marL="0" indent="0">
              <a:buNone/>
            </a:pPr>
            <a:r>
              <a:rPr lang="en-GB" dirty="0"/>
              <a:t>Motivation is built from:</a:t>
            </a:r>
          </a:p>
          <a:p>
            <a:r>
              <a:rPr lang="en-US" dirty="0"/>
              <a:t>A feeling of belonging.</a:t>
            </a:r>
          </a:p>
          <a:p>
            <a:r>
              <a:rPr lang="en-US" dirty="0"/>
              <a:t>A feeling of safety.</a:t>
            </a:r>
          </a:p>
          <a:p>
            <a:r>
              <a:rPr lang="en-US" dirty="0"/>
              <a:t>A sense of competence.</a:t>
            </a:r>
          </a:p>
          <a:p>
            <a:r>
              <a:rPr lang="en-US" dirty="0"/>
              <a:t>A sense of progress.</a:t>
            </a:r>
          </a:p>
          <a:p>
            <a:pPr marL="0" indent="0">
              <a:buNone/>
            </a:pPr>
            <a:endParaRPr lang="en-GB" dirty="0"/>
          </a:p>
        </p:txBody>
      </p:sp>
    </p:spTree>
    <p:extLst>
      <p:ext uri="{BB962C8B-B14F-4D97-AF65-F5344CB8AC3E}">
        <p14:creationId xmlns:p14="http://schemas.microsoft.com/office/powerpoint/2010/main" val="794405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67CD-0389-482B-A024-DA7D38AB5717}"/>
              </a:ext>
            </a:extLst>
          </p:cNvPr>
          <p:cNvSpPr>
            <a:spLocks noGrp="1"/>
          </p:cNvSpPr>
          <p:nvPr>
            <p:ph type="title"/>
          </p:nvPr>
        </p:nvSpPr>
        <p:spPr/>
        <p:txBody>
          <a:bodyPr/>
          <a:lstStyle/>
          <a:p>
            <a:r>
              <a:rPr lang="en-GB" dirty="0"/>
              <a:t>Tool 15: Leadership and Tool 16: Expertise</a:t>
            </a:r>
          </a:p>
        </p:txBody>
      </p:sp>
      <p:sp>
        <p:nvSpPr>
          <p:cNvPr id="3" name="Content Placeholder 2">
            <a:extLst>
              <a:ext uri="{FF2B5EF4-FFF2-40B4-BE49-F238E27FC236}">
                <a16:creationId xmlns:a16="http://schemas.microsoft.com/office/drawing/2014/main" id="{39612AB5-D258-4150-A9B5-F8B13647CAFB}"/>
              </a:ext>
            </a:extLst>
          </p:cNvPr>
          <p:cNvSpPr>
            <a:spLocks noGrp="1"/>
          </p:cNvSpPr>
          <p:nvPr>
            <p:ph idx="1"/>
          </p:nvPr>
        </p:nvSpPr>
        <p:spPr/>
        <p:txBody>
          <a:bodyPr/>
          <a:lstStyle/>
          <a:p>
            <a:pPr marL="0" indent="0">
              <a:buNone/>
            </a:pPr>
            <a:r>
              <a:rPr lang="en-GB" dirty="0"/>
              <a:t>Big areas in their own right and outside the scope of the module.</a:t>
            </a:r>
          </a:p>
        </p:txBody>
      </p:sp>
    </p:spTree>
    <p:extLst>
      <p:ext uri="{BB962C8B-B14F-4D97-AF65-F5344CB8AC3E}">
        <p14:creationId xmlns:p14="http://schemas.microsoft.com/office/powerpoint/2010/main" val="325859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97BC-56EB-4976-BD33-42DADDD40FCE}"/>
              </a:ext>
            </a:extLst>
          </p:cNvPr>
          <p:cNvSpPr>
            <a:spLocks noGrp="1"/>
          </p:cNvSpPr>
          <p:nvPr>
            <p:ph type="title"/>
          </p:nvPr>
        </p:nvSpPr>
        <p:spPr/>
        <p:txBody>
          <a:bodyPr/>
          <a:lstStyle/>
          <a:p>
            <a:r>
              <a:rPr lang="en-GB" dirty="0"/>
              <a:t>Key Principles of Lean Software Development</a:t>
            </a:r>
          </a:p>
        </p:txBody>
      </p:sp>
      <p:sp>
        <p:nvSpPr>
          <p:cNvPr id="3" name="Content Placeholder 2">
            <a:extLst>
              <a:ext uri="{FF2B5EF4-FFF2-40B4-BE49-F238E27FC236}">
                <a16:creationId xmlns:a16="http://schemas.microsoft.com/office/drawing/2014/main" id="{2D884EA6-E550-49B1-AFE4-6C8D2F0D5076}"/>
              </a:ext>
            </a:extLst>
          </p:cNvPr>
          <p:cNvSpPr>
            <a:spLocks noGrp="1"/>
          </p:cNvSpPr>
          <p:nvPr>
            <p:ph sz="half" idx="1"/>
          </p:nvPr>
        </p:nvSpPr>
        <p:spPr/>
        <p:txBody>
          <a:bodyPr>
            <a:normAutofit fontScale="92500" lnSpcReduction="10000"/>
          </a:bodyPr>
          <a:lstStyle/>
          <a:p>
            <a:pPr marL="0" indent="0">
              <a:buNone/>
            </a:pPr>
            <a:r>
              <a:rPr lang="en-GB" dirty="0"/>
              <a:t>Lean Software Development defines the following seven principles:</a:t>
            </a:r>
          </a:p>
          <a:p>
            <a:pPr lvl="1"/>
            <a:r>
              <a:rPr lang="en-GB" dirty="0"/>
              <a:t>Eliminate waste.</a:t>
            </a:r>
          </a:p>
          <a:p>
            <a:pPr lvl="1"/>
            <a:r>
              <a:rPr lang="en-GB" dirty="0"/>
              <a:t>Amplify learning.</a:t>
            </a:r>
          </a:p>
          <a:p>
            <a:pPr lvl="1"/>
            <a:r>
              <a:rPr lang="en-GB" dirty="0"/>
              <a:t>Decide as late as possible.</a:t>
            </a:r>
          </a:p>
          <a:p>
            <a:pPr lvl="1"/>
            <a:r>
              <a:rPr lang="en-GB" dirty="0"/>
              <a:t>Deliver as fast as possible.</a:t>
            </a:r>
          </a:p>
          <a:p>
            <a:pPr lvl="1"/>
            <a:r>
              <a:rPr lang="en-GB" dirty="0"/>
              <a:t>Empower the team.</a:t>
            </a:r>
          </a:p>
          <a:p>
            <a:pPr lvl="1"/>
            <a:r>
              <a:rPr lang="en-GB" dirty="0"/>
              <a:t>Build integrity in.</a:t>
            </a:r>
          </a:p>
          <a:p>
            <a:pPr lvl="1"/>
            <a:r>
              <a:rPr lang="en-GB" dirty="0"/>
              <a:t>See the whole.</a:t>
            </a:r>
          </a:p>
          <a:p>
            <a:pPr marL="0" indent="0">
              <a:buNone/>
            </a:pPr>
            <a:endParaRPr lang="en-GB" dirty="0"/>
          </a:p>
          <a:p>
            <a:pPr marL="0" indent="0">
              <a:buNone/>
            </a:pPr>
            <a:r>
              <a:rPr lang="en-GB" dirty="0"/>
              <a:t>22 tools are defined within these principles.</a:t>
            </a:r>
          </a:p>
        </p:txBody>
      </p:sp>
      <p:pic>
        <p:nvPicPr>
          <p:cNvPr id="6" name="Content Placeholder 5">
            <a:extLst>
              <a:ext uri="{FF2B5EF4-FFF2-40B4-BE49-F238E27FC236}">
                <a16:creationId xmlns:a16="http://schemas.microsoft.com/office/drawing/2014/main" id="{8FEA7625-F75E-4378-B50E-67E0C66AF12F}"/>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53495" y="1825625"/>
            <a:ext cx="4419010" cy="4351338"/>
          </a:xfrm>
        </p:spPr>
      </p:pic>
    </p:spTree>
    <p:extLst>
      <p:ext uri="{BB962C8B-B14F-4D97-AF65-F5344CB8AC3E}">
        <p14:creationId xmlns:p14="http://schemas.microsoft.com/office/powerpoint/2010/main" val="3751718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F77C0E-8566-4801-9E8D-47D306BD99A3}"/>
              </a:ext>
            </a:extLst>
          </p:cNvPr>
          <p:cNvSpPr>
            <a:spLocks noGrp="1"/>
          </p:cNvSpPr>
          <p:nvPr>
            <p:ph type="title"/>
          </p:nvPr>
        </p:nvSpPr>
        <p:spPr/>
        <p:txBody>
          <a:bodyPr/>
          <a:lstStyle/>
          <a:p>
            <a:r>
              <a:rPr lang="en-GB" dirty="0"/>
              <a:t>Build Integrity In</a:t>
            </a:r>
          </a:p>
        </p:txBody>
      </p:sp>
      <p:sp>
        <p:nvSpPr>
          <p:cNvPr id="5" name="Text Placeholder 4">
            <a:extLst>
              <a:ext uri="{FF2B5EF4-FFF2-40B4-BE49-F238E27FC236}">
                <a16:creationId xmlns:a16="http://schemas.microsoft.com/office/drawing/2014/main" id="{AD631AB2-8C21-4D5D-80CF-6447DD6F6AE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828189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44F5-C021-4C96-A4B0-F7B56EB4BABE}"/>
              </a:ext>
            </a:extLst>
          </p:cNvPr>
          <p:cNvSpPr>
            <a:spLocks noGrp="1"/>
          </p:cNvSpPr>
          <p:nvPr>
            <p:ph type="title"/>
          </p:nvPr>
        </p:nvSpPr>
        <p:spPr/>
        <p:txBody>
          <a:bodyPr/>
          <a:lstStyle/>
          <a:p>
            <a:r>
              <a:rPr lang="en-GB" dirty="0"/>
              <a:t>Tool 17: Perceived Integrity</a:t>
            </a:r>
          </a:p>
        </p:txBody>
      </p:sp>
      <p:sp>
        <p:nvSpPr>
          <p:cNvPr id="4" name="Content Placeholder 3">
            <a:extLst>
              <a:ext uri="{FF2B5EF4-FFF2-40B4-BE49-F238E27FC236}">
                <a16:creationId xmlns:a16="http://schemas.microsoft.com/office/drawing/2014/main" id="{828E4468-0B21-43D3-907C-6F03234A0646}"/>
              </a:ext>
            </a:extLst>
          </p:cNvPr>
          <p:cNvSpPr>
            <a:spLocks noGrp="1"/>
          </p:cNvSpPr>
          <p:nvPr>
            <p:ph sz="half" idx="1"/>
          </p:nvPr>
        </p:nvSpPr>
        <p:spPr/>
        <p:txBody>
          <a:bodyPr/>
          <a:lstStyle/>
          <a:p>
            <a:pPr marL="0" indent="0">
              <a:buNone/>
            </a:pPr>
            <a:r>
              <a:rPr lang="en-GB" dirty="0"/>
              <a:t>The balance of function, usability, reliability, and economy that engages customers.</a:t>
            </a:r>
          </a:p>
          <a:p>
            <a:pPr marL="0" indent="0">
              <a:buNone/>
            </a:pPr>
            <a:endParaRPr lang="en-GB" dirty="0"/>
          </a:p>
          <a:p>
            <a:pPr marL="0" indent="0">
              <a:buNone/>
            </a:pPr>
            <a:r>
              <a:rPr lang="en-GB" dirty="0"/>
              <a:t>Must be renewed and refreshed regularly to ensure technical team aren’t missing the point of the product.</a:t>
            </a:r>
          </a:p>
        </p:txBody>
      </p:sp>
      <p:pic>
        <p:nvPicPr>
          <p:cNvPr id="7" name="Content Placeholder 6">
            <a:extLst>
              <a:ext uri="{FF2B5EF4-FFF2-40B4-BE49-F238E27FC236}">
                <a16:creationId xmlns:a16="http://schemas.microsoft.com/office/drawing/2014/main" id="{5708265C-8517-45BB-BC5C-943CBD412BA1}"/>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351642"/>
            <a:ext cx="5181600" cy="3299304"/>
          </a:xfrm>
        </p:spPr>
      </p:pic>
      <p:sp>
        <p:nvSpPr>
          <p:cNvPr id="8" name="TextBox 7">
            <a:extLst>
              <a:ext uri="{FF2B5EF4-FFF2-40B4-BE49-F238E27FC236}">
                <a16:creationId xmlns:a16="http://schemas.microsoft.com/office/drawing/2014/main" id="{B05F0F55-3F32-4F1E-904D-6005C34B987D}"/>
              </a:ext>
            </a:extLst>
          </p:cNvPr>
          <p:cNvSpPr txBox="1"/>
          <p:nvPr/>
        </p:nvSpPr>
        <p:spPr>
          <a:xfrm>
            <a:off x="6172200" y="5650946"/>
            <a:ext cx="5181600" cy="230832"/>
          </a:xfrm>
          <a:prstGeom prst="rect">
            <a:avLst/>
          </a:prstGeom>
          <a:noFill/>
        </p:spPr>
        <p:txBody>
          <a:bodyPr wrap="square" rtlCol="0">
            <a:spAutoFit/>
          </a:bodyPr>
          <a:lstStyle/>
          <a:p>
            <a:r>
              <a:rPr lang="en-GB" sz="900">
                <a:hlinkClick r:id="rId3" tooltip="http://regularsolamente.blogspot.com/2011/03/de-vuelta-blogcasa.html"/>
              </a:rPr>
              <a:t>This Photo</a:t>
            </a:r>
            <a:r>
              <a:rPr lang="en-GB" sz="900"/>
              <a:t> by Unknown Author is licensed under </a:t>
            </a:r>
            <a:r>
              <a:rPr lang="en-GB" sz="900">
                <a:hlinkClick r:id="rId4" tooltip="https://creativecommons.org/licenses/by-nc-nd/3.0/"/>
              </a:rPr>
              <a:t>CC BY-NC-ND</a:t>
            </a:r>
            <a:endParaRPr lang="en-GB" sz="900"/>
          </a:p>
        </p:txBody>
      </p:sp>
    </p:spTree>
    <p:extLst>
      <p:ext uri="{BB962C8B-B14F-4D97-AF65-F5344CB8AC3E}">
        <p14:creationId xmlns:p14="http://schemas.microsoft.com/office/powerpoint/2010/main" val="660623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44F5-C021-4C96-A4B0-F7B56EB4BABE}"/>
              </a:ext>
            </a:extLst>
          </p:cNvPr>
          <p:cNvSpPr>
            <a:spLocks noGrp="1"/>
          </p:cNvSpPr>
          <p:nvPr>
            <p:ph type="title"/>
          </p:nvPr>
        </p:nvSpPr>
        <p:spPr/>
        <p:txBody>
          <a:bodyPr/>
          <a:lstStyle/>
          <a:p>
            <a:r>
              <a:rPr lang="en-GB" dirty="0"/>
              <a:t>Tool 18: Conceptual Integrity</a:t>
            </a:r>
          </a:p>
        </p:txBody>
      </p:sp>
      <p:sp>
        <p:nvSpPr>
          <p:cNvPr id="3" name="Content Placeholder 2">
            <a:extLst>
              <a:ext uri="{FF2B5EF4-FFF2-40B4-BE49-F238E27FC236}">
                <a16:creationId xmlns:a16="http://schemas.microsoft.com/office/drawing/2014/main" id="{28178BEB-7A0D-4B96-90DE-FCE9C45D85D8}"/>
              </a:ext>
            </a:extLst>
          </p:cNvPr>
          <p:cNvSpPr>
            <a:spLocks noGrp="1"/>
          </p:cNvSpPr>
          <p:nvPr>
            <p:ph idx="1"/>
          </p:nvPr>
        </p:nvSpPr>
        <p:spPr/>
        <p:txBody>
          <a:bodyPr/>
          <a:lstStyle/>
          <a:p>
            <a:pPr marL="0" indent="0">
              <a:buNone/>
            </a:pPr>
            <a:r>
              <a:rPr lang="en-GB" dirty="0"/>
              <a:t>Conceptual integrity is about the core product components working together in a smooth, complete manner.</a:t>
            </a:r>
          </a:p>
          <a:p>
            <a:pPr marL="0" indent="0">
              <a:buNone/>
            </a:pPr>
            <a:endParaRPr lang="en-GB" dirty="0"/>
          </a:p>
          <a:p>
            <a:pPr marL="0" indent="0">
              <a:buNone/>
            </a:pPr>
            <a:r>
              <a:rPr lang="en-GB" dirty="0"/>
              <a:t>Conceptual integrity is a requirement for perceived integrity, but it is not enough.</a:t>
            </a:r>
          </a:p>
          <a:p>
            <a:pPr marL="0" indent="0">
              <a:buNone/>
            </a:pPr>
            <a:endParaRPr lang="en-GB" dirty="0"/>
          </a:p>
          <a:p>
            <a:pPr marL="0" indent="0">
              <a:buNone/>
            </a:pPr>
            <a:r>
              <a:rPr lang="en-GB" dirty="0"/>
              <a:t>In Lecture 5 we will examine modern software architecture to support conceptual integrity.</a:t>
            </a:r>
          </a:p>
        </p:txBody>
      </p:sp>
    </p:spTree>
    <p:extLst>
      <p:ext uri="{BB962C8B-B14F-4D97-AF65-F5344CB8AC3E}">
        <p14:creationId xmlns:p14="http://schemas.microsoft.com/office/powerpoint/2010/main" val="1005163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D1F541-963F-4317-A86F-0CD20CA9D729}"/>
              </a:ext>
            </a:extLst>
          </p:cNvPr>
          <p:cNvSpPr>
            <a:spLocks noGrp="1"/>
          </p:cNvSpPr>
          <p:nvPr>
            <p:ph type="title"/>
          </p:nvPr>
        </p:nvSpPr>
        <p:spPr/>
        <p:txBody>
          <a:bodyPr/>
          <a:lstStyle/>
          <a:p>
            <a:r>
              <a:rPr lang="en-GB" dirty="0"/>
              <a:t>Tool 19: Refactoring</a:t>
            </a:r>
          </a:p>
        </p:txBody>
      </p:sp>
      <p:sp>
        <p:nvSpPr>
          <p:cNvPr id="5" name="Content Placeholder 4">
            <a:extLst>
              <a:ext uri="{FF2B5EF4-FFF2-40B4-BE49-F238E27FC236}">
                <a16:creationId xmlns:a16="http://schemas.microsoft.com/office/drawing/2014/main" id="{F3127AB1-5D94-4A33-A4ED-35352EC362A1}"/>
              </a:ext>
            </a:extLst>
          </p:cNvPr>
          <p:cNvSpPr>
            <a:spLocks noGrp="1"/>
          </p:cNvSpPr>
          <p:nvPr>
            <p:ph sz="half" idx="1"/>
          </p:nvPr>
        </p:nvSpPr>
        <p:spPr/>
        <p:txBody>
          <a:bodyPr/>
          <a:lstStyle/>
          <a:p>
            <a:pPr marL="0" indent="0">
              <a:buNone/>
            </a:pPr>
            <a:r>
              <a:rPr lang="en-GB" dirty="0"/>
              <a:t>Fix the quality of code.  Don’t let bad code build up so you cannot adapt.</a:t>
            </a:r>
          </a:p>
          <a:p>
            <a:pPr marL="0" indent="0">
              <a:buNone/>
            </a:pPr>
            <a:endParaRPr lang="en-GB" dirty="0"/>
          </a:p>
          <a:p>
            <a:pPr marL="0" indent="0">
              <a:buNone/>
            </a:pPr>
            <a:r>
              <a:rPr lang="en-GB" dirty="0"/>
              <a:t>Outside the scope of this module.</a:t>
            </a:r>
          </a:p>
        </p:txBody>
      </p:sp>
      <p:pic>
        <p:nvPicPr>
          <p:cNvPr id="16" name="Content Placeholder 15">
            <a:extLst>
              <a:ext uri="{FF2B5EF4-FFF2-40B4-BE49-F238E27FC236}">
                <a16:creationId xmlns:a16="http://schemas.microsoft.com/office/drawing/2014/main" id="{7109E7CA-6064-4580-A491-4510C0DCBADF}"/>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39000" y="577914"/>
            <a:ext cx="3943350" cy="5579840"/>
          </a:xfrm>
        </p:spPr>
      </p:pic>
      <p:sp>
        <p:nvSpPr>
          <p:cNvPr id="17" name="TextBox 16">
            <a:extLst>
              <a:ext uri="{FF2B5EF4-FFF2-40B4-BE49-F238E27FC236}">
                <a16:creationId xmlns:a16="http://schemas.microsoft.com/office/drawing/2014/main" id="{E46870E1-C66E-48BE-8EDB-B9BAC00D8C7D}"/>
              </a:ext>
            </a:extLst>
          </p:cNvPr>
          <p:cNvSpPr txBox="1"/>
          <p:nvPr/>
        </p:nvSpPr>
        <p:spPr>
          <a:xfrm>
            <a:off x="7239000" y="6157754"/>
            <a:ext cx="3048000" cy="230832"/>
          </a:xfrm>
          <a:prstGeom prst="rect">
            <a:avLst/>
          </a:prstGeom>
          <a:noFill/>
        </p:spPr>
        <p:txBody>
          <a:bodyPr wrap="square" rtlCol="0">
            <a:spAutoFit/>
          </a:bodyPr>
          <a:lstStyle/>
          <a:p>
            <a:r>
              <a:rPr lang="en-GB" sz="900">
                <a:hlinkClick r:id="rId3" tooltip="http://geek-and-poke.com/geekandpoke/2013/8/26/refactoring-is-key"/>
              </a:rPr>
              <a:t>This Photo</a:t>
            </a:r>
            <a:r>
              <a:rPr lang="en-GB" sz="900"/>
              <a:t> by Unknown Author is licensed under </a:t>
            </a:r>
            <a:r>
              <a:rPr lang="en-GB" sz="900">
                <a:hlinkClick r:id="rId4" tooltip="https://creativecommons.org/licenses/by/3.0/"/>
              </a:rPr>
              <a:t>CC BY</a:t>
            </a:r>
            <a:endParaRPr lang="en-GB" sz="900"/>
          </a:p>
        </p:txBody>
      </p:sp>
    </p:spTree>
    <p:extLst>
      <p:ext uri="{BB962C8B-B14F-4D97-AF65-F5344CB8AC3E}">
        <p14:creationId xmlns:p14="http://schemas.microsoft.com/office/powerpoint/2010/main" val="3238673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44F5-C021-4C96-A4B0-F7B56EB4BABE}"/>
              </a:ext>
            </a:extLst>
          </p:cNvPr>
          <p:cNvSpPr>
            <a:spLocks noGrp="1"/>
          </p:cNvSpPr>
          <p:nvPr>
            <p:ph type="title"/>
          </p:nvPr>
        </p:nvSpPr>
        <p:spPr/>
        <p:txBody>
          <a:bodyPr/>
          <a:lstStyle/>
          <a:p>
            <a:r>
              <a:rPr lang="en-GB" dirty="0"/>
              <a:t>Tool 20: Testing</a:t>
            </a:r>
          </a:p>
        </p:txBody>
      </p:sp>
      <p:sp>
        <p:nvSpPr>
          <p:cNvPr id="4" name="Content Placeholder 3">
            <a:extLst>
              <a:ext uri="{FF2B5EF4-FFF2-40B4-BE49-F238E27FC236}">
                <a16:creationId xmlns:a16="http://schemas.microsoft.com/office/drawing/2014/main" id="{B78BC2C4-DDEE-43AF-8457-FE5D9AF77151}"/>
              </a:ext>
            </a:extLst>
          </p:cNvPr>
          <p:cNvSpPr>
            <a:spLocks noGrp="1"/>
          </p:cNvSpPr>
          <p:nvPr>
            <p:ph sz="half" idx="1"/>
          </p:nvPr>
        </p:nvSpPr>
        <p:spPr/>
        <p:txBody>
          <a:bodyPr/>
          <a:lstStyle/>
          <a:p>
            <a:pPr marL="0" indent="0">
              <a:buNone/>
            </a:pPr>
            <a:r>
              <a:rPr lang="en-GB" dirty="0"/>
              <a:t>Hit your code with a hammer!</a:t>
            </a:r>
          </a:p>
          <a:p>
            <a:pPr marL="0" indent="0">
              <a:buNone/>
            </a:pPr>
            <a:endParaRPr lang="en-GB" dirty="0"/>
          </a:p>
          <a:p>
            <a:pPr marL="0" indent="0">
              <a:buNone/>
            </a:pPr>
            <a:r>
              <a:rPr lang="en-GB" dirty="0"/>
              <a:t>We will cover testing in more detail in Lecture 14.</a:t>
            </a:r>
          </a:p>
        </p:txBody>
      </p:sp>
      <p:pic>
        <p:nvPicPr>
          <p:cNvPr id="7" name="Content Placeholder 6">
            <a:extLst>
              <a:ext uri="{FF2B5EF4-FFF2-40B4-BE49-F238E27FC236}">
                <a16:creationId xmlns:a16="http://schemas.microsoft.com/office/drawing/2014/main" id="{946B107F-10B0-44FD-8A1C-B3A3526C1271}"/>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286238"/>
            <a:ext cx="5181600" cy="3430111"/>
          </a:xfrm>
        </p:spPr>
      </p:pic>
    </p:spTree>
    <p:extLst>
      <p:ext uri="{BB962C8B-B14F-4D97-AF65-F5344CB8AC3E}">
        <p14:creationId xmlns:p14="http://schemas.microsoft.com/office/powerpoint/2010/main" val="4261016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F07FB-62A0-4A67-977E-968DEFAC7729}"/>
              </a:ext>
            </a:extLst>
          </p:cNvPr>
          <p:cNvSpPr>
            <a:spLocks noGrp="1"/>
          </p:cNvSpPr>
          <p:nvPr>
            <p:ph type="title"/>
          </p:nvPr>
        </p:nvSpPr>
        <p:spPr/>
        <p:txBody>
          <a:bodyPr/>
          <a:lstStyle/>
          <a:p>
            <a:r>
              <a:rPr lang="en-GB" dirty="0"/>
              <a:t>See the Whole</a:t>
            </a:r>
          </a:p>
        </p:txBody>
      </p:sp>
      <p:sp>
        <p:nvSpPr>
          <p:cNvPr id="5" name="Text Placeholder 4">
            <a:extLst>
              <a:ext uri="{FF2B5EF4-FFF2-40B4-BE49-F238E27FC236}">
                <a16:creationId xmlns:a16="http://schemas.microsoft.com/office/drawing/2014/main" id="{84CAA7DB-FBAE-4106-AEA3-00D604C91975}"/>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80709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44F5-C021-4C96-A4B0-F7B56EB4BABE}"/>
              </a:ext>
            </a:extLst>
          </p:cNvPr>
          <p:cNvSpPr>
            <a:spLocks noGrp="1"/>
          </p:cNvSpPr>
          <p:nvPr>
            <p:ph type="title"/>
          </p:nvPr>
        </p:nvSpPr>
        <p:spPr/>
        <p:txBody>
          <a:bodyPr/>
          <a:lstStyle/>
          <a:p>
            <a:r>
              <a:rPr lang="en-GB" dirty="0"/>
              <a:t>See the Whole</a:t>
            </a:r>
          </a:p>
        </p:txBody>
      </p:sp>
      <p:sp>
        <p:nvSpPr>
          <p:cNvPr id="3" name="Content Placeholder 2">
            <a:extLst>
              <a:ext uri="{FF2B5EF4-FFF2-40B4-BE49-F238E27FC236}">
                <a16:creationId xmlns:a16="http://schemas.microsoft.com/office/drawing/2014/main" id="{28178BEB-7A0D-4B96-90DE-FCE9C45D85D8}"/>
              </a:ext>
            </a:extLst>
          </p:cNvPr>
          <p:cNvSpPr>
            <a:spLocks noGrp="1"/>
          </p:cNvSpPr>
          <p:nvPr>
            <p:ph idx="1"/>
          </p:nvPr>
        </p:nvSpPr>
        <p:spPr/>
        <p:txBody>
          <a:bodyPr/>
          <a:lstStyle/>
          <a:p>
            <a:pPr marL="0" indent="0">
              <a:buNone/>
            </a:pPr>
            <a:r>
              <a:rPr lang="en-GB" dirty="0"/>
              <a:t>A system is better than the sum of its individual parts.</a:t>
            </a:r>
          </a:p>
          <a:p>
            <a:pPr marL="0" indent="0">
              <a:buNone/>
            </a:pPr>
            <a:endParaRPr lang="en-GB" dirty="0"/>
          </a:p>
          <a:p>
            <a:pPr marL="0" indent="0">
              <a:buNone/>
            </a:pPr>
            <a:r>
              <a:rPr lang="en-GB" dirty="0"/>
              <a:t>The best parts don’t necessarily make the best system.</a:t>
            </a:r>
          </a:p>
          <a:p>
            <a:pPr marL="0" indent="0">
              <a:buNone/>
            </a:pPr>
            <a:endParaRPr lang="en-GB" dirty="0"/>
          </a:p>
          <a:p>
            <a:pPr marL="0" indent="0">
              <a:buNone/>
            </a:pPr>
            <a:r>
              <a:rPr lang="en-GB" dirty="0"/>
              <a:t>Two tools outside the scope of this module:</a:t>
            </a:r>
          </a:p>
          <a:p>
            <a:r>
              <a:rPr lang="en-GB" dirty="0"/>
              <a:t>Tool 21: Measurements – measure for complete system performance.</a:t>
            </a:r>
          </a:p>
          <a:p>
            <a:r>
              <a:rPr lang="en-GB" dirty="0"/>
              <a:t>Tool 22: Contracts – make sure you get the right contract.</a:t>
            </a:r>
          </a:p>
        </p:txBody>
      </p:sp>
    </p:spTree>
    <p:extLst>
      <p:ext uri="{BB962C8B-B14F-4D97-AF65-F5344CB8AC3E}">
        <p14:creationId xmlns:p14="http://schemas.microsoft.com/office/powerpoint/2010/main" val="631541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ACFFCB-163C-42BC-944C-0307E4F1AFDC}"/>
              </a:ext>
            </a:extLst>
          </p:cNvPr>
          <p:cNvSpPr>
            <a:spLocks noGrp="1"/>
          </p:cNvSpPr>
          <p:nvPr>
            <p:ph type="title"/>
          </p:nvPr>
        </p:nvSpPr>
        <p:spPr/>
        <p:txBody>
          <a:bodyPr/>
          <a:lstStyle/>
          <a:p>
            <a:r>
              <a:rPr lang="en-GB" dirty="0"/>
              <a:t>Summary</a:t>
            </a:r>
          </a:p>
        </p:txBody>
      </p:sp>
      <p:sp>
        <p:nvSpPr>
          <p:cNvPr id="5" name="Text Placeholder 4">
            <a:extLst>
              <a:ext uri="{FF2B5EF4-FFF2-40B4-BE49-F238E27FC236}">
                <a16:creationId xmlns:a16="http://schemas.microsoft.com/office/drawing/2014/main" id="{33E85562-5B3C-4367-97E1-51B163413B2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243049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A124-AAAE-4FE6-A19F-A9149F0B393E}"/>
              </a:ext>
            </a:extLst>
          </p:cNvPr>
          <p:cNvSpPr>
            <a:spLocks noGrp="1"/>
          </p:cNvSpPr>
          <p:nvPr>
            <p:ph type="title"/>
          </p:nvPr>
        </p:nvSpPr>
        <p:spPr/>
        <p:txBody>
          <a:bodyPr/>
          <a:lstStyle/>
          <a:p>
            <a:r>
              <a:rPr lang="en-GB" dirty="0"/>
              <a:t>Review</a:t>
            </a:r>
          </a:p>
        </p:txBody>
      </p:sp>
      <p:sp>
        <p:nvSpPr>
          <p:cNvPr id="3" name="Content Placeholder 2">
            <a:extLst>
              <a:ext uri="{FF2B5EF4-FFF2-40B4-BE49-F238E27FC236}">
                <a16:creationId xmlns:a16="http://schemas.microsoft.com/office/drawing/2014/main" id="{EA5FDD64-51F6-4939-8A98-41BA119B4175}"/>
              </a:ext>
            </a:extLst>
          </p:cNvPr>
          <p:cNvSpPr>
            <a:spLocks noGrp="1"/>
          </p:cNvSpPr>
          <p:nvPr>
            <p:ph idx="1"/>
          </p:nvPr>
        </p:nvSpPr>
        <p:spPr/>
        <p:txBody>
          <a:bodyPr>
            <a:normAutofit fontScale="92500" lnSpcReduction="10000"/>
          </a:bodyPr>
          <a:lstStyle/>
          <a:p>
            <a:pPr marL="0" indent="0">
              <a:buNone/>
            </a:pPr>
            <a:r>
              <a:rPr lang="en-US" dirty="0"/>
              <a:t>In review, we have covered the following areas:</a:t>
            </a:r>
          </a:p>
          <a:p>
            <a:r>
              <a:rPr lang="en-US" dirty="0"/>
              <a:t>We defined the seven key principles of Lean Software Development: eliminate waste; amplify learning; decide as late as possible; deliver as fast as possible; empower the team; build integrity in; and see the whole.</a:t>
            </a:r>
          </a:p>
          <a:p>
            <a:r>
              <a:rPr lang="en-US" dirty="0"/>
              <a:t>We discussed how Lean Software Development can be applied via the 22 tools.</a:t>
            </a:r>
          </a:p>
          <a:p>
            <a:r>
              <a:rPr lang="en-US" dirty="0"/>
              <a:t>We explained some of the tools for Lean Software Development. The recommended reading goes into more detail.</a:t>
            </a:r>
          </a:p>
          <a:p>
            <a:r>
              <a:rPr lang="en-US" dirty="0"/>
              <a:t>We identified Lean Software Development tools to apply to your software development process by examining where the 22 tools can be applied, pointing to explicit lectures in the module.</a:t>
            </a:r>
          </a:p>
          <a:p>
            <a:pPr marL="0" indent="0">
              <a:buNone/>
            </a:pPr>
            <a:endParaRPr lang="en-GB" dirty="0"/>
          </a:p>
        </p:txBody>
      </p:sp>
    </p:spTree>
    <p:extLst>
      <p:ext uri="{BB962C8B-B14F-4D97-AF65-F5344CB8AC3E}">
        <p14:creationId xmlns:p14="http://schemas.microsoft.com/office/powerpoint/2010/main" val="1735341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44F5-C021-4C96-A4B0-F7B56EB4BABE}"/>
              </a:ext>
            </a:extLst>
          </p:cNvPr>
          <p:cNvSpPr>
            <a:spLocks noGrp="1"/>
          </p:cNvSpPr>
          <p:nvPr>
            <p:ph type="title"/>
          </p:nvPr>
        </p:nvSpPr>
        <p:spPr/>
        <p:txBody>
          <a:bodyPr/>
          <a:lstStyle/>
          <a:p>
            <a:r>
              <a:rPr lang="en-GB" dirty="0"/>
              <a:t>Recommended Reading</a:t>
            </a:r>
          </a:p>
        </p:txBody>
      </p:sp>
      <p:sp>
        <p:nvSpPr>
          <p:cNvPr id="4" name="Content Placeholder 3">
            <a:extLst>
              <a:ext uri="{FF2B5EF4-FFF2-40B4-BE49-F238E27FC236}">
                <a16:creationId xmlns:a16="http://schemas.microsoft.com/office/drawing/2014/main" id="{A64BD7BD-101C-4C46-A384-5B99760FCB25}"/>
              </a:ext>
            </a:extLst>
          </p:cNvPr>
          <p:cNvSpPr>
            <a:spLocks noGrp="1"/>
          </p:cNvSpPr>
          <p:nvPr>
            <p:ph sz="half" idx="1"/>
          </p:nvPr>
        </p:nvSpPr>
        <p:spPr/>
        <p:txBody>
          <a:bodyPr/>
          <a:lstStyle/>
          <a:p>
            <a:pPr marL="0" indent="0">
              <a:buNone/>
            </a:pPr>
            <a:r>
              <a:rPr lang="en-US" b="1" dirty="0"/>
              <a:t>Lean Software Development: An Agile Toolkit</a:t>
            </a:r>
            <a:r>
              <a:rPr lang="en-US" dirty="0"/>
              <a:t> by </a:t>
            </a:r>
            <a:r>
              <a:rPr lang="en-US" i="1" dirty="0" err="1"/>
              <a:t>Poppendieck</a:t>
            </a:r>
            <a:r>
              <a:rPr lang="en-US" i="1" dirty="0"/>
              <a:t> and </a:t>
            </a:r>
            <a:r>
              <a:rPr lang="en-US" i="1" dirty="0" err="1"/>
              <a:t>Poppendieck</a:t>
            </a:r>
            <a:r>
              <a:rPr lang="en-US" dirty="0"/>
              <a:t>.</a:t>
            </a:r>
          </a:p>
          <a:p>
            <a:pPr marL="0" indent="0">
              <a:buNone/>
            </a:pPr>
            <a:endParaRPr lang="en-US" dirty="0"/>
          </a:p>
          <a:p>
            <a:pPr marL="0" indent="0">
              <a:buNone/>
            </a:pPr>
            <a:r>
              <a:rPr lang="en-US" dirty="0"/>
              <a:t>Another good book to read in general for the case studies and anecdotes. It contains the toolkit that is the basis for this lecture. The </a:t>
            </a:r>
            <a:r>
              <a:rPr lang="en-US" dirty="0">
                <a:hlinkClick r:id="rId2" tooltip="https://en.wikipedia.org/wiki/Lean_software_development"/>
              </a:rPr>
              <a:t>Wikipedia Page</a:t>
            </a:r>
            <a:r>
              <a:rPr lang="en-US" dirty="0"/>
              <a:t> provides an overview of the ideas.</a:t>
            </a:r>
            <a:endParaRPr lang="en-GB" dirty="0"/>
          </a:p>
        </p:txBody>
      </p:sp>
      <p:pic>
        <p:nvPicPr>
          <p:cNvPr id="7" name="Content Placeholder 6">
            <a:extLst>
              <a:ext uri="{FF2B5EF4-FFF2-40B4-BE49-F238E27FC236}">
                <a16:creationId xmlns:a16="http://schemas.microsoft.com/office/drawing/2014/main" id="{0F263285-84B5-4CA4-822F-392FF41941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14898" y="581162"/>
            <a:ext cx="4238902" cy="5595801"/>
          </a:xfrm>
        </p:spPr>
      </p:pic>
    </p:spTree>
    <p:extLst>
      <p:ext uri="{BB962C8B-B14F-4D97-AF65-F5344CB8AC3E}">
        <p14:creationId xmlns:p14="http://schemas.microsoft.com/office/powerpoint/2010/main" val="288393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B03195-8D1D-4ABA-A1D1-48DC280F13B7}"/>
              </a:ext>
            </a:extLst>
          </p:cNvPr>
          <p:cNvSpPr>
            <a:spLocks noGrp="1"/>
          </p:cNvSpPr>
          <p:nvPr>
            <p:ph type="title"/>
          </p:nvPr>
        </p:nvSpPr>
        <p:spPr/>
        <p:txBody>
          <a:bodyPr/>
          <a:lstStyle/>
          <a:p>
            <a:r>
              <a:rPr lang="en-GB" dirty="0"/>
              <a:t>Eliminate Waste</a:t>
            </a:r>
          </a:p>
        </p:txBody>
      </p:sp>
      <p:sp>
        <p:nvSpPr>
          <p:cNvPr id="5" name="Text Placeholder 4">
            <a:extLst>
              <a:ext uri="{FF2B5EF4-FFF2-40B4-BE49-F238E27FC236}">
                <a16:creationId xmlns:a16="http://schemas.microsoft.com/office/drawing/2014/main" id="{2130D3C7-7421-4804-A3C6-5B4EE4D597F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03912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FF1-BA43-496D-BBAC-39E679EAF6ED}"/>
              </a:ext>
            </a:extLst>
          </p:cNvPr>
          <p:cNvSpPr>
            <a:spLocks noGrp="1"/>
          </p:cNvSpPr>
          <p:nvPr>
            <p:ph type="title"/>
          </p:nvPr>
        </p:nvSpPr>
        <p:spPr/>
        <p:txBody>
          <a:bodyPr/>
          <a:lstStyle/>
          <a:p>
            <a:r>
              <a:rPr lang="en-GB" dirty="0"/>
              <a:t>Eliminate Waste</a:t>
            </a:r>
          </a:p>
        </p:txBody>
      </p:sp>
      <p:sp>
        <p:nvSpPr>
          <p:cNvPr id="3" name="Content Placeholder 2">
            <a:extLst>
              <a:ext uri="{FF2B5EF4-FFF2-40B4-BE49-F238E27FC236}">
                <a16:creationId xmlns:a16="http://schemas.microsoft.com/office/drawing/2014/main" id="{7D6EDB67-1AB2-4574-92F6-BFBDBE2B48E9}"/>
              </a:ext>
            </a:extLst>
          </p:cNvPr>
          <p:cNvSpPr>
            <a:spLocks noGrp="1"/>
          </p:cNvSpPr>
          <p:nvPr>
            <p:ph idx="1"/>
          </p:nvPr>
        </p:nvSpPr>
        <p:spPr/>
        <p:txBody>
          <a:bodyPr>
            <a:normAutofit fontScale="85000" lnSpcReduction="20000"/>
          </a:bodyPr>
          <a:lstStyle/>
          <a:p>
            <a:pPr marL="0" indent="0">
              <a:buNone/>
            </a:pPr>
            <a:r>
              <a:rPr lang="en-GB" dirty="0"/>
              <a:t>Waste is anything that does not create value to the customer.</a:t>
            </a:r>
          </a:p>
          <a:p>
            <a:pPr marL="0" indent="0">
              <a:buNone/>
            </a:pPr>
            <a:endParaRPr lang="en-GB" dirty="0"/>
          </a:p>
          <a:p>
            <a:pPr marL="0" indent="0">
              <a:buNone/>
            </a:pPr>
            <a:r>
              <a:rPr lang="en-GB" dirty="0"/>
              <a:t>For example, in a university, anything that is not adding value to students is considered a waste.</a:t>
            </a:r>
          </a:p>
          <a:p>
            <a:pPr marL="0" indent="0">
              <a:buNone/>
            </a:pPr>
            <a:endParaRPr lang="en-GB" dirty="0"/>
          </a:p>
          <a:p>
            <a:pPr marL="0" indent="0">
              <a:buNone/>
            </a:pPr>
            <a:r>
              <a:rPr lang="en-GB" dirty="0"/>
              <a:t>If students only consider an education of value, then a university has to decide what a student considers valuable as part of their education.</a:t>
            </a:r>
          </a:p>
          <a:p>
            <a:pPr marL="0" indent="0">
              <a:buNone/>
            </a:pPr>
            <a:endParaRPr lang="en-GB" dirty="0"/>
          </a:p>
          <a:p>
            <a:pPr marL="0" indent="0">
              <a:buNone/>
            </a:pPr>
            <a:r>
              <a:rPr lang="en-GB" dirty="0"/>
              <a:t>Elimination of waste is a fundamental principle of lean thinking.  To do so we:</a:t>
            </a:r>
          </a:p>
          <a:p>
            <a:pPr marL="971550" lvl="1" indent="-514350">
              <a:buFont typeface="+mj-lt"/>
              <a:buAutoNum type="arabicPeriod"/>
            </a:pPr>
            <a:r>
              <a:rPr lang="en-GB" dirty="0"/>
              <a:t>Learn to see waste.</a:t>
            </a:r>
          </a:p>
          <a:p>
            <a:pPr marL="971550" lvl="1" indent="-514350">
              <a:buFont typeface="+mj-lt"/>
              <a:buAutoNum type="arabicPeriod"/>
            </a:pPr>
            <a:r>
              <a:rPr lang="en-GB" dirty="0"/>
              <a:t>Uncover the biggest sources.</a:t>
            </a:r>
          </a:p>
          <a:p>
            <a:pPr marL="971550" lvl="1" indent="-514350">
              <a:buFont typeface="+mj-lt"/>
              <a:buAutoNum type="arabicPeriod"/>
            </a:pPr>
            <a:r>
              <a:rPr lang="en-GB" dirty="0"/>
              <a:t>Eliminate these.</a:t>
            </a:r>
          </a:p>
          <a:p>
            <a:pPr marL="971550" lvl="1" indent="-514350">
              <a:buFont typeface="+mj-lt"/>
              <a:buAutoNum type="arabicPeriod"/>
            </a:pPr>
            <a:r>
              <a:rPr lang="en-GB" dirty="0"/>
              <a:t>Repeat.</a:t>
            </a:r>
          </a:p>
        </p:txBody>
      </p:sp>
    </p:spTree>
    <p:extLst>
      <p:ext uri="{BB962C8B-B14F-4D97-AF65-F5344CB8AC3E}">
        <p14:creationId xmlns:p14="http://schemas.microsoft.com/office/powerpoint/2010/main" val="23812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97BC-56EB-4976-BD33-42DADDD40FCE}"/>
              </a:ext>
            </a:extLst>
          </p:cNvPr>
          <p:cNvSpPr>
            <a:spLocks noGrp="1"/>
          </p:cNvSpPr>
          <p:nvPr>
            <p:ph type="title"/>
          </p:nvPr>
        </p:nvSpPr>
        <p:spPr/>
        <p:txBody>
          <a:bodyPr/>
          <a:lstStyle/>
          <a:p>
            <a:r>
              <a:rPr lang="en-GB" dirty="0"/>
              <a:t>Tool 1: See Waste</a:t>
            </a:r>
          </a:p>
        </p:txBody>
      </p:sp>
      <p:sp>
        <p:nvSpPr>
          <p:cNvPr id="3" name="Content Placeholder 2">
            <a:extLst>
              <a:ext uri="{FF2B5EF4-FFF2-40B4-BE49-F238E27FC236}">
                <a16:creationId xmlns:a16="http://schemas.microsoft.com/office/drawing/2014/main" id="{2D884EA6-E550-49B1-AFE4-6C8D2F0D5076}"/>
              </a:ext>
            </a:extLst>
          </p:cNvPr>
          <p:cNvSpPr>
            <a:spLocks noGrp="1"/>
          </p:cNvSpPr>
          <p:nvPr>
            <p:ph idx="1"/>
          </p:nvPr>
        </p:nvSpPr>
        <p:spPr/>
        <p:txBody>
          <a:bodyPr>
            <a:normAutofit fontScale="92500" lnSpcReduction="20000"/>
          </a:bodyPr>
          <a:lstStyle/>
          <a:p>
            <a:pPr marL="0" indent="0">
              <a:buNone/>
            </a:pPr>
            <a:r>
              <a:rPr lang="en-GB" dirty="0"/>
              <a:t>Winston Royce:</a:t>
            </a:r>
          </a:p>
          <a:p>
            <a:pPr marL="0" indent="0">
              <a:buNone/>
            </a:pPr>
            <a:r>
              <a:rPr lang="en-GB" dirty="0"/>
              <a:t>	</a:t>
            </a:r>
            <a:r>
              <a:rPr lang="en-GB" i="1" dirty="0"/>
              <a:t>“[While] many additional development steps are required, none 	contribute as directly to the final product as analysis and coding, 	and all drive up development costs.”</a:t>
            </a:r>
          </a:p>
          <a:p>
            <a:pPr marL="0" indent="0">
              <a:buNone/>
            </a:pPr>
            <a:endParaRPr lang="en-GB" dirty="0"/>
          </a:p>
          <a:p>
            <a:pPr marL="0" indent="0">
              <a:buNone/>
            </a:pPr>
            <a:r>
              <a:rPr lang="en-GB" dirty="0"/>
              <a:t>From the Software Development Lifecycle in Lecture 01:</a:t>
            </a:r>
          </a:p>
          <a:p>
            <a:pPr lvl="1"/>
            <a:r>
              <a:rPr lang="en-US" i="1" dirty="0"/>
              <a:t>Requirements gathering</a:t>
            </a:r>
            <a:r>
              <a:rPr lang="en-US" dirty="0"/>
              <a:t> </a:t>
            </a:r>
            <a:r>
              <a:rPr lang="en-US" b="1" dirty="0"/>
              <a:t>has waste</a:t>
            </a:r>
            <a:r>
              <a:rPr lang="en-US" dirty="0"/>
              <a:t>.</a:t>
            </a:r>
          </a:p>
          <a:p>
            <a:pPr lvl="1"/>
            <a:r>
              <a:rPr lang="en-US" i="1" dirty="0"/>
              <a:t>Analysis</a:t>
            </a:r>
            <a:r>
              <a:rPr lang="en-US" dirty="0"/>
              <a:t> is not waste.</a:t>
            </a:r>
          </a:p>
          <a:p>
            <a:pPr lvl="1"/>
            <a:r>
              <a:rPr lang="en-US" i="1" dirty="0"/>
              <a:t>Design</a:t>
            </a:r>
            <a:r>
              <a:rPr lang="en-US" dirty="0"/>
              <a:t> </a:t>
            </a:r>
            <a:r>
              <a:rPr lang="en-US" b="1" dirty="0"/>
              <a:t>has waste</a:t>
            </a:r>
            <a:endParaRPr lang="en-US" dirty="0"/>
          </a:p>
          <a:p>
            <a:pPr lvl="1"/>
            <a:r>
              <a:rPr lang="en-US" i="1" dirty="0"/>
              <a:t>Coding</a:t>
            </a:r>
            <a:r>
              <a:rPr lang="en-US" dirty="0"/>
              <a:t> is not waste.</a:t>
            </a:r>
          </a:p>
          <a:p>
            <a:pPr lvl="1"/>
            <a:r>
              <a:rPr lang="en-US" i="1" dirty="0"/>
              <a:t>Testing</a:t>
            </a:r>
            <a:r>
              <a:rPr lang="en-US" dirty="0"/>
              <a:t> </a:t>
            </a:r>
            <a:r>
              <a:rPr lang="en-US" b="1" dirty="0"/>
              <a:t>has waste.</a:t>
            </a:r>
            <a:endParaRPr lang="en-US" dirty="0"/>
          </a:p>
          <a:p>
            <a:pPr lvl="1"/>
            <a:r>
              <a:rPr lang="en-US" i="1" dirty="0"/>
              <a:t>Operation</a:t>
            </a:r>
            <a:r>
              <a:rPr lang="en-US" dirty="0"/>
              <a:t> </a:t>
            </a:r>
            <a:r>
              <a:rPr lang="en-US" b="1" dirty="0"/>
              <a:t>has waste</a:t>
            </a:r>
            <a:r>
              <a:rPr lang="en-US" dirty="0"/>
              <a:t>.</a:t>
            </a:r>
          </a:p>
        </p:txBody>
      </p:sp>
    </p:spTree>
    <p:extLst>
      <p:ext uri="{BB962C8B-B14F-4D97-AF65-F5344CB8AC3E}">
        <p14:creationId xmlns:p14="http://schemas.microsoft.com/office/powerpoint/2010/main" val="127350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6BD8-7E01-4B3E-83FD-AF9D235657CB}"/>
              </a:ext>
            </a:extLst>
          </p:cNvPr>
          <p:cNvSpPr>
            <a:spLocks noGrp="1"/>
          </p:cNvSpPr>
          <p:nvPr>
            <p:ph type="title"/>
          </p:nvPr>
        </p:nvSpPr>
        <p:spPr/>
        <p:txBody>
          <a:bodyPr/>
          <a:lstStyle/>
          <a:p>
            <a:r>
              <a:rPr lang="en-GB" dirty="0"/>
              <a:t>The Seven Wastes of Software Development</a:t>
            </a:r>
          </a:p>
        </p:txBody>
      </p:sp>
      <p:pic>
        <p:nvPicPr>
          <p:cNvPr id="5" name="Content Placeholder 4">
            <a:extLst>
              <a:ext uri="{FF2B5EF4-FFF2-40B4-BE49-F238E27FC236}">
                <a16:creationId xmlns:a16="http://schemas.microsoft.com/office/drawing/2014/main" id="{C9DF9411-9765-4A81-9D04-F9A99A59DB4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286126" y="1403136"/>
            <a:ext cx="5619749" cy="5455207"/>
          </a:xfrm>
        </p:spPr>
      </p:pic>
    </p:spTree>
    <p:extLst>
      <p:ext uri="{BB962C8B-B14F-4D97-AF65-F5344CB8AC3E}">
        <p14:creationId xmlns:p14="http://schemas.microsoft.com/office/powerpoint/2010/main" val="352099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FF1-BA43-496D-BBAC-39E679EAF6ED}"/>
              </a:ext>
            </a:extLst>
          </p:cNvPr>
          <p:cNvSpPr>
            <a:spLocks noGrp="1"/>
          </p:cNvSpPr>
          <p:nvPr>
            <p:ph type="title"/>
          </p:nvPr>
        </p:nvSpPr>
        <p:spPr/>
        <p:txBody>
          <a:bodyPr/>
          <a:lstStyle/>
          <a:p>
            <a:r>
              <a:rPr lang="en-GB" dirty="0"/>
              <a:t>Tool 2: Value Stream Mapping</a:t>
            </a:r>
          </a:p>
        </p:txBody>
      </p:sp>
      <p:pic>
        <p:nvPicPr>
          <p:cNvPr id="5" name="Content Placeholder 4">
            <a:extLst>
              <a:ext uri="{FF2B5EF4-FFF2-40B4-BE49-F238E27FC236}">
                <a16:creationId xmlns:a16="http://schemas.microsoft.com/office/drawing/2014/main" id="{455127E0-C407-44F3-88ED-FFC7CBF90D3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42476" y="1376123"/>
            <a:ext cx="8154049" cy="5290229"/>
          </a:xfrm>
        </p:spPr>
      </p:pic>
      <p:sp>
        <p:nvSpPr>
          <p:cNvPr id="6" name="TextBox 5">
            <a:extLst>
              <a:ext uri="{FF2B5EF4-FFF2-40B4-BE49-F238E27FC236}">
                <a16:creationId xmlns:a16="http://schemas.microsoft.com/office/drawing/2014/main" id="{B41CC773-DEC7-4C9C-B6C4-B5FC6286CFAE}"/>
              </a:ext>
            </a:extLst>
          </p:cNvPr>
          <p:cNvSpPr txBox="1"/>
          <p:nvPr/>
        </p:nvSpPr>
        <p:spPr>
          <a:xfrm>
            <a:off x="2250161" y="6634840"/>
            <a:ext cx="7938678" cy="230832"/>
          </a:xfrm>
          <a:prstGeom prst="rect">
            <a:avLst/>
          </a:prstGeom>
          <a:noFill/>
        </p:spPr>
        <p:txBody>
          <a:bodyPr wrap="square" rtlCol="0">
            <a:spAutoFit/>
          </a:bodyPr>
          <a:lstStyle/>
          <a:p>
            <a:r>
              <a:rPr lang="en-GB" sz="900">
                <a:hlinkClick r:id="rId3" tooltip="https://en.wikipedia.org/wiki/Value_stream_mapping"/>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369927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6BEA05-08C4-476A-BED1-52C6CFD4D12E}"/>
              </a:ext>
            </a:extLst>
          </p:cNvPr>
          <p:cNvSpPr>
            <a:spLocks noGrp="1"/>
          </p:cNvSpPr>
          <p:nvPr>
            <p:ph type="title"/>
          </p:nvPr>
        </p:nvSpPr>
        <p:spPr/>
        <p:txBody>
          <a:bodyPr/>
          <a:lstStyle/>
          <a:p>
            <a:r>
              <a:rPr lang="en-GB" dirty="0"/>
              <a:t>Amplify Learning</a:t>
            </a:r>
          </a:p>
        </p:txBody>
      </p:sp>
      <p:sp>
        <p:nvSpPr>
          <p:cNvPr id="5" name="Text Placeholder 4">
            <a:extLst>
              <a:ext uri="{FF2B5EF4-FFF2-40B4-BE49-F238E27FC236}">
                <a16:creationId xmlns:a16="http://schemas.microsoft.com/office/drawing/2014/main" id="{112FC7D3-3BBD-4999-B2E4-F0665DECD52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31440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1470</Words>
  <Application>Microsoft Office PowerPoint</Application>
  <PresentationFormat>Widescreen</PresentationFormat>
  <Paragraphs>211</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Lean Software Development</vt:lpstr>
      <vt:lpstr>Behavioural Objectives for the Lecture</vt:lpstr>
      <vt:lpstr>Key Principles of Lean Software Development</vt:lpstr>
      <vt:lpstr>Eliminate Waste</vt:lpstr>
      <vt:lpstr>Eliminate Waste</vt:lpstr>
      <vt:lpstr>Tool 1: See Waste</vt:lpstr>
      <vt:lpstr>The Seven Wastes of Software Development</vt:lpstr>
      <vt:lpstr>Tool 2: Value Stream Mapping</vt:lpstr>
      <vt:lpstr>Amplify Learning</vt:lpstr>
      <vt:lpstr>Amplify Learning</vt:lpstr>
      <vt:lpstr>Tool 3: Feedback</vt:lpstr>
      <vt:lpstr>Tool 4: Iterations</vt:lpstr>
      <vt:lpstr>Tool 5: Synchronisation</vt:lpstr>
      <vt:lpstr>Tool 6: Set-based Development</vt:lpstr>
      <vt:lpstr>Decide as Late as Possible</vt:lpstr>
      <vt:lpstr>Decide as Late as Possible</vt:lpstr>
      <vt:lpstr>Tool 7: Options Thinking</vt:lpstr>
      <vt:lpstr>Tool 8: The Last Responsible Moment</vt:lpstr>
      <vt:lpstr>Tool 9: Making Decisions</vt:lpstr>
      <vt:lpstr>Deliver as Fast as Possible</vt:lpstr>
      <vt:lpstr>Deliver as Fast as Possible</vt:lpstr>
      <vt:lpstr>Tool 10: Pull Systems</vt:lpstr>
      <vt:lpstr>Tool 11: Queuing Theory</vt:lpstr>
      <vt:lpstr>Tool 12: Cost of Delay</vt:lpstr>
      <vt:lpstr>Empower the Team</vt:lpstr>
      <vt:lpstr>Empower the Team</vt:lpstr>
      <vt:lpstr>Tool 13: Self-determination</vt:lpstr>
      <vt:lpstr>Tool 14: Motivation</vt:lpstr>
      <vt:lpstr>Tool 15: Leadership and Tool 16: Expertise</vt:lpstr>
      <vt:lpstr>Build Integrity In</vt:lpstr>
      <vt:lpstr>Tool 17: Perceived Integrity</vt:lpstr>
      <vt:lpstr>Tool 18: Conceptual Integrity</vt:lpstr>
      <vt:lpstr>Tool 19: Refactoring</vt:lpstr>
      <vt:lpstr>Tool 20: Testing</vt:lpstr>
      <vt:lpstr>See the Whole</vt:lpstr>
      <vt:lpstr>See the Whole</vt:lpstr>
      <vt:lpstr>Summary</vt:lpstr>
      <vt:lpstr>Review</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Software Development</dc:title>
  <dc:creator>Chalmers, Kevin</dc:creator>
  <cp:lastModifiedBy>Chalmers, Kevin</cp:lastModifiedBy>
  <cp:revision>10</cp:revision>
  <dcterms:created xsi:type="dcterms:W3CDTF">2018-10-25T13:21:47Z</dcterms:created>
  <dcterms:modified xsi:type="dcterms:W3CDTF">2018-10-25T14:37:20Z</dcterms:modified>
</cp:coreProperties>
</file>