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80" r:id="rId11"/>
    <p:sldId id="277" r:id="rId12"/>
    <p:sldId id="278" r:id="rId13"/>
    <p:sldId id="279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2349-A397-4A4B-8AD3-C2AC7772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59CFF-F390-466B-82D0-A8C54AD2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6532-25C3-4692-81FA-0F4E10AC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ABF5-E690-49E3-BD27-259E8D1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35FA-18EC-452D-A0C6-A1785400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D367-07AE-4937-9C61-A0F6323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BC96-C8C1-4201-9BD6-355D00741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3563-B1BC-4A7C-BB56-99107CF4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5DD3-DD75-4D98-89F2-F6A638FC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5A32-1A18-440C-B2A3-9D7D5C0A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59800-F0E5-41A2-B4EB-962708C39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B00E-A8F3-49E4-9711-7C547537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033B-05A2-41C4-9A27-366132B8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5F5D-6402-44D0-8C42-BF2AB033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D55B-BA9A-4724-9023-0526E011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74C-4CEB-49B4-87B0-8AAF7066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BB3E-8655-46D4-BCD7-BADE1C86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BB8D-13AB-439E-A736-4728D430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868-A94C-4524-B8F5-F3D2D24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BA6E-93B0-4933-8068-9C289136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10BA-B998-4123-BB01-1C2E42A6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49D7-2161-48DC-BFE1-FD15ED52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0272-8F71-4460-947A-C8590819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B142-AA8C-4641-8751-1EB0FFEB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3EFC-9A55-46F2-B858-2538D227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6CC2-A3ED-431E-8324-3EC4232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FAB3-9837-4AC1-823B-F7D8A0AC4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B838C-D5A8-4675-B966-B1CFC9934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04BEF-593E-449C-9ACE-5B844E21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944B-E5A1-43F6-BDB6-50A6B319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066EF-9D09-49F0-81A1-D27823F3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1D65-FB3F-4ACA-94C3-FA11EC7C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89B3-B74B-409D-9364-654F17C2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681A-B636-4404-A224-04C2ED28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7FD0-B907-44AE-813F-38B2FF014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D4CA9-B3E9-485C-B4BB-421B65812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7F673-0C59-4262-9325-F4B552D5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3E0A6-E290-4861-B6F0-C0F345D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D682-138E-4A2A-9776-E474F710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D3F5-7CC3-4CAB-8FF4-CA587767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B05D2-8268-4D32-A5C1-5C66BAA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FE9A1-F90D-4961-B0B7-019C957F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9FE35-89E9-4FE0-B537-7870D9AF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9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58D30-7206-49D0-8A06-9B25C78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42D85-3C83-4C0D-9BAE-806921A0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7D45-4FE4-4BDC-A117-F8E35369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F8B5-63E6-4579-AEE8-215508B1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0E92-03E2-4B64-9D67-3C205F58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D50D-60DF-436A-BDFF-466B4BE0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FFD6-6894-4EB9-BCF9-CF681587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4453-E53A-43D9-8337-154F1D25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47FA-0EFA-4FC9-B13E-5DD7472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766C-06BF-420E-98B5-4723A2C3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07A52-272A-450A-8D58-CAED13225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6836C-A0A1-423C-B734-6EE290105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6AA0-16F5-4624-9412-FBB80D1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D637-6E18-4597-AB3C-A93E3DAB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6D46B-D9E8-4E39-9626-3471384C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07945-8BD6-42A7-91AE-0A3BE3C7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706D-BBAA-4C64-AABC-51AC6D89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A415-BC23-4018-B4CF-252C553E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D70C-DE8E-4976-8B28-6E39D50354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AA67-1EDE-441B-B6C4-9E25CE55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23F-1B6A-4EC1-9CC1-7CCD55E5C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600C-BA79-45E3-B733-3CAB960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eds.ac.uk/educol/documents/00002182.htm" TargetMode="External"/><Relationship Id="rId2" Type="http://schemas.openxmlformats.org/officeDocument/2006/relationships/hyperlink" Target="http://udel.edu/~mcdonald/statfishe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lineplus.gov/ency/article/000815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D809-AAC4-4CF0-9220-A86E4913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Drug repositioning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12F30-8AB2-4E89-9142-BA702AFCFA05}"/>
              </a:ext>
            </a:extLst>
          </p:cNvPr>
          <p:cNvSpPr/>
          <p:nvPr/>
        </p:nvSpPr>
        <p:spPr>
          <a:xfrm>
            <a:off x="3048000" y="520831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Joshua Ellis</a:t>
            </a:r>
          </a:p>
        </p:txBody>
      </p:sp>
    </p:spTree>
    <p:extLst>
      <p:ext uri="{BB962C8B-B14F-4D97-AF65-F5344CB8AC3E}">
        <p14:creationId xmlns:p14="http://schemas.microsoft.com/office/powerpoint/2010/main" val="383844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540B-4728-40B3-8CD8-1671BDDA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CC285-EDCD-4573-BD6D-764A63128D6F}"/>
              </a:ext>
            </a:extLst>
          </p:cNvPr>
          <p:cNvSpPr txBox="1"/>
          <p:nvPr/>
        </p:nvSpPr>
        <p:spPr>
          <a:xfrm>
            <a:off x="1153527" y="1788360"/>
            <a:ext cx="178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39295-C0DD-4D37-BDE2-D5F123DC125A}"/>
              </a:ext>
            </a:extLst>
          </p:cNvPr>
          <p:cNvSpPr/>
          <p:nvPr/>
        </p:nvSpPr>
        <p:spPr>
          <a:xfrm>
            <a:off x="3909792" y="1514882"/>
            <a:ext cx="1672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Retrieve Probe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D7B8D-040E-4C59-A83D-C68863140EB6}"/>
              </a:ext>
            </a:extLst>
          </p:cNvPr>
          <p:cNvSpPr/>
          <p:nvPr/>
        </p:nvSpPr>
        <p:spPr>
          <a:xfrm>
            <a:off x="6764741" y="1788360"/>
            <a:ext cx="5273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Statistical analysis on each data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BC015-3EDB-436F-80B0-549C00175B39}"/>
              </a:ext>
            </a:extLst>
          </p:cNvPr>
          <p:cNvSpPr/>
          <p:nvPr/>
        </p:nvSpPr>
        <p:spPr>
          <a:xfrm>
            <a:off x="6096000" y="4826370"/>
            <a:ext cx="494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Combine p-values and effect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C9350-3DBE-401E-8E0D-94F8D1EC619D}"/>
              </a:ext>
            </a:extLst>
          </p:cNvPr>
          <p:cNvSpPr txBox="1"/>
          <p:nvPr/>
        </p:nvSpPr>
        <p:spPr>
          <a:xfrm>
            <a:off x="655463" y="3616961"/>
            <a:ext cx="409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Differentially Expressed Genes for each 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4414C-5185-424E-9651-E1224991703C}"/>
              </a:ext>
            </a:extLst>
          </p:cNvPr>
          <p:cNvSpPr/>
          <p:nvPr/>
        </p:nvSpPr>
        <p:spPr>
          <a:xfrm>
            <a:off x="1577801" y="6036023"/>
            <a:ext cx="5736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Differentially Expressed Genes  overall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218663-0ECA-4657-AF9D-BB7817FCB697}"/>
              </a:ext>
            </a:extLst>
          </p:cNvPr>
          <p:cNvCxnSpPr>
            <a:stCxn id="5" idx="3"/>
          </p:cNvCxnSpPr>
          <p:nvPr/>
        </p:nvCxnSpPr>
        <p:spPr>
          <a:xfrm>
            <a:off x="2941384" y="2049970"/>
            <a:ext cx="852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128981-9699-4E90-BFE7-0282279EF255}"/>
              </a:ext>
            </a:extLst>
          </p:cNvPr>
          <p:cNvCxnSpPr>
            <a:stCxn id="9" idx="3"/>
          </p:cNvCxnSpPr>
          <p:nvPr/>
        </p:nvCxnSpPr>
        <p:spPr>
          <a:xfrm flipV="1">
            <a:off x="5581935" y="2207379"/>
            <a:ext cx="11873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CA4023-19F0-474C-9BF7-AD2F76D9A149}"/>
              </a:ext>
            </a:extLst>
          </p:cNvPr>
          <p:cNvCxnSpPr>
            <a:stCxn id="10" idx="2"/>
          </p:cNvCxnSpPr>
          <p:nvPr/>
        </p:nvCxnSpPr>
        <p:spPr>
          <a:xfrm rot="5400000">
            <a:off x="6377105" y="1025090"/>
            <a:ext cx="1738054" cy="43110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5B5FF2-7835-467B-8187-80FE30F8DEF9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4032968" y="3238763"/>
            <a:ext cx="516912" cy="31815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52D6920-1744-485A-99E1-6761E0147D61}"/>
              </a:ext>
            </a:extLst>
          </p:cNvPr>
          <p:cNvCxnSpPr>
            <a:stCxn id="11" idx="2"/>
          </p:cNvCxnSpPr>
          <p:nvPr/>
        </p:nvCxnSpPr>
        <p:spPr>
          <a:xfrm rot="5400000">
            <a:off x="7519536" y="5295380"/>
            <a:ext cx="996619" cy="11050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1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BB3B-8F23-4C21-8F40-80A73D1B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Renal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3FFD-E0DC-46B6-A137-653F27845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 Genes Paper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EC87-D35A-4099-98AB-CDE6BBF2D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BASP1</a:t>
            </a:r>
          </a:p>
          <a:p>
            <a:r>
              <a:rPr lang="en-US" dirty="0"/>
              <a:t>CD6</a:t>
            </a:r>
          </a:p>
          <a:p>
            <a:r>
              <a:rPr lang="en-US" dirty="0"/>
              <a:t>CXCL10</a:t>
            </a:r>
          </a:p>
          <a:p>
            <a:r>
              <a:rPr lang="en-US" dirty="0"/>
              <a:t>CXCL9</a:t>
            </a:r>
          </a:p>
          <a:p>
            <a:r>
              <a:rPr lang="en-US" dirty="0"/>
              <a:t>INPP5D</a:t>
            </a:r>
          </a:p>
          <a:p>
            <a:r>
              <a:rPr lang="en-US" dirty="0"/>
              <a:t>ISG20</a:t>
            </a:r>
          </a:p>
          <a:p>
            <a:r>
              <a:rPr lang="en-US" dirty="0"/>
              <a:t>LCK</a:t>
            </a:r>
          </a:p>
          <a:p>
            <a:r>
              <a:rPr lang="en-US" dirty="0"/>
              <a:t>NKG7</a:t>
            </a:r>
          </a:p>
          <a:p>
            <a:r>
              <a:rPr lang="en-US" dirty="0"/>
              <a:t>PSMB9</a:t>
            </a:r>
          </a:p>
          <a:p>
            <a:r>
              <a:rPr lang="en-US" dirty="0"/>
              <a:t>RUNX3</a:t>
            </a:r>
          </a:p>
          <a:p>
            <a:r>
              <a:rPr lang="en-US" dirty="0"/>
              <a:t>TAP1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B9B38-544C-45BC-AF3D-CF085DE08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Significant Genes Project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4E3A9-6107-4674-AEC5-3717AE7237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ISG20</a:t>
            </a:r>
          </a:p>
          <a:p>
            <a:r>
              <a:rPr lang="en-US" dirty="0"/>
              <a:t>CD8</a:t>
            </a:r>
          </a:p>
          <a:p>
            <a:r>
              <a:rPr lang="en-US" dirty="0"/>
              <a:t>CXCL10</a:t>
            </a:r>
          </a:p>
          <a:p>
            <a:r>
              <a:rPr lang="en-US" dirty="0"/>
              <a:t>CXCL9</a:t>
            </a:r>
          </a:p>
          <a:p>
            <a:r>
              <a:rPr lang="en-US" dirty="0"/>
              <a:t>NKG7</a:t>
            </a:r>
          </a:p>
          <a:p>
            <a:r>
              <a:rPr lang="en-US" dirty="0"/>
              <a:t>PSMB9</a:t>
            </a:r>
          </a:p>
          <a:p>
            <a:r>
              <a:rPr lang="en-US" dirty="0"/>
              <a:t>TAP2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9D5D-9A64-42A1-9C87-0644D46A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1B22-2D2B-4C80-A048-2275F63B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CRM of 9 genes</a:t>
            </a:r>
          </a:p>
          <a:p>
            <a:r>
              <a:rPr lang="en-US" dirty="0"/>
              <a:t>Findings match up with the paper</a:t>
            </a:r>
          </a:p>
          <a:p>
            <a:r>
              <a:rPr lang="en-US" dirty="0"/>
              <a:t>Similar immune responses </a:t>
            </a:r>
          </a:p>
          <a:p>
            <a:r>
              <a:rPr lang="en-US" dirty="0"/>
              <a:t>Find drugs to interact with the differentially expressed genes</a:t>
            </a:r>
          </a:p>
          <a:p>
            <a:pPr lvl="1"/>
            <a:r>
              <a:rPr lang="en-US" dirty="0"/>
              <a:t>Chosen through literature search</a:t>
            </a:r>
          </a:p>
          <a:p>
            <a:r>
              <a:rPr lang="en-US" dirty="0"/>
              <a:t>Pooling different data sources is possible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D7E9-20E5-419A-A86A-A11AFBB8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Repurposed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950E-46C0-477A-BF4E-1ECA0443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Dasatinib</a:t>
            </a:r>
            <a:r>
              <a:rPr lang="en-US" dirty="0"/>
              <a:t> (</a:t>
            </a:r>
            <a:r>
              <a:rPr lang="en-US" dirty="0" err="1"/>
              <a:t>Sprycel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Cancer drug</a:t>
            </a:r>
          </a:p>
          <a:p>
            <a:r>
              <a:rPr lang="en-US" dirty="0"/>
              <a:t>Atorvastatin (Lipitor)</a:t>
            </a:r>
          </a:p>
          <a:p>
            <a:pPr lvl="1"/>
            <a:r>
              <a:rPr lang="en-US" dirty="0"/>
              <a:t>Cholesterol drug</a:t>
            </a:r>
          </a:p>
          <a:p>
            <a:r>
              <a:rPr lang="en-US" dirty="0"/>
              <a:t>CXCL10 </a:t>
            </a:r>
          </a:p>
          <a:p>
            <a:r>
              <a:rPr lang="en-US" dirty="0"/>
              <a:t>CXCL9</a:t>
            </a:r>
          </a:p>
          <a:p>
            <a:r>
              <a:rPr lang="en-US" dirty="0"/>
              <a:t>LCX</a:t>
            </a:r>
          </a:p>
        </p:txBody>
      </p:sp>
    </p:spTree>
    <p:extLst>
      <p:ext uri="{BB962C8B-B14F-4D97-AF65-F5344CB8AC3E}">
        <p14:creationId xmlns:p14="http://schemas.microsoft.com/office/powerpoint/2010/main" val="240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0F28-9963-4722-AAD9-932B8794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FD438F-1725-4A3E-8FA8-601819F7384A}"/>
              </a:ext>
            </a:extLst>
          </p:cNvPr>
          <p:cNvGrpSpPr/>
          <p:nvPr/>
        </p:nvGrpSpPr>
        <p:grpSpPr>
          <a:xfrm>
            <a:off x="723608" y="419100"/>
            <a:ext cx="10606379" cy="6019800"/>
            <a:chOff x="723608" y="419100"/>
            <a:chExt cx="10606379" cy="6019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014B0C-6FA0-4E79-98C3-867C7A78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012" y="419100"/>
              <a:ext cx="10467975" cy="6019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27552B-6363-4895-93B1-1E8C16560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" t="30976" r="69166" b="6416"/>
            <a:stretch/>
          </p:blipFill>
          <p:spPr>
            <a:xfrm>
              <a:off x="723608" y="424071"/>
              <a:ext cx="2231628" cy="357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94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251E2-4EB0-46D2-9D32-FBFB292E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D120C-D8F2-4A8C-9C20-0535DB51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http://udel.edu/~mcdonald/statfishers.html</a:t>
            </a:r>
            <a:endParaRPr lang="en-US" dirty="0"/>
          </a:p>
          <a:p>
            <a:r>
              <a:rPr lang="en-US" dirty="0">
                <a:hlinkClick r:id="rId3"/>
              </a:rPr>
              <a:t>https://www.leeds.ac.uk/educol/documents/00002182.htm</a:t>
            </a:r>
            <a:endParaRPr lang="en-US" dirty="0"/>
          </a:p>
          <a:p>
            <a:r>
              <a:rPr lang="en-US" dirty="0">
                <a:hlinkClick r:id="rId4"/>
              </a:rPr>
              <a:t>https://medlineplus.gov/ency/article/000815.htm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8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64CBC6-7AF0-41A0-9A05-664AC63F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108EB-0B97-418B-AD6B-B53664DF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rejection module (CRM) for acute rejection across multiple organs identifies novel therapeutics for organ transplantation</a:t>
            </a:r>
          </a:p>
          <a:p>
            <a:pPr lvl="1"/>
            <a:r>
              <a:rPr lang="en-US" dirty="0"/>
              <a:t>Khatri, </a:t>
            </a:r>
            <a:r>
              <a:rPr lang="en-US" dirty="0" err="1"/>
              <a:t>Roedder</a:t>
            </a:r>
            <a:r>
              <a:rPr lang="en-US" dirty="0"/>
              <a:t>, Kimura, </a:t>
            </a:r>
            <a:r>
              <a:rPr lang="en-US" dirty="0" err="1"/>
              <a:t>Vusser</a:t>
            </a:r>
            <a:r>
              <a:rPr lang="en-US" dirty="0"/>
              <a:t>, Morgan, Gong, Fischbein, Robbins, </a:t>
            </a:r>
            <a:r>
              <a:rPr lang="en-US" dirty="0" err="1"/>
              <a:t>Naesens</a:t>
            </a:r>
            <a:r>
              <a:rPr lang="en-US" dirty="0"/>
              <a:t>, Butte, </a:t>
            </a:r>
            <a:r>
              <a:rPr lang="en-US" dirty="0" err="1"/>
              <a:t>Sarwal</a:t>
            </a:r>
            <a:endParaRPr lang="en-US" dirty="0"/>
          </a:p>
          <a:p>
            <a:pPr lvl="1"/>
            <a:r>
              <a:rPr lang="en-US" dirty="0"/>
              <a:t>2013</a:t>
            </a:r>
          </a:p>
          <a:p>
            <a:r>
              <a:rPr lang="en-US" dirty="0"/>
              <a:t>Apply previously developed drug treatments along with publicly available data to develop new treatment options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22F6-AAF2-49CE-90FC-D4A339E2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B382-CAE6-4D77-AF7F-55FB938D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are spent on new drug development</a:t>
            </a:r>
          </a:p>
          <a:p>
            <a:r>
              <a:rPr lang="en-US" dirty="0"/>
              <a:t>Many drugs do not work for their intended purpose</a:t>
            </a:r>
          </a:p>
          <a:p>
            <a:r>
              <a:rPr lang="en-US" dirty="0"/>
              <a:t>Lower priority diseases are left behind</a:t>
            </a:r>
          </a:p>
          <a:p>
            <a:r>
              <a:rPr lang="en-US" dirty="0"/>
              <a:t>Long term immune suppressions regimens has not improved</a:t>
            </a:r>
          </a:p>
        </p:txBody>
      </p:sp>
    </p:spTree>
    <p:extLst>
      <p:ext uri="{BB962C8B-B14F-4D97-AF65-F5344CB8AC3E}">
        <p14:creationId xmlns:p14="http://schemas.microsoft.com/office/powerpoint/2010/main" val="168943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DA52-9762-49EB-A3E8-610770E4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5E1E-CD05-4688-A5F0-9AB50243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Repurpose previously developed drugs to help lower priority diseases</a:t>
            </a:r>
          </a:p>
          <a:p>
            <a:r>
              <a:rPr lang="en-US" dirty="0"/>
              <a:t>Improve 5-yr graft survival rates with better drug treatment</a:t>
            </a:r>
          </a:p>
          <a:p>
            <a:r>
              <a:rPr lang="en-US" dirty="0"/>
              <a:t>Develop a method to reliably integrate tests from GEO</a:t>
            </a:r>
          </a:p>
          <a:p>
            <a:r>
              <a:rPr lang="en-US" dirty="0"/>
              <a:t>Test repurposed drugs to see if method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0C08-FC68-4FB3-B1A8-EB9BB90D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2957-63FB-475D-A3B0-BD0B0EE9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Rejection</a:t>
            </a:r>
          </a:p>
          <a:p>
            <a:pPr lvl="1"/>
            <a:r>
              <a:rPr lang="en-US" dirty="0"/>
              <a:t>Immune system protects against foreign objects</a:t>
            </a:r>
          </a:p>
          <a:p>
            <a:pPr lvl="1"/>
            <a:r>
              <a:rPr lang="en-US" dirty="0"/>
              <a:t>Cannot perfectly match organ donors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Immune cell infiltration</a:t>
            </a:r>
          </a:p>
          <a:p>
            <a:pPr lvl="1"/>
            <a:r>
              <a:rPr lang="en-US" dirty="0"/>
              <a:t>Graft injury</a:t>
            </a:r>
          </a:p>
          <a:p>
            <a:r>
              <a:rPr lang="en-US" dirty="0"/>
              <a:t>Increase</a:t>
            </a:r>
          </a:p>
          <a:p>
            <a:pPr lvl="1"/>
            <a:r>
              <a:rPr lang="en-US" dirty="0"/>
              <a:t>Graft survival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3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EA7A-8BCD-4558-ADF6-300AAEB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E2FB-3F6C-40EF-A013-83046EF9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  <a:p>
            <a:pPr lvl="1"/>
            <a:r>
              <a:rPr lang="en-US" dirty="0"/>
              <a:t>Microanalysis exercise</a:t>
            </a:r>
          </a:p>
          <a:p>
            <a:pPr lvl="1"/>
            <a:r>
              <a:rPr lang="en-US" dirty="0"/>
              <a:t>GEO2R</a:t>
            </a:r>
          </a:p>
          <a:p>
            <a:r>
              <a:rPr lang="en-US" dirty="0"/>
              <a:t>FDR</a:t>
            </a:r>
          </a:p>
          <a:p>
            <a:pPr lvl="1"/>
            <a:r>
              <a:rPr lang="en-US" dirty="0"/>
              <a:t>Microanalysis exercise</a:t>
            </a:r>
          </a:p>
          <a:p>
            <a:r>
              <a:rPr lang="en-US" dirty="0"/>
              <a:t>Effect size</a:t>
            </a:r>
          </a:p>
          <a:p>
            <a:pPr lvl="1"/>
            <a:r>
              <a:rPr lang="en-US" dirty="0"/>
              <a:t>Hedges’ adjusted g</a:t>
            </a:r>
          </a:p>
          <a:p>
            <a:r>
              <a:rPr lang="en-US" dirty="0"/>
              <a:t>Fisher’s Method</a:t>
            </a:r>
          </a:p>
          <a:p>
            <a:r>
              <a:rPr lang="en-US" dirty="0"/>
              <a:t>Pathway Analysis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BFCE8-91E3-462D-9578-E4DA0095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4419716"/>
            <a:ext cx="4749421" cy="2203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3B560-4211-4DED-A6FF-091871E2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Method and Effect size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3CF7-8A2C-4AE4-AC46-EDE70041C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Fisher’s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8D16-871C-4E5D-80C1-5E614B550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Meta-analysis by combining p-values</a:t>
            </a:r>
          </a:p>
          <a:p>
            <a:r>
              <a:rPr lang="en-US" dirty="0"/>
              <a:t>Sum of logs of p-values across multiple studies</a:t>
            </a:r>
          </a:p>
          <a:p>
            <a:r>
              <a:rPr lang="en-US" dirty="0"/>
              <a:t>P-Value&lt;0.2</a:t>
            </a:r>
          </a:p>
          <a:p>
            <a:r>
              <a:rPr lang="en-US" dirty="0" err="1"/>
              <a:t>Sumlogs</a:t>
            </a:r>
            <a:r>
              <a:rPr lang="en-US" dirty="0"/>
              <a:t> in R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D99DB-D328-4463-8CEC-41F61B47F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2C2C83-9842-4FEA-94D9-7345D161A2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Corrects for small sample bias</a:t>
            </a:r>
          </a:p>
          <a:p>
            <a:r>
              <a:rPr lang="en-US" dirty="0"/>
              <a:t>Allows comparison of two groups</a:t>
            </a:r>
          </a:p>
          <a:p>
            <a:r>
              <a:rPr lang="en-US" dirty="0"/>
              <a:t>Meta-effect size&gt;0</a:t>
            </a:r>
          </a:p>
          <a:p>
            <a:r>
              <a:rPr lang="en-US" dirty="0" err="1"/>
              <a:t>Effsize</a:t>
            </a:r>
            <a:r>
              <a:rPr lang="en-US" dirty="0"/>
              <a:t> package in 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AB516-1E0E-4314-BEB4-48D87BFE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84" y="5063241"/>
            <a:ext cx="5886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C4FD-B2B1-4A64-BA56-07785340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67B6-1EFB-433E-957E-7705B602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SPIA</a:t>
            </a:r>
          </a:p>
          <a:p>
            <a:r>
              <a:rPr lang="en-US" dirty="0"/>
              <a:t>Different analysis from the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AE4-AD02-4CB8-B9DC-6AB82BB7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1F0C-8E9B-43FB-B8D5-7935646D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GSE50058,GSE1563,GSE2137,GSE36059,GSE25092</a:t>
            </a:r>
          </a:p>
          <a:p>
            <a:r>
              <a:rPr lang="en-US" dirty="0"/>
              <a:t>Organism: Homo sapiens</a:t>
            </a:r>
          </a:p>
          <a:p>
            <a:r>
              <a:rPr lang="en-US" dirty="0"/>
              <a:t>Tissue: Renal transplant</a:t>
            </a:r>
          </a:p>
          <a:p>
            <a:r>
              <a:rPr lang="en-US" dirty="0"/>
              <a:t>Sample size: ~600</a:t>
            </a:r>
          </a:p>
          <a:p>
            <a:pPr lvl="1"/>
            <a:r>
              <a:rPr lang="en-US" dirty="0"/>
              <a:t>Split between Rejection and Stable</a:t>
            </a:r>
          </a:p>
          <a:p>
            <a:r>
              <a:rPr lang="en-US" dirty="0"/>
              <a:t>Platform: Affymetrix</a:t>
            </a:r>
          </a:p>
          <a:p>
            <a:r>
              <a:rPr lang="en-US" dirty="0"/>
              <a:t>File type: .CEL</a:t>
            </a:r>
          </a:p>
        </p:txBody>
      </p:sp>
    </p:spTree>
    <p:extLst>
      <p:ext uri="{BB962C8B-B14F-4D97-AF65-F5344CB8AC3E}">
        <p14:creationId xmlns:p14="http://schemas.microsoft.com/office/powerpoint/2010/main" val="8250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405</Words>
  <Application>Microsoft Office PowerPoint</Application>
  <PresentationFormat>Widescreen</PresentationFormat>
  <Paragraphs>107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Drug repositioning</vt:lpstr>
      <vt:lpstr>Introduction</vt:lpstr>
      <vt:lpstr>Problem</vt:lpstr>
      <vt:lpstr>Motivation</vt:lpstr>
      <vt:lpstr>Biology</vt:lpstr>
      <vt:lpstr>Methods</vt:lpstr>
      <vt:lpstr>Fisher’s Method and Effect size</vt:lpstr>
      <vt:lpstr>Pathway Analysis</vt:lpstr>
      <vt:lpstr>Data description</vt:lpstr>
      <vt:lpstr>Flowchart</vt:lpstr>
      <vt:lpstr>Results from Renal study</vt:lpstr>
      <vt:lpstr>Discussion</vt:lpstr>
      <vt:lpstr>Repurposed Drugs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Ellis</dc:creator>
  <cp:lastModifiedBy>Joshua Ellis</cp:lastModifiedBy>
  <cp:revision>28</cp:revision>
  <dcterms:created xsi:type="dcterms:W3CDTF">2017-07-25T23:29:55Z</dcterms:created>
  <dcterms:modified xsi:type="dcterms:W3CDTF">2017-08-02T22:25:12Z</dcterms:modified>
</cp:coreProperties>
</file>