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2"/>
  </p:notesMasterIdLst>
  <p:sldIdLst>
    <p:sldId id="34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47" r:id="rId24"/>
    <p:sldId id="278" r:id="rId25"/>
    <p:sldId id="279" r:id="rId26"/>
    <p:sldId id="280" r:id="rId27"/>
    <p:sldId id="281" r:id="rId28"/>
    <p:sldId id="282" r:id="rId29"/>
    <p:sldId id="339" r:id="rId30"/>
    <p:sldId id="285" r:id="rId31"/>
    <p:sldId id="348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42" r:id="rId51"/>
    <p:sldId id="304" r:id="rId52"/>
    <p:sldId id="305" r:id="rId53"/>
    <p:sldId id="306" r:id="rId54"/>
    <p:sldId id="307" r:id="rId55"/>
    <p:sldId id="308" r:id="rId56"/>
    <p:sldId id="343" r:id="rId57"/>
    <p:sldId id="309" r:id="rId58"/>
    <p:sldId id="310" r:id="rId59"/>
    <p:sldId id="311" r:id="rId60"/>
    <p:sldId id="312" r:id="rId61"/>
    <p:sldId id="351" r:id="rId62"/>
    <p:sldId id="345" r:id="rId63"/>
    <p:sldId id="313" r:id="rId64"/>
    <p:sldId id="314" r:id="rId65"/>
    <p:sldId id="315" r:id="rId66"/>
    <p:sldId id="344" r:id="rId67"/>
    <p:sldId id="316" r:id="rId68"/>
    <p:sldId id="317" r:id="rId69"/>
    <p:sldId id="318" r:id="rId70"/>
    <p:sldId id="340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49" r:id="rId81"/>
    <p:sldId id="350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</p:sldIdLst>
  <p:sldSz cx="10080625" cy="7559675"/>
  <p:notesSz cx="7772400" cy="10025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025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8" name="Rectangle 1026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08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185863" y="4772025"/>
            <a:ext cx="5405437" cy="182563"/>
          </a:xfrm>
          <a:noFill/>
          <a:ln/>
        </p:spPr>
        <p:txBody>
          <a:bodyPr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5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6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0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022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185863" y="4772025"/>
            <a:ext cx="5405437" cy="182563"/>
          </a:xfrm>
          <a:noFill/>
          <a:ln/>
        </p:spPr>
        <p:txBody>
          <a:bodyPr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4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7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9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0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613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185863" y="4772025"/>
            <a:ext cx="5405437" cy="182563"/>
          </a:xfrm>
          <a:noFill/>
          <a:ln/>
        </p:spPr>
        <p:txBody>
          <a:bodyPr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2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4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6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7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2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5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8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543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953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270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3601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20888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560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496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4042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305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200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723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216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7235825"/>
            <a:ext cx="2232025" cy="3238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>
                <a:cs typeface="Times New Roman" panose="02020603050405020304" pitchFamily="18" charset="0"/>
              </a:defRPr>
            </a:lvl1pPr>
          </a:lstStyle>
          <a:p>
            <a:r>
              <a:rPr lang="en-US" altLang="hu-HU"/>
              <a:t>©</a:t>
            </a:r>
            <a:r>
              <a:rPr lang="en-US" altLang="hu-HU">
                <a:cs typeface="+mn-cs"/>
              </a:rPr>
              <a:t> Kozsik Tam</a:t>
            </a:r>
            <a:r>
              <a:rPr lang="hu-HU" altLang="hu-HU">
                <a:cs typeface="+mn-cs"/>
              </a:rPr>
              <a:t>á</a:t>
            </a:r>
            <a:r>
              <a:rPr lang="en-US" altLang="hu-HU">
                <a:cs typeface="+mn-cs"/>
              </a:rPr>
              <a:t>s 2000-2006</a:t>
            </a:r>
            <a:endParaRPr lang="hu-HU" altLang="hu-HU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defTabSz="912813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2813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30188" algn="l" defTabSz="912813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28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28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oft.com/j2se/1.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s.software.ibm.com/developerworks/opensource/jikes/" TargetMode="External"/><Relationship Id="rId5" Type="http://schemas.openxmlformats.org/officeDocument/2006/relationships/hyperlink" Target="ftp://xenia.sote.hu/pub/mirrors/java.blackdown.org/" TargetMode="External"/><Relationship Id="rId4" Type="http://schemas.openxmlformats.org/officeDocument/2006/relationships/hyperlink" Target="http://www.javasoft.com/j2se/1.3/doc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java.sch.bme.hu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 anchor="ctr"/>
          <a:lstStyle/>
          <a:p>
            <a:r>
              <a:rPr lang="en-US" altLang="hu-HU" sz="4400"/>
              <a:t>A Java programozási nyelv</a:t>
            </a:r>
            <a:endParaRPr lang="hu-HU" altLang="hu-HU" sz="4400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/>
          <a:p>
            <a:r>
              <a:rPr lang="en-US" altLang="hu-HU" sz="3200"/>
              <a:t>Kozsik Tamás, 2000-2006</a:t>
            </a:r>
            <a:endParaRPr lang="hu-HU" altLang="hu-HU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739775" y="923925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Tagolás: modularitás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39775" y="2103438"/>
            <a:ext cx="860583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A programot komponensekre bontjuk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A rendszert alrendszerekre bontjuk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54025" y="3733800"/>
            <a:ext cx="8867775" cy="3511550"/>
          </a:xfrm>
          <a:prstGeom prst="roundRect">
            <a:avLst>
              <a:gd name="adj" fmla="val 42"/>
            </a:avLst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765175" y="3921125"/>
            <a:ext cx="2386013" cy="3074988"/>
          </a:xfrm>
          <a:prstGeom prst="roundRect">
            <a:avLst>
              <a:gd name="adj" fmla="val 6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309938" y="3967163"/>
            <a:ext cx="5481637" cy="1185862"/>
          </a:xfrm>
          <a:prstGeom prst="roundRect">
            <a:avLst>
              <a:gd name="adj" fmla="val 13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341688" y="5294313"/>
            <a:ext cx="5402262" cy="1608137"/>
          </a:xfrm>
          <a:prstGeom prst="roundRect">
            <a:avLst>
              <a:gd name="adj" fmla="val 97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8375" y="5465763"/>
            <a:ext cx="841375" cy="735012"/>
          </a:xfrm>
          <a:prstGeom prst="roundRect">
            <a:avLst>
              <a:gd name="adj" fmla="val 213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2108200" y="5856288"/>
            <a:ext cx="857250" cy="731837"/>
          </a:xfrm>
          <a:prstGeom prst="roundRect">
            <a:avLst>
              <a:gd name="adj" fmla="val 213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6370638" y="4154488"/>
            <a:ext cx="1357312" cy="795337"/>
          </a:xfrm>
          <a:prstGeom prst="roundRect">
            <a:avLst>
              <a:gd name="adj" fmla="val 19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3825875" y="5545138"/>
            <a:ext cx="1747838" cy="998537"/>
          </a:xfrm>
          <a:prstGeom prst="roundRect">
            <a:avLst>
              <a:gd name="adj" fmla="val 157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1062038" y="4092575"/>
            <a:ext cx="1809750" cy="1076325"/>
          </a:xfrm>
          <a:prstGeom prst="roundRect">
            <a:avLst>
              <a:gd name="adj" fmla="val 144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3576638" y="4122738"/>
            <a:ext cx="2449512" cy="654050"/>
          </a:xfrm>
          <a:prstGeom prst="roundRect">
            <a:avLst>
              <a:gd name="adj" fmla="val 241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5808663" y="5435600"/>
            <a:ext cx="1560512" cy="733425"/>
          </a:xfrm>
          <a:prstGeom prst="roundRect">
            <a:avLst>
              <a:gd name="adj" fmla="val 213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6792913" y="6262688"/>
            <a:ext cx="1747837" cy="544512"/>
          </a:xfrm>
          <a:prstGeom prst="roundRect">
            <a:avLst>
              <a:gd name="adj" fmla="val 287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3967163" y="5637213"/>
            <a:ext cx="514350" cy="685800"/>
          </a:xfrm>
          <a:prstGeom prst="roundRect">
            <a:avLst>
              <a:gd name="adj" fmla="val 306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4575175" y="5762625"/>
            <a:ext cx="825500" cy="466725"/>
          </a:xfrm>
          <a:prstGeom prst="roundRect">
            <a:avLst>
              <a:gd name="adj" fmla="val 338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1311275" y="4232275"/>
            <a:ext cx="746125" cy="452438"/>
          </a:xfrm>
          <a:prstGeom prst="roundRect">
            <a:avLst>
              <a:gd name="adj" fmla="val 347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2217738" y="4186238"/>
            <a:ext cx="406400" cy="311150"/>
          </a:xfrm>
          <a:prstGeom prst="roundRect">
            <a:avLst>
              <a:gd name="adj" fmla="val 509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2217738" y="4716463"/>
            <a:ext cx="466725" cy="265112"/>
          </a:xfrm>
          <a:prstGeom prst="roundRect">
            <a:avLst>
              <a:gd name="adj" fmla="val 593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739775" y="923925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Tagolás: modularitás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39775" y="2101850"/>
            <a:ext cx="86058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A programot komponensekre bontjuk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A rendszert alrendszerekre bontjuk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57200" y="3733800"/>
            <a:ext cx="8867775" cy="3511550"/>
          </a:xfrm>
          <a:prstGeom prst="roundRect">
            <a:avLst>
              <a:gd name="adj" fmla="val 42"/>
            </a:avLst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765175" y="3921125"/>
            <a:ext cx="2386013" cy="3074988"/>
          </a:xfrm>
          <a:prstGeom prst="roundRect">
            <a:avLst>
              <a:gd name="adj" fmla="val 6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309938" y="3967163"/>
            <a:ext cx="5481637" cy="1185862"/>
          </a:xfrm>
          <a:prstGeom prst="roundRect">
            <a:avLst>
              <a:gd name="adj" fmla="val 13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341688" y="5294313"/>
            <a:ext cx="5402262" cy="1608137"/>
          </a:xfrm>
          <a:prstGeom prst="roundRect">
            <a:avLst>
              <a:gd name="adj" fmla="val 97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968375" y="5465763"/>
            <a:ext cx="841375" cy="735012"/>
          </a:xfrm>
          <a:prstGeom prst="roundRect">
            <a:avLst>
              <a:gd name="adj" fmla="val 213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2108200" y="5856288"/>
            <a:ext cx="857250" cy="731837"/>
          </a:xfrm>
          <a:prstGeom prst="roundRect">
            <a:avLst>
              <a:gd name="adj" fmla="val 213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6370638" y="4154488"/>
            <a:ext cx="1357312" cy="795337"/>
          </a:xfrm>
          <a:prstGeom prst="roundRect">
            <a:avLst>
              <a:gd name="adj" fmla="val 19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3825875" y="5543550"/>
            <a:ext cx="1747838" cy="996950"/>
          </a:xfrm>
          <a:prstGeom prst="roundRect">
            <a:avLst>
              <a:gd name="adj" fmla="val 157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1062038" y="4092575"/>
            <a:ext cx="1809750" cy="1076325"/>
          </a:xfrm>
          <a:prstGeom prst="roundRect">
            <a:avLst>
              <a:gd name="adj" fmla="val 144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3576638" y="4122738"/>
            <a:ext cx="2449512" cy="654050"/>
          </a:xfrm>
          <a:prstGeom prst="roundRect">
            <a:avLst>
              <a:gd name="adj" fmla="val 241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808663" y="5434013"/>
            <a:ext cx="1560512" cy="733425"/>
          </a:xfrm>
          <a:prstGeom prst="roundRect">
            <a:avLst>
              <a:gd name="adj" fmla="val 213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6" name="AutoShape 14"/>
          <p:cNvSpPr>
            <a:spLocks noChangeArrowheads="1"/>
          </p:cNvSpPr>
          <p:nvPr/>
        </p:nvSpPr>
        <p:spPr bwMode="auto">
          <a:xfrm>
            <a:off x="6792913" y="6262688"/>
            <a:ext cx="1747837" cy="544512"/>
          </a:xfrm>
          <a:prstGeom prst="roundRect">
            <a:avLst>
              <a:gd name="adj" fmla="val 287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3967163" y="5637213"/>
            <a:ext cx="514350" cy="685800"/>
          </a:xfrm>
          <a:prstGeom prst="roundRect">
            <a:avLst>
              <a:gd name="adj" fmla="val 306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4575175" y="5762625"/>
            <a:ext cx="825500" cy="466725"/>
          </a:xfrm>
          <a:prstGeom prst="roundRect">
            <a:avLst>
              <a:gd name="adj" fmla="val 338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29" name="AutoShape 17"/>
          <p:cNvSpPr>
            <a:spLocks noChangeArrowheads="1"/>
          </p:cNvSpPr>
          <p:nvPr/>
        </p:nvSpPr>
        <p:spPr bwMode="auto">
          <a:xfrm>
            <a:off x="1311275" y="4232275"/>
            <a:ext cx="746125" cy="452438"/>
          </a:xfrm>
          <a:prstGeom prst="roundRect">
            <a:avLst>
              <a:gd name="adj" fmla="val 347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2217738" y="4184650"/>
            <a:ext cx="406400" cy="311150"/>
          </a:xfrm>
          <a:prstGeom prst="roundRect">
            <a:avLst>
              <a:gd name="adj" fmla="val 509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2217738" y="4716463"/>
            <a:ext cx="466725" cy="265112"/>
          </a:xfrm>
          <a:prstGeom prst="roundRect">
            <a:avLst>
              <a:gd name="adj" fmla="val 593"/>
            </a:avLst>
          </a:prstGeom>
          <a:solidFill>
            <a:srgbClr val="2323D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cxnSp>
        <p:nvCxnSpPr>
          <p:cNvPr id="13332" name="AutoShape 20"/>
          <p:cNvCxnSpPr>
            <a:cxnSpLocks noChangeShapeType="1"/>
            <a:stCxn id="13329" idx="2"/>
            <a:endCxn id="13331" idx="1"/>
          </p:cNvCxnSpPr>
          <p:nvPr/>
        </p:nvCxnSpPr>
        <p:spPr bwMode="auto">
          <a:xfrm rot="16200000" flipH="1">
            <a:off x="1868488" y="4500563"/>
            <a:ext cx="165100" cy="533400"/>
          </a:xfrm>
          <a:prstGeom prst="bentConnector2">
            <a:avLst/>
          </a:prstGeom>
          <a:noFill/>
          <a:ln w="109800">
            <a:solidFill>
              <a:srgbClr val="FF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</p:cNvCxnSpPr>
          <p:nvPr/>
        </p:nvCxnSpPr>
        <p:spPr bwMode="auto">
          <a:xfrm flipV="1">
            <a:off x="4419600" y="4876800"/>
            <a:ext cx="2060575" cy="811213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FF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31" idx="2"/>
            <a:endCxn id="13320" idx="0"/>
          </p:cNvCxnSpPr>
          <p:nvPr/>
        </p:nvCxnSpPr>
        <p:spPr bwMode="auto">
          <a:xfrm rot="16200000" flipH="1">
            <a:off x="2056606" y="5376069"/>
            <a:ext cx="874713" cy="85725"/>
          </a:xfrm>
          <a:prstGeom prst="bentConnector3">
            <a:avLst>
              <a:gd name="adj1" fmla="val 49907"/>
            </a:avLst>
          </a:prstGeom>
          <a:noFill/>
          <a:ln w="54720">
            <a:solidFill>
              <a:srgbClr val="FF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Program tagolása Java-ban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676400"/>
            <a:ext cx="8605838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FontTx/>
              <a:buChar char="•"/>
            </a:pPr>
            <a:r>
              <a:rPr lang="en-GB" altLang="hu-HU" sz="3200"/>
              <a:t>Csomagok:</a:t>
            </a:r>
            <a:r>
              <a:rPr lang="en-GB" altLang="hu-HU" sz="2600"/>
              <a:t> 		</a:t>
            </a:r>
            <a:r>
              <a:rPr lang="en-GB" altLang="hu-HU" sz="2800" b="1">
                <a:latin typeface="Courier" pitchFamily="49" charset="0"/>
              </a:rPr>
              <a:t>package</a:t>
            </a:r>
            <a:endParaRPr lang="en-GB" altLang="hu-HU" sz="2800" b="1"/>
          </a:p>
          <a:p>
            <a:pPr>
              <a:buClr>
                <a:srgbClr val="000000"/>
              </a:buClr>
              <a:buFontTx/>
              <a:buChar char="•"/>
            </a:pPr>
            <a:r>
              <a:rPr lang="en-GB" altLang="hu-HU" sz="3200"/>
              <a:t>Osztályok:</a:t>
            </a:r>
            <a:r>
              <a:rPr lang="en-GB" altLang="hu-HU" sz="2600"/>
              <a:t> 		</a:t>
            </a:r>
            <a:r>
              <a:rPr lang="en-GB" altLang="hu-HU" sz="2800" b="1">
                <a:latin typeface="Courier" pitchFamily="49" charset="0"/>
              </a:rPr>
              <a:t>class</a:t>
            </a:r>
            <a:endParaRPr lang="en-GB" altLang="hu-HU" sz="2800" b="1"/>
          </a:p>
          <a:p>
            <a:pPr>
              <a:spcBef>
                <a:spcPts val="62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Egy osztály: szorosan összetartozó adatok és műveletek</a:t>
            </a:r>
          </a:p>
          <a:p>
            <a:pPr>
              <a:spcBef>
                <a:spcPts val="2263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Az egy csomagba kerülő osztályok logikailag jobban összetartoznak, mint a különböző csomagokba kerülő osztályok</a:t>
            </a:r>
          </a:p>
          <a:p>
            <a:pPr>
              <a:spcBef>
                <a:spcPts val="5375"/>
              </a:spcBef>
              <a:buClr>
                <a:srgbClr val="000000"/>
              </a:buClr>
              <a:buFontTx/>
              <a:buChar char="•"/>
            </a:pPr>
            <a:r>
              <a:rPr lang="en-GB" altLang="hu-HU"/>
              <a:t>Egyelőre ennyi elég... :-)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739775" y="923925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Példa csomagok használatára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92200" y="2763838"/>
            <a:ext cx="81026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package énkiscsomagom;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class Verem { ...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b="1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package másikcsomagom;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import énkiscsomagom.*;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class A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Verem v;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910638" cy="12366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Kódolási konvenciók: azonosítók neve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11275"/>
            <a:ext cx="8505825" cy="6080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GB" altLang="hu-HU" sz="2800"/>
              <a:t>változók neve</a:t>
            </a:r>
            <a:endParaRPr lang="en-GB" altLang="hu-HU"/>
          </a:p>
          <a:p>
            <a:pPr lvl="1">
              <a:buFontTx/>
              <a:buNone/>
            </a:pPr>
            <a:r>
              <a:rPr lang="en-GB" altLang="hu-HU" sz="2400">
                <a:latin typeface="Courier (CE)" charset="0"/>
              </a:rPr>
              <a:t>fizetés, nyugdíjKorhatár</a:t>
            </a:r>
            <a:endParaRPr lang="en-GB" altLang="hu-HU">
              <a:latin typeface="Courier (CE)" charset="0"/>
            </a:endParaRPr>
          </a:p>
          <a:p>
            <a:r>
              <a:rPr lang="en-GB" altLang="hu-HU" sz="2800"/>
              <a:t>"konstansok" neve</a:t>
            </a:r>
            <a:endParaRPr lang="en-GB" altLang="hu-HU"/>
          </a:p>
          <a:p>
            <a:pPr lvl="1">
              <a:buFontTx/>
              <a:buNone/>
            </a:pPr>
            <a:r>
              <a:rPr lang="en-GB" altLang="hu-HU" sz="2400">
                <a:latin typeface="Courier (CE)" charset="0"/>
              </a:rPr>
              <a:t>PI (Math.PI)     TT_NUMBER</a:t>
            </a:r>
            <a:endParaRPr lang="en-GB" altLang="hu-HU">
              <a:latin typeface="Courier (CE)" charset="0"/>
            </a:endParaRPr>
          </a:p>
          <a:p>
            <a:r>
              <a:rPr lang="en-GB" altLang="hu-HU" sz="2800"/>
              <a:t>metódusok neve</a:t>
            </a:r>
          </a:p>
          <a:p>
            <a:pPr lvl="1">
              <a:buFontTx/>
              <a:buNone/>
            </a:pPr>
            <a:r>
              <a:rPr lang="en-GB" altLang="hu-HU" sz="2400">
                <a:latin typeface="Courier (CE)" charset="0"/>
              </a:rPr>
              <a:t>lekérdez()      fizetéstEmel()</a:t>
            </a:r>
            <a:endParaRPr lang="en-GB" altLang="hu-HU">
              <a:latin typeface="Courier (CE)" charset="0"/>
            </a:endParaRPr>
          </a:p>
          <a:p>
            <a:r>
              <a:rPr lang="en-GB" altLang="hu-HU" sz="2800"/>
              <a:t>típusok neve</a:t>
            </a:r>
            <a:endParaRPr lang="en-GB" altLang="hu-HU"/>
          </a:p>
          <a:p>
            <a:pPr lvl="1">
              <a:buFontTx/>
              <a:buNone/>
            </a:pPr>
            <a:r>
              <a:rPr lang="en-GB" altLang="hu-HU"/>
              <a:t>primitív:</a:t>
            </a:r>
            <a:r>
              <a:rPr lang="en-GB" altLang="hu-HU" sz="2400">
                <a:latin typeface="Courier (CE)" charset="0"/>
              </a:rPr>
              <a:t> int, boolean, ...</a:t>
            </a:r>
          </a:p>
          <a:p>
            <a:pPr lvl="1">
              <a:buFontTx/>
              <a:buNone/>
            </a:pPr>
            <a:r>
              <a:rPr lang="en-GB" altLang="hu-HU"/>
              <a:t>osztály:</a:t>
            </a:r>
            <a:r>
              <a:rPr lang="en-GB" altLang="hu-HU" sz="2400">
                <a:latin typeface="Courier (CE)" charset="0"/>
              </a:rPr>
              <a:t>  Verem    VeremMegteltException</a:t>
            </a:r>
            <a:endParaRPr lang="en-GB" altLang="hu-HU">
              <a:latin typeface="Courier (CE)" charset="0"/>
            </a:endParaRPr>
          </a:p>
          <a:p>
            <a:r>
              <a:rPr lang="en-GB" altLang="hu-HU" sz="2800"/>
              <a:t>csomagok neve</a:t>
            </a:r>
            <a:endParaRPr lang="en-GB" altLang="hu-HU"/>
          </a:p>
          <a:p>
            <a:pPr lvl="1">
              <a:buFontTx/>
              <a:buNone/>
            </a:pPr>
            <a:r>
              <a:rPr lang="en-GB" altLang="hu-HU" sz="2400">
                <a:latin typeface="Courier (CE)" charset="0"/>
              </a:rPr>
              <a:t>java.io</a:t>
            </a:r>
            <a:endParaRPr lang="en-GB" altLang="hu-HU">
              <a:latin typeface="Courier (CE)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1260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Kódolási konvenciók: a kapcsos zárójelek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8013" y="2371725"/>
            <a:ext cx="882173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public Object pop() throws ÜresVeremException,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                       VeremKivetel </a:t>
            </a:r>
            <a:r>
              <a:rPr lang="en-GB" altLang="hu-HU" b="1">
                <a:latin typeface="Courier" pitchFamily="49" charset="0"/>
              </a:rPr>
              <a:t>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</a:t>
            </a:r>
            <a:r>
              <a:rPr lang="en-GB" altLang="hu-HU" b="1">
                <a:latin typeface="Courier" pitchFamily="49" charset="0"/>
              </a:rPr>
              <a:t>if</a:t>
            </a:r>
            <a:r>
              <a:rPr lang="en-GB" altLang="hu-HU">
                <a:latin typeface="Courier" pitchFamily="49" charset="0"/>
              </a:rPr>
              <a:t>( veremtető &gt; 0 )</a:t>
            </a:r>
            <a:r>
              <a:rPr lang="en-GB" altLang="hu-HU" b="1">
                <a:latin typeface="Courier" pitchFamily="49" charset="0"/>
              </a:rPr>
              <a:t>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  veremtető --;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  return adatok[veremtető]; 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</a:t>
            </a:r>
            <a:r>
              <a:rPr lang="en-GB" altLang="hu-HU" b="1">
                <a:latin typeface="Courier" pitchFamily="49" charset="0"/>
              </a:rPr>
              <a:t>}</a:t>
            </a:r>
            <a:r>
              <a:rPr lang="en-GB" altLang="hu-HU">
                <a:latin typeface="Courier" pitchFamily="49" charset="0"/>
              </a:rPr>
              <a:t> </a:t>
            </a:r>
            <a:r>
              <a:rPr lang="en-GB" altLang="hu-HU" b="1">
                <a:latin typeface="Courier" pitchFamily="49" charset="0"/>
              </a:rPr>
              <a:t>else</a:t>
            </a:r>
            <a:r>
              <a:rPr lang="en-GB" altLang="hu-HU">
                <a:latin typeface="Courier" pitchFamily="49" charset="0"/>
              </a:rPr>
              <a:t>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	  throw new ÜresVeremException();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	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b="1"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47700" y="295275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Párhuzamosság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8788" y="1258888"/>
            <a:ext cx="9174162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Egy programon belül több végrehajtási szál lehet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A feladat logikai darabolásából származnak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Kényelmesebb lehet leírni úgy a programot, hogy több szálat írunk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(Végrehajtási) szál: thread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Támogatás: a Thread osztályon keresztül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Kérdések: ütemezés, kommunikáció, interferencia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Például: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az egyik szál a felhasználói felülettel foglalkozik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a másik szál a hálózaton keresztül kommunikál valakivel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739775" y="295275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Példa párhuzamosságra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61975" y="1936750"/>
            <a:ext cx="92265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class A extends Thread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String név;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void run(){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System.out.println(név);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class B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static void main(String[] args){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A x = new A(); x.név = "Jancsi"; x.start();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A y = new A(); y.név = "Juliska"; y.start();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8605837" cy="915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Programvégrehajtás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4000" y="2362200"/>
            <a:ext cx="4318000" cy="3327400"/>
          </a:xfrm>
          <a:solidFill>
            <a:srgbClr val="E6E6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 sz="2800"/>
              <a:t>olyasmi, mint egy közönséges program</a:t>
            </a:r>
            <a:endParaRPr lang="en-GB" altLang="hu-HU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 sz="2800"/>
              <a:t>igaz, hogy egy interpreter segítségével, de azért mégiscsak hagyományosan futtatjuk</a:t>
            </a:r>
            <a:endParaRPr lang="en-GB" alt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562600" y="1754188"/>
            <a:ext cx="4279900" cy="2425700"/>
          </a:xfrm>
          <a:solidFill>
            <a:srgbClr val="E6E6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 sz="2800"/>
              <a:t>HTML oldalba ágyazott kis programocska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 sz="2800"/>
              <a:t>A Web-böngésző futtatja</a:t>
            </a:r>
            <a:endParaRPr lang="en-GB" altLang="hu-HU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562600" y="4953000"/>
            <a:ext cx="4341813" cy="14605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2800"/>
              <a:t>HTTP szerverbe ágyazott kis programocska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2800"/>
              <a:t>A HTTP szerver futtatja</a:t>
            </a:r>
            <a:endParaRPr lang="en-GB" altLang="hu-HU" sz="32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562600" y="4419600"/>
            <a:ext cx="4308475" cy="427038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/>
              <a:t>Szervlet (servlet)</a:t>
            </a:r>
            <a:endParaRPr lang="en-GB" altLang="hu-HU" sz="3200" b="1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4343400" cy="854075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/>
              <a:t>Program</a:t>
            </a:r>
          </a:p>
          <a:p>
            <a:pPr algn="ctr"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/>
              <a:t>(applikáció, application)</a:t>
            </a:r>
            <a:endParaRPr lang="en-GB" altLang="hu-HU" sz="3200" b="1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562600" y="1219200"/>
            <a:ext cx="4276725" cy="427038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2800" b="1"/>
              <a:t>Applet (applet)</a:t>
            </a:r>
            <a:endParaRPr lang="en-GB" altLang="hu-HU" sz="3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61988" y="125413"/>
            <a:ext cx="8605837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Kivételek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8605838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 i="1"/>
              <a:t>a kivételkezelést támogató nyelvi elemek nagyon hasznosak</a:t>
            </a:r>
          </a:p>
          <a:p>
            <a:pPr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kivétel: a programot a normális / átlagos végrehajtási menetétől eltérítő esemény   (pl. futási idejű hiba)</a:t>
            </a:r>
          </a:p>
          <a:p>
            <a:pPr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a kivételek lekezelését végző programkód szeparálása a normális / átlagos végrehajtást leíró kódtól</a:t>
            </a:r>
          </a:p>
          <a:p>
            <a:pPr lvl="1">
              <a:spcBef>
                <a:spcPts val="1425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olvashatóság, karbantarthatóság, továbbfejleszthetőség</a:t>
            </a:r>
          </a:p>
          <a:p>
            <a:pPr lvl="1">
              <a:spcBef>
                <a:spcPts val="1425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megbízhatóság, stabilitás</a:t>
            </a:r>
          </a:p>
          <a:p>
            <a:pPr>
              <a:spcBef>
                <a:spcPts val="17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kivételfajták megkülönböztetése</a:t>
            </a:r>
          </a:p>
          <a:p>
            <a:pPr lvl="1">
              <a:spcBef>
                <a:spcPts val="1425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reprezentálása Java-ban: osztályokkal</a:t>
            </a:r>
          </a:p>
          <a:p>
            <a:pPr>
              <a:spcBef>
                <a:spcPts val="17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hierarchiába szervezhetők ezáltal</a:t>
            </a:r>
          </a:p>
          <a:p>
            <a:pPr>
              <a:spcBef>
                <a:spcPts val="17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kivételek: mint egy speciális visszatérési érték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898525" y="3452813"/>
            <a:ext cx="8604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I. Bevezetés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0988" y="0"/>
            <a:ext cx="8837612" cy="752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class Verem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Object[] adatok;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int veremtető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int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Verem( int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this.maxméret =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adatok = new Object[maxméret];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void push( Object o 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throws VeremMegteltException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if( veremtető &lt;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  adatok[veremtető] = o;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  veremtető ++;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} else throw new VeremMegteltException(o);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}</a:t>
            </a:r>
          </a:p>
          <a:p>
            <a:pPr>
              <a:lnSpc>
                <a:spcPct val="60000"/>
              </a:lnSpc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}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059238" y="0"/>
            <a:ext cx="6019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>
                <a:latin typeface="Times New Roman (CE)" charset="0"/>
              </a:rPr>
              <a:t>					Verem 					osztály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0988" y="0"/>
            <a:ext cx="8837612" cy="752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class Verem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Object[] adatok;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int veremtető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int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Verem( int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this.maxméret =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adatok = new Object[maxméret];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void push( Object o 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</a:t>
            </a:r>
            <a:r>
              <a:rPr lang="en-GB" altLang="hu-HU" b="1">
                <a:latin typeface="Courier" pitchFamily="49" charset="0"/>
              </a:rPr>
              <a:t>throws VeremMegteltException</a:t>
            </a:r>
            <a:r>
              <a:rPr lang="en-GB" altLang="hu-HU">
                <a:latin typeface="Courier" pitchFamily="49" charset="0"/>
              </a:rPr>
              <a:t>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if( veremtető &lt;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  adatok[veremtető] = o;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  veremtető ++;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} else </a:t>
            </a:r>
            <a:r>
              <a:rPr lang="en-GB" altLang="hu-HU" b="1">
                <a:latin typeface="Courier" pitchFamily="49" charset="0"/>
              </a:rPr>
              <a:t>throw new VeremMegteltException(o)</a:t>
            </a:r>
            <a:r>
              <a:rPr lang="en-GB" altLang="hu-HU">
                <a:latin typeface="Courier" pitchFamily="49" charset="0"/>
              </a:rPr>
              <a:t>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}</a:t>
            </a:r>
          </a:p>
          <a:p>
            <a:pPr>
              <a:lnSpc>
                <a:spcPct val="60000"/>
              </a:lnSpc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}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59238" y="0"/>
            <a:ext cx="6019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>
                <a:latin typeface="Times New Roman (CE)" charset="0"/>
              </a:rPr>
              <a:t>					Verem 					osztály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741363" y="923925"/>
            <a:ext cx="86058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Kivétel osztály definiálása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03263" y="2482850"/>
            <a:ext cx="9148762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class VeremMegteltException extends Exception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Object nemFértBele;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public VeremMegteltException( Object o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  nemFértBele = o;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" pitchFamily="49" charset="0"/>
              </a:rPr>
              <a:t>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Sablonok (generic)</a:t>
            </a:r>
            <a:endParaRPr lang="hu-HU" altLang="hu-HU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A Java 5.0-tól</a:t>
            </a:r>
          </a:p>
          <a:p>
            <a:r>
              <a:rPr lang="hu-HU" altLang="hu-HU"/>
              <a:t>A s</a:t>
            </a:r>
            <a:r>
              <a:rPr lang="en-US" altLang="hu-HU"/>
              <a:t>zintaxist tekintve emlékeztetnek a C++ template-ekre</a:t>
            </a:r>
          </a:p>
          <a:p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List&lt;Integer&gt; list;</a:t>
            </a:r>
          </a:p>
          <a:p>
            <a:endParaRPr lang="en-US" altLang="hu-HU">
              <a:latin typeface="Courier New" panose="02070309020205020404" pitchFamily="49" charset="0"/>
            </a:endParaRPr>
          </a:p>
          <a:p>
            <a:r>
              <a:rPr lang="en-US" altLang="hu-HU">
                <a:latin typeface="Courier New" panose="02070309020205020404" pitchFamily="49" charset="0"/>
              </a:rPr>
              <a:t>class List&lt;T&gt; { ... }</a:t>
            </a:r>
            <a:endParaRPr lang="hu-HU" altLang="hu-HU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981200" y="0"/>
            <a:ext cx="7818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Tervek a továbbiakra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612775"/>
            <a:ext cx="8605838" cy="680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2600"/>
              <a:t>A nyelv maga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alapok: deklarációk, utasítások, kifejezések, vezérlési szerkezetek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az objektum-elvű programozás eszközei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csomagok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kivételkezelés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párhuzamosság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2600"/>
              <a:t>Könyvtárak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bemenet/kimenet						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grafikus felhasználói felületek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appletek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hálózatkezelés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stb.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895350" y="2719388"/>
            <a:ext cx="8605838" cy="12620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II. A programozási környezet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250825"/>
            <a:ext cx="8605837" cy="1298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Letöltés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0988" y="1908175"/>
            <a:ext cx="9799637" cy="56515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4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hu-HU" altLang="hu-HU"/>
              <a:t>  Honlap</a:t>
            </a:r>
            <a:r>
              <a:rPr lang="en-GB" altLang="hu-HU"/>
              <a:t>:	http://java.sun.com/		 </a:t>
            </a:r>
            <a:endParaRPr lang="hu-HU" altLang="hu-HU"/>
          </a:p>
          <a:p>
            <a:pPr lvl="1">
              <a:spcBef>
                <a:spcPts val="1425"/>
              </a:spcBef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3000"/>
              <a:t>Install anyag (Linux, Windows, Solaris)</a:t>
            </a:r>
            <a:endParaRPr lang="en-GB" altLang="hu-HU" sz="3000">
              <a:hlinkClick r:id="rId3"/>
            </a:endParaRPr>
          </a:p>
          <a:p>
            <a:pPr lvl="1">
              <a:spcBef>
                <a:spcPts val="1425"/>
              </a:spcBef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3000"/>
              <a:t>Dokumentáció a szabványos könyvtárakról</a:t>
            </a:r>
            <a:endParaRPr lang="en-GB" altLang="hu-HU" sz="3000">
              <a:hlinkClick r:id="rId4"/>
            </a:endParaRPr>
          </a:p>
          <a:p>
            <a:pPr lvl="1">
              <a:spcBef>
                <a:spcPts val="1425"/>
              </a:spcBef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3000"/>
              <a:t>Online olvasható dokumentáció</a:t>
            </a:r>
            <a:endParaRPr lang="hu-HU" altLang="hu-HU" sz="3000"/>
          </a:p>
          <a:p>
            <a:pPr lvl="1">
              <a:spcBef>
                <a:spcPts val="1425"/>
              </a:spcBef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hu-HU" altLang="hu-HU" sz="3000"/>
              <a:t>Tutorial, cikkek, könyvek</a:t>
            </a:r>
            <a:r>
              <a:rPr lang="en-GB" altLang="hu-HU" sz="3000">
                <a:hlinkClick r:id="rId5"/>
              </a:rPr>
              <a:t>/</a:t>
            </a:r>
            <a:endParaRPr lang="en-GB" altLang="hu-HU" sz="3200">
              <a:hlinkClick r:id="rId5"/>
            </a:endParaRPr>
          </a:p>
          <a:p>
            <a:pPr>
              <a:spcBef>
                <a:spcPts val="14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endParaRPr lang="hu-HU" altLang="hu-HU"/>
          </a:p>
          <a:p>
            <a:pPr>
              <a:spcBef>
                <a:spcPts val="14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hu-HU" altLang="hu-HU"/>
              <a:t>   </a:t>
            </a:r>
            <a:r>
              <a:rPr lang="en-GB" altLang="hu-HU"/>
              <a:t>jikes: egy gyors Java fordító</a:t>
            </a:r>
            <a:endParaRPr lang="hu-HU" altLang="hu-HU" sz="3600"/>
          </a:p>
          <a:p>
            <a:pPr>
              <a:spcBef>
                <a:spcPts val="1425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3000"/>
              <a:t>http://oss.software.ibm.com/developerworks/opensource/jikes/</a:t>
            </a:r>
            <a:endParaRPr lang="en-GB" altLang="hu-HU" sz="3600">
              <a:hlinkClick r:id="rId6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93738" y="158750"/>
            <a:ext cx="8605837" cy="1262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Olvasnivaló									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92275"/>
            <a:ext cx="9067800" cy="54705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65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 Java 2 Útikalauz programozóknak							Nyékyné G. J. (ed.) et al.</a:t>
            </a:r>
          </a:p>
          <a:p>
            <a:pPr>
              <a:spcBef>
                <a:spcPts val="65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 Hálózati alkalmazások készítése </a:t>
            </a:r>
            <a:br>
              <a:rPr lang="hu-HU" altLang="hu-HU"/>
            </a:br>
            <a:r>
              <a:rPr lang="en-GB" altLang="hu-HU"/>
              <a:t>(Csizmazia Balázs)</a:t>
            </a:r>
          </a:p>
          <a:p>
            <a:pPr>
              <a:spcBef>
                <a:spcPts val="65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 http://java.sun.com/docs/books/</a:t>
            </a:r>
            <a:endParaRPr lang="en-GB" altLang="hu-HU">
              <a:hlinkClick r:id="rId3"/>
            </a:endParaRPr>
          </a:p>
          <a:p>
            <a:pPr>
              <a:spcBef>
                <a:spcPts val="65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Java Felhasználók Társasága 		http://java.sch.bme.hu/</a:t>
            </a:r>
            <a:endParaRPr lang="en-GB" altLang="hu-HU">
              <a:hlinkClick r:id="rId4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168275"/>
            <a:ext cx="3389313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0"/>
            <a:ext cx="8605838" cy="1262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Az első program: Hello World!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7075" y="3684588"/>
            <a:ext cx="8604250" cy="857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Elmenteni a </a:t>
            </a:r>
            <a:r>
              <a:rPr lang="en-GB" altLang="hu-HU" sz="2800" b="1">
                <a:solidFill>
                  <a:srgbClr val="FF0000"/>
                </a:solidFill>
              </a:rPr>
              <a:t>Hello.java</a:t>
            </a:r>
            <a:r>
              <a:rPr lang="en-GB" altLang="hu-HU"/>
              <a:t> nevű fájlba.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95288" y="1316038"/>
            <a:ext cx="9358312" cy="2117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class Hello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public static void main( String[] args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12800" y="4513263"/>
            <a:ext cx="5259388" cy="292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solidFill>
                <a:srgbClr val="FFFFFF"/>
              </a:solidFill>
              <a:latin typeface="Fixed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$ javac Hello.java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$ ls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Hello.class    Hello.java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$ java Hello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Hello World!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$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solidFill>
                <a:srgbClr val="FFFFFF"/>
              </a:solidFill>
              <a:latin typeface="Fixed (CE)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4825" y="5027613"/>
            <a:ext cx="11223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0000"/>
                </a:solidFill>
                <a:latin typeface="Fixed (CE)" charset="0"/>
              </a:rPr>
              <a:t>javac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solidFill>
                <a:srgbClr val="FF0000"/>
              </a:solidFill>
              <a:latin typeface="Fixed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0000"/>
                </a:solidFill>
                <a:latin typeface="Fixed (CE)" charset="0"/>
              </a:rPr>
              <a:t>java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solidFill>
                <a:srgbClr val="FF0000"/>
              </a:solidFill>
              <a:latin typeface="Fixed (CE)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73058" name="Rectangle 1026"/>
          <p:cNvSpPr>
            <a:spLocks noGrp="1" noChangeArrowheads="1"/>
          </p:cNvSpPr>
          <p:nvPr>
            <p:ph type="body"/>
          </p:nvPr>
        </p:nvSpPr>
        <p:spPr>
          <a:xfrm>
            <a:off x="0" y="1563688"/>
            <a:ext cx="10080625" cy="2308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3200">
                <a:solidFill>
                  <a:schemeClr val="tx1"/>
                </a:solidFill>
              </a:rPr>
              <a:t>Fájlnév:	osztálynév.</a:t>
            </a:r>
            <a:r>
              <a:rPr lang="en-GB" altLang="hu-HU" sz="2600" b="1">
                <a:solidFill>
                  <a:schemeClr val="tx1"/>
                </a:solidFill>
                <a:latin typeface="Fixed (CE)" charset="0"/>
              </a:rPr>
              <a:t>java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3200">
                <a:solidFill>
                  <a:srgbClr val="FF0000"/>
                </a:solidFill>
                <a:latin typeface="Fixed (CE)" charset="0"/>
              </a:rPr>
              <a:t>javac</a:t>
            </a:r>
            <a:r>
              <a:rPr lang="en-GB" altLang="hu-HU" sz="3200">
                <a:solidFill>
                  <a:schemeClr val="tx1"/>
                </a:solidFill>
              </a:rPr>
              <a:t> 	osztálynév.</a:t>
            </a:r>
            <a:r>
              <a:rPr lang="en-GB" altLang="hu-HU" sz="2600" b="1">
                <a:solidFill>
                  <a:schemeClr val="tx1"/>
                </a:solidFill>
                <a:latin typeface="Fixed (CE)" charset="0"/>
              </a:rPr>
              <a:t>class</a:t>
            </a:r>
            <a:r>
              <a:rPr lang="en-GB" altLang="hu-HU" sz="3200">
                <a:solidFill>
                  <a:schemeClr val="tx1"/>
                </a:solidFill>
              </a:rPr>
              <a:t>	</a:t>
            </a:r>
            <a:r>
              <a:rPr lang="en-GB" altLang="hu-HU" sz="2800">
                <a:solidFill>
                  <a:schemeClr val="tx1"/>
                </a:solidFill>
              </a:rPr>
              <a:t>bájtkódra fordít, class fájl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3200">
                <a:solidFill>
                  <a:srgbClr val="FF3333"/>
                </a:solidFill>
                <a:latin typeface="Fixed (CE)" charset="0"/>
              </a:rPr>
              <a:t>java</a:t>
            </a:r>
            <a:r>
              <a:rPr lang="en-GB" altLang="hu-HU" sz="3200">
                <a:solidFill>
                  <a:schemeClr val="tx1"/>
                </a:solidFill>
              </a:rPr>
              <a:t>  						</a:t>
            </a:r>
            <a:r>
              <a:rPr lang="en-GB" altLang="hu-HU" sz="2800">
                <a:solidFill>
                  <a:schemeClr val="tx1"/>
                </a:solidFill>
              </a:rPr>
              <a:t>interpreter</a:t>
            </a:r>
            <a:endParaRPr lang="en-GB" altLang="hu-HU" sz="3200">
              <a:solidFill>
                <a:schemeClr val="tx1"/>
              </a:solidFill>
            </a:endParaRPr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type="title" idx="1"/>
          </p:nvPr>
        </p:nvSpPr>
        <p:spPr>
          <a:xfrm>
            <a:off x="631825" y="0"/>
            <a:ext cx="8605838" cy="1262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indent="0" algn="ctr">
              <a:spcBef>
                <a:spcPct val="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 sz="4400">
                <a:solidFill>
                  <a:schemeClr val="tx2"/>
                </a:solidFill>
              </a:rPr>
              <a:t>Fordítás és futtatás</a:t>
            </a:r>
          </a:p>
        </p:txBody>
      </p:sp>
      <p:sp>
        <p:nvSpPr>
          <p:cNvPr id="173060" name="Text Box 1028"/>
          <p:cNvSpPr txBox="1">
            <a:spLocks noChangeArrowheads="1"/>
          </p:cNvSpPr>
          <p:nvPr/>
        </p:nvSpPr>
        <p:spPr bwMode="auto">
          <a:xfrm>
            <a:off x="812800" y="4513263"/>
            <a:ext cx="5259388" cy="292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solidFill>
                <a:srgbClr val="FFFFFF"/>
              </a:solidFill>
              <a:latin typeface="Fixed (CE)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$ javac Hello.java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$ ls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Hello.class    Hello.java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$ java Hello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Hello World!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solidFill>
                  <a:srgbClr val="FFFFFF"/>
                </a:solidFill>
                <a:latin typeface="Fixed (CE)" charset="0"/>
              </a:rPr>
              <a:t> $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>
              <a:solidFill>
                <a:srgbClr val="FFFFFF"/>
              </a:solidFill>
              <a:latin typeface="Fixed (CE)" charset="0"/>
            </a:endParaRPr>
          </a:p>
        </p:txBody>
      </p:sp>
      <p:sp>
        <p:nvSpPr>
          <p:cNvPr id="173061" name="Line 1029"/>
          <p:cNvSpPr>
            <a:spLocks noChangeShapeType="1"/>
          </p:cNvSpPr>
          <p:nvPr/>
        </p:nvSpPr>
        <p:spPr bwMode="auto">
          <a:xfrm flipH="1">
            <a:off x="1439863" y="1981200"/>
            <a:ext cx="762000" cy="430213"/>
          </a:xfrm>
          <a:prstGeom prst="line">
            <a:avLst/>
          </a:prstGeom>
          <a:noFill/>
          <a:ln w="36720">
            <a:solidFill>
              <a:srgbClr val="0047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73062" name="Line 1030"/>
          <p:cNvSpPr>
            <a:spLocks noChangeShapeType="1"/>
          </p:cNvSpPr>
          <p:nvPr/>
        </p:nvSpPr>
        <p:spPr bwMode="auto">
          <a:xfrm>
            <a:off x="1439863" y="2514600"/>
            <a:ext cx="679450" cy="0"/>
          </a:xfrm>
          <a:prstGeom prst="line">
            <a:avLst/>
          </a:prstGeom>
          <a:noFill/>
          <a:ln w="36703">
            <a:solidFill>
              <a:srgbClr val="0047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73063" name="Line 1031"/>
          <p:cNvSpPr>
            <a:spLocks noChangeShapeType="1"/>
          </p:cNvSpPr>
          <p:nvPr/>
        </p:nvSpPr>
        <p:spPr bwMode="auto">
          <a:xfrm flipH="1">
            <a:off x="1295400" y="2743200"/>
            <a:ext cx="1687513" cy="406400"/>
          </a:xfrm>
          <a:prstGeom prst="line">
            <a:avLst/>
          </a:prstGeom>
          <a:noFill/>
          <a:ln w="36720">
            <a:solidFill>
              <a:srgbClr val="0047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19138" y="539750"/>
            <a:ext cx="86058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Történelem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39775" y="1549400"/>
            <a:ext cx="86058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1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Sun Microsystems, Inc.</a:t>
            </a:r>
          </a:p>
          <a:p>
            <a:pPr>
              <a:spcBef>
                <a:spcPts val="367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Java (1995)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JDK 1.0 (1996)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JDK 1.1 (1997)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Java 2 Platform, J2SDK 1.2 (1998)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Java 2 Platform, Standard Edition 1.3 (2000)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Java 2 Platform, Standard Edition</a:t>
            </a:r>
            <a:r>
              <a:rPr lang="en-GB" altLang="hu-HU"/>
              <a:t> </a:t>
            </a:r>
            <a:r>
              <a:rPr lang="en-GB" altLang="hu-HU" sz="3200"/>
              <a:t>1.4 (2002)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Java 2 Platform, Standard Edition</a:t>
            </a:r>
            <a:r>
              <a:rPr lang="en-GB" altLang="hu-HU"/>
              <a:t> </a:t>
            </a:r>
            <a:r>
              <a:rPr lang="en-GB" altLang="hu-HU" sz="3200"/>
              <a:t>5.0 (2004)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330200"/>
            <a:ext cx="8605838" cy="9286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Rövidítések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9775" y="1549400"/>
            <a:ext cx="8605838" cy="54705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hu-HU" altLang="hu-HU" sz="2800"/>
              <a:t>J2SE, J2EE, J2ME: </a:t>
            </a:r>
            <a:br>
              <a:rPr lang="hu-HU" altLang="hu-HU" sz="2800"/>
            </a:br>
            <a:r>
              <a:rPr lang="hu-HU" altLang="hu-HU" sz="2800"/>
              <a:t>Java 2 Standard/Enterprise/Mobile Edition</a:t>
            </a:r>
          </a:p>
          <a:p>
            <a:pPr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endParaRPr lang="hu-HU" altLang="hu-HU" sz="2800"/>
          </a:p>
          <a:p>
            <a:pPr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 sz="2800"/>
              <a:t>Fejlesztői környezet</a:t>
            </a:r>
          </a:p>
          <a:p>
            <a:pPr lvl="1">
              <a:spcBef>
                <a:spcPts val="1125"/>
              </a:spcBef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 b="1"/>
              <a:t>J</a:t>
            </a:r>
            <a:r>
              <a:rPr lang="en-GB" altLang="hu-HU"/>
              <a:t>ava </a:t>
            </a:r>
            <a:r>
              <a:rPr lang="en-GB" altLang="hu-HU" b="1"/>
              <a:t>D</a:t>
            </a:r>
            <a:r>
              <a:rPr lang="en-GB" altLang="hu-HU"/>
              <a:t>evelopment </a:t>
            </a:r>
            <a:r>
              <a:rPr lang="en-GB" altLang="hu-HU" b="1"/>
              <a:t>K</a:t>
            </a:r>
            <a:r>
              <a:rPr lang="en-GB" altLang="hu-HU"/>
              <a:t>it</a:t>
            </a:r>
          </a:p>
          <a:p>
            <a:pPr lvl="1">
              <a:spcBef>
                <a:spcPts val="1125"/>
              </a:spcBef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Java 2 </a:t>
            </a:r>
            <a:r>
              <a:rPr lang="en-GB" altLang="hu-HU" b="1"/>
              <a:t>S</a:t>
            </a:r>
            <a:r>
              <a:rPr lang="hu-HU" altLang="hu-HU"/>
              <a:t>oftware</a:t>
            </a:r>
            <a:r>
              <a:rPr lang="en-GB" altLang="hu-HU"/>
              <a:t> </a:t>
            </a:r>
            <a:r>
              <a:rPr lang="en-GB" altLang="hu-HU" b="1"/>
              <a:t>D</a:t>
            </a:r>
            <a:r>
              <a:rPr lang="en-GB" altLang="hu-HU"/>
              <a:t>evelopment </a:t>
            </a:r>
            <a:r>
              <a:rPr lang="en-GB" altLang="hu-HU" b="1"/>
              <a:t>K</a:t>
            </a:r>
            <a:r>
              <a:rPr lang="en-GB" altLang="hu-HU"/>
              <a:t>it</a:t>
            </a:r>
          </a:p>
          <a:p>
            <a:pPr>
              <a:spcBef>
                <a:spcPts val="5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 sz="2800"/>
              <a:t>Futtató rendszer:     </a:t>
            </a:r>
            <a:r>
              <a:rPr lang="en-GB" altLang="hu-HU" sz="2800" b="1"/>
              <a:t>J</a:t>
            </a:r>
            <a:r>
              <a:rPr lang="en-GB" altLang="hu-HU" sz="2800"/>
              <a:t>ava </a:t>
            </a:r>
            <a:r>
              <a:rPr lang="en-GB" altLang="hu-HU" sz="2800" b="1"/>
              <a:t>R</a:t>
            </a:r>
            <a:r>
              <a:rPr lang="en-GB" altLang="hu-HU" sz="2800"/>
              <a:t>un-time </a:t>
            </a:r>
            <a:r>
              <a:rPr lang="en-GB" altLang="hu-HU" sz="2800" b="1"/>
              <a:t>E</a:t>
            </a:r>
            <a:r>
              <a:rPr lang="en-GB" altLang="hu-HU" sz="2800"/>
              <a:t>nvironment</a:t>
            </a:r>
          </a:p>
          <a:p>
            <a:pPr>
              <a:spcBef>
                <a:spcPts val="59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 sz="2800"/>
              <a:t>Interpreter: Java Virtuális Gép</a:t>
            </a:r>
            <a:r>
              <a:rPr lang="hu-HU" altLang="hu-HU" sz="2800"/>
              <a:t> </a:t>
            </a:r>
            <a:r>
              <a:rPr lang="en-GB" altLang="hu-HU" sz="2800"/>
              <a:t>(</a:t>
            </a:r>
            <a:r>
              <a:rPr lang="en-GB" altLang="hu-HU" sz="2800" b="1"/>
              <a:t>J</a:t>
            </a:r>
            <a:r>
              <a:rPr lang="en-GB" altLang="hu-HU" sz="2800"/>
              <a:t>ava </a:t>
            </a:r>
            <a:r>
              <a:rPr lang="en-GB" altLang="hu-HU" sz="2800" b="1"/>
              <a:t>V</a:t>
            </a:r>
            <a:r>
              <a:rPr lang="en-GB" altLang="hu-HU" sz="2800"/>
              <a:t>irtual </a:t>
            </a:r>
            <a:r>
              <a:rPr lang="en-GB" altLang="hu-HU" sz="2800" b="1"/>
              <a:t>M</a:t>
            </a:r>
            <a:r>
              <a:rPr lang="en-GB" altLang="hu-HU" sz="2800"/>
              <a:t>achine)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Standard Edition</a:t>
            </a:r>
            <a:endParaRPr lang="hu-HU" altLang="hu-H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Alapkönyvtárak</a:t>
            </a:r>
          </a:p>
          <a:p>
            <a:r>
              <a:rPr lang="en-US" altLang="hu-HU"/>
              <a:t>Ingyenesen hozzáférhetö</a:t>
            </a:r>
          </a:p>
          <a:p>
            <a:endParaRPr lang="en-US" altLang="hu-HU"/>
          </a:p>
          <a:p>
            <a:r>
              <a:rPr lang="en-US" altLang="hu-HU"/>
              <a:t>Enterprise Edition, Mobile Edition</a:t>
            </a:r>
            <a:endParaRPr lang="hu-HU" altLang="hu-H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71525" y="2767013"/>
            <a:ext cx="8605838" cy="12620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III. Az alapok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08025" y="127000"/>
            <a:ext cx="8607425" cy="12636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Tartalom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4238" y="2287588"/>
            <a:ext cx="4173537" cy="4457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3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/>
              <a:t>Azonosítók</a:t>
            </a:r>
          </a:p>
          <a:p>
            <a:pPr>
              <a:spcBef>
                <a:spcPts val="3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/>
              <a:t>Alaptípusok</a:t>
            </a:r>
          </a:p>
          <a:p>
            <a:pPr>
              <a:spcBef>
                <a:spcPts val="3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/>
              <a:t>Literálok</a:t>
            </a:r>
          </a:p>
          <a:p>
            <a:pPr>
              <a:spcBef>
                <a:spcPts val="3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/>
              <a:t>Kifejezések</a:t>
            </a:r>
          </a:p>
          <a:p>
            <a:pPr>
              <a:spcBef>
                <a:spcPts val="3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altLang="hu-HU"/>
              <a:t>Utasítások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94325" y="2617788"/>
            <a:ext cx="3957638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4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Változódeklarációk</a:t>
            </a:r>
          </a:p>
          <a:p>
            <a:pPr>
              <a:spcBef>
                <a:spcPts val="34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Értékadások</a:t>
            </a:r>
          </a:p>
          <a:p>
            <a:pPr>
              <a:spcBef>
                <a:spcPts val="34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Vezérlési szerkezetek</a:t>
            </a:r>
          </a:p>
          <a:p>
            <a:pPr>
              <a:spcBef>
                <a:spcPts val="34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Alprogramok</a:t>
            </a:r>
          </a:p>
          <a:p>
            <a:pPr>
              <a:spcBef>
                <a:spcPts val="34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Megjegyzések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95400" y="1482725"/>
            <a:ext cx="70723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3200"/>
              <a:t>A procedurális programozás alapfogalmai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741363" y="125413"/>
            <a:ext cx="8605837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Már megint: Hello World!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96875" y="1316038"/>
            <a:ext cx="9358313" cy="2117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class Hello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public static void main( String[] args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741363" y="31750"/>
            <a:ext cx="86058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 C(++) nyelvhez hasonlító szintaxis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96875" y="1316038"/>
            <a:ext cx="9358313" cy="2117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class Hello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public static void main( String[] args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828925" y="4040188"/>
            <a:ext cx="4521200" cy="222726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 (CE)" charset="0"/>
              </a:rPr>
              <a:t>#include &lt;stdio.h&gt;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 (CE)" charset="0"/>
              </a:rPr>
              <a:t>int main(</a:t>
            </a:r>
            <a:r>
              <a:rPr lang="hu-HU" altLang="hu-HU" sz="2800">
                <a:latin typeface="Courier New (CE)" charset="0"/>
              </a:rPr>
              <a:t>void</a:t>
            </a:r>
            <a:r>
              <a:rPr lang="en-GB" altLang="hu-HU" sz="2800">
                <a:latin typeface="Courier New (CE)" charset="0"/>
              </a:rPr>
              <a:t>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 (CE)" charset="0"/>
              </a:rPr>
              <a:t>	printf("Hello World!\n");</a:t>
            </a:r>
            <a:br>
              <a:rPr lang="en-GB" altLang="hu-HU" sz="2800">
                <a:latin typeface="Courier New (CE)" charset="0"/>
              </a:rPr>
            </a:br>
            <a:r>
              <a:rPr lang="en-GB" altLang="hu-HU" sz="2800">
                <a:latin typeface="Courier New (CE)" charset="0"/>
              </a:rPr>
              <a:t>	return </a:t>
            </a:r>
            <a:r>
              <a:rPr lang="hu-HU" altLang="hu-HU" sz="2800">
                <a:latin typeface="Courier New (CE)" charset="0"/>
              </a:rPr>
              <a:t>0</a:t>
            </a:r>
            <a:r>
              <a:rPr lang="en-GB" altLang="hu-HU" sz="2800">
                <a:latin typeface="Courier New (CE)" charset="0"/>
              </a:rPr>
              <a:t>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 (CE)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741363" y="47625"/>
            <a:ext cx="86058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 C(++) nyelvhez hasonlító szintaxis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6875" y="952500"/>
            <a:ext cx="9358313" cy="248126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808080"/>
                </a:solidFill>
                <a:latin typeface="Courier New" panose="02070309020205020404" pitchFamily="49" charset="0"/>
              </a:rPr>
              <a:t>import java.io.*;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class Hello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public static void main( String[] args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54100" y="4252913"/>
            <a:ext cx="8045450" cy="18002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 (CE)" charset="0"/>
              </a:rPr>
              <a:t>#include &lt;stdio.h&gt;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 (CE)" charset="0"/>
              </a:rPr>
              <a:t>void main( int argc, char* argv[]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 (CE)" charset="0"/>
              </a:rPr>
              <a:t>  fprintf(stdout,"Hello World!\n");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 (CE)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762000" y="304800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Hogyan is írjunk programot?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68313" y="1563688"/>
            <a:ext cx="9332912" cy="222726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class</a:t>
            </a:r>
            <a:r>
              <a:rPr lang="en-GB" altLang="hu-HU" sz="2800">
                <a:latin typeface="Courier New" panose="02070309020205020404" pitchFamily="49" charset="0"/>
              </a:rPr>
              <a:t> Hello </a:t>
            </a:r>
            <a:r>
              <a:rPr lang="en-GB" altLang="hu-HU" sz="2800" b="1">
                <a:latin typeface="Courier New" panose="02070309020205020404" pitchFamily="49" charset="0"/>
              </a:rPr>
              <a:t>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</a:t>
            </a:r>
            <a:r>
              <a:rPr lang="en-GB" altLang="hu-HU" sz="2800" b="1">
                <a:latin typeface="Courier New" panose="02070309020205020404" pitchFamily="49" charset="0"/>
              </a:rPr>
              <a:t>public static void</a:t>
            </a:r>
            <a:r>
              <a:rPr lang="en-GB" altLang="hu-HU" sz="2800">
                <a:latin typeface="Courier New" panose="02070309020205020404" pitchFamily="49" charset="0"/>
              </a:rPr>
              <a:t> main( </a:t>
            </a:r>
            <a:r>
              <a:rPr lang="en-GB" altLang="hu-HU" sz="2800" b="1">
                <a:latin typeface="Courier New" panose="02070309020205020404" pitchFamily="49" charset="0"/>
              </a:rPr>
              <a:t>String[] args</a:t>
            </a:r>
            <a:r>
              <a:rPr lang="en-GB" altLang="hu-HU" sz="2800">
                <a:latin typeface="Courier New" panose="02070309020205020404" pitchFamily="49" charset="0"/>
              </a:rPr>
              <a:t>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741363" y="46038"/>
            <a:ext cx="86058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Szám kiírása a képernyőre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6875" y="1281113"/>
            <a:ext cx="9358313" cy="215423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class</a:t>
            </a:r>
            <a:r>
              <a:rPr lang="en-GB" altLang="hu-HU" sz="2800">
                <a:latin typeface="Courier New" panose="02070309020205020404" pitchFamily="49" charset="0"/>
              </a:rPr>
              <a:t> Hello </a:t>
            </a:r>
            <a:r>
              <a:rPr lang="en-GB" altLang="hu-HU" sz="2800" b="1">
                <a:latin typeface="Courier New" panose="02070309020205020404" pitchFamily="49" charset="0"/>
              </a:rPr>
              <a:t>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</a:t>
            </a:r>
            <a:r>
              <a:rPr lang="en-GB" altLang="hu-HU" sz="2800" b="1">
                <a:latin typeface="Courier New" panose="02070309020205020404" pitchFamily="49" charset="0"/>
              </a:rPr>
              <a:t>public static void</a:t>
            </a:r>
            <a:r>
              <a:rPr lang="en-GB" altLang="hu-HU" sz="2800">
                <a:latin typeface="Courier New" panose="02070309020205020404" pitchFamily="49" charset="0"/>
              </a:rPr>
              <a:t> main( </a:t>
            </a:r>
            <a:r>
              <a:rPr lang="en-GB" altLang="hu-HU" sz="2800" b="1">
                <a:latin typeface="Courier New" panose="02070309020205020404" pitchFamily="49" charset="0"/>
              </a:rPr>
              <a:t>String[] args</a:t>
            </a:r>
            <a:r>
              <a:rPr lang="en-GB" altLang="hu-HU" sz="2800">
                <a:latin typeface="Courier New" panose="02070309020205020404" pitchFamily="49" charset="0"/>
              </a:rPr>
              <a:t>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  System.out.println(42);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76263" y="3851275"/>
            <a:ext cx="84963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ts val="850"/>
              </a:spcBef>
              <a:buClr>
                <a:srgbClr val="000000"/>
              </a:buClr>
              <a:buSzPct val="110000"/>
              <a:buFontTx/>
              <a:buChar char="•"/>
            </a:pPr>
            <a:r>
              <a:rPr lang="en-GB" altLang="hu-HU" sz="3200"/>
              <a:t>Szövegek, számok, logikai értékek stb.</a:t>
            </a:r>
          </a:p>
          <a:p>
            <a:pPr lvl="1">
              <a:spcBef>
                <a:spcPts val="850"/>
              </a:spcBef>
              <a:buClr>
                <a:srgbClr val="000000"/>
              </a:buClr>
              <a:buSzPct val="110000"/>
              <a:buFontTx/>
              <a:buChar char="•"/>
            </a:pPr>
            <a:r>
              <a:rPr lang="en-GB" altLang="hu-HU" sz="3200"/>
              <a:t>Túlterhelés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076325" y="190500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Absztrakt programok kódolása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4265613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Állapottér</a:t>
            </a:r>
          </a:p>
          <a:p>
            <a:pPr>
              <a:spcBef>
                <a:spcPts val="24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Értékadás</a:t>
            </a:r>
          </a:p>
          <a:p>
            <a:pPr>
              <a:spcBef>
                <a:spcPts val="24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Programkonstrukciók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szekvencia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elágazás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ciklus</a:t>
            </a:r>
          </a:p>
          <a:p>
            <a:pPr>
              <a:spcBef>
                <a:spcPts val="24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Struktogrammok</a:t>
            </a:r>
          </a:p>
          <a:p>
            <a:pPr>
              <a:spcBef>
                <a:spcPts val="24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>
                <a:solidFill>
                  <a:srgbClr val="999999"/>
                </a:solidFill>
              </a:rPr>
              <a:t>Típusmegvalósítás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013325" y="1465263"/>
            <a:ext cx="3970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99000"/>
            </a:pPr>
            <a:r>
              <a:rPr lang="en-GB" altLang="hu-HU" sz="3200"/>
              <a:t>változók neve és típusa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48375" y="3708400"/>
            <a:ext cx="1811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99000"/>
            </a:pPr>
            <a:r>
              <a:rPr lang="en-GB" altLang="hu-HU" sz="3200"/>
              <a:t>utasítások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688013" y="58674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99000"/>
            </a:pPr>
            <a:r>
              <a:rPr lang="en-GB" altLang="hu-HU" sz="3200"/>
              <a:t>alprogramok</a:t>
            </a:r>
          </a:p>
        </p:txBody>
      </p:sp>
      <p:sp>
        <p:nvSpPr>
          <p:cNvPr id="40966" name="Freeform 6"/>
          <p:cNvSpPr>
            <a:spLocks noChangeArrowheads="1"/>
          </p:cNvSpPr>
          <p:nvPr/>
        </p:nvSpPr>
        <p:spPr bwMode="auto">
          <a:xfrm>
            <a:off x="4824413" y="2627313"/>
            <a:ext cx="404812" cy="2762250"/>
          </a:xfrm>
          <a:custGeom>
            <a:avLst/>
            <a:gdLst>
              <a:gd name="T0" fmla="*/ 0 w 1129"/>
              <a:gd name="T1" fmla="*/ 7677 h 7678"/>
              <a:gd name="T2" fmla="*/ 564 w 1129"/>
              <a:gd name="T3" fmla="*/ 6908 h 7678"/>
              <a:gd name="T4" fmla="*/ 564 w 1129"/>
              <a:gd name="T5" fmla="*/ 4608 h 7678"/>
              <a:gd name="T6" fmla="*/ 1128 w 1129"/>
              <a:gd name="T7" fmla="*/ 3841 h 7678"/>
              <a:gd name="T8" fmla="*/ 564 w 1129"/>
              <a:gd name="T9" fmla="*/ 3071 h 7678"/>
              <a:gd name="T10" fmla="*/ 564 w 1129"/>
              <a:gd name="T11" fmla="*/ 769 h 7678"/>
              <a:gd name="T12" fmla="*/ 0 w 1129"/>
              <a:gd name="T13" fmla="*/ 0 h 7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9" h="7678">
                <a:moveTo>
                  <a:pt x="0" y="7677"/>
                </a:moveTo>
                <a:cubicBezTo>
                  <a:pt x="282" y="7677"/>
                  <a:pt x="564" y="7297"/>
                  <a:pt x="564" y="6908"/>
                </a:cubicBezTo>
                <a:cubicBezTo>
                  <a:pt x="564" y="6908"/>
                  <a:pt x="564" y="4608"/>
                  <a:pt x="564" y="4608"/>
                </a:cubicBezTo>
                <a:cubicBezTo>
                  <a:pt x="564" y="4224"/>
                  <a:pt x="846" y="3841"/>
                  <a:pt x="1128" y="3841"/>
                </a:cubicBezTo>
                <a:cubicBezTo>
                  <a:pt x="846" y="3841"/>
                  <a:pt x="564" y="3458"/>
                  <a:pt x="564" y="3071"/>
                </a:cubicBezTo>
                <a:cubicBezTo>
                  <a:pt x="564" y="3071"/>
                  <a:pt x="564" y="769"/>
                  <a:pt x="564" y="769"/>
                </a:cubicBezTo>
                <a:cubicBezTo>
                  <a:pt x="564" y="389"/>
                  <a:pt x="282" y="0"/>
                  <a:pt x="0" y="0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4" grpId="0" build="p" autoUpdateAnimBg="0"/>
      <p:bldP spid="4096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62000" y="609600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Áttekintés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8605838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Objektum-elvű imperatív nyelv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A C/C++ nyelvekhez hasonlító szintaxis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Egyszerűség</a:t>
            </a:r>
          </a:p>
          <a:p>
            <a:pPr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Interpretált jelleg, bájtkód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Hordozhatóság ("write once, run everywhere")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WEB technológia</a:t>
            </a:r>
          </a:p>
          <a:p>
            <a:pPr>
              <a:spcBef>
                <a:spcPts val="8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Appletek</a:t>
            </a:r>
          </a:p>
          <a:p>
            <a:pPr>
              <a:spcBef>
                <a:spcPts val="28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Lassúság, erőforrás-igényesség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01738" y="79375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Azonosítók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066800" y="915988"/>
            <a:ext cx="77708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001713" algn="l"/>
                <a:tab pos="1916113" algn="l"/>
                <a:tab pos="2828925" algn="l"/>
                <a:tab pos="3744913" algn="l"/>
                <a:tab pos="4657725" algn="l"/>
                <a:tab pos="5573713" algn="l"/>
                <a:tab pos="6486525" algn="l"/>
                <a:tab pos="7402513" algn="l"/>
                <a:tab pos="8315325" algn="l"/>
                <a:tab pos="9231313" algn="l"/>
                <a:tab pos="101441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7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karakterek:	 betűk    _     $     számjegyek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első karakter:		betű        _       $</a:t>
            </a:r>
          </a:p>
          <a:p>
            <a:pPr>
              <a:spcBef>
                <a:spcPts val="17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betű: két bájton, </a:t>
            </a:r>
            <a:r>
              <a:rPr lang="en-GB" altLang="hu-HU" sz="3200" b="1"/>
              <a:t>Unicode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pl.</a:t>
            </a:r>
            <a:r>
              <a:rPr lang="en-GB" altLang="hu-HU" sz="2800">
                <a:latin typeface="Times New Roman (CE)" charset="0"/>
              </a:rPr>
              <a:t>		</a:t>
            </a:r>
            <a:r>
              <a:rPr lang="en-GB" altLang="hu-HU" sz="2800">
                <a:latin typeface="Courier New" panose="02070309020205020404" pitchFamily="49" charset="0"/>
              </a:rPr>
              <a:t>nevező</a:t>
            </a:r>
            <a:r>
              <a:rPr lang="en-GB" altLang="hu-HU" sz="2800">
                <a:latin typeface="Times New Roman (CE)" charset="0"/>
              </a:rPr>
              <a:t>	</a:t>
            </a:r>
            <a:r>
              <a:rPr lang="en-GB" altLang="hu-HU" sz="2800">
                <a:latin typeface="Courier New" panose="02070309020205020404" pitchFamily="49" charset="0"/>
              </a:rPr>
              <a:t>nevez\u0151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nem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nevezo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/>
              <a:t>vagy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nevezô</a:t>
            </a:r>
          </a:p>
          <a:p>
            <a:pPr>
              <a:spcBef>
                <a:spcPts val="25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foglalt szavak: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kulcsszavak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/>
              <a:t>(</a:t>
            </a:r>
            <a:r>
              <a:rPr lang="en-GB" altLang="hu-HU" sz="2800">
                <a:latin typeface="Courier New" panose="02070309020205020404" pitchFamily="49" charset="0"/>
              </a:rPr>
              <a:t>if</a:t>
            </a:r>
            <a:r>
              <a:rPr lang="en-GB" altLang="hu-HU" sz="2800">
                <a:latin typeface="Times New Roman (CE)" charset="0"/>
              </a:rPr>
              <a:t>, </a:t>
            </a:r>
            <a:r>
              <a:rPr lang="en-GB" altLang="hu-HU" sz="2800">
                <a:latin typeface="Courier New" panose="02070309020205020404" pitchFamily="49" charset="0"/>
              </a:rPr>
              <a:t>while</a:t>
            </a:r>
            <a:r>
              <a:rPr lang="en-GB" altLang="hu-HU" sz="2800">
                <a:latin typeface="Times New Roman (CE)" charset="0"/>
              </a:rPr>
              <a:t>, </a:t>
            </a:r>
            <a:r>
              <a:rPr lang="en-GB" altLang="hu-HU" sz="2800">
                <a:latin typeface="Courier New" panose="02070309020205020404" pitchFamily="49" charset="0"/>
              </a:rPr>
              <a:t>int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/>
              <a:t>stb.)</a:t>
            </a:r>
            <a:endParaRPr lang="en-GB" altLang="hu-HU" sz="2800">
              <a:latin typeface="Times New Roman (CE)" charset="0"/>
            </a:endParaRP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nem használt: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const</a:t>
            </a:r>
            <a:r>
              <a:rPr lang="en-GB" altLang="hu-HU" sz="2800">
                <a:latin typeface="Times New Roman (CE)" charset="0"/>
              </a:rPr>
              <a:t>, </a:t>
            </a:r>
            <a:r>
              <a:rPr lang="en-GB" altLang="hu-HU" sz="2800">
                <a:latin typeface="Courier New" panose="02070309020205020404" pitchFamily="49" charset="0"/>
              </a:rPr>
              <a:t>goto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predefinit literálok: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null</a:t>
            </a:r>
            <a:r>
              <a:rPr lang="en-GB" altLang="hu-HU" sz="2800">
                <a:latin typeface="Times New Roman (CE)" charset="0"/>
              </a:rPr>
              <a:t>, </a:t>
            </a:r>
            <a:r>
              <a:rPr lang="en-GB" altLang="hu-HU" sz="2800">
                <a:latin typeface="Courier New" panose="02070309020205020404" pitchFamily="49" charset="0"/>
              </a:rPr>
              <a:t>true</a:t>
            </a:r>
            <a:r>
              <a:rPr lang="en-GB" altLang="hu-HU" sz="2800">
                <a:latin typeface="Times New Roman (CE)" charset="0"/>
              </a:rPr>
              <a:t>, </a:t>
            </a:r>
            <a:r>
              <a:rPr lang="en-GB" altLang="hu-HU" sz="2800">
                <a:latin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grpSp>
        <p:nvGrpSpPr>
          <p:cNvPr id="43009" name="Group 1"/>
          <p:cNvGrpSpPr>
            <a:grpSpLocks/>
          </p:cNvGrpSpPr>
          <p:nvPr/>
        </p:nvGrpSpPr>
        <p:grpSpPr bwMode="auto">
          <a:xfrm>
            <a:off x="1231900" y="95250"/>
            <a:ext cx="7770813" cy="1139825"/>
            <a:chOff x="776" y="59"/>
            <a:chExt cx="4895" cy="719"/>
          </a:xfrm>
        </p:grpSpPr>
        <p:sp>
          <p:nvSpPr>
            <p:cNvPr id="43010" name="AutoShape 2"/>
            <p:cNvSpPr>
              <a:spLocks noChangeArrowheads="1"/>
            </p:cNvSpPr>
            <p:nvPr/>
          </p:nvSpPr>
          <p:spPr bwMode="auto">
            <a:xfrm>
              <a:off x="776" y="59"/>
              <a:ext cx="4895" cy="719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11" name="Text Box 3"/>
            <p:cNvSpPr txBox="1">
              <a:spLocks noChangeArrowheads="1"/>
            </p:cNvSpPr>
            <p:nvPr/>
          </p:nvSpPr>
          <p:spPr bwMode="auto">
            <a:xfrm>
              <a:off x="776" y="178"/>
              <a:ext cx="489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50" tIns="46075" rIns="92150" bIns="46075" anchor="ctr">
              <a:spAutoFit/>
            </a:bodyPr>
            <a:lstStyle>
              <a:lvl1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2813"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>
                  <a:srgbClr val="000000"/>
                </a:buClr>
                <a:buFont typeface="StarBats" pitchFamily="2" charset="2"/>
                <a:buNone/>
              </a:pPr>
              <a:r>
                <a:rPr lang="en-GB" altLang="hu-HU" sz="4400"/>
                <a:t>Karakterkészlet</a:t>
              </a:r>
              <a:endParaRPr lang="en-GB" altLang="hu-HU" sz="4400">
                <a:latin typeface="Times New Roman (CE)" charset="0"/>
              </a:endParaRPr>
            </a:p>
          </p:txBody>
        </p:sp>
      </p:grp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450975" y="1771650"/>
            <a:ext cx="7854950" cy="4560888"/>
            <a:chOff x="914" y="1115"/>
            <a:chExt cx="4948" cy="2874"/>
          </a:xfrm>
        </p:grpSpPr>
        <p:sp>
          <p:nvSpPr>
            <p:cNvPr id="43013" name="AutoShape 5"/>
            <p:cNvSpPr>
              <a:spLocks noChangeArrowheads="1"/>
            </p:cNvSpPr>
            <p:nvPr/>
          </p:nvSpPr>
          <p:spPr bwMode="auto">
            <a:xfrm>
              <a:off x="914" y="1115"/>
              <a:ext cx="4948" cy="2838"/>
            </a:xfrm>
            <a:prstGeom prst="roundRect">
              <a:avLst>
                <a:gd name="adj" fmla="val 3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914" y="1115"/>
              <a:ext cx="4948" cy="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50" tIns="46075" rIns="92150" bIns="46075">
              <a:spAutoFit/>
            </a:bodyPr>
            <a:lstStyle>
              <a:lvl1pPr marL="431800" indent="-323850"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2813"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750"/>
                </a:spcBef>
                <a:buClr>
                  <a:srgbClr val="000000"/>
                </a:buClr>
                <a:buFontTx/>
                <a:buChar char="•"/>
              </a:pPr>
              <a:r>
                <a:rPr lang="en-GB" altLang="hu-HU" sz="3200"/>
                <a:t>Betűk ábrázolása két bájton, </a:t>
              </a:r>
              <a:r>
                <a:rPr lang="en-GB" altLang="hu-HU" sz="3200" b="1"/>
                <a:t>Unicode</a:t>
              </a:r>
            </a:p>
            <a:p>
              <a:pPr>
                <a:spcBef>
                  <a:spcPts val="750"/>
                </a:spcBef>
                <a:buClr>
                  <a:srgbClr val="000000"/>
                </a:buClr>
                <a:buFontTx/>
                <a:buChar char="•"/>
              </a:pPr>
              <a:r>
                <a:rPr lang="en-GB" altLang="hu-HU" sz="3200"/>
                <a:t>pl.</a:t>
              </a:r>
              <a:r>
                <a:rPr lang="en-GB" altLang="hu-HU" sz="3200">
                  <a:latin typeface="Times New Roman (CE)" charset="0"/>
                </a:rPr>
                <a:t>		</a:t>
              </a:r>
              <a:r>
                <a:rPr lang="en-GB" altLang="hu-HU" sz="3200">
                  <a:latin typeface="Courier New" panose="02070309020205020404" pitchFamily="49" charset="0"/>
                </a:rPr>
                <a:t>nevező</a:t>
              </a:r>
              <a:r>
                <a:rPr lang="en-GB" altLang="hu-HU" sz="3200">
                  <a:latin typeface="Times New Roman (CE)" charset="0"/>
                </a:rPr>
                <a:t>		</a:t>
              </a:r>
              <a:br>
                <a:rPr lang="en-GB" altLang="hu-HU" sz="3200">
                  <a:latin typeface="Times New Roman (CE)" charset="0"/>
                </a:rPr>
              </a:br>
              <a:r>
                <a:rPr lang="en-GB" altLang="hu-HU" sz="3200">
                  <a:latin typeface="Times New Roman (CE)" charset="0"/>
                </a:rPr>
                <a:t>			</a:t>
              </a:r>
              <a:r>
                <a:rPr lang="en-GB" altLang="hu-HU" sz="3200">
                  <a:latin typeface="Courier New" panose="02070309020205020404" pitchFamily="49" charset="0"/>
                </a:rPr>
                <a:t>nevez\u0151</a:t>
              </a:r>
            </a:p>
            <a:p>
              <a:pPr>
                <a:spcBef>
                  <a:spcPts val="750"/>
                </a:spcBef>
                <a:buClr>
                  <a:srgbClr val="000000"/>
                </a:buClr>
                <a:buFontTx/>
                <a:buChar char="•"/>
              </a:pPr>
              <a:r>
                <a:rPr lang="en-GB" altLang="hu-HU" sz="3200"/>
                <a:t>nem</a:t>
              </a:r>
              <a:r>
                <a:rPr lang="en-GB" altLang="hu-HU" sz="3200">
                  <a:latin typeface="Times New Roman (CE)" charset="0"/>
                </a:rPr>
                <a:t> </a:t>
              </a:r>
              <a:r>
                <a:rPr lang="en-GB" altLang="hu-HU" sz="3200">
                  <a:latin typeface="Courier New" panose="02070309020205020404" pitchFamily="49" charset="0"/>
                </a:rPr>
                <a:t>nevezo</a:t>
              </a:r>
              <a:r>
                <a:rPr lang="en-GB" altLang="hu-HU" sz="3200">
                  <a:latin typeface="Times New Roman (CE)" charset="0"/>
                </a:rPr>
                <a:t> </a:t>
              </a:r>
              <a:r>
                <a:rPr lang="en-GB" altLang="hu-HU" sz="3200"/>
                <a:t>vagy</a:t>
              </a:r>
              <a:r>
                <a:rPr lang="en-GB" altLang="hu-HU" sz="3200">
                  <a:latin typeface="Times New Roman (CE)" charset="0"/>
                </a:rPr>
                <a:t> </a:t>
              </a:r>
              <a:r>
                <a:rPr lang="en-GB" altLang="hu-HU" sz="3200">
                  <a:latin typeface="Courier New" panose="02070309020205020404" pitchFamily="49" charset="0"/>
                </a:rPr>
                <a:t>nevezô</a:t>
              </a:r>
            </a:p>
            <a:p>
              <a:pPr>
                <a:spcBef>
                  <a:spcPts val="750"/>
                </a:spcBef>
                <a:buClr>
                  <a:srgbClr val="000000"/>
                </a:buClr>
                <a:buSzPct val="33000"/>
                <a:buFont typeface="StarBats" pitchFamily="2" charset="2"/>
                <a:buNone/>
              </a:pPr>
              <a:endParaRPr lang="en-GB" altLang="hu-HU" sz="3200"/>
            </a:p>
            <a:p>
              <a:pPr>
                <a:spcBef>
                  <a:spcPts val="750"/>
                </a:spcBef>
                <a:buClr>
                  <a:srgbClr val="000000"/>
                </a:buClr>
                <a:buFontTx/>
                <a:buChar char="•"/>
              </a:pPr>
              <a:r>
                <a:rPr lang="en-GB" altLang="hu-HU" sz="3200"/>
                <a:t>ASCII (7 bit)      Latin-1 és Latin-2 (8 bit)</a:t>
              </a:r>
            </a:p>
            <a:p>
              <a:pPr>
                <a:spcBef>
                  <a:spcPts val="750"/>
                </a:spcBef>
                <a:buClr>
                  <a:srgbClr val="000000"/>
                </a:buClr>
                <a:buFontTx/>
                <a:buChar char="•"/>
              </a:pPr>
              <a:r>
                <a:rPr lang="en-GB" altLang="hu-HU" sz="3200"/>
                <a:t>C-ben Latin-1 szövegliterálok</a:t>
              </a:r>
            </a:p>
            <a:p>
              <a:pPr>
                <a:spcBef>
                  <a:spcPts val="750"/>
                </a:spcBef>
                <a:buClr>
                  <a:srgbClr val="000000"/>
                </a:buClr>
                <a:buFontTx/>
                <a:buChar char="•"/>
              </a:pPr>
              <a:r>
                <a:rPr lang="en-GB" altLang="hu-HU" sz="3200"/>
                <a:t>Ada95-ben Latin-1 azonosítók</a:t>
              </a:r>
              <a:endParaRPr lang="en-GB" altLang="hu-HU" sz="3200">
                <a:latin typeface="Times New Roman (CE)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450975" y="95250"/>
            <a:ext cx="77708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Típusok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1006475"/>
            <a:ext cx="10080625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7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primitív típusok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boolean (true vagy false)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char	(16 bites Unicode karakter)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byte	(8 bites előjeles egész)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short	(16 bites előjeles egész)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int		(32 bites előjeles egész)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long	(64 bites előjeles egész)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float	(32 bites lebegőpontos szám)</a:t>
            </a:r>
          </a:p>
          <a:p>
            <a:pPr lvl="1">
              <a:spcBef>
                <a:spcPts val="1700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double	(64 bites lebegőpontos szám)</a:t>
            </a:r>
          </a:p>
          <a:p>
            <a:pPr>
              <a:spcBef>
                <a:spcPts val="17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>
                <a:solidFill>
                  <a:srgbClr val="999999"/>
                </a:solidFill>
              </a:rPr>
              <a:t>osztályok, interfészek</a:t>
            </a:r>
            <a:r>
              <a:rPr lang="hu-HU" altLang="hu-HU" sz="3200">
                <a:solidFill>
                  <a:srgbClr val="999999"/>
                </a:solidFill>
              </a:rPr>
              <a:t>, tömbök, felsorolási típusok</a:t>
            </a:r>
            <a:endParaRPr lang="en-GB" altLang="hu-HU" sz="3200">
              <a:solidFill>
                <a:srgbClr val="999999"/>
              </a:solidFill>
              <a:latin typeface="Times New Roman (CE)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7189788" y="1584325"/>
            <a:ext cx="210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 New" panose="02070309020205020404" pitchFamily="49" charset="0"/>
              </a:rPr>
              <a:t>!  &amp;&amp;  ||</a:t>
            </a:r>
          </a:p>
        </p:txBody>
      </p:sp>
      <p:sp>
        <p:nvSpPr>
          <p:cNvPr id="44036" name="Freeform 4"/>
          <p:cNvSpPr>
            <a:spLocks noChangeArrowheads="1"/>
          </p:cNvSpPr>
          <p:nvPr/>
        </p:nvSpPr>
        <p:spPr bwMode="auto">
          <a:xfrm>
            <a:off x="6477000" y="2971800"/>
            <a:ext cx="455613" cy="3811588"/>
          </a:xfrm>
          <a:custGeom>
            <a:avLst/>
            <a:gdLst>
              <a:gd name="T0" fmla="*/ 0 w 1271"/>
              <a:gd name="T1" fmla="*/ 10589 h 10590"/>
              <a:gd name="T2" fmla="*/ 635 w 1271"/>
              <a:gd name="T3" fmla="*/ 9530 h 10590"/>
              <a:gd name="T4" fmla="*/ 635 w 1271"/>
              <a:gd name="T5" fmla="*/ 6357 h 10590"/>
              <a:gd name="T6" fmla="*/ 1270 w 1271"/>
              <a:gd name="T7" fmla="*/ 5297 h 10590"/>
              <a:gd name="T8" fmla="*/ 635 w 1271"/>
              <a:gd name="T9" fmla="*/ 4238 h 10590"/>
              <a:gd name="T10" fmla="*/ 635 w 1271"/>
              <a:gd name="T11" fmla="*/ 1059 h 10590"/>
              <a:gd name="T12" fmla="*/ 0 w 1271"/>
              <a:gd name="T13" fmla="*/ 0 h 10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1" h="10590">
                <a:moveTo>
                  <a:pt x="0" y="10589"/>
                </a:moveTo>
                <a:cubicBezTo>
                  <a:pt x="318" y="10589"/>
                  <a:pt x="635" y="10065"/>
                  <a:pt x="635" y="9530"/>
                </a:cubicBezTo>
                <a:cubicBezTo>
                  <a:pt x="635" y="9530"/>
                  <a:pt x="635" y="6357"/>
                  <a:pt x="635" y="6357"/>
                </a:cubicBezTo>
                <a:cubicBezTo>
                  <a:pt x="635" y="5828"/>
                  <a:pt x="953" y="5297"/>
                  <a:pt x="1270" y="5297"/>
                </a:cubicBezTo>
                <a:cubicBezTo>
                  <a:pt x="953" y="5297"/>
                  <a:pt x="635" y="4768"/>
                  <a:pt x="635" y="4238"/>
                </a:cubicBezTo>
                <a:cubicBezTo>
                  <a:pt x="635" y="4238"/>
                  <a:pt x="635" y="1059"/>
                  <a:pt x="635" y="1059"/>
                </a:cubicBezTo>
                <a:cubicBezTo>
                  <a:pt x="635" y="536"/>
                  <a:pt x="318" y="0"/>
                  <a:pt x="0" y="0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162800" y="4268788"/>
            <a:ext cx="25574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 New" panose="02070309020205020404" pitchFamily="49" charset="0"/>
              </a:rPr>
              <a:t>+  -  *  /  %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 New" panose="02070309020205020404" pitchFamily="49" charset="0"/>
              </a:rPr>
              <a:t>&lt;  &gt;  &lt;=  &gt;=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>
                <a:latin typeface="Courier New" panose="02070309020205020404" pitchFamily="49" charset="0"/>
              </a:rPr>
              <a:t>&amp;  |  &lt;&lt;  &gt;&gt;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79525" y="284163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Változó-deklarációk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11200" y="1654175"/>
            <a:ext cx="88598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>
                <a:latin typeface="Courier New" panose="02070309020205020404" pitchFamily="49" charset="0"/>
              </a:rPr>
              <a:t>int i;</a:t>
            </a:r>
          </a:p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>
                <a:latin typeface="Courier New" panose="02070309020205020404" pitchFamily="49" charset="0"/>
              </a:rPr>
              <a:t>int i, j;</a:t>
            </a:r>
          </a:p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>
                <a:latin typeface="Courier New" panose="02070309020205020404" pitchFamily="49" charset="0"/>
              </a:rPr>
              <a:t>int i = 1;</a:t>
            </a:r>
          </a:p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>
                <a:latin typeface="Courier New" panose="02070309020205020404" pitchFamily="49" charset="0"/>
              </a:rPr>
              <a:t>int i, j = 0;	int i; int j = 0;</a:t>
            </a:r>
          </a:p>
          <a:p>
            <a:pPr>
              <a:spcBef>
                <a:spcPts val="1600"/>
              </a:spcBef>
              <a:buFontTx/>
              <a:buChar char="•"/>
            </a:pPr>
            <a:endParaRPr lang="en-GB" altLang="hu-HU" sz="3200">
              <a:latin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GB" altLang="hu-HU" sz="3200"/>
              <a:t>deklaráció-utasítás</a:t>
            </a:r>
          </a:p>
          <a:p>
            <a:pPr>
              <a:spcBef>
                <a:spcPts val="1600"/>
              </a:spcBef>
            </a:pPr>
            <a:r>
              <a:rPr lang="en-GB" altLang="hu-HU" sz="3200"/>
              <a:t>inicializáló értékadás</a:t>
            </a:r>
          </a:p>
          <a:p>
            <a:pPr>
              <a:spcBef>
                <a:spcPts val="1600"/>
              </a:spcBef>
            </a:pPr>
            <a:r>
              <a:rPr lang="en-GB" altLang="hu-HU" sz="3200"/>
              <a:t>olvasás írás előtt: fordítási hiba</a:t>
            </a:r>
            <a:endParaRPr lang="en-GB" altLang="hu-HU" sz="3200">
              <a:latin typeface="Times New Roman (CE)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01738" y="363538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Példa: olvasás írás előtt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724150" y="4359275"/>
            <a:ext cx="55483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int i;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if (42==42) i=33;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System.out.println(i);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500188" y="2125663"/>
            <a:ext cx="26225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int x;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int y = x;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x = 3;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61075" y="2109788"/>
            <a:ext cx="26225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int x;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x = 3;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int y = x;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906588" y="6553200"/>
            <a:ext cx="63833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3000"/>
              <a:buFont typeface="StarBats" pitchFamily="2" charset="2"/>
              <a:buNone/>
            </a:pPr>
            <a:r>
              <a:rPr lang="en-GB" altLang="hu-HU" sz="3200"/>
              <a:t>A programszöveg statikus elemzése...</a:t>
            </a:r>
            <a:endParaRPr lang="en-GB" altLang="hu-HU" sz="3200">
              <a:latin typeface="Times New Roman (CE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/>
      <p:bldP spid="46083" grpId="0" build="p" autoUpdateAnimBg="0"/>
      <p:bldP spid="4608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325563" y="101600"/>
            <a:ext cx="77708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Literálok</a:t>
            </a:r>
            <a:br>
              <a:rPr lang="en-GB" altLang="hu-HU" sz="3600"/>
            </a:br>
            <a:r>
              <a:rPr lang="en-GB" altLang="hu-HU" sz="3600" b="1"/>
              <a:t>számliterálok</a:t>
            </a:r>
            <a:endParaRPr lang="en-GB" altLang="hu-HU" sz="3600" b="1">
              <a:latin typeface="Times New Roman (CE)" charset="0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9142413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12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000"/>
              <a:t>Egész számok (int)</a:t>
            </a:r>
            <a:endParaRPr lang="en-GB" altLang="hu-HU" sz="3000">
              <a:latin typeface="Times New Roman (CE)" charset="0"/>
            </a:endParaRPr>
          </a:p>
          <a:p>
            <a:pPr>
              <a:spcBef>
                <a:spcPts val="1125"/>
              </a:spcBef>
              <a:buSzPct val="75000"/>
            </a:pPr>
            <a:r>
              <a:rPr lang="en-GB" altLang="hu-HU" sz="3000">
                <a:latin typeface="Times New Roman (CE)" charset="0"/>
              </a:rPr>
              <a:t>   </a:t>
            </a:r>
            <a:r>
              <a:rPr lang="en-GB" altLang="hu-HU" sz="3000"/>
              <a:t>dec.:</a:t>
            </a:r>
            <a:r>
              <a:rPr lang="en-GB" altLang="hu-HU" sz="3000">
                <a:latin typeface="Times New Roman (CE)" charset="0"/>
              </a:rPr>
              <a:t> </a:t>
            </a:r>
            <a:r>
              <a:rPr lang="en-GB" altLang="hu-HU" sz="3000">
                <a:latin typeface="Courier New" panose="02070309020205020404" pitchFamily="49" charset="0"/>
              </a:rPr>
              <a:t>255	</a:t>
            </a:r>
            <a:r>
              <a:rPr lang="en-GB" altLang="hu-HU" sz="3000"/>
              <a:t>okt.:</a:t>
            </a:r>
            <a:r>
              <a:rPr lang="en-GB" altLang="hu-HU" sz="3000">
                <a:latin typeface="Times New Roman (CE)" charset="0"/>
              </a:rPr>
              <a:t> </a:t>
            </a:r>
            <a:r>
              <a:rPr lang="en-GB" altLang="hu-HU" sz="3000">
                <a:latin typeface="Courier New" panose="02070309020205020404" pitchFamily="49" charset="0"/>
              </a:rPr>
              <a:t>0377	</a:t>
            </a:r>
            <a:r>
              <a:rPr lang="en-GB" altLang="hu-HU" sz="3000">
                <a:latin typeface="Times New Roman (CE)" charset="0"/>
              </a:rPr>
              <a:t>	</a:t>
            </a:r>
            <a:r>
              <a:rPr lang="en-GB" altLang="hu-HU" sz="3000"/>
              <a:t>hex.:</a:t>
            </a:r>
            <a:r>
              <a:rPr lang="en-GB" altLang="hu-HU" sz="3000">
                <a:latin typeface="Times New Roman (CE)" charset="0"/>
              </a:rPr>
              <a:t> </a:t>
            </a:r>
            <a:r>
              <a:rPr lang="en-GB" altLang="hu-HU" sz="3000">
                <a:latin typeface="Courier New" panose="02070309020205020404" pitchFamily="49" charset="0"/>
              </a:rPr>
              <a:t>0xff</a:t>
            </a:r>
          </a:p>
          <a:p>
            <a:pPr>
              <a:spcBef>
                <a:spcPts val="1125"/>
              </a:spcBef>
              <a:buSzPct val="75000"/>
            </a:pPr>
            <a:r>
              <a:rPr lang="en-GB" altLang="hu-HU" sz="3000">
                <a:latin typeface="Times New Roman (CE)" charset="0"/>
              </a:rPr>
              <a:t>   </a:t>
            </a:r>
            <a:r>
              <a:rPr lang="en-GB" altLang="hu-HU" sz="3000"/>
              <a:t>long:</a:t>
            </a:r>
            <a:r>
              <a:rPr lang="en-GB" altLang="hu-HU" sz="3000">
                <a:latin typeface="Times New Roman (CE)" charset="0"/>
              </a:rPr>
              <a:t> </a:t>
            </a:r>
            <a:r>
              <a:rPr lang="en-GB" altLang="hu-HU" sz="3000">
                <a:latin typeface="Courier New" panose="02070309020205020404" pitchFamily="49" charset="0"/>
              </a:rPr>
              <a:t>255L </a:t>
            </a:r>
            <a:r>
              <a:rPr lang="en-GB" altLang="hu-HU" sz="3000"/>
              <a:t>(vagy</a:t>
            </a:r>
            <a:r>
              <a:rPr lang="en-GB" altLang="hu-HU" sz="3000">
                <a:latin typeface="Times New Roman (CE)" charset="0"/>
              </a:rPr>
              <a:t> </a:t>
            </a:r>
            <a:r>
              <a:rPr lang="en-GB" altLang="hu-HU" sz="3000">
                <a:latin typeface="Courier New" panose="02070309020205020404" pitchFamily="49" charset="0"/>
              </a:rPr>
              <a:t>255l</a:t>
            </a:r>
            <a:r>
              <a:rPr lang="en-GB" altLang="hu-HU" sz="3000"/>
              <a:t>, vagy</a:t>
            </a:r>
            <a:r>
              <a:rPr lang="en-GB" altLang="hu-HU" sz="3000">
                <a:latin typeface="Times New Roman (CE)" charset="0"/>
              </a:rPr>
              <a:t> </a:t>
            </a:r>
            <a:r>
              <a:rPr lang="en-GB" altLang="hu-HU" sz="3000">
                <a:latin typeface="Courier New" panose="02070309020205020404" pitchFamily="49" charset="0"/>
              </a:rPr>
              <a:t>0xffL)</a:t>
            </a:r>
          </a:p>
          <a:p>
            <a:pPr>
              <a:spcBef>
                <a:spcPts val="1125"/>
              </a:spcBef>
              <a:buSzPct val="75000"/>
            </a:pPr>
            <a:r>
              <a:rPr lang="en-GB" altLang="hu-HU" sz="3000">
                <a:latin typeface="Times New Roman (CE)" charset="0"/>
              </a:rPr>
              <a:t>   </a:t>
            </a:r>
            <a:r>
              <a:rPr lang="en-GB" altLang="hu-HU" sz="3000"/>
              <a:t>short, byte: explicit konverzió, pl.</a:t>
            </a:r>
            <a:r>
              <a:rPr lang="en-GB" altLang="hu-HU" sz="3000">
                <a:latin typeface="Times New Roman (CE)" charset="0"/>
              </a:rPr>
              <a:t> </a:t>
            </a:r>
            <a:r>
              <a:rPr lang="en-GB" altLang="hu-HU" sz="3000">
                <a:latin typeface="Courier New" panose="02070309020205020404" pitchFamily="49" charset="0"/>
              </a:rPr>
              <a:t>(short)255</a:t>
            </a:r>
          </a:p>
          <a:p>
            <a:pPr>
              <a:spcBef>
                <a:spcPts val="25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000"/>
              <a:t>Lebegőpontos számok (double)</a:t>
            </a:r>
            <a:endParaRPr lang="en-GB" altLang="hu-HU" sz="3000">
              <a:latin typeface="Times New Roman (CE)" charset="0"/>
            </a:endParaRPr>
          </a:p>
          <a:p>
            <a:pPr>
              <a:spcBef>
                <a:spcPts val="1125"/>
              </a:spcBef>
              <a:buSzPct val="75000"/>
            </a:pPr>
            <a:r>
              <a:rPr lang="en-GB" altLang="hu-HU" sz="3000">
                <a:latin typeface="Times New Roman (CE)" charset="0"/>
              </a:rPr>
              <a:t>   </a:t>
            </a:r>
            <a:r>
              <a:rPr lang="en-GB" altLang="hu-HU" sz="3000">
                <a:latin typeface="Courier New" panose="02070309020205020404" pitchFamily="49" charset="0"/>
              </a:rPr>
              <a:t>12.3		12.3e4	</a:t>
            </a:r>
            <a:r>
              <a:rPr lang="en-GB" altLang="hu-HU" sz="3000">
                <a:latin typeface="Times New Roman (CE)" charset="0"/>
              </a:rPr>
              <a:t>	</a:t>
            </a:r>
            <a:r>
              <a:rPr lang="en-GB" altLang="hu-HU" sz="3000">
                <a:latin typeface="Courier New" panose="02070309020205020404" pitchFamily="49" charset="0"/>
              </a:rPr>
              <a:t>12.3e4D</a:t>
            </a:r>
          </a:p>
          <a:p>
            <a:pPr>
              <a:spcBef>
                <a:spcPts val="1125"/>
              </a:spcBef>
              <a:buSzPct val="75000"/>
            </a:pPr>
            <a:r>
              <a:rPr lang="en-GB" altLang="hu-HU" sz="3000">
                <a:latin typeface="Times New Roman (CE)" charset="0"/>
              </a:rPr>
              <a:t>   </a:t>
            </a:r>
            <a:r>
              <a:rPr lang="en-GB" altLang="hu-HU" sz="3000"/>
              <a:t>float:</a:t>
            </a:r>
            <a:r>
              <a:rPr lang="en-GB" altLang="hu-HU" sz="3000">
                <a:latin typeface="Times New Roman (CE)" charset="0"/>
              </a:rPr>
              <a:t> </a:t>
            </a:r>
            <a:r>
              <a:rPr lang="en-GB" altLang="hu-HU" sz="3000">
                <a:latin typeface="Courier New" panose="02070309020205020404" pitchFamily="49" charset="0"/>
              </a:rPr>
              <a:t>12.3e4F</a:t>
            </a:r>
            <a:endParaRPr lang="en-GB" altLang="hu-HU" sz="3200">
              <a:latin typeface="Courier New" panose="02070309020205020404" pitchFamily="49" charset="0"/>
            </a:endParaRPr>
          </a:p>
          <a:p>
            <a:pPr>
              <a:spcBef>
                <a:spcPts val="1125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		</a:t>
            </a:r>
            <a:r>
              <a:rPr lang="en-GB" altLang="hu-HU" sz="2800"/>
              <a:t>Nulla: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0.0 </a:t>
            </a:r>
            <a:r>
              <a:rPr lang="en-GB" altLang="hu-HU" sz="2800"/>
              <a:t>és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-0.0 </a:t>
            </a:r>
            <a:r>
              <a:rPr lang="en-GB" altLang="hu-HU" sz="2800"/>
              <a:t>is lehet (lásd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1.0/-0.0</a:t>
            </a:r>
            <a:r>
              <a:rPr lang="en-GB" altLang="hu-HU" sz="2800">
                <a:latin typeface="Times New Roman (CE)" charset="0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grpSp>
        <p:nvGrpSpPr>
          <p:cNvPr id="48129" name="Group 1"/>
          <p:cNvGrpSpPr>
            <a:grpSpLocks/>
          </p:cNvGrpSpPr>
          <p:nvPr/>
        </p:nvGrpSpPr>
        <p:grpSpPr bwMode="auto">
          <a:xfrm>
            <a:off x="1295400" y="-152400"/>
            <a:ext cx="7770813" cy="1141413"/>
            <a:chOff x="776" y="0"/>
            <a:chExt cx="4895" cy="719"/>
          </a:xfrm>
        </p:grpSpPr>
        <p:sp>
          <p:nvSpPr>
            <p:cNvPr id="48130" name="AutoShape 2"/>
            <p:cNvSpPr>
              <a:spLocks noChangeArrowheads="1"/>
            </p:cNvSpPr>
            <p:nvPr/>
          </p:nvSpPr>
          <p:spPr bwMode="auto">
            <a:xfrm>
              <a:off x="776" y="0"/>
              <a:ext cx="4895" cy="719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31" name="Text Box 3"/>
            <p:cNvSpPr txBox="1">
              <a:spLocks noChangeArrowheads="1"/>
            </p:cNvSpPr>
            <p:nvPr/>
          </p:nvSpPr>
          <p:spPr bwMode="auto">
            <a:xfrm>
              <a:off x="776" y="119"/>
              <a:ext cx="489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50" tIns="46075" rIns="92150" bIns="46075" anchor="ctr">
              <a:spAutoFit/>
            </a:bodyPr>
            <a:lstStyle>
              <a:lvl1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2813"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>
                  <a:srgbClr val="000000"/>
                </a:buClr>
                <a:buFont typeface="StarBats" pitchFamily="2" charset="2"/>
                <a:buNone/>
              </a:pPr>
              <a:r>
                <a:rPr lang="en-GB" altLang="hu-HU" sz="4400"/>
                <a:t>Még literálok</a:t>
              </a:r>
              <a:endParaRPr lang="en-GB" altLang="hu-HU" sz="4400">
                <a:latin typeface="Times New Roman (CE)" charset="0"/>
              </a:endParaRPr>
            </a:p>
          </p:txBody>
        </p:sp>
      </p:grp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533400" y="1066800"/>
            <a:ext cx="9142413" cy="5710238"/>
            <a:chOff x="334" y="828"/>
            <a:chExt cx="5759" cy="3470"/>
          </a:xfrm>
        </p:grpSpPr>
        <p:sp>
          <p:nvSpPr>
            <p:cNvPr id="48133" name="AutoShape 5"/>
            <p:cNvSpPr>
              <a:spLocks noChangeArrowheads="1"/>
            </p:cNvSpPr>
            <p:nvPr/>
          </p:nvSpPr>
          <p:spPr bwMode="auto">
            <a:xfrm>
              <a:off x="334" y="828"/>
              <a:ext cx="5759" cy="3407"/>
            </a:xfrm>
            <a:prstGeom prst="roundRect">
              <a:avLst>
                <a:gd name="adj" fmla="val 2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334" y="828"/>
              <a:ext cx="5759" cy="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50" tIns="46075" rIns="92150" bIns="46075">
              <a:spAutoFit/>
            </a:bodyPr>
            <a:lstStyle>
              <a:lvl1pPr marL="431800" indent="-323850"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2813"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912813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5713" algn="l"/>
                  <a:tab pos="5791200" algn="l"/>
                  <a:tab pos="6515100" algn="l"/>
                  <a:tab pos="7237413" algn="l"/>
                  <a:tab pos="7961313" algn="l"/>
                  <a:tab pos="8686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750"/>
                </a:spcBef>
                <a:buClr>
                  <a:srgbClr val="000000"/>
                </a:buClr>
                <a:buSzPct val="130000"/>
                <a:buFontTx/>
                <a:buChar char="•"/>
              </a:pPr>
              <a:r>
                <a:rPr lang="en-GB" altLang="hu-HU" sz="2800"/>
                <a:t>Logikai értékek:</a:t>
              </a:r>
              <a:r>
                <a:rPr lang="en-GB" altLang="hu-HU" sz="2800">
                  <a:latin typeface="Times New Roman (CE)" charset="0"/>
                </a:rPr>
                <a:t> </a:t>
              </a:r>
              <a:r>
                <a:rPr lang="en-GB" altLang="hu-HU" sz="2800">
                  <a:latin typeface="Courier New" panose="02070309020205020404" pitchFamily="49" charset="0"/>
                </a:rPr>
                <a:t>true</a:t>
              </a:r>
              <a:r>
                <a:rPr lang="en-GB" altLang="hu-HU" sz="2800">
                  <a:latin typeface="Times New Roman (CE)" charset="0"/>
                </a:rPr>
                <a:t> </a:t>
              </a:r>
              <a:r>
                <a:rPr lang="en-GB" altLang="hu-HU" sz="2800"/>
                <a:t>és</a:t>
              </a:r>
              <a:r>
                <a:rPr lang="en-GB" altLang="hu-HU" sz="2800">
                  <a:latin typeface="Times New Roman (CE)" charset="0"/>
                </a:rPr>
                <a:t> </a:t>
              </a:r>
              <a:r>
                <a:rPr lang="en-GB" altLang="hu-HU" sz="2800">
                  <a:latin typeface="Courier New" panose="02070309020205020404" pitchFamily="49" charset="0"/>
                </a:rPr>
                <a:t>false</a:t>
              </a:r>
            </a:p>
            <a:p>
              <a:pPr>
                <a:lnSpc>
                  <a:spcPct val="120000"/>
                </a:lnSpc>
                <a:spcBef>
                  <a:spcPts val="1600"/>
                </a:spcBef>
                <a:buClr>
                  <a:srgbClr val="000000"/>
                </a:buClr>
                <a:buSzPct val="130000"/>
                <a:buFontTx/>
                <a:buChar char="•"/>
              </a:pPr>
              <a:r>
                <a:rPr lang="en-GB" altLang="hu-HU" sz="2800"/>
                <a:t>Karakterek:</a:t>
              </a:r>
              <a:r>
                <a:rPr lang="en-GB" altLang="hu-HU" sz="2800">
                  <a:latin typeface="Times New Roman (CE)" charset="0"/>
                </a:rPr>
                <a:t> </a:t>
              </a:r>
              <a:r>
                <a:rPr lang="en-GB" altLang="hu-HU" sz="2800">
                  <a:latin typeface="Courier New" panose="02070309020205020404" pitchFamily="49" charset="0"/>
                </a:rPr>
                <a:t>'K'</a:t>
              </a:r>
            </a:p>
            <a:p>
              <a:pPr>
                <a:spcBef>
                  <a:spcPts val="750"/>
                </a:spcBef>
                <a:buSzPct val="75000"/>
              </a:pP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>
                  <a:latin typeface="Courier New" panose="02070309020205020404" pitchFamily="49" charset="0"/>
                </a:rPr>
                <a:t>\n	</a:t>
              </a: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/>
                <a:t>újsor</a:t>
              </a:r>
              <a:r>
                <a:rPr lang="en-GB" altLang="hu-HU" sz="2800">
                  <a:latin typeface="Times New Roman (CE)" charset="0"/>
                </a:rPr>
                <a:t>			</a:t>
              </a:r>
              <a:r>
                <a:rPr lang="en-GB" altLang="hu-HU" sz="2800">
                  <a:latin typeface="Courier New" panose="02070309020205020404" pitchFamily="49" charset="0"/>
                </a:rPr>
                <a:t>\\		</a:t>
              </a:r>
              <a:r>
                <a:rPr lang="en-GB" altLang="hu-HU" sz="2800">
                  <a:latin typeface="Times New Roman (CE)" charset="0"/>
                </a:rPr>
                <a:t>\</a:t>
              </a:r>
            </a:p>
            <a:p>
              <a:pPr>
                <a:spcBef>
                  <a:spcPts val="750"/>
                </a:spcBef>
                <a:buSzPct val="75000"/>
              </a:pP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>
                  <a:latin typeface="Courier New" panose="02070309020205020404" pitchFamily="49" charset="0"/>
                </a:rPr>
                <a:t>\t	</a:t>
              </a: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/>
                <a:t>tabulátor</a:t>
              </a:r>
              <a:r>
                <a:rPr lang="en-GB" altLang="hu-HU" sz="2800">
                  <a:latin typeface="Times New Roman (CE)" charset="0"/>
                </a:rPr>
                <a:t>		</a:t>
              </a:r>
              <a:r>
                <a:rPr lang="en-GB" altLang="hu-HU" sz="2800">
                  <a:latin typeface="Courier New" panose="02070309020205020404" pitchFamily="49" charset="0"/>
                </a:rPr>
                <a:t>\'</a:t>
              </a:r>
              <a:r>
                <a:rPr lang="en-US" altLang="hu-HU" sz="2800">
                  <a:latin typeface="Courier New" panose="02070309020205020404" pitchFamily="49" charset="0"/>
                </a:rPr>
                <a:t>		</a:t>
              </a:r>
              <a:r>
                <a:rPr lang="en-GB" altLang="hu-HU" sz="2800"/>
                <a:t>aposztróf</a:t>
              </a:r>
              <a:endParaRPr lang="en-GB" altLang="hu-HU" sz="2800">
                <a:latin typeface="Times New Roman (CE)" charset="0"/>
              </a:endParaRPr>
            </a:p>
            <a:p>
              <a:pPr>
                <a:spcBef>
                  <a:spcPts val="750"/>
                </a:spcBef>
                <a:buSzPct val="75000"/>
              </a:pP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>
                  <a:latin typeface="Courier New" panose="02070309020205020404" pitchFamily="49" charset="0"/>
                </a:rPr>
                <a:t>\b	</a:t>
              </a: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/>
                <a:t>backspace</a:t>
              </a:r>
              <a:r>
                <a:rPr lang="en-GB" altLang="hu-HU" sz="2800">
                  <a:latin typeface="Times New Roman (CE)" charset="0"/>
                </a:rPr>
                <a:t>		</a:t>
              </a:r>
              <a:r>
                <a:rPr lang="en-GB" altLang="hu-HU" sz="2800">
                  <a:latin typeface="Courier New" panose="02070309020205020404" pitchFamily="49" charset="0"/>
                </a:rPr>
                <a:t>\"</a:t>
              </a:r>
              <a:r>
                <a:rPr lang="en-GB" altLang="hu-HU" sz="2800">
                  <a:latin typeface="StarBats" pitchFamily="2" charset="2"/>
                </a:rPr>
                <a:t>		</a:t>
              </a:r>
              <a:r>
                <a:rPr lang="en-GB" altLang="hu-HU" sz="2800"/>
                <a:t>idézőjel</a:t>
              </a:r>
              <a:endParaRPr lang="en-GB" altLang="hu-HU" sz="2800">
                <a:latin typeface="Times New Roman (CE)" charset="0"/>
              </a:endParaRPr>
            </a:p>
            <a:p>
              <a:pPr>
                <a:spcBef>
                  <a:spcPts val="750"/>
                </a:spcBef>
                <a:buSzPct val="75000"/>
              </a:pP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>
                  <a:latin typeface="Courier New" panose="02070309020205020404" pitchFamily="49" charset="0"/>
                </a:rPr>
                <a:t>\r	</a:t>
              </a: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/>
                <a:t>sorvissza</a:t>
              </a:r>
              <a:r>
                <a:rPr lang="en-GB" altLang="hu-HU" sz="2800">
                  <a:latin typeface="Times New Roman (CE)" charset="0"/>
                </a:rPr>
                <a:t>		</a:t>
              </a:r>
              <a:r>
                <a:rPr lang="en-GB" altLang="hu-HU" sz="2800">
                  <a:latin typeface="Courier New" panose="02070309020205020404" pitchFamily="49" charset="0"/>
                </a:rPr>
                <a:t>\o</a:t>
              </a:r>
              <a:r>
                <a:rPr lang="en-GB" altLang="hu-HU" sz="2800" i="1">
                  <a:latin typeface="Courier New" panose="02070309020205020404" pitchFamily="49" charset="0"/>
                </a:rPr>
                <a:t>oo	</a:t>
              </a:r>
              <a:r>
                <a:rPr lang="en-GB" altLang="hu-HU" sz="2800"/>
                <a:t>karakter oktálisan</a:t>
              </a:r>
              <a:endParaRPr lang="en-GB" altLang="hu-HU" sz="2800">
                <a:latin typeface="Times New Roman (CE)" charset="0"/>
              </a:endParaRPr>
            </a:p>
            <a:p>
              <a:pPr>
                <a:spcBef>
                  <a:spcPts val="750"/>
                </a:spcBef>
                <a:buSzPct val="75000"/>
              </a:pP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>
                  <a:latin typeface="Courier New" panose="02070309020205020404" pitchFamily="49" charset="0"/>
                </a:rPr>
                <a:t>\f	</a:t>
              </a:r>
              <a:r>
                <a:rPr lang="en-GB" altLang="hu-HU" sz="2800">
                  <a:latin typeface="Times New Roman (CE)" charset="0"/>
                </a:rPr>
                <a:t>  </a:t>
              </a:r>
              <a:r>
                <a:rPr lang="en-GB" altLang="hu-HU" sz="2800"/>
                <a:t>lapdobás</a:t>
              </a:r>
              <a:r>
                <a:rPr lang="en-GB" altLang="hu-HU" sz="2800">
                  <a:latin typeface="Times New Roman (CE)" charset="0"/>
                </a:rPr>
                <a:t>		</a:t>
              </a:r>
              <a:r>
                <a:rPr lang="en-GB" altLang="hu-HU" sz="2800">
                  <a:latin typeface="Courier New" panose="02070309020205020404" pitchFamily="49" charset="0"/>
                </a:rPr>
                <a:t>\u</a:t>
              </a:r>
              <a:r>
                <a:rPr lang="en-GB" altLang="hu-HU" sz="2800" i="1">
                  <a:latin typeface="Courier New" panose="02070309020205020404" pitchFamily="49" charset="0"/>
                </a:rPr>
                <a:t>hhhh	</a:t>
              </a:r>
              <a:r>
                <a:rPr lang="en-GB" altLang="hu-HU" sz="2800"/>
                <a:t>Unicode, hexadecim.</a:t>
              </a:r>
            </a:p>
            <a:p>
              <a:pPr>
                <a:lnSpc>
                  <a:spcPct val="120000"/>
                </a:lnSpc>
                <a:spcBef>
                  <a:spcPts val="2450"/>
                </a:spcBef>
                <a:buClr>
                  <a:srgbClr val="000000"/>
                </a:buClr>
                <a:buSzPct val="130000"/>
                <a:buFontTx/>
                <a:buChar char="•"/>
              </a:pPr>
              <a:r>
                <a:rPr lang="en-GB" altLang="hu-HU" sz="2800"/>
                <a:t>Szövegek: "Helló Világ"</a:t>
              </a:r>
            </a:p>
            <a:p>
              <a:pPr>
                <a:lnSpc>
                  <a:spcPct val="120000"/>
                </a:lnSpc>
                <a:spcBef>
                  <a:spcPts val="4150"/>
                </a:spcBef>
                <a:buClr>
                  <a:srgbClr val="B2B2B2"/>
                </a:buClr>
                <a:buSzPct val="75000"/>
                <a:buFont typeface="StarBats" pitchFamily="2" charset="2"/>
                <a:buNone/>
              </a:pPr>
              <a:r>
                <a:rPr lang="en-GB" altLang="hu-HU" sz="2800">
                  <a:solidFill>
                    <a:srgbClr val="B2B2B2"/>
                  </a:solidFill>
                </a:rPr>
                <a:t>                      </a:t>
              </a:r>
              <a:r>
                <a:rPr lang="en-GB" altLang="hu-HU" sz="2800">
                  <a:solidFill>
                    <a:srgbClr val="999999"/>
                  </a:solidFill>
                </a:rPr>
                <a:t>Tömbök, objektumok, osztályok</a:t>
              </a:r>
              <a:endParaRPr lang="en-GB" altLang="hu-HU" sz="3200">
                <a:solidFill>
                  <a:srgbClr val="999999"/>
                </a:solidFill>
                <a:latin typeface="Times New Roman (CE)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3849688" y="0"/>
            <a:ext cx="6229350" cy="8270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</a:pPr>
            <a:r>
              <a:rPr lang="en-GB" altLang="hu-HU"/>
              <a:t>String hossza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9523413" cy="4221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br>
              <a:rPr lang="en-GB" altLang="hu-HU" sz="1000">
                <a:solidFill>
                  <a:srgbClr val="FFFFFF"/>
                </a:solidFill>
                <a:latin typeface="Fixed (CE)" charset="0"/>
              </a:rPr>
            </a:b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$ javac Hossz.java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$ java Hossz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Exception in thread "main"  </a:t>
            </a:r>
            <a:br>
              <a:rPr lang="en-GB" altLang="hu-HU" sz="2800">
                <a:solidFill>
                  <a:srgbClr val="FFFFFF"/>
                </a:solidFill>
                <a:latin typeface="Fixed (CE)" charset="0"/>
              </a:rPr>
            </a:b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java.lang.ArrayIndexOutOfBoundsException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	 at Hossz.main(Hossz.java:3)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$ java Hossz elmebeteg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9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$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1000">
              <a:solidFill>
                <a:srgbClr val="FFFFFF"/>
              </a:solidFill>
              <a:latin typeface="Fixed (CE)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28613" y="858838"/>
            <a:ext cx="9523412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class Hossz {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  public static void main( String args[] ){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    System.out.println(args[0].length());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  }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39775" y="922338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Hello World!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36563" y="3108325"/>
            <a:ext cx="9336087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class Hello 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public static void main( String[] args ){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pic>
        <p:nvPicPr>
          <p:cNvPr id="178178" name="Picture 2" descr="l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3650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849688" y="77788"/>
            <a:ext cx="62293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Stringből szám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4953000"/>
            <a:ext cx="9523413" cy="23701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1000">
                <a:solidFill>
                  <a:srgbClr val="FFFFFF"/>
                </a:solidFill>
                <a:latin typeface="Fixed (CE)" charset="0"/>
              </a:rPr>
              <a:t> 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$ javac Szoroz.java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$ java Szoroz 10 11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110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r>
              <a:rPr lang="en-GB" altLang="hu-HU" sz="2800">
                <a:solidFill>
                  <a:srgbClr val="FFFFFF"/>
                </a:solidFill>
                <a:latin typeface="Fixed (CE)" charset="0"/>
              </a:rPr>
              <a:t> $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38000"/>
              <a:buFont typeface="StarBats" pitchFamily="2" charset="2"/>
              <a:buNone/>
            </a:pPr>
            <a:endParaRPr lang="en-GB" altLang="hu-HU" sz="1000">
              <a:solidFill>
                <a:srgbClr val="FFFFFF"/>
              </a:solidFill>
              <a:latin typeface="Fixed (CE)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28613" y="1281113"/>
            <a:ext cx="95234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class Szoroz {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  public static void main( String args[] ){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    int x = Integer.parseInt(args[0]);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    int y = Integer.parseInt(args[1]);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    System.out.println(x*y);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  }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1000"/>
              <a:buFont typeface="StarBats" pitchFamily="2" charset="2"/>
              <a:buNone/>
            </a:pPr>
            <a:r>
              <a:rPr lang="en-GB" altLang="hu-HU" sz="2600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1260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Írj olyan programot, aminek egy parancssori argumentumot kell adni, ami egy N szám. A program határozza meg, hogy milyen hosszú a parancssori argumentum, mint String. Ezután írja ki a képernyőre a hossz és N szorzatát.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387475" y="471488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Vezérlési szerkezetek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731963" y="1981200"/>
            <a:ext cx="7770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88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Értékadások</a:t>
            </a:r>
          </a:p>
          <a:p>
            <a:pPr>
              <a:spcBef>
                <a:spcPts val="188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Blokk</a:t>
            </a:r>
          </a:p>
          <a:p>
            <a:pPr>
              <a:spcBef>
                <a:spcPts val="188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Elágazás (egyszerű és összetett)</a:t>
            </a:r>
          </a:p>
          <a:p>
            <a:pPr>
              <a:spcBef>
                <a:spcPts val="188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Ciklus (elöl- és hátultesztelős, léptetős)</a:t>
            </a:r>
          </a:p>
          <a:p>
            <a:pPr>
              <a:spcBef>
                <a:spcPts val="188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Ciklusmegszakítás</a:t>
            </a:r>
          </a:p>
          <a:p>
            <a:pPr>
              <a:spcBef>
                <a:spcPts val="188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Kilépés alprogramból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309688" y="43973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Értékadások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1531938"/>
            <a:ext cx="83534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25"/>
              </a:spcBef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>
                <a:latin typeface="Courier New" panose="02070309020205020404" pitchFamily="49" charset="0"/>
              </a:rPr>
              <a:t> i = 33;</a:t>
            </a:r>
          </a:p>
          <a:p>
            <a:pPr>
              <a:spcBef>
                <a:spcPts val="4525"/>
              </a:spcBef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>
                <a:latin typeface="Courier New" panose="02070309020205020404" pitchFamily="49" charset="0"/>
              </a:rPr>
              <a:t> i += 2;	i = i+2;</a:t>
            </a:r>
          </a:p>
          <a:p>
            <a:pPr>
              <a:spcBef>
                <a:spcPts val="1975"/>
              </a:spcBef>
              <a:spcAft>
                <a:spcPts val="1425"/>
              </a:spcAft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i -= 2;	i *= 2;		i /= 2;</a:t>
            </a:r>
          </a:p>
          <a:p>
            <a:pPr>
              <a:spcBef>
                <a:spcPts val="4525"/>
              </a:spcBef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>
                <a:latin typeface="Courier New" panose="02070309020205020404" pitchFamily="49" charset="0"/>
              </a:rPr>
              <a:t> i++;		i += 1;		i = i+1;</a:t>
            </a:r>
          </a:p>
          <a:p>
            <a:pPr>
              <a:spcBef>
                <a:spcPts val="7063"/>
              </a:spcBef>
              <a:spcAft>
                <a:spcPts val="1425"/>
              </a:spcAft>
              <a:buClr>
                <a:srgbClr val="000000"/>
              </a:buClr>
              <a:buSzPct val="56000"/>
              <a:buFont typeface="StarBats" pitchFamily="2" charset="2"/>
              <a:buNone/>
            </a:pPr>
            <a:r>
              <a:rPr lang="en-GB" altLang="hu-HU" sz="3200">
                <a:latin typeface="Courier New" panose="02070309020205020404" pitchFamily="49" charset="0"/>
              </a:rPr>
              <a:t>terület[i] += terület[0]*i;</a:t>
            </a:r>
            <a:endParaRPr lang="en-GB" altLang="hu-HU" sz="3200">
              <a:latin typeface="Courier (CE)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08075" y="188913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Léptetős ciklus: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257300" y="1484313"/>
            <a:ext cx="792321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for (int i=0; i&lt;10; ++i)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System.out.println(i);</a:t>
            </a:r>
          </a:p>
          <a:p>
            <a:pPr>
              <a:spcBef>
                <a:spcPts val="750"/>
              </a:spcBef>
              <a:buSzPct val="75000"/>
            </a:pPr>
            <a:endParaRPr lang="en-GB" altLang="hu-HU" sz="3200">
              <a:latin typeface="Courier New" panose="02070309020205020404" pitchFamily="49" charset="0"/>
            </a:endParaRPr>
          </a:p>
          <a:p>
            <a:pPr>
              <a:spcBef>
                <a:spcPts val="750"/>
              </a:spcBef>
              <a:buSzPct val="75000"/>
            </a:pPr>
            <a:endParaRPr lang="en-GB" altLang="hu-HU" sz="3200">
              <a:latin typeface="Times New Roman (CE)" charset="0"/>
            </a:endParaRPr>
          </a:p>
          <a:p>
            <a:pPr>
              <a:spcBef>
                <a:spcPts val="7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A ciklusváltozót deklarálhatom a cikluson belül.</a:t>
            </a:r>
          </a:p>
          <a:p>
            <a:pPr>
              <a:spcBef>
                <a:spcPts val="75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Ilyenkor a ciklusváltozó lokális a ciklusra.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108075" y="188913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Léptetős ciklus: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257300" y="1484313"/>
            <a:ext cx="79232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for (int i=0; i&lt;10; </a:t>
            </a:r>
            <a:r>
              <a:rPr lang="en-US" altLang="hu-HU" sz="3200">
                <a:latin typeface="Courier New" panose="02070309020205020404" pitchFamily="49" charset="0"/>
              </a:rPr>
              <a:t>++</a:t>
            </a:r>
            <a:r>
              <a:rPr lang="en-GB" altLang="hu-HU" sz="3200">
                <a:latin typeface="Courier New" panose="02070309020205020404" pitchFamily="49" charset="0"/>
              </a:rPr>
              <a:t>i)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System.out.println(i);</a:t>
            </a:r>
          </a:p>
          <a:p>
            <a:pPr>
              <a:spcBef>
                <a:spcPts val="750"/>
              </a:spcBef>
              <a:buSzPct val="75000"/>
            </a:pPr>
            <a:endParaRPr lang="en-GB" altLang="hu-HU" sz="3200">
              <a:latin typeface="Courier New" panose="02070309020205020404" pitchFamily="49" charset="0"/>
            </a:endParaRPr>
          </a:p>
          <a:p>
            <a:pPr>
              <a:spcBef>
                <a:spcPts val="750"/>
              </a:spcBef>
              <a:buSzPct val="75000"/>
            </a:pPr>
            <a:endParaRPr lang="en-GB" altLang="hu-HU" sz="3200">
              <a:latin typeface="Courier New" panose="02070309020205020404" pitchFamily="49" charset="0"/>
            </a:endParaRP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int i;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for (i=0; i&lt;10; ++i)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System.out.println(i);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System.out.println(i);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49363" y="361950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Faktoriális számítás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15925" y="1677988"/>
            <a:ext cx="9664700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64000"/>
            </a:pPr>
            <a:endParaRPr lang="en-GB" altLang="hu-HU" sz="2800">
              <a:latin typeface="Courier New" panose="02070309020205020404" pitchFamily="49" charset="0"/>
            </a:endParaRP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class Faktorialis 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String[] args){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  int faktoriális = 1;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latin typeface="Courier New" panose="02070309020205020404" pitchFamily="49" charset="0"/>
              </a:rPr>
              <a:t>    </a:t>
            </a:r>
            <a:r>
              <a:rPr lang="en-GB" altLang="hu-HU" sz="2800" b="1">
                <a:latin typeface="Courier New" panose="02070309020205020404" pitchFamily="49" charset="0"/>
              </a:rPr>
              <a:t>for( int i = 1; i&lt;=10; ++i )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  faktoriális = faktoriális * i;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</a:t>
            </a:r>
            <a:r>
              <a:rPr lang="en-GB" altLang="hu-HU" sz="2800">
                <a:latin typeface="Courier New" panose="02070309020205020404" pitchFamily="49" charset="0"/>
              </a:rPr>
              <a:t>System.out.println(faktoriális);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49363" y="361950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Faktoriális számítás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14338" y="1677988"/>
            <a:ext cx="9664700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64000"/>
            </a:pPr>
            <a:endParaRPr lang="en-GB" altLang="hu-HU" sz="2800">
              <a:latin typeface="Courier New" panose="02070309020205020404" pitchFamily="49" charset="0"/>
            </a:endParaRP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class Faktorialis 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String[] args){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  int faktoriális = 1;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latin typeface="Courier New" panose="02070309020205020404" pitchFamily="49" charset="0"/>
              </a:rPr>
              <a:t>    </a:t>
            </a:r>
            <a:r>
              <a:rPr lang="en-GB" altLang="hu-HU" sz="2800" b="1">
                <a:latin typeface="Courier New" panose="02070309020205020404" pitchFamily="49" charset="0"/>
              </a:rPr>
              <a:t>for( int i = 1; i&lt;=10; ++i )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  faktoriális *= i;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</a:t>
            </a:r>
            <a:r>
              <a:rPr lang="en-GB" altLang="hu-HU" sz="2800">
                <a:latin typeface="Courier New" panose="02070309020205020404" pitchFamily="49" charset="0"/>
              </a:rPr>
              <a:t>System.out.println(faktoriális);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49363" y="361950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Faktoriális számítás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14338" y="1677988"/>
            <a:ext cx="966470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64000"/>
            </a:pPr>
            <a:endParaRPr lang="en-GB" altLang="hu-HU" sz="2800">
              <a:latin typeface="Courier New" panose="02070309020205020404" pitchFamily="49" charset="0"/>
            </a:endParaRP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class Faktorialis 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String[] args){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  int faktoriális = 1;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latin typeface="Courier New" panose="02070309020205020404" pitchFamily="49" charset="0"/>
              </a:rPr>
              <a:t>    </a:t>
            </a:r>
            <a:r>
              <a:rPr lang="en-GB" altLang="hu-HU" sz="2800" b="1">
                <a:latin typeface="Courier New" panose="02070309020205020404" pitchFamily="49" charset="0"/>
              </a:rPr>
              <a:t>for( int i = 1; i&lt;=10; ++i )</a:t>
            </a:r>
            <a:r>
              <a:rPr lang="en-GB" altLang="hu-HU" sz="2800" b="1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  faktoriális *= i;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  System.out.println(faktoriális);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</a:t>
            </a:r>
            <a:r>
              <a:rPr lang="en-GB" altLang="hu-HU" sz="2800" b="1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7238" y="320675"/>
            <a:ext cx="86058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 							Építőkockák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27075" y="539750"/>
            <a:ext cx="8604250" cy="65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21590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Az OOP elemei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Osztályok (típusok)</a:t>
            </a:r>
          </a:p>
          <a:p>
            <a:pPr lvl="2">
              <a:spcAft>
                <a:spcPts val="850"/>
              </a:spcAft>
              <a:buClr>
                <a:srgbClr val="000000"/>
              </a:buClr>
              <a:buFont typeface="Times New Roman" panose="02020603050405020304" pitchFamily="18" charset="0"/>
              <a:buChar char="»"/>
            </a:pPr>
            <a:r>
              <a:rPr lang="en-GB" altLang="hu-HU" sz="2600"/>
              <a:t>Adattagok</a:t>
            </a:r>
          </a:p>
          <a:p>
            <a:pPr lvl="2">
              <a:spcAft>
                <a:spcPts val="850"/>
              </a:spcAft>
              <a:buClr>
                <a:srgbClr val="000000"/>
              </a:buClr>
              <a:buFont typeface="Times New Roman" panose="02020603050405020304" pitchFamily="18" charset="0"/>
              <a:buChar char="»"/>
            </a:pPr>
            <a:r>
              <a:rPr lang="en-GB" altLang="hu-HU" sz="2600"/>
              <a:t>Műveletek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Tagolás magasabb szinten: csomagok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Azaz modularitás...</a:t>
            </a:r>
          </a:p>
          <a:p>
            <a:pPr lvl="1">
              <a:spcAft>
                <a:spcPts val="1125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Blokkstrukturáltság részleges támogatása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Párhuzamosság: végrehajtási szálak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Végrehajtás: programok és appletek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Kivételek</a:t>
            </a:r>
          </a:p>
          <a:p>
            <a:pPr>
              <a:spcAft>
                <a:spcPts val="1425"/>
              </a:spcAft>
              <a:buClr>
                <a:srgbClr val="000000"/>
              </a:buClr>
              <a:buFontTx/>
              <a:buChar char="•"/>
            </a:pPr>
            <a:r>
              <a:rPr lang="en-GB" altLang="hu-HU" sz="3200"/>
              <a:t>Sablonok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49363" y="361950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Faktoriális számítás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15900" y="631825"/>
            <a:ext cx="9666288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64000"/>
            </a:pPr>
            <a:endParaRPr lang="en-GB" altLang="hu-HU" sz="2800">
              <a:latin typeface="Courier New" panose="02070309020205020404" pitchFamily="49" charset="0"/>
            </a:endParaRP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class Faktorialis 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String[] args){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		 int n = Integer.parseInt(args[0]);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altLang="hu-HU" sz="2800">
                <a:solidFill>
                  <a:srgbClr val="FF0000"/>
                </a:solidFill>
                <a:latin typeface="Courier New" panose="02070309020205020404" pitchFamily="49" charset="0"/>
              </a:rPr>
              <a:t>long</a:t>
            </a: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faktoriális = 1</a:t>
            </a:r>
            <a:r>
              <a:rPr lang="en-GB" altLang="hu-HU" sz="2800">
                <a:solidFill>
                  <a:srgbClr val="FF0000"/>
                </a:solidFill>
                <a:latin typeface="Courier New" panose="02070309020205020404" pitchFamily="49" charset="0"/>
              </a:rPr>
              <a:t>L</a:t>
            </a: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latin typeface="Courier New" panose="02070309020205020404" pitchFamily="49" charset="0"/>
              </a:rPr>
              <a:t> 		 </a:t>
            </a:r>
            <a:r>
              <a:rPr lang="en-GB" altLang="hu-HU" sz="2800" b="1">
                <a:latin typeface="Courier New" panose="02070309020205020404" pitchFamily="49" charset="0"/>
              </a:rPr>
              <a:t>for (int i=1; i&lt;=n; ++i)</a:t>
            </a:r>
            <a:r>
              <a:rPr lang="en-GB" altLang="hu-HU" sz="2800" b="1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  faktoriális *= i;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	  </a:t>
            </a:r>
            <a:r>
              <a:rPr lang="en-GB" altLang="hu-HU" sz="2800" b="1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 b="1">
                <a:latin typeface="Courier New" panose="02070309020205020404" pitchFamily="49" charset="0"/>
              </a:rPr>
              <a:t>    System.out.println(n + "!=" + </a:t>
            </a:r>
            <a:br>
              <a:rPr lang="en-GB" altLang="hu-HU" sz="2800" b="1">
                <a:latin typeface="Courier New" panose="02070309020205020404" pitchFamily="49" charset="0"/>
              </a:rPr>
            </a:br>
            <a:r>
              <a:rPr lang="en-GB" altLang="hu-HU" sz="2800" b="1">
                <a:latin typeface="Courier New" panose="02070309020205020404" pitchFamily="49" charset="0"/>
              </a:rPr>
              <a:t>							faktoriális);</a:t>
            </a:r>
            <a:endParaRPr lang="en-GB" altLang="hu-HU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920750"/>
          </a:xfrm>
        </p:spPr>
        <p:txBody>
          <a:bodyPr/>
          <a:lstStyle/>
          <a:p>
            <a:r>
              <a:rPr lang="en-US" altLang="hu-HU"/>
              <a:t>Iterálás adatszerkezeten</a:t>
            </a:r>
            <a:endParaRPr lang="hu-HU" altLang="hu-HU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2101850"/>
            <a:ext cx="8980488" cy="4760913"/>
          </a:xfrm>
        </p:spPr>
        <p:txBody>
          <a:bodyPr/>
          <a:lstStyle/>
          <a:p>
            <a:r>
              <a:rPr lang="en-US" altLang="hu-HU" sz="2800"/>
              <a:t>Java 5.0-tól, ún. “enhanced for loop”</a:t>
            </a:r>
          </a:p>
          <a:p>
            <a:r>
              <a:rPr lang="en-US" altLang="hu-HU" sz="2800"/>
              <a:t>T</a:t>
            </a:r>
            <a:r>
              <a:rPr lang="hu-HU" altLang="hu-HU" sz="2800"/>
              <a:t>ömbökön és adatszerkezeteken iterálhatunk</a:t>
            </a:r>
          </a:p>
          <a:p>
            <a:r>
              <a:rPr lang="hu-HU" altLang="hu-HU" sz="2800"/>
              <a:t>Más nyelveken általában foreach kulcsszó van</a:t>
            </a:r>
          </a:p>
          <a:p>
            <a:endParaRPr lang="en-US" altLang="hu-HU" sz="2800"/>
          </a:p>
          <a:p>
            <a:pPr>
              <a:buFontTx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public static void main( String[] args ){</a:t>
            </a:r>
            <a:endParaRPr lang="hu-HU" altLang="hu-HU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			for( String s: args )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					System.out.println(s);</a:t>
            </a:r>
            <a:endParaRPr lang="en-GB" altLang="hu-HU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hu-HU" sz="2800" b="1">
                <a:latin typeface="Courier New" panose="02070309020205020404" pitchFamily="49" charset="0"/>
              </a:rPr>
              <a:t>}</a:t>
            </a:r>
            <a:endParaRPr lang="hu-HU" altLang="hu-HU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605838" cy="820738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4188"/>
            <a:ext cx="8605838" cy="5103812"/>
          </a:xfrm>
        </p:spPr>
        <p:txBody>
          <a:bodyPr/>
          <a:lstStyle/>
          <a:p>
            <a:pPr>
              <a:spcBef>
                <a:spcPts val="4813"/>
              </a:spcBef>
            </a:pPr>
            <a:r>
              <a:rPr lang="en-GB" altLang="hu-HU"/>
              <a:t>Írjuk át úgy a faktoriálist számoló programot, hogy az els</a:t>
            </a:r>
            <a:r>
              <a:rPr lang="hu-HU" altLang="hu-HU"/>
              <a:t>ő</a:t>
            </a:r>
            <a:r>
              <a:rPr lang="en-US" altLang="hu-HU"/>
              <a:t> paranccsori argumentum faktoriálisát határozza meg!</a:t>
            </a:r>
            <a:endParaRPr lang="en-GB" altLang="hu-HU"/>
          </a:p>
          <a:p>
            <a:pPr>
              <a:spcBef>
                <a:spcPts val="4813"/>
              </a:spcBef>
            </a:pPr>
            <a:r>
              <a:rPr lang="en-GB" altLang="hu-HU"/>
              <a:t>Írjunk olyan programot, ami a parancssori argumentumait összeszorozza!</a:t>
            </a:r>
            <a:br>
              <a:rPr lang="en-GB" altLang="hu-HU"/>
            </a:br>
            <a:br>
              <a:rPr lang="en-GB" altLang="hu-HU"/>
            </a:br>
            <a:r>
              <a:rPr lang="en-GB" altLang="hu-HU"/>
              <a:t>A paranccsori argumentumok számára így lehet hivatkozni:</a:t>
            </a:r>
            <a:br>
              <a:rPr lang="en-GB" altLang="hu-HU"/>
            </a:br>
            <a:r>
              <a:rPr lang="en-GB" altLang="hu-HU"/>
              <a:t>							</a:t>
            </a:r>
            <a:r>
              <a:rPr lang="en-GB" altLang="hu-HU" b="1">
                <a:latin typeface="Courier New" panose="02070309020205020404" pitchFamily="49" charset="0"/>
              </a:rPr>
              <a:t>args.length</a:t>
            </a:r>
            <a:endParaRPr lang="hu-HU" altLang="hu-H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49363" y="101600"/>
            <a:ext cx="777081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Blokk utasítás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8688388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175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>
                <a:latin typeface="Courier" pitchFamily="49" charset="0"/>
              </a:rPr>
              <a:t>{</a:t>
            </a:r>
            <a:r>
              <a:rPr lang="en-GB" altLang="hu-HU" sz="3200">
                <a:latin typeface="Times New Roman (CE)" charset="0"/>
              </a:rPr>
              <a:t> </a:t>
            </a:r>
            <a:r>
              <a:rPr lang="en-GB" altLang="hu-HU" sz="3200"/>
              <a:t>és</a:t>
            </a:r>
            <a:r>
              <a:rPr lang="en-GB" altLang="hu-HU" sz="3200">
                <a:latin typeface="Times New Roman (CE)" charset="0"/>
              </a:rPr>
              <a:t> </a:t>
            </a:r>
            <a:r>
              <a:rPr lang="en-GB" altLang="hu-HU" sz="3200">
                <a:latin typeface="Courier" pitchFamily="49" charset="0"/>
              </a:rPr>
              <a:t>}</a:t>
            </a:r>
            <a:r>
              <a:rPr lang="en-GB" altLang="hu-HU" sz="3200">
                <a:latin typeface="Times New Roman (CE)" charset="0"/>
              </a:rPr>
              <a:t> </a:t>
            </a:r>
            <a:r>
              <a:rPr lang="en-GB" altLang="hu-HU" sz="3200"/>
              <a:t>közé írt utasítássorozat</a:t>
            </a:r>
            <a:endParaRPr lang="en-GB" altLang="hu-HU" sz="3200">
              <a:latin typeface="Times New Roman (CE)" charset="0"/>
            </a:endParaRPr>
          </a:p>
          <a:p>
            <a:pPr>
              <a:spcBef>
                <a:spcPts val="2175"/>
              </a:spcBef>
            </a:pPr>
            <a:r>
              <a:rPr lang="en-GB" altLang="hu-HU" sz="3200">
                <a:latin typeface="Times New Roman (CE)" charset="0"/>
              </a:rPr>
              <a:t>    </a:t>
            </a:r>
            <a:r>
              <a:rPr lang="en-GB" altLang="hu-HU" sz="3200">
                <a:latin typeface="Courier New" panose="02070309020205020404" pitchFamily="49" charset="0"/>
              </a:rPr>
              <a:t>{ int i; i=12; if (i&gt;0) i++; }</a:t>
            </a:r>
          </a:p>
          <a:p>
            <a:pPr>
              <a:spcBef>
                <a:spcPts val="328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írható mindenhova, ahol utasítás kell</a:t>
            </a:r>
          </a:p>
          <a:p>
            <a:pPr lvl="1">
              <a:spcBef>
                <a:spcPts val="1125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pl.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for </a:t>
            </a:r>
            <a:r>
              <a:rPr lang="en-GB" altLang="hu-HU" sz="2800"/>
              <a:t>után a</a:t>
            </a:r>
            <a:r>
              <a:rPr lang="en-GB" altLang="hu-HU" sz="2800">
                <a:latin typeface="Times New Roman (CE)" charset="0"/>
              </a:rPr>
              <a:t> </a:t>
            </a:r>
            <a:r>
              <a:rPr lang="en-GB" altLang="hu-HU" sz="2800">
                <a:latin typeface="Courier New" panose="02070309020205020404" pitchFamily="49" charset="0"/>
              </a:rPr>
              <a:t>Faktorialis </a:t>
            </a:r>
            <a:r>
              <a:rPr lang="en-GB" altLang="hu-HU" sz="2800"/>
              <a:t>programban</a:t>
            </a:r>
            <a:endParaRPr lang="en-GB" altLang="hu-HU" sz="2800">
              <a:latin typeface="Times New Roman (CE)" charset="0"/>
            </a:endParaRPr>
          </a:p>
          <a:p>
            <a:pPr lvl="1">
              <a:spcBef>
                <a:spcPts val="563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800"/>
              <a:t>egymásba ágyazható</a:t>
            </a:r>
            <a:endParaRPr lang="en-GB" altLang="hu-HU" sz="2800">
              <a:latin typeface="Times New Roman (CE)" charset="0"/>
            </a:endParaRPr>
          </a:p>
          <a:p>
            <a:pPr>
              <a:spcBef>
                <a:spcPts val="3288"/>
              </a:spcBef>
              <a:buClr>
                <a:srgbClr val="000000"/>
              </a:buClr>
              <a:buFontTx/>
              <a:buChar char="•"/>
            </a:pPr>
            <a:r>
              <a:rPr lang="en-GB" altLang="hu-HU" sz="3200"/>
              <a:t>deklarációs utasítások akárhol</a:t>
            </a:r>
            <a:endParaRPr lang="en-GB" altLang="hu-HU" sz="3200">
              <a:latin typeface="Times New Roman (CE)" charset="0"/>
            </a:endParaRPr>
          </a:p>
          <a:p>
            <a:pPr>
              <a:spcBef>
                <a:spcPts val="2175"/>
              </a:spcBef>
            </a:pPr>
            <a:r>
              <a:rPr lang="en-GB" altLang="hu-HU" sz="3200">
                <a:latin typeface="Courier New" panose="02070309020205020404" pitchFamily="49" charset="0"/>
              </a:rPr>
              <a:t>  {int i; i=12; int j=i+1; i++; }</a:t>
            </a:r>
          </a:p>
          <a:p>
            <a:pPr>
              <a:spcBef>
                <a:spcPts val="2175"/>
              </a:spcBef>
            </a:pPr>
            <a:r>
              <a:rPr lang="en-GB" altLang="hu-HU" sz="3200">
                <a:latin typeface="Courier New" panose="02070309020205020404" pitchFamily="49" charset="0"/>
              </a:rPr>
              <a:t>  </a:t>
            </a:r>
            <a:r>
              <a:rPr lang="en-GB" altLang="hu-HU" sz="3200"/>
              <a:t>változó ha</a:t>
            </a:r>
            <a:r>
              <a:rPr lang="hu-HU" altLang="hu-HU" sz="3200"/>
              <a:t>tó</a:t>
            </a:r>
            <a:r>
              <a:rPr lang="en-GB" altLang="hu-HU" sz="3200"/>
              <a:t>köre: deklarációtól a blokk végéig</a:t>
            </a:r>
            <a:endParaRPr lang="en-GB" altLang="hu-HU" sz="3200">
              <a:latin typeface="Times New Roman (CE)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685800" y="188913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Egyszerű elágazás: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8534400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3200">
                <a:latin typeface="Courier New" panose="02070309020205020404" pitchFamily="49" charset="0"/>
              </a:rPr>
              <a:t> if  ( i&gt;j )   i = 1/(i-j);</a:t>
            </a:r>
          </a:p>
          <a:p>
            <a:pPr>
              <a:spcBef>
                <a:spcPts val="750"/>
              </a:spcBef>
              <a:buClr>
                <a:srgbClr val="000000"/>
              </a:buClr>
              <a:buSzPct val="56000"/>
              <a:buFont typeface="StarBats" pitchFamily="2" charset="2"/>
              <a:buNone/>
            </a:pPr>
            <a:endParaRPr lang="en-GB" altLang="hu-HU" sz="3200">
              <a:latin typeface="Courier New" panose="02070309020205020404" pitchFamily="49" charset="0"/>
            </a:endParaRPr>
          </a:p>
          <a:p>
            <a:pPr>
              <a:spcBef>
                <a:spcPts val="2175"/>
              </a:spcBef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3200">
                <a:latin typeface="Courier New" panose="02070309020205020404" pitchFamily="49" charset="0"/>
              </a:rPr>
              <a:t> if  ( i&gt;j )   {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    int k = i-j;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    i = 1/k;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}</a:t>
            </a:r>
          </a:p>
          <a:p>
            <a:pPr>
              <a:spcBef>
                <a:spcPts val="750"/>
              </a:spcBef>
              <a:buClr>
                <a:srgbClr val="000000"/>
              </a:buClr>
              <a:buSzPct val="56000"/>
              <a:buFont typeface="StarBats" pitchFamily="2" charset="2"/>
              <a:buNone/>
            </a:pPr>
            <a:endParaRPr lang="en-GB" altLang="hu-HU" sz="3200">
              <a:latin typeface="Courier New" panose="02070309020205020404" pitchFamily="49" charset="0"/>
            </a:endParaRPr>
          </a:p>
          <a:p>
            <a:pPr>
              <a:spcBef>
                <a:spcPts val="2175"/>
              </a:spcBef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3200">
                <a:latin typeface="Courier New" panose="02070309020205020404" pitchFamily="49" charset="0"/>
              </a:rPr>
              <a:t> if  ( i&gt;j )   i = 1/(i-j);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Times New Roman (CE)" charset="0"/>
              </a:rPr>
              <a:t> </a:t>
            </a:r>
            <a:r>
              <a:rPr lang="en-GB" altLang="hu-HU" sz="3200">
                <a:latin typeface="Courier New" panose="02070309020205020404" pitchFamily="49" charset="0"/>
              </a:rPr>
              <a:t>else          {i = 0; j = 0;}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936625" y="188913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Cselleng</a:t>
            </a:r>
            <a:r>
              <a:rPr lang="hu-HU" altLang="hu-HU" sz="4400"/>
              <a:t>ő</a:t>
            </a:r>
            <a:r>
              <a:rPr lang="en-US" altLang="hu-HU" sz="4400"/>
              <a:t> else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322421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if (a==1)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if (b==2)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  c = 1;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>
                <a:latin typeface="Courier New" panose="02070309020205020404" pitchFamily="49" charset="0"/>
              </a:rPr>
              <a:t>  c = 2;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5562600" y="1295400"/>
            <a:ext cx="3214688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if (a==1)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  if (b==2)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    c = 1;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  else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    c = 2;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505200" y="4495800"/>
            <a:ext cx="287337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if (a==1){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  if (b==2)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    c = 1;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} else</a:t>
            </a:r>
          </a:p>
          <a:p>
            <a:pPr>
              <a:spcBef>
                <a:spcPts val="563"/>
              </a:spcBef>
              <a:buSzPct val="99000"/>
            </a:pPr>
            <a:r>
              <a:rPr lang="en-GB" altLang="hu-HU" sz="3200">
                <a:latin typeface="Courier New" panose="02070309020205020404" pitchFamily="49" charset="0"/>
              </a:rPr>
              <a:t>  c = 2;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969962"/>
          </a:xfrm>
        </p:spPr>
        <p:txBody>
          <a:bodyPr/>
          <a:lstStyle/>
          <a:p>
            <a:r>
              <a:rPr lang="hu-HU" altLang="hu-HU"/>
              <a:t>Többágú elágazás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632825" cy="498475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if( &lt;feltétel-1&gt; ){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   &lt;utasítások&gt;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} else if( &lt;feltétel-2&gt; ){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   &lt;utasítások&gt;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} else {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   </a:t>
            </a:r>
            <a:r>
              <a:rPr lang="en-US" altLang="hu-HU" sz="2800" b="1">
                <a:latin typeface="Courier New" panose="02070309020205020404" pitchFamily="49" charset="0"/>
              </a:rPr>
              <a:t>&lt;</a:t>
            </a:r>
            <a:r>
              <a:rPr lang="hu-HU" altLang="hu-HU" sz="2800" b="1">
                <a:latin typeface="Courier New" panose="02070309020205020404" pitchFamily="49" charset="0"/>
              </a:rPr>
              <a:t>utasítások&gt;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}</a:t>
            </a:r>
            <a:endParaRPr lang="hu-HU" altLang="hu-HU"/>
          </a:p>
          <a:p>
            <a:pPr algn="ctr">
              <a:buFontTx/>
              <a:buNone/>
            </a:pPr>
            <a:r>
              <a:rPr lang="hu-HU" altLang="hu-HU"/>
              <a:t>Nincs </a:t>
            </a:r>
            <a:r>
              <a:rPr lang="hu-HU" altLang="hu-HU" b="1">
                <a:latin typeface="Courier New" panose="02070309020205020404" pitchFamily="49" charset="0"/>
              </a:rPr>
              <a:t>elsif</a:t>
            </a:r>
            <a:r>
              <a:rPr lang="hu-HU" altLang="hu-HU"/>
              <a:t> vagy </a:t>
            </a:r>
            <a:r>
              <a:rPr lang="hu-HU" altLang="hu-HU" b="1">
                <a:latin typeface="Courier New" panose="02070309020205020404" pitchFamily="49" charset="0"/>
              </a:rPr>
              <a:t>elif</a:t>
            </a:r>
            <a:r>
              <a:rPr lang="hu-HU" altLang="hu-HU"/>
              <a:t> szerkezet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1260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605838" cy="47625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Írjuk át az eddig elkészített programokat úgy, hogy ellenőrizzék, hogy megfelelő számú parancssori argumentummal hívták-e.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3985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Összetett elágazás: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switch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838200" y="2200275"/>
            <a:ext cx="81534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switch (billentyű) {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'w': y++; break;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'z': y--; break;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'a': x--; break;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's': x++; break; 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3985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Összetett elágazás: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switch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38200" y="2200275"/>
            <a:ext cx="883920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switch (billentyű) {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'w': y++; break;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'z': y--; break;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'a': x--; break;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's': x++; break; 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default :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System.out.println("Hiba!");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739775" y="922338"/>
            <a:ext cx="86058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Az OOP elemei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39775" y="2101850"/>
            <a:ext cx="860583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31800" indent="-3238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Objektumok, </a:t>
            </a:r>
            <a:r>
              <a:rPr lang="en-GB" altLang="hu-HU" sz="2600" b="1"/>
              <a:t>osztályok</a:t>
            </a:r>
            <a:r>
              <a:rPr lang="en-GB" altLang="hu-HU" sz="2600"/>
              <a:t> (adatközpontú)</a:t>
            </a:r>
          </a:p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Eseményvezérelt programozás</a:t>
            </a:r>
          </a:p>
          <a:p>
            <a:pPr lvl="1">
              <a:spcBef>
                <a:spcPts val="1125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vs. strukturált programozás</a:t>
            </a:r>
          </a:p>
          <a:p>
            <a:pPr lvl="1">
              <a:spcBef>
                <a:spcPts val="563"/>
              </a:spcBef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GB" altLang="hu-HU" sz="2600"/>
              <a:t>deklaratív / </a:t>
            </a:r>
            <a:r>
              <a:rPr lang="en-GB" altLang="hu-HU" sz="2600" i="1"/>
              <a:t>imperatív</a:t>
            </a:r>
          </a:p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Adatabsztrakció (egységbe zárás, adatelrejtés)</a:t>
            </a:r>
          </a:p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Polimorfizmus</a:t>
            </a:r>
          </a:p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Öröklődés</a:t>
            </a:r>
          </a:p>
          <a:p>
            <a:pPr>
              <a:spcBef>
                <a:spcPts val="1600"/>
              </a:spcBef>
              <a:buClr>
                <a:srgbClr val="000000"/>
              </a:buClr>
              <a:buFontTx/>
              <a:buChar char="•"/>
            </a:pPr>
            <a:r>
              <a:rPr lang="en-GB" altLang="hu-HU" sz="2600"/>
              <a:t>Dinamikus kötés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33985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Összetett elágazás: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switch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838200" y="2200275"/>
            <a:ext cx="883920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switch (billentyű) {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'w': y++; </a:t>
            </a:r>
            <a:r>
              <a:rPr lang="en-GB" altLang="hu-HU" sz="3200" b="1">
                <a:solidFill>
                  <a:schemeClr val="bg2"/>
                </a:solidFill>
                <a:latin typeface="Courier New" panose="02070309020205020404" pitchFamily="49" charset="0"/>
              </a:rPr>
              <a:t>break</a:t>
            </a:r>
            <a:r>
              <a:rPr lang="en-GB" altLang="hu-HU" sz="32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'z': y--; break;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'a': x--; break;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case 's': x++; break; 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default :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System.out.println("Hiba!");</a:t>
            </a:r>
          </a:p>
          <a:p>
            <a:pPr>
              <a:spcBef>
                <a:spcPts val="275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203325" y="188913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Tesztelős ciklusok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09675" y="1506538"/>
            <a:ext cx="595312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int i = </a:t>
            </a:r>
            <a:r>
              <a:rPr lang="en-GB" altLang="hu-HU" sz="2800" i="1">
                <a:latin typeface="Courier New" panose="02070309020205020404" pitchFamily="49" charset="0"/>
              </a:rPr>
              <a:t>N</a:t>
            </a:r>
            <a:r>
              <a:rPr lang="en-GB" altLang="hu-HU" sz="280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while (i&lt;10) {</a:t>
            </a: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   System.out.print(i);</a:t>
            </a: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   i++;</a:t>
            </a: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50"/>
              </a:spcBef>
              <a:buSzPct val="74000"/>
            </a:pPr>
            <a:endParaRPr lang="en-GB" altLang="hu-HU" sz="2800">
              <a:latin typeface="Courier New" panose="02070309020205020404" pitchFamily="49" charset="0"/>
            </a:endParaRP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int j = </a:t>
            </a:r>
            <a:r>
              <a:rPr lang="en-GB" altLang="hu-HU" sz="2800" i="1">
                <a:latin typeface="Courier New" panose="02070309020205020404" pitchFamily="49" charset="0"/>
              </a:rPr>
              <a:t>N</a:t>
            </a:r>
            <a:r>
              <a:rPr lang="en-GB" altLang="hu-HU" sz="280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do {</a:t>
            </a: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   System.out.print(j);</a:t>
            </a: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   j++;</a:t>
            </a:r>
          </a:p>
          <a:p>
            <a:pPr>
              <a:spcBef>
                <a:spcPts val="650"/>
              </a:spcBef>
              <a:buSzPct val="74000"/>
            </a:pPr>
            <a:r>
              <a:rPr lang="en-GB" altLang="hu-HU" sz="2800">
                <a:latin typeface="Courier New" panose="02070309020205020404" pitchFamily="49" charset="0"/>
              </a:rPr>
              <a:t>} while (j&lt;10);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454775" y="1827213"/>
            <a:ext cx="1646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50" tIns="46075" rIns="92150" bIns="46075" anchor="ctr" anchorCtr="1">
            <a:spAutoFit/>
          </a:bodyPr>
          <a:lstStyle>
            <a:lvl1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99000"/>
            </a:pPr>
            <a:r>
              <a:rPr lang="en-GB" altLang="hu-HU" sz="3200" b="1" i="1">
                <a:latin typeface="Courier New" panose="02070309020205020404" pitchFamily="49" charset="0"/>
              </a:rPr>
              <a:t>N</a:t>
            </a:r>
            <a:r>
              <a:rPr lang="en-GB" altLang="hu-HU" sz="3200" b="1">
                <a:latin typeface="Courier New" panose="02070309020205020404" pitchFamily="49" charset="0"/>
              </a:rPr>
              <a:t> = 10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1260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48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A faktoriálist számoló programot írjuk át while ciklusra!</a:t>
            </a:r>
          </a:p>
          <a:p>
            <a:pPr>
              <a:spcBef>
                <a:spcPts val="481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Számítsuk ki két szám legnagyobb közös osztóját!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0657" name="Text Box 1025"/>
          <p:cNvSpPr txBox="1">
            <a:spLocks noChangeArrowheads="1"/>
          </p:cNvSpPr>
          <p:nvPr/>
        </p:nvSpPr>
        <p:spPr bwMode="auto">
          <a:xfrm>
            <a:off x="1185863" y="517525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break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/>
              <a:t>utasítás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70658" name="Text Box 1026"/>
          <p:cNvSpPr txBox="1">
            <a:spLocks noChangeArrowheads="1"/>
          </p:cNvSpPr>
          <p:nvPr/>
        </p:nvSpPr>
        <p:spPr bwMode="auto">
          <a:xfrm>
            <a:off x="1935163" y="1949450"/>
            <a:ext cx="7742237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int i=0, j=0;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külső: for (; i&lt;10; </a:t>
            </a:r>
            <a:r>
              <a:rPr lang="en-US" altLang="hu-HU" sz="3200" b="1">
                <a:latin typeface="Courier New" panose="02070309020205020404" pitchFamily="49" charset="0"/>
              </a:rPr>
              <a:t>++</a:t>
            </a:r>
            <a:r>
              <a:rPr lang="en-GB" altLang="hu-HU" sz="3200" b="1">
                <a:latin typeface="Courier New" panose="02070309020205020404" pitchFamily="49" charset="0"/>
              </a:rPr>
              <a:t>i)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for (j=0; j&lt;10; ++j)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if (tömb[i][j] == 0)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  break külső;</a:t>
            </a:r>
          </a:p>
          <a:p>
            <a:pPr>
              <a:spcBef>
                <a:spcPts val="750"/>
              </a:spcBef>
              <a:buSzPct val="75000"/>
            </a:pPr>
            <a:endParaRPr lang="en-GB" altLang="hu-HU" sz="3200">
              <a:latin typeface="Times New Roman (CE)" charset="0"/>
            </a:endParaRP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/>
              <a:t>Címke állhat utasítások előtt, pl.</a:t>
            </a:r>
            <a:r>
              <a:rPr lang="en-GB" altLang="hu-HU" sz="3200">
                <a:latin typeface="Times New Roman (CE)" charset="0"/>
              </a:rPr>
              <a:t> </a:t>
            </a:r>
            <a:r>
              <a:rPr lang="en-GB" altLang="hu-HU" sz="3200">
                <a:latin typeface="Courier New" panose="02070309020205020404" pitchFamily="49" charset="0"/>
              </a:rPr>
              <a:t>külső</a:t>
            </a:r>
            <a:r>
              <a:rPr lang="en-GB" altLang="hu-HU" sz="3200">
                <a:latin typeface="Times New Roman (CE)" charset="0"/>
              </a:rPr>
              <a:t>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85863" y="517525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break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/>
              <a:t>utasítás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935163" y="1949450"/>
            <a:ext cx="7742237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int i=0, j=0;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külső: for (; i&lt;10; ++i)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for (j=0; j&lt;10; ++j)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if (tömb[i][j] == 0)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  break </a:t>
            </a:r>
            <a:r>
              <a:rPr lang="en-GB" altLang="hu-HU" sz="3200" b="1">
                <a:solidFill>
                  <a:srgbClr val="B3B3B3"/>
                </a:solidFill>
                <a:latin typeface="Courier New" panose="02070309020205020404" pitchFamily="49" charset="0"/>
              </a:rPr>
              <a:t>külső</a:t>
            </a:r>
            <a:r>
              <a:rPr lang="en-GB" altLang="hu-HU" sz="32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750"/>
              </a:spcBef>
              <a:buSzPct val="75000"/>
            </a:pPr>
            <a:endParaRPr lang="en-GB" altLang="hu-HU" sz="3200">
              <a:latin typeface="Times New Roman (CE)" charset="0"/>
            </a:endParaRP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/>
              <a:t>Címke állhat utasítások előtt, pl.</a:t>
            </a:r>
            <a:r>
              <a:rPr lang="en-GB" altLang="hu-HU" sz="3200">
                <a:latin typeface="Times New Roman (CE)" charset="0"/>
              </a:rPr>
              <a:t> </a:t>
            </a:r>
            <a:r>
              <a:rPr lang="en-GB" altLang="hu-HU" sz="3200">
                <a:latin typeface="Courier New" panose="02070309020205020404" pitchFamily="49" charset="0"/>
              </a:rPr>
              <a:t>külső</a:t>
            </a:r>
            <a:r>
              <a:rPr lang="en-GB" altLang="hu-HU" sz="3200">
                <a:latin typeface="Times New Roman (CE)" charset="0"/>
              </a:rPr>
              <a:t>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403350" y="627063"/>
            <a:ext cx="7770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continue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/>
              <a:t>utasítás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74650" y="2063750"/>
            <a:ext cx="9517063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int i=0, j=0;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külső: for (; i&lt;10; ++i)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for (j=0; j&lt;10; ++j)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if (tömb[i][j] == 0){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  System.out.println(i + " " + j);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  continue külső;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404938" y="627063"/>
            <a:ext cx="7770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 b="1">
                <a:latin typeface="Courier New" panose="02070309020205020404" pitchFamily="49" charset="0"/>
              </a:rPr>
              <a:t>continue</a:t>
            </a:r>
            <a:r>
              <a:rPr lang="en-GB" altLang="hu-HU" sz="4400">
                <a:latin typeface="Times New Roman (CE)" charset="0"/>
              </a:rPr>
              <a:t> </a:t>
            </a:r>
            <a:r>
              <a:rPr lang="en-GB" altLang="hu-HU" sz="4400"/>
              <a:t>utasítás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74650" y="2063750"/>
            <a:ext cx="9517063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int i=0, j=0;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külső: for (; i&lt;10; ++i)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for (j=0; j&lt;10; ++j)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if (tömb[i][j] == 0){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  System.out.println(i + " " + j);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  continue </a:t>
            </a:r>
            <a:r>
              <a:rPr lang="en-GB" altLang="hu-HU" sz="3200" b="1">
                <a:solidFill>
                  <a:srgbClr val="999999"/>
                </a:solidFill>
                <a:latin typeface="Courier New" panose="02070309020205020404" pitchFamily="49" charset="0"/>
              </a:rPr>
              <a:t>külső</a:t>
            </a:r>
            <a:r>
              <a:rPr lang="en-GB" altLang="hu-HU" sz="32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750"/>
              </a:spcBef>
              <a:buSzPct val="75000"/>
            </a:pPr>
            <a:r>
              <a:rPr lang="en-GB" altLang="hu-HU" sz="3200" b="1">
                <a:latin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667250" y="187325"/>
            <a:ext cx="54117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Alprogramok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60350" y="1077913"/>
            <a:ext cx="9664700" cy="613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class Lnko 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String[] args){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  if( args.length != 2 ){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    System.err.println("Hibás paraméterezés!");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} else 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int a = Integer.parseInt(args[0]);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int b = Integer.parseInt(args[1]);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</a:t>
            </a: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   while( a != b )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  if( a &gt; b )  a -= b;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  else         b -= a;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System.out.println("lnko = " + a);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668838" y="0"/>
            <a:ext cx="54117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Alprogramok</a:t>
            </a:r>
            <a:endParaRPr lang="en-GB" altLang="hu-HU" sz="4400">
              <a:latin typeface="Times New Roman (CE)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533400"/>
            <a:ext cx="10080625" cy="709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class Lnko {</a:t>
            </a:r>
          </a:p>
          <a:p>
            <a:pPr>
              <a:spcBef>
                <a:spcPts val="288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static int lnko( int a, int b 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  while( a != b )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  if( a &gt; b )  a -= b;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  else         b -= a;</a:t>
            </a:r>
          </a:p>
          <a:p>
            <a:pPr>
              <a:spcBef>
                <a:spcPts val="288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return a;</a:t>
            </a:r>
          </a:p>
          <a:p>
            <a:pPr>
              <a:spcBef>
                <a:spcPts val="288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String[] args){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  if( args.length != 2 ){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    System.err.println("Hibás paraméterezés!");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} else 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  int a = Integer.parseInt(args[0]);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  int b = Integer.parseInt(args[1]);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  System.out.println("lnko = " + lnko(a,b));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1260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Kilépés alprogramból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A return utasítással</a:t>
            </a:r>
          </a:p>
          <a:p>
            <a:pPr lvl="1">
              <a:buFont typeface="Courier New" panose="02070309020205020404" pitchFamily="49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return 3;</a:t>
            </a:r>
            <a:r>
              <a:rPr lang="en-GB" altLang="hu-HU" sz="3200"/>
              <a:t>      pl. int visszatérési típus esetén</a:t>
            </a:r>
          </a:p>
          <a:p>
            <a:pPr lvl="1">
              <a:buFont typeface="Courier New" panose="02070309020205020404" pitchFamily="49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 sz="2600" b="1">
                <a:latin typeface="Courier New" panose="02070309020205020404" pitchFamily="49" charset="0"/>
              </a:rPr>
              <a:t>return;</a:t>
            </a:r>
            <a:r>
              <a:rPr lang="en-GB" altLang="hu-HU" sz="3200"/>
              <a:t>          void visszatérési típus esetén</a:t>
            </a:r>
            <a:br>
              <a:rPr lang="en-GB" altLang="hu-HU" sz="3200"/>
            </a:br>
            <a:r>
              <a:rPr lang="en-GB" altLang="hu-HU" sz="3200"/>
              <a:t>				(természetesen nem kötelező)</a:t>
            </a:r>
          </a:p>
          <a:p>
            <a:pPr>
              <a:spcBef>
                <a:spcPts val="39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Ha a visszatérési típus nem void, akkor kötelező minden lehetséges végrehajtási ágon szerepelnie!</a:t>
            </a:r>
          </a:p>
          <a:p>
            <a:pPr lvl="1">
              <a:spcBef>
                <a:spcPts val="850"/>
              </a:spcBef>
              <a:buFont typeface="Courier New" panose="02070309020205020404" pitchFamily="49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 sz="3200"/>
              <a:t>A programszöveg statikus elemzése...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059238" y="-38100"/>
            <a:ext cx="6019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>
                <a:latin typeface="Times New Roman (CE)" charset="0"/>
              </a:rPr>
              <a:t>					Verem 					osztály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0988" y="0"/>
            <a:ext cx="8837612" cy="736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class Verem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Object[] adatok;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int veremtető =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int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public Verem( int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this.maxméret =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adatok = new Object[maxméret];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public void push( Object o 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throws VeremMegteltException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if( veremtető &lt;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  adatok[veremtető] = o;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  veremtető ++;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} else throw new VeremMegteltException(o);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Paraméterátadás</a:t>
            </a:r>
            <a:endParaRPr lang="hu-HU" altLang="hu-HU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Érték szerinti</a:t>
            </a:r>
          </a:p>
          <a:p>
            <a:r>
              <a:rPr lang="en-US" altLang="hu-HU"/>
              <a:t>(Objektumok átadása: megosztás szerinti)</a:t>
            </a:r>
            <a:endParaRPr lang="hu-HU" altLang="hu-H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66725"/>
            <a:ext cx="8605837" cy="936625"/>
          </a:xfrm>
        </p:spPr>
        <p:txBody>
          <a:bodyPr/>
          <a:lstStyle/>
          <a:p>
            <a:r>
              <a:rPr lang="en-US" altLang="hu-HU"/>
              <a:t>Változó számú argumentum</a:t>
            </a:r>
            <a:endParaRPr lang="hu-HU" altLang="hu-HU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763713"/>
            <a:ext cx="8605838" cy="5099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hu-HU" sz="2800"/>
              <a:t>A Java 5.0-tól</a:t>
            </a:r>
          </a:p>
          <a:p>
            <a:pPr>
              <a:lnSpc>
                <a:spcPct val="80000"/>
              </a:lnSpc>
            </a:pPr>
            <a:r>
              <a:rPr lang="en-US" altLang="hu-HU" sz="2800"/>
              <a:t>	A C(++)-ban megszokott </a:t>
            </a:r>
            <a:r>
              <a:rPr lang="en-US" altLang="hu-HU" sz="2800">
                <a:latin typeface="Courier New" panose="02070309020205020404" pitchFamily="49" charset="0"/>
              </a:rPr>
              <a:t>...</a:t>
            </a:r>
            <a:r>
              <a:rPr lang="en-US" altLang="hu-HU" sz="2800"/>
              <a:t> jelöléssel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hu-HU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hu-HU" sz="2800"/>
              <a:t>public void write(String... records)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hu-HU" sz="2800"/>
              <a:t>   for (String record: records)   System.out.println(record);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hu-HU" sz="28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hu-HU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hu-HU" sz="2800"/>
              <a:t>write("line 1");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hu-HU" sz="2800"/>
              <a:t>write("line 2", "line 3");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hu-HU" sz="2800"/>
              <a:t>write("line 4", "line 5", "line 6", "line 7");</a:t>
            </a:r>
            <a:endParaRPr lang="hu-HU" altLang="hu-HU" sz="2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1260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605838" cy="47625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Írjuk át a faktoriálist számító programot úgy, hogy a számolást kiemeljük egy függvénybe!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667250" y="188913"/>
            <a:ext cx="54117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Megoldás (1. lépés)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76225" y="1312863"/>
            <a:ext cx="96647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class Faktorialis 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String[] args){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  if( args.length == 0 ){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    System.err.println("Hibás paraméterezés!");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} else 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int n = Integer.parseInt(args[0]);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    long fakt = 1L;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for( int i = 1; i&lt;=n; ++i )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  fakt *= i;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latin typeface="Courier New" panose="02070309020205020404" pitchFamily="49" charset="0"/>
              </a:rPr>
              <a:t>      System.out.println(fakt);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0" y="782638"/>
            <a:ext cx="10080625" cy="677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class Faktorialis 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static long faktoriális( int n 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  long fakt = 1;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for( int i = 1; i&lt;=n; ++i )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  fakt *= i;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return fakt;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 String[] args){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  if( args.length == 0 ){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    System.err.println("Hibás paraméterezés!");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} else {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  int n = Integer.parseInt(args[0]);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latin typeface="Courier New" panose="02070309020205020404" pitchFamily="49" charset="0"/>
              </a:rPr>
              <a:t>      System.out.println(faktoriális(n));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563"/>
              </a:spcBef>
              <a:buSzPct val="75000"/>
            </a:pPr>
            <a:r>
              <a:rPr lang="en-GB" altLang="hu-HU" sz="23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668838" y="0"/>
            <a:ext cx="54117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/>
              <a:t>Megoldás (2. lépés)</a:t>
            </a:r>
            <a:endParaRPr lang="en-GB" altLang="hu-HU" sz="4400">
              <a:latin typeface="Times New Roman (CE)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0"/>
            <a:ext cx="8605838" cy="1044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Kifejezések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2738" y="1101725"/>
            <a:ext cx="9288462" cy="6289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800"/>
              <a:t>Literálokból, változónevekből, operátorokból, függvényhívásokból, zárójelekből építhetők fel.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800"/>
              <a:t>Operátorok kiértékelési sorrendje jól definiált. </a:t>
            </a:r>
            <a:br>
              <a:rPr lang="en-GB" altLang="hu-HU" sz="2800"/>
            </a:br>
            <a:r>
              <a:rPr lang="en-GB" altLang="hu-HU" sz="2800"/>
              <a:t>(prioritás, asszociativitás, fixitás)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800"/>
              <a:t>C-hez hasonló operátorok, néhány eltérés. Semmi különös...</a:t>
            </a:r>
            <a:endParaRPr lang="en-GB" altLang="hu-HU"/>
          </a:p>
          <a:p>
            <a:pPr lvl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600">
                <a:latin typeface="Courier" pitchFamily="49" charset="0"/>
              </a:rPr>
              <a:t>int y = 3*(4+3)/21 + 41;</a:t>
            </a:r>
          </a:p>
          <a:p>
            <a:pPr lvl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600">
                <a:latin typeface="Courier" pitchFamily="49" charset="0"/>
              </a:rPr>
              <a:t>int x = (y &lt; 0) ? (y ++) : (y &gt;&gt; 2);</a:t>
            </a:r>
            <a:endParaRPr lang="en-GB" altLang="hu-HU">
              <a:latin typeface="Courier" pitchFamily="49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800"/>
              <a:t>A boolean típus különbözik az int típustól!</a:t>
            </a:r>
          </a:p>
          <a:p>
            <a:pPr lvl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600">
                <a:latin typeface="Courier" pitchFamily="49" charset="0"/>
              </a:rPr>
              <a:t>false &amp;&amp; true</a:t>
            </a:r>
            <a:r>
              <a:rPr lang="en-GB" altLang="hu-HU" sz="2600"/>
              <a:t> 	     "hagyományos", lusta kiértékelésű ”és”</a:t>
            </a:r>
          </a:p>
          <a:p>
            <a:pPr lvl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600">
                <a:latin typeface="Courier" pitchFamily="49" charset="0"/>
              </a:rPr>
              <a:t>false &amp; true</a:t>
            </a:r>
            <a:r>
              <a:rPr lang="en-GB" altLang="hu-HU" sz="2600"/>
              <a:t> 		      mohó/szigorú kiértékelésű ”és”</a:t>
            </a:r>
          </a:p>
          <a:p>
            <a:pPr lvl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</a:pPr>
            <a:r>
              <a:rPr lang="en-GB" altLang="hu-HU" sz="2600">
                <a:latin typeface="Courier" pitchFamily="49" charset="0"/>
              </a:rPr>
              <a:t>3 &amp; 5</a:t>
            </a:r>
            <a:r>
              <a:rPr lang="en-GB" altLang="hu-HU" sz="2600"/>
              <a:t> 					    bitenkénti ”és"</a:t>
            </a:r>
            <a:endParaRPr lang="en-GB" altLang="hu-H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5262563" y="0"/>
            <a:ext cx="4557712" cy="7477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altLang="hu-HU"/>
              <a:t>Megjegyzések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4663" y="571500"/>
            <a:ext cx="8893175" cy="22574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800">
                <a:latin typeface="Courier" pitchFamily="49" charset="0"/>
              </a:rPr>
              <a:t>//</a:t>
            </a:r>
            <a:r>
              <a:rPr lang="en-GB" altLang="hu-HU" sz="2800"/>
              <a:t> jeltől sor végéig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800">
                <a:latin typeface="Courier" pitchFamily="49" charset="0"/>
              </a:rPr>
              <a:t>/*</a:t>
            </a:r>
            <a:r>
              <a:rPr lang="en-GB" altLang="hu-HU" sz="2800"/>
              <a:t> és </a:t>
            </a:r>
            <a:r>
              <a:rPr lang="en-GB" altLang="hu-HU" sz="2800">
                <a:latin typeface="Courier" pitchFamily="49" charset="0"/>
              </a:rPr>
              <a:t>*/</a:t>
            </a:r>
            <a:r>
              <a:rPr lang="en-GB" altLang="hu-HU" sz="2800"/>
              <a:t> jelek közé írva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800"/>
              <a:t>dokumentációs megjegyzés, </a:t>
            </a:r>
            <a:r>
              <a:rPr lang="en-GB" altLang="hu-HU" sz="2800">
                <a:latin typeface="Courier" pitchFamily="49" charset="0"/>
              </a:rPr>
              <a:t>/**</a:t>
            </a:r>
            <a:r>
              <a:rPr lang="en-GB" altLang="hu-HU" sz="2800"/>
              <a:t> és </a:t>
            </a:r>
            <a:r>
              <a:rPr lang="en-GB" altLang="hu-HU" sz="2800">
                <a:latin typeface="Courier" pitchFamily="49" charset="0"/>
              </a:rPr>
              <a:t>*/</a:t>
            </a:r>
            <a:r>
              <a:rPr lang="en-GB" altLang="hu-HU" sz="2800"/>
              <a:t> jelek közé írva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588" y="2357438"/>
            <a:ext cx="10079037" cy="5202237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2150" tIns="46075" rIns="92150" bIns="46075">
            <a:spAutoFit/>
          </a:bodyPr>
          <a:lstStyle>
            <a:lvl1pPr marL="341313" indent="-3413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09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SzPct val="64000"/>
            </a:pPr>
            <a:r>
              <a:rPr lang="en-GB" altLang="hu-HU" sz="2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hu-HU" sz="2600">
                <a:solidFill>
                  <a:srgbClr val="000000"/>
                </a:solidFill>
                <a:latin typeface="Courier New" panose="02070309020205020404" pitchFamily="49" charset="0"/>
              </a:rPr>
              <a:t>class Faktorialis 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altLang="hu-HU" sz="2600" b="1">
                <a:solidFill>
                  <a:srgbClr val="000000"/>
                </a:solidFill>
                <a:latin typeface="Courier New" panose="02070309020205020404" pitchFamily="49" charset="0"/>
              </a:rPr>
              <a:t>/** Kiírja a képernyőre 10 faktoriálisát */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>
                <a:solidFill>
                  <a:srgbClr val="000000"/>
                </a:solidFill>
                <a:latin typeface="Courier New" panose="02070309020205020404" pitchFamily="49" charset="0"/>
              </a:rPr>
              <a:t>   public static void main( String[] args){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altLang="hu-HU" sz="2600" b="1">
                <a:solidFill>
                  <a:srgbClr val="000000"/>
                </a:solidFill>
                <a:latin typeface="Courier New" panose="02070309020205020404" pitchFamily="49" charset="0"/>
              </a:rPr>
              <a:t>/* A paramétereket nem 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 b="1">
                <a:solidFill>
                  <a:srgbClr val="000000"/>
                </a:solidFill>
                <a:latin typeface="Courier New" panose="02070309020205020404" pitchFamily="49" charset="0"/>
              </a:rPr>
              <a:t>        használom semmire */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>
                <a:solidFill>
                  <a:srgbClr val="000000"/>
                </a:solidFill>
                <a:latin typeface="Courier New" panose="02070309020205020404" pitchFamily="49" charset="0"/>
              </a:rPr>
              <a:t>     int faktoriális = 1;         </a:t>
            </a:r>
            <a:r>
              <a:rPr lang="en-GB" altLang="hu-HU" sz="2600" b="1">
                <a:solidFill>
                  <a:srgbClr val="000000"/>
                </a:solidFill>
                <a:latin typeface="Courier New" panose="02070309020205020404" pitchFamily="49" charset="0"/>
              </a:rPr>
              <a:t>// ebbe gyűjtöm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>
                <a:latin typeface="Courier New" panose="02070309020205020404" pitchFamily="49" charset="0"/>
              </a:rPr>
              <a:t>     for( int i = 1; i&lt;=10; ++i )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>
                <a:latin typeface="Courier New" panose="02070309020205020404" pitchFamily="49" charset="0"/>
              </a:rPr>
              <a:t>       faktoriális = faktoriális * i;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 b="1">
                <a:latin typeface="Courier New" panose="02070309020205020404" pitchFamily="49" charset="0"/>
              </a:rPr>
              <a:t>     </a:t>
            </a:r>
            <a:r>
              <a:rPr lang="en-GB" altLang="hu-HU" sz="2600">
                <a:latin typeface="Courier New" panose="02070309020205020404" pitchFamily="49" charset="0"/>
              </a:rPr>
              <a:t>System.out.println(faktoriális);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563"/>
              </a:spcBef>
              <a:buSzPct val="64000"/>
            </a:pPr>
            <a:r>
              <a:rPr lang="en-GB" altLang="hu-HU" sz="260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7863" y="0"/>
            <a:ext cx="8605837" cy="917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Dokumentációs megjegyzések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493250" cy="6207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800"/>
              <a:t>A </a:t>
            </a:r>
            <a:r>
              <a:rPr lang="en-GB" altLang="hu-HU" sz="2800" b="1"/>
              <a:t>javadoc</a:t>
            </a:r>
            <a:r>
              <a:rPr lang="en-GB" altLang="hu-HU" sz="2800"/>
              <a:t> program segítségével HTML formátumú dokumentáció gyártható a Java forrásfájlokból.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800"/>
              <a:t>Ebbe a dokumentációba bekerülnek a dokumentációs megjegyzések.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800"/>
              <a:t>Különböző, ún. tag-ek segítségével paraméterezhetjük fel a dokumentációt.</a:t>
            </a:r>
            <a:endParaRPr lang="en-GB" altLang="hu-HU"/>
          </a:p>
          <a:p>
            <a:pPr lvl="1">
              <a:buFont typeface="Courier" pitchFamily="49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600">
                <a:latin typeface="Courier" pitchFamily="49" charset="0"/>
              </a:rPr>
              <a:t>@param</a:t>
            </a:r>
            <a:r>
              <a:rPr lang="en-GB" altLang="hu-HU" sz="2600"/>
              <a:t>		paraméter dokumentálása</a:t>
            </a:r>
          </a:p>
          <a:p>
            <a:pPr lvl="1">
              <a:buFont typeface="Courier" pitchFamily="49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600">
                <a:latin typeface="Courier" pitchFamily="49" charset="0"/>
              </a:rPr>
              <a:t>@result</a:t>
            </a:r>
            <a:r>
              <a:rPr lang="en-GB" altLang="hu-HU" sz="2600"/>
              <a:t>	visszatérési érték dokumentálása</a:t>
            </a:r>
          </a:p>
          <a:p>
            <a:pPr lvl="1">
              <a:buFont typeface="Courier" pitchFamily="49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600">
                <a:latin typeface="Courier" pitchFamily="49" charset="0"/>
              </a:rPr>
              <a:t>@see</a:t>
            </a:r>
            <a:r>
              <a:rPr lang="en-GB" altLang="hu-HU" sz="2600"/>
              <a:t>		hivatkozás más osztályra</a:t>
            </a:r>
          </a:p>
          <a:p>
            <a:pPr lvl="1">
              <a:buFont typeface="Courier" pitchFamily="49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 sz="2600"/>
              <a:t>stb.</a:t>
            </a:r>
            <a:endParaRPr lang="en-GB" altLang="hu-HU"/>
          </a:p>
          <a:p>
            <a:pPr>
              <a:spcBef>
                <a:spcPts val="3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altLang="hu-HU"/>
              <a:t>például: </a:t>
            </a:r>
            <a:r>
              <a:rPr lang="en-GB" altLang="hu-HU" sz="2600">
                <a:latin typeface="Courier" pitchFamily="49" charset="0"/>
              </a:rPr>
              <a:t>javadoc -private Faktorialis.java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0988" y="0"/>
            <a:ext cx="8837612" cy="736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class Verem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Object[] adatok;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</a:t>
            </a:r>
            <a:r>
              <a:rPr lang="en-GB" altLang="hu-HU" sz="2300" b="1">
                <a:latin typeface="Courier" pitchFamily="49" charset="0"/>
              </a:rPr>
              <a:t>int</a:t>
            </a:r>
            <a:r>
              <a:rPr lang="en-GB" altLang="hu-HU" sz="2300">
                <a:latin typeface="Courier" pitchFamily="49" charset="0"/>
              </a:rPr>
              <a:t> veremtető </a:t>
            </a:r>
            <a:r>
              <a:rPr lang="en-GB" altLang="hu-HU" sz="2300" b="1">
                <a:latin typeface="Courier" pitchFamily="49" charset="0"/>
              </a:rPr>
              <a:t>=</a:t>
            </a:r>
            <a:r>
              <a:rPr lang="en-GB" altLang="hu-HU" sz="2300">
                <a:latin typeface="Courier" pitchFamily="49" charset="0"/>
              </a:rPr>
              <a:t> 0;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</a:t>
            </a:r>
            <a:r>
              <a:rPr lang="en-GB" altLang="hu-HU" sz="2300" b="1">
                <a:latin typeface="Courier" pitchFamily="49" charset="0"/>
              </a:rPr>
              <a:t>int</a:t>
            </a:r>
            <a:r>
              <a:rPr lang="en-GB" altLang="hu-HU" sz="2300">
                <a:latin typeface="Courier" pitchFamily="49" charset="0"/>
              </a:rPr>
              <a:t>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public Verem( int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this.maxméret </a:t>
            </a:r>
            <a:r>
              <a:rPr lang="en-GB" altLang="hu-HU" sz="2300" b="1">
                <a:latin typeface="Courier" pitchFamily="49" charset="0"/>
              </a:rPr>
              <a:t>=</a:t>
            </a:r>
            <a:r>
              <a:rPr lang="en-GB" altLang="hu-HU" sz="2300">
                <a:latin typeface="Courier" pitchFamily="49" charset="0"/>
              </a:rPr>
              <a:t> maxméret;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adatok </a:t>
            </a:r>
            <a:r>
              <a:rPr lang="en-GB" altLang="hu-HU" sz="2300" b="1">
                <a:latin typeface="Courier" pitchFamily="49" charset="0"/>
              </a:rPr>
              <a:t>=</a:t>
            </a:r>
            <a:r>
              <a:rPr lang="en-GB" altLang="hu-HU" sz="2300">
                <a:latin typeface="Courier" pitchFamily="49" charset="0"/>
              </a:rPr>
              <a:t> new Object[maxméret];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public </a:t>
            </a:r>
            <a:r>
              <a:rPr lang="en-GB" altLang="hu-HU" sz="2300" b="1">
                <a:latin typeface="Courier" pitchFamily="49" charset="0"/>
              </a:rPr>
              <a:t>void</a:t>
            </a:r>
            <a:r>
              <a:rPr lang="en-GB" altLang="hu-HU" sz="2300">
                <a:latin typeface="Courier" pitchFamily="49" charset="0"/>
              </a:rPr>
              <a:t> push( Object o )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throws VeremMegteltException 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</a:t>
            </a:r>
            <a:r>
              <a:rPr lang="en-GB" altLang="hu-HU" sz="2300" b="1">
                <a:latin typeface="Courier" pitchFamily="49" charset="0"/>
              </a:rPr>
              <a:t>if</a:t>
            </a:r>
            <a:r>
              <a:rPr lang="en-GB" altLang="hu-HU" sz="2300">
                <a:latin typeface="Courier" pitchFamily="49" charset="0"/>
              </a:rPr>
              <a:t>( veremtető </a:t>
            </a:r>
            <a:r>
              <a:rPr lang="en-GB" altLang="hu-HU" sz="2300" b="1">
                <a:latin typeface="Courier" pitchFamily="49" charset="0"/>
              </a:rPr>
              <a:t>&lt;</a:t>
            </a:r>
            <a:r>
              <a:rPr lang="en-GB" altLang="hu-HU" sz="2300">
                <a:latin typeface="Courier" pitchFamily="49" charset="0"/>
              </a:rPr>
              <a:t> maxméret ){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  adatok[veremtető] </a:t>
            </a:r>
            <a:r>
              <a:rPr lang="en-GB" altLang="hu-HU" sz="2300" b="1">
                <a:latin typeface="Courier" pitchFamily="49" charset="0"/>
              </a:rPr>
              <a:t>=</a:t>
            </a:r>
            <a:r>
              <a:rPr lang="en-GB" altLang="hu-HU" sz="2300">
                <a:latin typeface="Courier" pitchFamily="49" charset="0"/>
              </a:rPr>
              <a:t> o;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  veremtető </a:t>
            </a:r>
            <a:r>
              <a:rPr lang="en-GB" altLang="hu-HU" sz="2300" b="1">
                <a:latin typeface="Courier" pitchFamily="49" charset="0"/>
              </a:rPr>
              <a:t>++</a:t>
            </a:r>
            <a:r>
              <a:rPr lang="en-GB" altLang="hu-HU" sz="2300">
                <a:latin typeface="Courier" pitchFamily="49" charset="0"/>
              </a:rPr>
              <a:t>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  } </a:t>
            </a:r>
            <a:r>
              <a:rPr lang="en-GB" altLang="hu-HU" sz="2300" b="1">
                <a:latin typeface="Courier" pitchFamily="49" charset="0"/>
              </a:rPr>
              <a:t>else</a:t>
            </a:r>
            <a:r>
              <a:rPr lang="en-GB" altLang="hu-HU" sz="2300">
                <a:latin typeface="Courier" pitchFamily="49" charset="0"/>
              </a:rPr>
              <a:t> throw new VeremMegteltException(o);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}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endParaRPr lang="en-GB" altLang="hu-HU" sz="2300">
              <a:latin typeface="Courier" pitchFamily="49" charset="0"/>
            </a:endParaRP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  ...</a:t>
            </a:r>
          </a:p>
          <a:p>
            <a:pPr>
              <a:buClr>
                <a:srgbClr val="000000"/>
              </a:buClr>
              <a:buSzPct val="45000"/>
              <a:buFont typeface="StarBats" pitchFamily="2" charset="2"/>
              <a:buNone/>
            </a:pPr>
            <a:r>
              <a:rPr lang="en-GB" altLang="hu-HU" sz="2300">
                <a:latin typeface="Courier" pitchFamily="49" charset="0"/>
              </a:rPr>
              <a:t>}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059238" y="0"/>
            <a:ext cx="6019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StarBats" pitchFamily="2" charset="2"/>
              <a:buNone/>
            </a:pPr>
            <a:r>
              <a:rPr lang="en-GB" altLang="hu-HU" sz="4400">
                <a:latin typeface="Times New Roman (CE)" charset="0"/>
              </a:rPr>
              <a:t>					Verem 					osztály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9072563" cy="12604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8605838" cy="47609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altLang="hu-HU"/>
              <a:t>Dokumentáljuk a faktoriálist és a legnagyobb közös osztót számoló programjainkat!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yéni tervezés">
  <a:themeElements>
    <a:clrScheme name="Egyéni tervezé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gyéni tervezé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gyéni tervezé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940496</TotalTime>
  <Words>3584</Words>
  <Application>Microsoft Office PowerPoint</Application>
  <PresentationFormat>Egyéni</PresentationFormat>
  <Paragraphs>894</Paragraphs>
  <Slides>90</Slides>
  <Notes>81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90</vt:i4>
      </vt:variant>
    </vt:vector>
  </HeadingPairs>
  <TitlesOfParts>
    <vt:vector size="101" baseType="lpstr">
      <vt:lpstr>Times New Roman</vt:lpstr>
      <vt:lpstr>Arial</vt:lpstr>
      <vt:lpstr>StarBats</vt:lpstr>
      <vt:lpstr>Times New Roman (CE)</vt:lpstr>
      <vt:lpstr>Courier New</vt:lpstr>
      <vt:lpstr>Courier</vt:lpstr>
      <vt:lpstr>Courier (CE)</vt:lpstr>
      <vt:lpstr>Fixed (CE)</vt:lpstr>
      <vt:lpstr>Courier New (CE)</vt:lpstr>
      <vt:lpstr>Wingdings</vt:lpstr>
      <vt:lpstr>Egyéni tervezés</vt:lpstr>
      <vt:lpstr>A Java programozási nyelv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Kódolási konvenciók: azonosítók neve</vt:lpstr>
      <vt:lpstr>Kódolási konvenciók: a kapcsos zárójelek</vt:lpstr>
      <vt:lpstr>PowerPoint-bemutató</vt:lpstr>
      <vt:lpstr>PowerPoint-bemutató</vt:lpstr>
      <vt:lpstr>Programvégrehajtás</vt:lpstr>
      <vt:lpstr>PowerPoint-bemutató</vt:lpstr>
      <vt:lpstr>PowerPoint-bemutató</vt:lpstr>
      <vt:lpstr>PowerPoint-bemutató</vt:lpstr>
      <vt:lpstr>PowerPoint-bemutató</vt:lpstr>
      <vt:lpstr>Sablonok (generic)</vt:lpstr>
      <vt:lpstr>PowerPoint-bemutató</vt:lpstr>
      <vt:lpstr>II. A programozási környezet</vt:lpstr>
      <vt:lpstr>Letöltés</vt:lpstr>
      <vt:lpstr>Olvasnivaló         </vt:lpstr>
      <vt:lpstr>Az első program: Hello World!</vt:lpstr>
      <vt:lpstr>Fordítás és futtatás</vt:lpstr>
      <vt:lpstr>Rövidítések</vt:lpstr>
      <vt:lpstr>Standard Edition</vt:lpstr>
      <vt:lpstr>III. Az alapok</vt:lpstr>
      <vt:lpstr>Tartalom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String hossza</vt:lpstr>
      <vt:lpstr>PowerPoint-bemutató</vt:lpstr>
      <vt:lpstr>PowerPoint-bemutató</vt:lpstr>
      <vt:lpstr>PowerPoint-bemutató</vt:lpstr>
      <vt:lpstr>PowerPoint-bemutató</vt:lpstr>
      <vt:lpstr>Feladat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Iterálás adatszerkezeten</vt:lpstr>
      <vt:lpstr>Feladat</vt:lpstr>
      <vt:lpstr>PowerPoint-bemutató</vt:lpstr>
      <vt:lpstr>PowerPoint-bemutató</vt:lpstr>
      <vt:lpstr>PowerPoint-bemutató</vt:lpstr>
      <vt:lpstr>Többágú elágazás</vt:lpstr>
      <vt:lpstr>Feladat</vt:lpstr>
      <vt:lpstr>PowerPoint-bemutató</vt:lpstr>
      <vt:lpstr>PowerPoint-bemutató</vt:lpstr>
      <vt:lpstr>PowerPoint-bemutató</vt:lpstr>
      <vt:lpstr>PowerPoint-bemutató</vt:lpstr>
      <vt:lpstr>Feladat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Kilépés alprogramból</vt:lpstr>
      <vt:lpstr>Paraméterátadás</vt:lpstr>
      <vt:lpstr>Változó számú argumentum</vt:lpstr>
      <vt:lpstr>Feladat</vt:lpstr>
      <vt:lpstr>PowerPoint-bemutató</vt:lpstr>
      <vt:lpstr>PowerPoint-bemutató</vt:lpstr>
      <vt:lpstr>Kifejezések</vt:lpstr>
      <vt:lpstr>Megjegyzések</vt:lpstr>
      <vt:lpstr>Dokumentációs megjegyzések</vt:lpstr>
      <vt:lpstr>PowerPoint-bemutató</vt:lpstr>
      <vt:lpstr>PowerPoint-bemutató</vt:lpstr>
      <vt:lpstr>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Nincs diacím</dc:title>
  <cp:lastModifiedBy>András Emese</cp:lastModifiedBy>
  <cp:revision>33</cp:revision>
  <cp:lastPrinted>2001-01-24T09:08:31Z</cp:lastPrinted>
  <dcterms:created xsi:type="dcterms:W3CDTF">2001-01-18T11:59:01Z</dcterms:created>
  <dcterms:modified xsi:type="dcterms:W3CDTF">2016-09-14T10:06:43Z</dcterms:modified>
</cp:coreProperties>
</file>