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2"/>
  </p:notesMasterIdLst>
  <p:sldIdLst>
    <p:sldId id="257" r:id="rId2"/>
    <p:sldId id="258" r:id="rId3"/>
    <p:sldId id="261" r:id="rId4"/>
    <p:sldId id="43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422" r:id="rId16"/>
    <p:sldId id="421" r:id="rId17"/>
    <p:sldId id="273" r:id="rId18"/>
    <p:sldId id="445" r:id="rId19"/>
    <p:sldId id="419" r:id="rId20"/>
    <p:sldId id="420" r:id="rId21"/>
    <p:sldId id="423" r:id="rId22"/>
    <p:sldId id="274" r:id="rId23"/>
    <p:sldId id="275" r:id="rId24"/>
    <p:sldId id="276" r:id="rId25"/>
    <p:sldId id="277" r:id="rId26"/>
    <p:sldId id="424" r:id="rId27"/>
    <p:sldId id="279" r:id="rId28"/>
    <p:sldId id="280" r:id="rId29"/>
    <p:sldId id="281" r:id="rId30"/>
    <p:sldId id="282" r:id="rId31"/>
    <p:sldId id="44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427" r:id="rId42"/>
    <p:sldId id="425" r:id="rId43"/>
    <p:sldId id="426" r:id="rId44"/>
    <p:sldId id="429" r:id="rId45"/>
    <p:sldId id="428" r:id="rId46"/>
    <p:sldId id="294" r:id="rId47"/>
    <p:sldId id="430" r:id="rId48"/>
    <p:sldId id="295" r:id="rId49"/>
    <p:sldId id="296" r:id="rId50"/>
    <p:sldId id="302" r:id="rId51"/>
    <p:sldId id="297" r:id="rId52"/>
    <p:sldId id="301" r:id="rId53"/>
    <p:sldId id="431" r:id="rId54"/>
    <p:sldId id="299" r:id="rId55"/>
    <p:sldId id="300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432" r:id="rId70"/>
    <p:sldId id="317" r:id="rId71"/>
    <p:sldId id="433" r:id="rId72"/>
    <p:sldId id="318" r:id="rId73"/>
    <p:sldId id="319" r:id="rId74"/>
    <p:sldId id="320" r:id="rId75"/>
    <p:sldId id="447" r:id="rId76"/>
    <p:sldId id="434" r:id="rId77"/>
    <p:sldId id="321" r:id="rId78"/>
    <p:sldId id="322" r:id="rId79"/>
    <p:sldId id="323" r:id="rId80"/>
    <p:sldId id="324" r:id="rId81"/>
    <p:sldId id="325" r:id="rId82"/>
    <p:sldId id="326" r:id="rId83"/>
    <p:sldId id="435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436" r:id="rId94"/>
    <p:sldId id="336" r:id="rId95"/>
    <p:sldId id="337" r:id="rId96"/>
    <p:sldId id="338" r:id="rId97"/>
    <p:sldId id="339" r:id="rId98"/>
    <p:sldId id="340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449" r:id="rId109"/>
    <p:sldId id="351" r:id="rId110"/>
    <p:sldId id="352" r:id="rId111"/>
    <p:sldId id="353" r:id="rId112"/>
    <p:sldId id="354" r:id="rId113"/>
    <p:sldId id="355" r:id="rId114"/>
    <p:sldId id="438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448" r:id="rId123"/>
    <p:sldId id="439" r:id="rId124"/>
    <p:sldId id="363" r:id="rId125"/>
    <p:sldId id="440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  <p:sldId id="372" r:id="rId135"/>
    <p:sldId id="373" r:id="rId136"/>
    <p:sldId id="374" r:id="rId137"/>
    <p:sldId id="375" r:id="rId138"/>
    <p:sldId id="376" r:id="rId139"/>
    <p:sldId id="377" r:id="rId140"/>
    <p:sldId id="378" r:id="rId141"/>
    <p:sldId id="379" r:id="rId142"/>
    <p:sldId id="380" r:id="rId143"/>
    <p:sldId id="381" r:id="rId144"/>
    <p:sldId id="382" r:id="rId145"/>
    <p:sldId id="383" r:id="rId146"/>
    <p:sldId id="384" r:id="rId147"/>
    <p:sldId id="385" r:id="rId148"/>
    <p:sldId id="386" r:id="rId149"/>
    <p:sldId id="387" r:id="rId150"/>
    <p:sldId id="388" r:id="rId151"/>
    <p:sldId id="389" r:id="rId152"/>
    <p:sldId id="415" r:id="rId153"/>
    <p:sldId id="416" r:id="rId154"/>
    <p:sldId id="417" r:id="rId155"/>
    <p:sldId id="418" r:id="rId156"/>
    <p:sldId id="394" r:id="rId157"/>
    <p:sldId id="442" r:id="rId158"/>
    <p:sldId id="443" r:id="rId159"/>
    <p:sldId id="441" r:id="rId160"/>
    <p:sldId id="395" r:id="rId161"/>
    <p:sldId id="396" r:id="rId162"/>
    <p:sldId id="397" r:id="rId163"/>
    <p:sldId id="398" r:id="rId164"/>
    <p:sldId id="399" r:id="rId165"/>
    <p:sldId id="400" r:id="rId166"/>
    <p:sldId id="401" r:id="rId167"/>
    <p:sldId id="402" r:id="rId168"/>
    <p:sldId id="403" r:id="rId169"/>
    <p:sldId id="404" r:id="rId170"/>
    <p:sldId id="405" r:id="rId171"/>
    <p:sldId id="406" r:id="rId172"/>
    <p:sldId id="407" r:id="rId173"/>
    <p:sldId id="408" r:id="rId174"/>
    <p:sldId id="409" r:id="rId175"/>
    <p:sldId id="410" r:id="rId176"/>
    <p:sldId id="411" r:id="rId177"/>
    <p:sldId id="412" r:id="rId178"/>
    <p:sldId id="413" r:id="rId179"/>
    <p:sldId id="414" r:id="rId180"/>
    <p:sldId id="444" r:id="rId1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DDDDD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 altLang="hu-HU"/>
          </a:p>
        </p:txBody>
      </p:sp>
      <p:sp>
        <p:nvSpPr>
          <p:cNvPr id="563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 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17EEAA-910C-43BA-8AAB-47AE0252DE43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110886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28575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34311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138335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156858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28882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152231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624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36876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350425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  <p:extLst>
      <p:ext uri="{BB962C8B-B14F-4D97-AF65-F5344CB8AC3E}">
        <p14:creationId xmlns:p14="http://schemas.microsoft.com/office/powerpoint/2010/main" val="19951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77050" y="6524625"/>
            <a:ext cx="2266950" cy="3333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anose="02020603050405020304" pitchFamily="18" charset="0"/>
              </a:defRPr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u-HU" b="1">
                <a:solidFill>
                  <a:srgbClr val="FF0000"/>
                </a:solidFill>
              </a:rPr>
              <a:t>Objektum-elvű programozás (OOP)</a:t>
            </a:r>
            <a:endParaRPr lang="en-US" alt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572000"/>
          </a:xfrm>
        </p:spPr>
        <p:txBody>
          <a:bodyPr/>
          <a:lstStyle/>
          <a:p>
            <a:r>
              <a:rPr lang="en-US" altLang="hu-HU"/>
              <a:t>Objektumok, osztályok (adatközpontú)</a:t>
            </a:r>
          </a:p>
          <a:p>
            <a:r>
              <a:rPr lang="en-US" altLang="hu-HU"/>
              <a:t>Eseményvezérelt programozás</a:t>
            </a:r>
          </a:p>
          <a:p>
            <a:pPr lvl="1"/>
            <a:r>
              <a:rPr lang="en-US" altLang="hu-HU"/>
              <a:t>vs. strukturált programozás</a:t>
            </a:r>
          </a:p>
          <a:p>
            <a:pPr lvl="1"/>
            <a:r>
              <a:rPr lang="en-US" altLang="hu-HU"/>
              <a:t>deklaratív / </a:t>
            </a:r>
            <a:r>
              <a:rPr lang="en-US" altLang="hu-HU" i="1"/>
              <a:t>imperatív</a:t>
            </a:r>
            <a:endParaRPr lang="en-US" altLang="hu-HU"/>
          </a:p>
          <a:p>
            <a:r>
              <a:rPr lang="en-US" altLang="hu-HU"/>
              <a:t>Adatabsztrakció (egységbe zárás, adatelrejt</a:t>
            </a:r>
            <a:r>
              <a:rPr lang="hu-HU" altLang="hu-HU"/>
              <a:t>és)</a:t>
            </a:r>
            <a:endParaRPr lang="en-US" altLang="hu-HU"/>
          </a:p>
          <a:p>
            <a:r>
              <a:rPr lang="en-US" altLang="hu-HU"/>
              <a:t>Polimorfizmus</a:t>
            </a:r>
          </a:p>
          <a:p>
            <a:r>
              <a:rPr lang="en-US" altLang="hu-HU"/>
              <a:t>Öröklődés</a:t>
            </a:r>
          </a:p>
          <a:p>
            <a:r>
              <a:rPr lang="en-US" altLang="hu-HU"/>
              <a:t>Dinamikus kötés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hu-HU" altLang="hu-HU"/>
              <a:t>Osztályok, objektumok a Java nyelvben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638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b="1"/>
              <a:t>Osztály </a:t>
            </a:r>
            <a:r>
              <a:rPr lang="en-US" altLang="hu-HU" b="1"/>
              <a:t>=</a:t>
            </a:r>
            <a:r>
              <a:rPr lang="hu-HU" altLang="hu-HU" b="1"/>
              <a:t> séma:</a:t>
            </a:r>
            <a:endParaRPr lang="hu-HU" altLang="hu-HU"/>
          </a:p>
          <a:p>
            <a:pPr>
              <a:buFontTx/>
              <a:buNone/>
            </a:pPr>
            <a:r>
              <a:rPr lang="hu-HU" altLang="hu-HU"/>
              <a:t>	objektumok reprezentációjának megadása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hu-HU" altLang="hu-HU" b="1"/>
              <a:t>Objektum:</a:t>
            </a:r>
            <a:r>
              <a:rPr lang="hu-HU" altLang="hu-HU"/>
              <a:t> egy osztály egy példánya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altLang="hu-HU"/>
              <a:t>	</a:t>
            </a:r>
            <a:r>
              <a:rPr lang="hu-HU" altLang="hu-HU" sz="2400"/>
              <a:t>minden objektum valamilyen osztályból származik példányosítással</a:t>
            </a:r>
            <a:endParaRPr lang="hu-HU" altLang="hu-HU"/>
          </a:p>
          <a:p>
            <a:pPr>
              <a:lnSpc>
                <a:spcPct val="180000"/>
              </a:lnSpc>
              <a:buFontTx/>
              <a:buNone/>
            </a:pPr>
            <a:r>
              <a:rPr lang="hu-HU" altLang="hu-HU"/>
              <a:t>Reprezentáció:</a:t>
            </a:r>
          </a:p>
          <a:p>
            <a:pPr>
              <a:buFontTx/>
              <a:buNone/>
            </a:pPr>
            <a:r>
              <a:rPr lang="hu-HU" altLang="hu-HU"/>
              <a:t>	példány adattagok, példány metódusok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hu-HU" altLang="hu-HU"/>
              <a:t>Osztály: típus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Altípusosság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05738" cy="46656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egy parciális rendezés</a:t>
            </a:r>
          </a:p>
          <a:p>
            <a:pPr marL="306388" indent="-306388" defTabSz="457200">
              <a:lnSpc>
                <a:spcPct val="80000"/>
              </a:lnSpc>
              <a:spcBef>
                <a:spcPts val="45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gyermek rendelkezik a szülő összes attribútumával</a:t>
            </a:r>
          </a:p>
          <a:p>
            <a:pPr marL="306388" indent="-306388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minden eseményre reagálni tud, amire a szülő</a:t>
            </a:r>
          </a:p>
          <a:p>
            <a:pPr marL="306388" indent="-306388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ezért minden olyan helyzetben, amikor a szülőt használhatjuk, használhatjuk a gyermeket is:</a:t>
            </a:r>
            <a:endParaRPr lang="en-GB" altLang="hu-HU"/>
          </a:p>
          <a:p>
            <a:pPr marL="665163" lvl="1" indent="-257175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 b="1"/>
              <a:t>a gyermek típusa a szülő típusának egy altípusa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(hiszen a típus = megszorítás arra, hogy egy értéket milyen helyzetben szabad használni)</a:t>
            </a:r>
            <a:endParaRPr lang="en-GB" altLang="hu-H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4200"/>
              <a:t>Példa: Főnök része Alkalmazott</a:t>
            </a:r>
            <a:endParaRPr lang="en-GB" altLang="hu-HU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6125"/>
            <a:ext cx="8991600" cy="61118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az Alkalmazott műveleteit meghívhatjuk egy Főnökre is</a:t>
            </a:r>
            <a:endParaRPr lang="en-GB" altLang="hu-HU"/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</a:t>
            </a:r>
            <a:r>
              <a:rPr lang="en-GB" altLang="hu-HU" sz="2600" b="1">
                <a:latin typeface="Courier New" panose="02070309020205020404" pitchFamily="49" charset="0"/>
              </a:rPr>
              <a:t>Főnök f = new Főnök("Jancsi",20000);</a:t>
            </a:r>
            <a:br>
              <a:rPr lang="en-GB" altLang="hu-HU" sz="2600" b="1">
                <a:latin typeface="Courier New" panose="02070309020205020404" pitchFamily="49" charset="0"/>
              </a:rPr>
            </a:br>
            <a:r>
              <a:rPr lang="en-GB" altLang="hu-HU" sz="2600" b="1">
                <a:latin typeface="Courier New" panose="02070309020205020404" pitchFamily="49" charset="0"/>
              </a:rPr>
              <a:t>f.fizetéstEmel(20000);</a:t>
            </a:r>
            <a:br>
              <a:rPr lang="en-GB" altLang="hu-HU" sz="2600" b="1">
                <a:latin typeface="Courier New" panose="02070309020205020404" pitchFamily="49" charset="0"/>
              </a:rPr>
            </a:br>
            <a:r>
              <a:rPr lang="en-GB" altLang="hu-HU" sz="2600" b="1">
                <a:latin typeface="Courier New" panose="02070309020205020404" pitchFamily="49" charset="0"/>
              </a:rPr>
              <a:t>int i = (new Főnök("Juliska")).fizetés();</a:t>
            </a:r>
            <a:endParaRPr lang="en-GB" altLang="hu-HU" sz="3000" b="1">
              <a:latin typeface="Courier New" panose="02070309020205020404" pitchFamily="49" charset="0"/>
            </a:endParaRP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egy Alkalmazott formális paraméternek átadható egy Főnök aktuális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</a:t>
            </a:r>
            <a:r>
              <a:rPr lang="en-GB" altLang="hu-HU" sz="2600" b="1">
                <a:latin typeface="Courier New" panose="02070309020205020404" pitchFamily="49" charset="0"/>
              </a:rPr>
              <a:t>Alkalmazott a = new Alkalmazott("Frédi");</a:t>
            </a:r>
            <a:br>
              <a:rPr lang="en-GB" altLang="hu-HU" sz="2600" b="1">
                <a:latin typeface="Courier New" panose="02070309020205020404" pitchFamily="49" charset="0"/>
              </a:rPr>
            </a:br>
            <a:r>
              <a:rPr lang="en-GB" altLang="hu-HU" sz="2600" b="1">
                <a:latin typeface="Courier New" panose="02070309020205020404" pitchFamily="49" charset="0"/>
              </a:rPr>
              <a:t> if( a.többetKeresMint(new Főnök("Béni")) )</a:t>
            </a:r>
            <a:br>
              <a:rPr lang="en-GB" altLang="hu-HU" sz="2600" b="1">
                <a:latin typeface="Courier New" panose="02070309020205020404" pitchFamily="49" charset="0"/>
              </a:rPr>
            </a:br>
            <a:r>
              <a:rPr lang="en-GB" altLang="hu-HU" sz="2600" b="1">
                <a:latin typeface="Courier New" panose="02070309020205020404" pitchFamily="49" charset="0"/>
              </a:rPr>
              <a:t>    ...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egy Alkalmazott típusú referenciának értékül adható egy Főnök példány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>
                <a:latin typeface="Courier (CE)" charset="0"/>
              </a:rPr>
              <a:t>   </a:t>
            </a:r>
            <a:r>
              <a:rPr lang="en-GB" altLang="hu-HU" sz="2600" b="1">
                <a:latin typeface="Courier New" panose="02070309020205020404" pitchFamily="49" charset="0"/>
              </a:rPr>
              <a:t>Alkalmazott a = new Főnök("Winnetou");</a:t>
            </a:r>
            <a:endParaRPr lang="en-GB" altLang="hu-HU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Polimorfizmus, többalakúság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5738" cy="46307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ugyanaz a művelet meghívható Alkalmazottal és Főnökkel egyaránt: </a:t>
            </a:r>
            <a:br>
              <a:rPr lang="en-GB" altLang="hu-HU" sz="3000"/>
            </a:br>
            <a:r>
              <a:rPr lang="en-GB" altLang="hu-HU" sz="3000"/>
              <a:t>		több típussal rendelkezik a művelet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egy rögzített típusú (pl. Alkalmazott) változó hivatkozhat több különböző típusú objektumra (Alkalmazott, Főnök)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ez a fajta polimorfizmus az ún. altípus polimorfizmus (subtype vagy inclusion polimorfizmus).</a:t>
            </a:r>
            <a:br>
              <a:rPr lang="en-GB" altLang="hu-HU" sz="3000"/>
            </a:br>
            <a:r>
              <a:rPr lang="en-GB" altLang="hu-HU" sz="3000"/>
              <a:t>Van másféle is, pl. parametrikus polimorfizmus, ami az Ada generic-re hasonlít</a:t>
            </a:r>
            <a:endParaRPr lang="en-GB" altLang="hu-H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Polimorfizmus: Cardelli-Wegner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univerzális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parametrikus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altípus (inclusion)</a:t>
            </a:r>
          </a:p>
          <a:p>
            <a:pPr marL="306388" indent="-306388" defTabSz="457200">
              <a:spcBef>
                <a:spcPts val="2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ad-hoc</a:t>
            </a:r>
          </a:p>
          <a:p>
            <a:pPr marL="665163" lvl="1" indent="-257175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típuskényszerítés (coercion)</a:t>
            </a:r>
          </a:p>
          <a:p>
            <a:pPr marL="665163" lvl="1" indent="-257175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nevek túlterhelése (overloading)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4200"/>
              <a:t>Példa parametrikus polimorfizmusra (Ada)</a:t>
            </a:r>
            <a:endParaRPr lang="en-GB" altLang="hu-HU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0" y="1295400"/>
            <a:ext cx="89916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	</a:t>
            </a:r>
            <a:r>
              <a:rPr lang="en-GB" altLang="hu-HU" sz="2200" b="1">
                <a:latin typeface="Courier New" panose="02070309020205020404" pitchFamily="49" charset="0"/>
              </a:rPr>
              <a:t>generic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type T is private;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procedure Swap ( a, b: in out T ) is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c: T := a;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begin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a := b;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b := c;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end Swap;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procedure IntegerSwap is new Swap(Integer);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procedure BooleanSwap is new Swap(Boolean);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...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a: Integer := 42;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b: Integer := 33;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...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IntegerSwap(a,b);</a:t>
            </a: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52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parametrikus polimorfizmusra </a:t>
            </a:r>
            <a:br>
              <a:rPr lang="en-GB" altLang="hu-HU"/>
            </a:br>
            <a:r>
              <a:rPr lang="en-GB" altLang="hu-HU"/>
              <a:t>(funkcionális nyelvek, pl. Clean)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04800" y="2971800"/>
            <a:ext cx="84264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 b="1">
                <a:latin typeface="Courier New" panose="02070309020205020404" pitchFamily="49" charset="0"/>
              </a:rPr>
              <a:t>	swap :: (a,a) -&gt; (a,a)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 b="1">
                <a:latin typeface="Courier New" panose="02070309020205020404" pitchFamily="49" charset="0"/>
              </a:rPr>
              <a:t>	swap (x,y) = (y,x)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endParaRPr lang="en-GB" altLang="hu-HU" sz="2900" b="1">
              <a:latin typeface="Courier New" panose="02070309020205020404" pitchFamily="49" charset="0"/>
            </a:endParaRPr>
          </a:p>
          <a:p>
            <a:pPr algn="ctr"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 b="1">
                <a:latin typeface="Courier New" panose="02070309020205020404" pitchFamily="49" charset="0"/>
              </a:rPr>
              <a:t>  swap (42,33) </a:t>
            </a:r>
            <a:r>
              <a:rPr lang="en-GB" altLang="hu-HU" sz="3300"/>
              <a:t>eredménye</a:t>
            </a:r>
            <a:r>
              <a:rPr lang="en-GB" altLang="hu-HU" sz="2900" b="1">
                <a:latin typeface="Courier New" panose="02070309020205020404" pitchFamily="49" charset="0"/>
              </a:rPr>
              <a:t> (33,42)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endParaRPr lang="en-GB" altLang="hu-HU" sz="29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495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Változók típusa</a:t>
            </a:r>
          </a:p>
        </p:txBody>
      </p:sp>
      <p:sp>
        <p:nvSpPr>
          <p:cNvPr id="1495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38052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buFont typeface="StarBat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</a:t>
            </a:r>
            <a:r>
              <a:rPr lang="en-GB" altLang="hu-HU" sz="3000" b="1"/>
              <a:t>statikus</a:t>
            </a:r>
            <a:r>
              <a:rPr lang="en-GB" altLang="hu-HU" sz="3000"/>
              <a:t>: a változó deklarációjában megadott típus</a:t>
            </a:r>
          </a:p>
          <a:p>
            <a:pPr marL="306388" indent="-306388" defTabSz="457200">
              <a:buFont typeface="StarBat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 </a:t>
            </a:r>
            <a:r>
              <a:rPr lang="en-GB" altLang="hu-HU" sz="3000" b="1"/>
              <a:t>dinamikus</a:t>
            </a:r>
            <a:r>
              <a:rPr lang="en-GB" altLang="hu-HU" sz="3000"/>
              <a:t>: a változó által hivatkozott objektum tényleges típusa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dinamikus mindig a leszármazottja a statikusnak (vagy maga a statikus)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statikus típus állandó, de a dinamikus típus változhat a futás során</a:t>
            </a:r>
            <a:endParaRPr lang="en-GB" altLang="hu-HU" sz="3000"/>
          </a:p>
        </p:txBody>
      </p:sp>
      <p:sp>
        <p:nvSpPr>
          <p:cNvPr id="149508" name="Text Box 2052"/>
          <p:cNvSpPr txBox="1">
            <a:spLocks noChangeArrowheads="1"/>
          </p:cNvSpPr>
          <p:nvPr/>
        </p:nvSpPr>
        <p:spPr bwMode="auto">
          <a:xfrm>
            <a:off x="334963" y="4256088"/>
            <a:ext cx="8809037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6000"/>
              <a:buFont typeface="StarBats" pitchFamily="2" charset="2"/>
              <a:buNone/>
            </a:pPr>
            <a:r>
              <a:rPr lang="en-GB" altLang="hu-HU" sz="2700" b="1">
                <a:latin typeface="Courier New" panose="02070309020205020404" pitchFamily="49" charset="0"/>
              </a:rPr>
              <a:t>	</a:t>
            </a:r>
            <a:r>
              <a:rPr lang="en-GB" altLang="hu-HU" b="1">
                <a:latin typeface="Courier New" panose="02070309020205020404" pitchFamily="49" charset="0"/>
              </a:rPr>
              <a:t>Alkalmazott a = new Alkalmazott("Adél");</a:t>
            </a:r>
          </a:p>
          <a:p>
            <a:pPr>
              <a:buClr>
                <a:srgbClr val="000000"/>
              </a:buClr>
              <a:buSzPct val="36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	Főnök b = new Főnök("Balázs");</a:t>
            </a:r>
          </a:p>
          <a:p>
            <a:pPr>
              <a:buClr>
                <a:srgbClr val="000000"/>
              </a:buClr>
              <a:buSzPct val="36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	Alkalmazott c = new Főnök("Cecil");</a:t>
            </a:r>
          </a:p>
          <a:p>
            <a:pPr>
              <a:buClr>
                <a:srgbClr val="000000"/>
              </a:buClr>
              <a:buSzPct val="36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	a = c;</a:t>
            </a:r>
          </a:p>
          <a:p>
            <a:pPr>
              <a:buClr>
                <a:srgbClr val="000000"/>
              </a:buClr>
              <a:buSzPct val="36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	a = new Alkalmazott("András");</a:t>
            </a:r>
          </a:p>
          <a:p>
            <a:pPr>
              <a:buClr>
                <a:srgbClr val="000000"/>
              </a:buClr>
              <a:buSzPct val="36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	a = b;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Object típusú változók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6588"/>
            <a:ext cx="8459788" cy="4319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felelnek meg a típus nélküli mutatóknak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b="1"/>
              <a:t>mindenre hivatkozhatnak, ami nem primitív típusú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>
              <a:latin typeface="Courier (CE)" charset="0"/>
            </a:endParaRP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Object o = new Alkalmazott("Olga");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o = new Kör();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/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nem megy:		</a:t>
            </a:r>
            <a:r>
              <a:rPr lang="en-GB" altLang="hu-HU" sz="2800" b="1">
                <a:latin typeface="Courier New" panose="02070309020205020404" pitchFamily="49" charset="0"/>
              </a:rPr>
              <a:t>o.fizetéstEmel(20000);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					Alkalmazott a = o;</a:t>
            </a:r>
            <a:endParaRPr lang="en-GB" altLang="hu-HU">
              <a:latin typeface="Courier (CE)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altLang="hu-HU"/>
              <a:t>A statikus típus szerepe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5638800"/>
          </a:xfrm>
        </p:spPr>
        <p:txBody>
          <a:bodyPr/>
          <a:lstStyle/>
          <a:p>
            <a:r>
              <a:rPr lang="en-US" altLang="hu-HU"/>
              <a:t>Egy objektumreferencia (vagy objektum kifejezés) </a:t>
            </a:r>
            <a:r>
              <a:rPr lang="en-US" altLang="hu-HU" b="1"/>
              <a:t>statikus típusa</a:t>
            </a:r>
            <a:r>
              <a:rPr lang="en-US" altLang="hu-HU"/>
              <a:t> dönti el azt, hogy </a:t>
            </a:r>
            <a:r>
              <a:rPr lang="en-US" altLang="hu-HU" b="1"/>
              <a:t>mit szabad</a:t>
            </a:r>
            <a:r>
              <a:rPr lang="en-US" altLang="hu-HU"/>
              <a:t> csinálni az objektummal</a:t>
            </a:r>
          </a:p>
          <a:p>
            <a:pPr lvl="1"/>
            <a:r>
              <a:rPr lang="en-US" altLang="hu-HU"/>
              <a:t>pl. azt, hogy milyen műveletek hívhatók meg rá</a:t>
            </a:r>
          </a:p>
          <a:p>
            <a:pPr>
              <a:lnSpc>
                <a:spcPct val="110000"/>
              </a:lnSpc>
            </a:pPr>
            <a:r>
              <a:rPr lang="en-US" altLang="hu-HU"/>
              <a:t>Nem szabad például az alábbiakat, mert fordítási hiba:</a:t>
            </a:r>
          </a:p>
          <a:p>
            <a:pPr>
              <a:lnSpc>
                <a:spcPct val="40000"/>
              </a:lnSpc>
            </a:pPr>
            <a:endParaRPr lang="en-US" altLang="hu-HU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u-HU" sz="2800" b="1">
                <a:latin typeface="Courier New" panose="02070309020205020404" pitchFamily="49" charset="0"/>
              </a:rPr>
              <a:t>	Object o = new Alkalmazott("Olga");</a:t>
            </a:r>
            <a:br>
              <a:rPr lang="en-US" altLang="hu-HU" sz="2800" b="1">
                <a:latin typeface="Courier New" panose="02070309020205020404" pitchFamily="49" charset="0"/>
              </a:rPr>
            </a:br>
            <a:r>
              <a:rPr lang="en-US" altLang="hu-HU" sz="2800" b="1">
                <a:latin typeface="Courier New" panose="02070309020205020404" pitchFamily="49" charset="0"/>
              </a:rPr>
              <a:t>o.fizetéstEmel(20000);</a:t>
            </a:r>
            <a:br>
              <a:rPr lang="en-US" altLang="hu-HU" sz="2800" b="1">
                <a:latin typeface="Courier New" panose="02070309020205020404" pitchFamily="49" charset="0"/>
              </a:rPr>
            </a:br>
            <a:br>
              <a:rPr lang="en-US" altLang="hu-HU" sz="2800" b="1">
                <a:latin typeface="Courier New" panose="02070309020205020404" pitchFamily="49" charset="0"/>
              </a:rPr>
            </a:br>
            <a:r>
              <a:rPr lang="en-US" altLang="hu-HU" sz="2800" b="1">
                <a:latin typeface="Courier New" panose="02070309020205020404" pitchFamily="49" charset="0"/>
              </a:rPr>
              <a:t>Alkalmazott c = new Főnök("Cecil");</a:t>
            </a:r>
            <a:br>
              <a:rPr lang="en-US" altLang="hu-HU" sz="2800" b="1">
                <a:latin typeface="Courier New" panose="02070309020205020404" pitchFamily="49" charset="0"/>
              </a:rPr>
            </a:br>
            <a:r>
              <a:rPr lang="en-US" altLang="hu-HU" sz="2800" b="1">
                <a:latin typeface="Courier New" panose="02070309020205020404" pitchFamily="49" charset="0"/>
              </a:rPr>
              <a:t>Főnök b = c;</a:t>
            </a:r>
            <a:endParaRPr lang="en-US" altLang="hu-HU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Különbség az altípusosság és a kódkiterjesztés között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5495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Példa: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 Négyzet az altípusa a Téglalapnak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 Téglalap megkapható a Négyzetből újabb adattagok felvételével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az OO nyelvek többsége nem tesz különbséget a kettő között, mindkettőt ugyanazzal a nyelvi eszközzel (öröklődés) támogatják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inkább az altípusosság mellett definiáljunk öröklődést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i="1"/>
              <a:t>tisztább tervezéshez vezet</a:t>
            </a:r>
            <a:r>
              <a:rPr lang="en-GB" altLang="hu-HU" sz="2600"/>
              <a:t> </a:t>
            </a:r>
            <a:br>
              <a:rPr lang="en-GB" altLang="hu-HU" sz="2600"/>
            </a:br>
            <a:r>
              <a:rPr lang="en-GB" altLang="hu-HU" sz="2600"/>
              <a:t>(esetleg felesleges kód árán, mint pl. Négyzetben a "b")</a:t>
            </a:r>
            <a:endParaRPr lang="en-GB" alt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hu-HU" altLang="hu-HU"/>
              <a:t>Az Alkalmazott osztály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3896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>
                <a:latin typeface="Courier New" panose="02070309020205020404" pitchFamily="49" charset="0"/>
              </a:rPr>
              <a:t>public class Alkalmazott {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String név;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String beosztás;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int fizetés;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void fizetéstEmel( int mennyivel )</a:t>
            </a:r>
            <a:r>
              <a:rPr lang="en-US" altLang="hu-HU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fizet</a:t>
            </a:r>
            <a:r>
              <a:rPr lang="hu-HU" altLang="hu-HU" b="1">
                <a:latin typeface="Courier New" panose="02070309020205020404" pitchFamily="49" charset="0"/>
              </a:rPr>
              <a:t>és </a:t>
            </a:r>
            <a:r>
              <a:rPr lang="en-US" altLang="hu-HU" b="1">
                <a:latin typeface="Courier New" panose="02070309020205020404" pitchFamily="49" charset="0"/>
              </a:rPr>
              <a:t>+= mennyivel;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}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172200" y="5105400"/>
            <a:ext cx="261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800"/>
              <a:t>Alkalmazott</a:t>
            </a:r>
            <a:r>
              <a:rPr lang="en-US" altLang="hu-HU" sz="2800"/>
              <a:t>.java</a:t>
            </a:r>
            <a:endParaRPr lang="hu-HU" altLang="hu-HU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Java-ban: Erős (strong) típusellenőrzés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077200" cy="3733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igyekszik fordítási időben típushelyességet biztosítani (static typing)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esetenként futási idejű ellenőrzéseket is csinál</a:t>
            </a:r>
            <a:br>
              <a:rPr lang="en-GB" altLang="hu-HU"/>
            </a:br>
            <a:r>
              <a:rPr lang="en-GB" altLang="hu-HU"/>
              <a:t>(dynamic typing)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Típuskonverzió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600"/>
              <a:t>automatikus (implicit)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600"/>
              <a:t>explicit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86687" cy="91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Automatikus típuskonverzió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715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3000">
                <a:solidFill>
                  <a:srgbClr val="FF3333"/>
                </a:solidFill>
              </a:rPr>
              <a:t>altípusok esetén</a:t>
            </a:r>
            <a:endParaRPr lang="en-GB" altLang="hu-HU">
              <a:solidFill>
                <a:srgbClr val="FF3333"/>
              </a:solidFill>
            </a:endParaRP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 i="1"/>
              <a:t>szűkebb halmazba tartozó értéket egy bővebb halmazba tartozó értékké konvertál</a:t>
            </a:r>
            <a:endParaRPr lang="en-GB" altLang="hu-HU" i="1"/>
          </a:p>
          <a:p>
            <a:pPr marL="665163" lvl="1" indent="-257175" defTabSz="457200">
              <a:buFont typeface="StarBat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/>
              <a:t>1)</a:t>
            </a:r>
            <a:r>
              <a:rPr lang="en-GB" altLang="hu-HU" sz="3000"/>
              <a:t> </a:t>
            </a:r>
            <a:r>
              <a:rPr lang="en-GB" altLang="hu-HU" sz="2600" b="1"/>
              <a:t>objektumok</a:t>
            </a:r>
            <a:r>
              <a:rPr lang="en-GB" altLang="hu-HU" sz="2600"/>
              <a:t> esetén: egy leszármazott osztályba tartozó objektumot az ősosztályba tartozóként kezel</a:t>
            </a:r>
            <a:endParaRPr lang="en-GB" altLang="hu-HU"/>
          </a:p>
          <a:p>
            <a:pPr marL="306388" indent="-306388" algn="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int i = (new Főnök("Juliska")).fizet</a:t>
            </a:r>
            <a:r>
              <a:rPr lang="hu-HU" altLang="hu-HU" sz="2600" b="1">
                <a:latin typeface="Courier New" panose="02070309020205020404" pitchFamily="49" charset="0"/>
              </a:rPr>
              <a:t>é</a:t>
            </a:r>
            <a:r>
              <a:rPr lang="en-GB" altLang="hu-HU" sz="2600" b="1">
                <a:latin typeface="Courier New" panose="02070309020205020404" pitchFamily="49" charset="0"/>
              </a:rPr>
              <a:t>s();</a:t>
            </a:r>
            <a:endParaRPr lang="en-GB" altLang="hu-HU" sz="2600">
              <a:latin typeface="Courier (CE)" charset="0"/>
            </a:endParaRP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/>
              <a:t>2) </a:t>
            </a:r>
            <a:r>
              <a:rPr lang="en-GB" altLang="hu-HU" sz="2600" b="1"/>
              <a:t>primitív típusok</a:t>
            </a:r>
            <a:r>
              <a:rPr lang="en-GB" altLang="hu-HU" sz="2600"/>
              <a:t> esetén is definiál a nyelv altípusokat, így:</a:t>
            </a:r>
            <a:endParaRPr lang="en-GB" altLang="hu-HU"/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>
                <a:latin typeface="Courier (CE)" charset="0"/>
              </a:rPr>
              <a:t>      </a:t>
            </a:r>
            <a:r>
              <a:rPr lang="en-GB" altLang="hu-HU" sz="2600" b="1">
                <a:latin typeface="Courier New" panose="02070309020205020404" pitchFamily="49" charset="0"/>
              </a:rPr>
              <a:t>b &lt; c|s &lt; i &lt; l &lt; f &lt; d</a:t>
            </a:r>
            <a:endParaRPr lang="en-GB" altLang="hu-HU">
              <a:latin typeface="Courier (CE)" charset="0"/>
            </a:endParaRP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/>
              <a:t>            az </a:t>
            </a:r>
            <a:r>
              <a:rPr lang="en-GB" altLang="hu-HU" sz="2600" b="1">
                <a:latin typeface="Courier New" panose="02070309020205020404" pitchFamily="49" charset="0"/>
              </a:rPr>
              <a:t>l &lt; f</a:t>
            </a:r>
            <a:r>
              <a:rPr lang="en-GB" altLang="hu-HU" sz="2600"/>
              <a:t> esetén információvesztés lehet (pontosság)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(CE)" charset="0"/>
              </a:rPr>
              <a:t>      </a:t>
            </a:r>
            <a:r>
              <a:rPr lang="en-GB" altLang="hu-HU" sz="2600" b="1">
                <a:latin typeface="Courier New" panose="02070309020205020404" pitchFamily="49" charset="0"/>
              </a:rPr>
              <a:t>b = 12</a:t>
            </a:r>
            <a:r>
              <a:rPr lang="en-GB" altLang="hu-HU" sz="2600"/>
              <a:t> 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/>
              <a:t>            is jó, egész literált fordítási időben bájttá tud alakítani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/>
              <a:t>       a reprezentációt meg kell változtatni</a:t>
            </a:r>
            <a:endParaRPr lang="en-GB" altLang="hu-H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Explicit típuskonverzió: típuskényszerítés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18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 i="1"/>
              <a:t>bővebből szűkebbet csinál: adatvesztő, nem biztonságos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pl. float-ból int-et: Math osztály kerekítő műveletével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pl. egészek szűkítése esetén a felső bitek vesznek el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objektumok esetén: ha hiba, akkor</a:t>
            </a:r>
            <a:r>
              <a:rPr lang="en-GB" altLang="hu-HU"/>
              <a:t> </a:t>
            </a:r>
            <a:r>
              <a:rPr lang="en-GB" altLang="hu-HU" sz="2400" b="1">
                <a:latin typeface="Courier New" panose="02070309020205020404" pitchFamily="49" charset="0"/>
              </a:rPr>
              <a:t>ClassCastException</a:t>
            </a:r>
            <a:r>
              <a:rPr lang="en-GB" altLang="hu-HU" b="1"/>
              <a:t> </a:t>
            </a:r>
            <a:r>
              <a:rPr lang="en-GB" altLang="hu-HU" sz="2800"/>
              <a:t>megelőzés</a:t>
            </a:r>
            <a:r>
              <a:rPr lang="en-GB" altLang="hu-HU" sz="2400"/>
              <a:t>: </a:t>
            </a:r>
            <a:r>
              <a:rPr lang="en-GB" altLang="hu-HU" sz="2400" b="1">
                <a:latin typeface="Courier New" panose="02070309020205020404" pitchFamily="49" charset="0"/>
              </a:rPr>
              <a:t>instanceof</a:t>
            </a:r>
            <a:r>
              <a:rPr lang="en-GB" altLang="hu-HU" sz="2400"/>
              <a:t> operátor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  </a:t>
            </a:r>
            <a: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Object o = new Alkalmazott("Olga");</a:t>
            </a: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  Alkalmazott a = (Alkalmazott) o;</a:t>
            </a:r>
            <a:b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b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((Alkalmazott)o).fizetéstEmel(20000);</a:t>
            </a:r>
            <a:b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b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if( o instanceof Alkalmazott )</a:t>
            </a:r>
            <a:b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    ((Alkalmazott)o).fizetéstEmel(20000);</a:t>
            </a:r>
            <a:endParaRPr lang="en-GB" altLang="hu-HU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</a:t>
            </a:r>
            <a:r>
              <a:rPr lang="en-US" altLang="hu-HU"/>
              <a:t>észítsd el a SzínesKör osztályt a Kör osztály leszármazottjaként. Új műveletei: a szín beállítása és lekérdezése.</a:t>
            </a:r>
          </a:p>
          <a:p>
            <a:r>
              <a:rPr lang="en-US" altLang="hu-HU"/>
              <a:t>Ne vezess be új adattagot: a színes körök színét a középpontjuk színe határozza meg, amely nem közönséges pont, hanem színes pont.</a:t>
            </a:r>
            <a:endParaRPr lang="hu-HU" altLang="hu-HU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4175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Nevek újrahasznosítása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95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Felüldefiniálás (redefining)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öröklődés mentén</a:t>
            </a:r>
          </a:p>
          <a:p>
            <a:pPr marL="306388" indent="-306388" defTabSz="457200">
              <a:spcBef>
                <a:spcPts val="39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Túlterhelés (overloading)</a:t>
            </a:r>
          </a:p>
          <a:p>
            <a:pPr marL="665163" lvl="1" indent="-257175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változó vs. metódus (zárójelek)</a:t>
            </a:r>
          </a:p>
          <a:p>
            <a:pPr marL="665163" lvl="1" indent="-257175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metódus vs. metódus (paraméterezés)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Elfedés</a:t>
            </a:r>
          </a:p>
          <a:p>
            <a:pPr marL="665163" lvl="1" indent="-257175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példányváltozó vs. metódus paramétere (this)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Túlterhelésre példa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68425"/>
            <a:ext cx="7805738" cy="2060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Ugyanolyan névvel több művelet.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paraméterezés dönti el, mikor melyikre gondolunk.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Gondoljunk a konstruktorokra...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class Alkalmazott {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void fizetéstEmel(){ ...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void fizetéstEmel( int mennyivel ){ ...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Túlterhelésre példa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05738" cy="2060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Ugyanolyan névvel több művelet.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paraméterezés dönti el, mikor melyikre gondolunk.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Gondoljunk a konstruktorokra...</a:t>
            </a:r>
            <a:endParaRPr lang="en-GB" altLang="hu-HU"/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381000" y="3276600"/>
            <a:ext cx="80867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class Alkalmazott {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void fizetéstEmel(){ fizetés += 1000;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void fizetéstEmel( int mennyivel ){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fizetés += mennyivel;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}</a:t>
            </a:r>
            <a:endParaRPr lang="en-GB" altLang="hu-HU" sz="25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Túlterhelésre példa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05738" cy="2060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Ugyanolyan névvel több művelet.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paraméterezés dönti el, mikor melyikre gondolunk.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Gondoljunk a konstruktorokra...</a:t>
            </a:r>
            <a:endParaRPr lang="en-GB" altLang="hu-HU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81000" y="3276600"/>
            <a:ext cx="80867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class Alkalmazott {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void fizetéstEmel(){ fizetéstEmel(1000);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void fizetéstEmel( int mennyivel ){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fizetés += mennyivel;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Túlterhelésre példa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81000" y="3276600"/>
            <a:ext cx="83915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class Alkalmazott {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void fizetéstEmel(){ fizetéstEmel(1000);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void fizetéstEmel( int mennyivel ){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fizetés += mennyivel;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2413" cy="19050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public static void main( String args[]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 Alkalmazott a = new Alkalmazott();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 a.fizetéstEmel(1500);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 a.fizetéstEmel();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Az Alkalmazott osztály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3896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>
                <a:solidFill>
                  <a:schemeClr val="folHlink"/>
                </a:solidFill>
                <a:latin typeface="Courier New" panose="02070309020205020404" pitchFamily="49" charset="0"/>
              </a:rPr>
              <a:t>public</a:t>
            </a:r>
            <a:r>
              <a:rPr lang="hu-HU" altLang="hu-HU" b="1">
                <a:latin typeface="Courier New" panose="02070309020205020404" pitchFamily="49" charset="0"/>
              </a:rPr>
              <a:t> class Alkalmazott {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String név;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String beosztás;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int fizetés;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void fizetéstEmel( int mennyivel )</a:t>
            </a:r>
            <a:r>
              <a:rPr lang="en-US" altLang="hu-HU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fizet</a:t>
            </a:r>
            <a:r>
              <a:rPr lang="hu-HU" altLang="hu-HU" b="1">
                <a:latin typeface="Courier New" panose="02070309020205020404" pitchFamily="49" charset="0"/>
              </a:rPr>
              <a:t>és </a:t>
            </a:r>
            <a:r>
              <a:rPr lang="en-US" altLang="hu-HU" b="1">
                <a:latin typeface="Courier New" panose="02070309020205020404" pitchFamily="49" charset="0"/>
              </a:rPr>
              <a:t>+= mennyivel;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}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72200" y="5105400"/>
            <a:ext cx="261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800"/>
              <a:t>Alkalmazott</a:t>
            </a:r>
            <a:r>
              <a:rPr lang="en-US" altLang="hu-HU" sz="2800"/>
              <a:t>.java</a:t>
            </a:r>
            <a:endParaRPr lang="hu-HU" altLang="hu-H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533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Felüldefiniálás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685800"/>
            <a:ext cx="8869362" cy="601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a gyermek osztályban bizonyos eseményekre másképp kell (vagy legalábbis lehet) reagálni, mint a szülőosztályban: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a szülő- (vagy ős)osztálybeli metódust felüldefiniáljuk a gyermekben</a:t>
            </a:r>
            <a:endParaRPr lang="en-GB" altLang="hu-HU"/>
          </a:p>
          <a:p>
            <a:pPr marL="306388" indent="-306388" defTabSz="457200">
              <a:lnSpc>
                <a:spcPct val="40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300">
              <a:latin typeface="Courier (CE)" charset="0"/>
            </a:endParaRPr>
          </a:p>
          <a:p>
            <a:pPr marL="306388" indent="-306388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300">
                <a:latin typeface="Courier (CE)" charset="0"/>
              </a:rPr>
              <a:t>   </a:t>
            </a:r>
            <a:r>
              <a:rPr lang="en-GB" altLang="hu-HU" sz="2300" b="1">
                <a:latin typeface="Courier New" panose="02070309020205020404" pitchFamily="49" charset="0"/>
              </a:rPr>
              <a:t>class Téglalap {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   ...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   double kerület() { return 2*(a+b); }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}</a:t>
            </a:r>
            <a:br>
              <a:rPr lang="en-GB" altLang="hu-HU" sz="2300" b="1">
                <a:latin typeface="Courier New" panose="02070309020205020404" pitchFamily="49" charset="0"/>
              </a:rPr>
            </a:b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class Négyzet extends Téglalap { 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   ...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   double kerület() { return 4*a; }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}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örökölt metódushoz új definíciót rendelünk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csak példánymetódusok esetén</a:t>
            </a:r>
            <a:endParaRPr lang="en-GB" altLang="hu-HU" sz="30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617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mást kell csinálnia...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42875" y="2590800"/>
            <a:ext cx="9001125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int pótlék() { return nyelvvizsgákSzáma*5000;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	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class Főnök extends Alkalmazott 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int pótlék() { 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    return nyelvvizsgákSzáma*5000 +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             beosztottakSzáma*1000;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örökölt metódus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05738" cy="93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használható a </a:t>
            </a:r>
            <a:r>
              <a:rPr lang="en-GB" altLang="hu-HU" sz="3000">
                <a:latin typeface="Courier (CE)" charset="0"/>
              </a:rPr>
              <a:t>super.valami()</a:t>
            </a:r>
            <a:r>
              <a:rPr lang="en-GB" altLang="hu-HU" sz="3000"/>
              <a:t> is a felüldefiniált metódus elérésére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142875" y="2590800"/>
            <a:ext cx="9001125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int pótlék() { return nyelvvizsgákSzáma*5000;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	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class Főnök extends Alkalmazott 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int pótlék() { 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    return super.pótlék() +</a:t>
            </a:r>
            <a:br>
              <a:rPr lang="en-GB" altLang="hu-HU" sz="2300" b="1">
                <a:latin typeface="Courier New" panose="02070309020205020404" pitchFamily="49" charset="0"/>
              </a:rPr>
            </a:br>
            <a:r>
              <a:rPr lang="en-GB" altLang="hu-HU" sz="2300" b="1">
                <a:latin typeface="Courier New" panose="02070309020205020404" pitchFamily="49" charset="0"/>
              </a:rPr>
              <a:t>              beosztottakSzáma*1000;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Készíts toString műveletet a Pont és a SzínesPont osztályokhoz, mely az ilyen objektumokról adatokat szolgáltat egy String formájában. (Az adatok az attribútumok értékei legyenek.) A metódus az alábbi specifikációval rendelkezzen:</a:t>
            </a:r>
          </a:p>
          <a:p>
            <a:pPr algn="ctr">
              <a:buFontTx/>
              <a:buNone/>
            </a:pPr>
            <a:r>
              <a:rPr lang="hu-HU" altLang="hu-HU" b="1">
                <a:latin typeface="Courier New" panose="02070309020205020404" pitchFamily="49" charset="0"/>
              </a:rPr>
              <a:t>public String toString()</a:t>
            </a:r>
            <a:endParaRPr lang="hu-HU" altLang="hu-HU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805737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Dinamikus kötés (late binding)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362950" cy="2427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mindig a dinamikus típus szerinti művelet hívódik meg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futás közben választódik ki az a metódus, ami végrehajtódik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C++ virtual		--		Java: teljesen dinamikus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9103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Alkalmazott a = new Alkalmazott(...);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Főnök f = new Főnök(...);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int i = a.pótlék();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int j = f.pótlék();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a = f;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int k = a.pótlék();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60350" y="5368925"/>
            <a:ext cx="83645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52400" y="4800600"/>
            <a:ext cx="83629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altLang="hu-HU" sz="2700"/>
              <a:t>még az örökölt metódus törzsében is dinamikus kötés van</a:t>
            </a:r>
            <a:endParaRPr lang="en-GB" altLang="hu-HU" sz="2000"/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52400" y="5334000"/>
            <a:ext cx="8991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int teljesFizetés() { return fizetés() + pótlék();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Pont osztályban definiáljunk </a:t>
            </a:r>
            <a:r>
              <a:rPr lang="hu-HU" altLang="hu-HU" b="1">
                <a:latin typeface="Courier New" panose="02070309020205020404" pitchFamily="49" charset="0"/>
              </a:rPr>
              <a:t>println</a:t>
            </a:r>
            <a:r>
              <a:rPr lang="hu-HU" altLang="hu-HU"/>
              <a:t> metódust, mely kiírja a pontot a szabványos kimenetre. (Ehhez, implicit módon, az előző feladatban írt toString metódust használjuk.)</a:t>
            </a:r>
          </a:p>
          <a:p>
            <a:r>
              <a:rPr lang="hu-HU" altLang="hu-HU"/>
              <a:t>Nézzük meg, hogyan működik az örökölt </a:t>
            </a:r>
            <a:r>
              <a:rPr lang="hu-HU" altLang="hu-HU" b="1">
                <a:latin typeface="Courier New" panose="02070309020205020404" pitchFamily="49" charset="0"/>
              </a:rPr>
              <a:t>println</a:t>
            </a:r>
            <a:r>
              <a:rPr lang="hu-HU" altLang="hu-HU"/>
              <a:t> metódus a SzínesPont objektumokon!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07325" cy="6508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Felüldefiniálás szabályai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731838"/>
            <a:ext cx="8264525" cy="42306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szignatúra megegyezik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visszatérési típus megegyezik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hozzáférési kategória: nem sz</a:t>
            </a:r>
            <a:r>
              <a:rPr lang="hu-HU" altLang="hu-HU" sz="2800"/>
              <a:t>űkíthető</a:t>
            </a:r>
            <a:endParaRPr lang="en-GB" altLang="hu-HU" sz="2800"/>
          </a:p>
          <a:p>
            <a:pPr marL="665163" lvl="1" indent="-257175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private &lt; félnyilvános &lt; protected &lt; public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specifikált kiváltható kivételek: nem bővíthető</a:t>
            </a:r>
          </a:p>
          <a:p>
            <a:pPr marL="306388" indent="-306388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 i="1"/>
              <a:t> ha a szignatúra ugyanaz, akkor már nem lehet túlterhelés, ezért ha a többi feltétel nem oké, akkor fordítási hiba</a:t>
            </a:r>
            <a:endParaRPr lang="en-GB" altLang="hu-HU" i="1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228600" y="4876800"/>
            <a:ext cx="8726488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protected Integer add( Vector v ) throws A, B {...}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 Integer add( Vector v ) throws C {...}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/>
              <a:t>Legyen:</a:t>
            </a:r>
            <a:r>
              <a:rPr lang="en-GB" altLang="hu-HU" sz="2200">
                <a:latin typeface="Courier (CE)" charset="0"/>
              </a:rPr>
              <a:t>      </a:t>
            </a:r>
            <a:r>
              <a:rPr lang="en-GB" altLang="hu-HU" sz="2300" b="1">
                <a:latin typeface="Courier New" panose="02070309020205020404" pitchFamily="49" charset="0"/>
              </a:rPr>
              <a:t>class C extends A {...}</a:t>
            </a:r>
            <a:endParaRPr lang="en-GB" altLang="hu-HU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5737" cy="7064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Altípusosság egy megközelítése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807325" cy="1881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"types as sets", típusértékhalmazok tartalmazása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az altípusú érték mindig használható, ha a bővebb típusú kell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kontra- és kovariancia, invariancia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0" y="2590800"/>
            <a:ext cx="9142413" cy="3349625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200" b="1">
                <a:latin typeface="Courier New" panose="02070309020205020404" pitchFamily="49" charset="0"/>
              </a:rPr>
              <a:t>class X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Integer add( Vector v ) throws A, B {...}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class Y extends X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public  Integer add( Vector v ) throws C {...}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class C extends A {...}</a:t>
            </a:r>
            <a:endParaRPr lang="en-GB" altLang="hu-HU" sz="2200">
              <a:latin typeface="Courier (CE)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4173538" y="5183188"/>
            <a:ext cx="4970462" cy="16748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X x = new X();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Y y = new Y();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Vector v = new Vector();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... x.add(v) ... y.add(v) ...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legfontosabb/legelterjedtebb OO nyelvek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90738"/>
            <a:ext cx="7805738" cy="4319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Simula 67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Smalltalk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C++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Eiffel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Java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Variancia </a:t>
            </a:r>
            <a:br>
              <a:rPr lang="en-GB" altLang="hu-HU"/>
            </a:br>
            <a:r>
              <a:rPr lang="en-GB" altLang="hu-HU" sz="3600"/>
              <a:t>művelet paraméter: invariancia (pl. Java)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0" y="2211388"/>
            <a:ext cx="9142413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200">
                <a:latin typeface="Courier New" panose="02070309020205020404" pitchFamily="49" charset="0"/>
              </a:rPr>
              <a:t>class Gyerek 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class Síelő extends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void szobatársatRendel( Síelő szobatárs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Síelő szobatárs(){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class SíelőLány extends Síelő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void szobatársatRendel( </a:t>
            </a:r>
            <a:r>
              <a:rPr lang="en-GB" altLang="hu-HU" sz="2200" b="1">
                <a:latin typeface="Courier New" panose="02070309020205020404" pitchFamily="49" charset="0"/>
              </a:rPr>
              <a:t>Síelő</a:t>
            </a:r>
            <a:r>
              <a:rPr lang="en-GB" altLang="hu-HU" sz="2200">
                <a:latin typeface="Courier New" panose="02070309020205020404" pitchFamily="49" charset="0"/>
              </a:rPr>
              <a:t> szobatárs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</a:t>
            </a:r>
            <a:r>
              <a:rPr lang="en-GB" altLang="hu-HU" sz="2200" b="1">
                <a:latin typeface="Courier New" panose="02070309020205020404" pitchFamily="49" charset="0"/>
              </a:rPr>
              <a:t>Síelő</a:t>
            </a:r>
            <a:r>
              <a:rPr lang="en-GB" altLang="hu-HU" sz="2200">
                <a:latin typeface="Courier New" panose="02070309020205020404" pitchFamily="49" charset="0"/>
              </a:rPr>
              <a:t> szobatárs(){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Az Alkalmazott osztály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389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>
                <a:latin typeface="Courier New" panose="02070309020205020404" pitchFamily="49" charset="0"/>
              </a:rPr>
              <a:t>public class Alkalmazott {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String név;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String beosztás;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int fizetés;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void fizetéstEmel( int mennyivel )</a:t>
            </a:r>
            <a:r>
              <a:rPr lang="en-US" altLang="hu-HU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fizet</a:t>
            </a:r>
            <a:r>
              <a:rPr lang="hu-HU" altLang="hu-HU" b="1">
                <a:latin typeface="Courier New" panose="02070309020205020404" pitchFamily="49" charset="0"/>
              </a:rPr>
              <a:t>és </a:t>
            </a:r>
            <a:r>
              <a:rPr lang="en-US" altLang="hu-HU" b="1">
                <a:latin typeface="Courier New" panose="02070309020205020404" pitchFamily="49" charset="0"/>
              </a:rPr>
              <a:t>+= mennyivel;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}</a:t>
            </a: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int szobaszám</a:t>
            </a:r>
            <a:r>
              <a:rPr lang="en-US" altLang="hu-HU" b="1">
                <a:latin typeface="Courier New" panose="02070309020205020404" pitchFamily="49" charset="0"/>
              </a:rPr>
              <a:t>;</a:t>
            </a:r>
            <a:endParaRPr lang="hu-HU" altLang="hu-HU" b="1">
              <a:latin typeface="Courier New" panose="02070309020205020404" pitchFamily="49" charset="0"/>
            </a:endParaRPr>
          </a:p>
          <a:p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72200" y="5105400"/>
            <a:ext cx="261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800"/>
              <a:t>Alkalmazott</a:t>
            </a:r>
            <a:r>
              <a:rPr lang="en-US" altLang="hu-HU" sz="2800"/>
              <a:t>.java</a:t>
            </a:r>
            <a:endParaRPr lang="hu-HU" altLang="hu-HU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53000" y="5854700"/>
            <a:ext cx="40259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300" b="1" i="1">
                <a:latin typeface="Courier New" panose="02070309020205020404" pitchFamily="49" charset="0"/>
              </a:rPr>
              <a:t>javac Alkalmazott</a:t>
            </a:r>
            <a:r>
              <a:rPr lang="en-US" altLang="hu-HU" sz="2300" b="1" i="1">
                <a:latin typeface="Courier New" panose="02070309020205020404" pitchFamily="49" charset="0"/>
              </a:rPr>
              <a:t>.java</a:t>
            </a:r>
          </a:p>
          <a:p>
            <a:pPr>
              <a:lnSpc>
                <a:spcPct val="120000"/>
              </a:lnSpc>
            </a:pPr>
            <a:r>
              <a:rPr lang="en-US" altLang="hu-HU" sz="2300" b="1" i="1">
                <a:latin typeface="Courier New" panose="02070309020205020404" pitchFamily="49" charset="0"/>
              </a:rPr>
              <a:t>java Alkalmazott</a:t>
            </a:r>
            <a:endParaRPr lang="hu-HU" altLang="hu-HU" sz="2300" b="1" i="1">
              <a:latin typeface="Courier New" panose="02070309020205020404" pitchFamily="49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5334000" y="6324600"/>
            <a:ext cx="2057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334000" y="6324600"/>
            <a:ext cx="2209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KATTIN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88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14795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Variancia </a:t>
            </a:r>
            <a:br>
              <a:rPr lang="en-GB" altLang="hu-HU"/>
            </a:br>
            <a:r>
              <a:rPr lang="en-GB" altLang="hu-HU" sz="3600"/>
              <a:t>művelet paraméter: kontra-variancia (</a:t>
            </a:r>
            <a:r>
              <a:rPr lang="en-GB" altLang="hu-HU" sz="3600" i="1"/>
              <a:t>nem Java!</a:t>
            </a:r>
            <a:r>
              <a:rPr lang="en-GB" altLang="hu-HU" sz="3600"/>
              <a:t>)</a:t>
            </a:r>
          </a:p>
        </p:txBody>
      </p:sp>
      <p:sp>
        <p:nvSpPr>
          <p:cNvPr id="188419" name="Text Box 1027"/>
          <p:cNvSpPr txBox="1">
            <a:spLocks noChangeArrowheads="1"/>
          </p:cNvSpPr>
          <p:nvPr/>
        </p:nvSpPr>
        <p:spPr bwMode="auto">
          <a:xfrm>
            <a:off x="0" y="2211388"/>
            <a:ext cx="9142413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200">
                <a:latin typeface="Courier New" panose="02070309020205020404" pitchFamily="49" charset="0"/>
              </a:rPr>
              <a:t>class Gyerek 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class Síelő extends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void szobatársatRendel( Síelő szobatárs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Síelő szobatárs(){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contra-class SíelőLány extends Síelő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void szobatársatRendel( </a:t>
            </a:r>
            <a:r>
              <a:rPr lang="en-GB" altLang="hu-HU" sz="2200" b="1">
                <a:latin typeface="Courier New" panose="02070309020205020404" pitchFamily="49" charset="0"/>
              </a:rPr>
              <a:t>Gyerek</a:t>
            </a:r>
            <a:r>
              <a:rPr lang="en-GB" altLang="hu-HU" sz="2200">
                <a:latin typeface="Courier New" panose="02070309020205020404" pitchFamily="49" charset="0"/>
              </a:rPr>
              <a:t> szobatárs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</a:t>
            </a:r>
            <a:r>
              <a:rPr lang="en-GB" altLang="hu-HU" sz="2200" b="1">
                <a:latin typeface="Courier New" panose="02070309020205020404" pitchFamily="49" charset="0"/>
              </a:rPr>
              <a:t>SíelőLány</a:t>
            </a:r>
            <a:r>
              <a:rPr lang="en-GB" altLang="hu-HU" sz="2200">
                <a:latin typeface="Courier New" panose="02070309020205020404" pitchFamily="49" charset="0"/>
              </a:rPr>
              <a:t> szobatárs(){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90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67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Variancia </a:t>
            </a:r>
            <a:br>
              <a:rPr lang="en-GB" altLang="hu-HU"/>
            </a:br>
            <a:r>
              <a:rPr lang="en-GB" altLang="hu-HU" sz="3600"/>
              <a:t>művelet paraméter: ko-variancia </a:t>
            </a:r>
            <a:br>
              <a:rPr lang="en-GB" altLang="hu-HU" sz="3600"/>
            </a:br>
            <a:r>
              <a:rPr lang="en-GB" altLang="hu-HU" sz="3600"/>
              <a:t>(pl. Eiffel, </a:t>
            </a:r>
            <a:r>
              <a:rPr lang="en-GB" altLang="hu-HU" sz="3600" i="1"/>
              <a:t>nem Java!</a:t>
            </a:r>
            <a:r>
              <a:rPr lang="en-GB" altLang="hu-HU" sz="3600"/>
              <a:t>)</a:t>
            </a:r>
          </a:p>
        </p:txBody>
      </p:sp>
      <p:sp>
        <p:nvSpPr>
          <p:cNvPr id="190467" name="Text Box 1027"/>
          <p:cNvSpPr txBox="1">
            <a:spLocks noChangeArrowheads="1"/>
          </p:cNvSpPr>
          <p:nvPr/>
        </p:nvSpPr>
        <p:spPr bwMode="auto">
          <a:xfrm>
            <a:off x="1588" y="2354263"/>
            <a:ext cx="9142412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100">
                <a:latin typeface="Courier New" panose="02070309020205020404" pitchFamily="49" charset="0"/>
              </a:rPr>
              <a:t>class Gyerek 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1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class Síelő extends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  void szobatársatRendel( Síelő szobatárs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  Síelő szobatárs(){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1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co-class SíelőLány extends Síelő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  void szobatársatRendel( </a:t>
            </a:r>
            <a:r>
              <a:rPr lang="en-GB" altLang="hu-HU" sz="2100" b="1">
                <a:latin typeface="Courier New" panose="02070309020205020404" pitchFamily="49" charset="0"/>
              </a:rPr>
              <a:t>SíelőLány</a:t>
            </a:r>
            <a:r>
              <a:rPr lang="en-GB" altLang="hu-HU" sz="2100">
                <a:latin typeface="Courier New" panose="02070309020205020404" pitchFamily="49" charset="0"/>
              </a:rPr>
              <a:t> szobatárs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  </a:t>
            </a:r>
            <a:r>
              <a:rPr lang="en-GB" altLang="hu-HU" sz="2100" b="1">
                <a:latin typeface="Courier New" panose="02070309020205020404" pitchFamily="49" charset="0"/>
              </a:rPr>
              <a:t>SíelőLány</a:t>
            </a:r>
            <a:r>
              <a:rPr lang="en-GB" altLang="hu-HU" sz="2100">
                <a:latin typeface="Courier New" panose="02070309020205020404" pitchFamily="49" charset="0"/>
              </a:rPr>
              <a:t> szobatárs(){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1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Általában megengedhető lenne</a:t>
            </a:r>
            <a:br>
              <a:rPr lang="en-GB" altLang="hu-HU"/>
            </a:br>
            <a:r>
              <a:rPr lang="en-GB" altLang="hu-HU"/>
              <a:t>művelet felüldefiniálása esetén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05738" cy="48942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kontravariancia (ellentétes változás) az alprogram paraméterében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 paraméter típusa bővebb: több paramétert elfogadó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visszatérési érték típusára kovariancia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 visszatérési érték szűkebb: nem ad olyat vissza, amit az ősbeli sem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ahol egy bennfoglaló típusú valamit használok, ott lehet helyette egy altípusbelit használni; sőt, még több környezetben használhatom az altípusbelit, hiszen az speciálisabb, több információt hordozó</a:t>
            </a:r>
            <a:endParaRPr lang="en-GB" altLang="hu-H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94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kontravarianciára </a:t>
            </a:r>
            <a:br>
              <a:rPr lang="en-GB" altLang="hu-HU"/>
            </a:br>
            <a:r>
              <a:rPr lang="en-GB" altLang="hu-HU"/>
              <a:t>(NEM JAVA!)</a:t>
            </a:r>
          </a:p>
        </p:txBody>
      </p:sp>
      <p:sp>
        <p:nvSpPr>
          <p:cNvPr id="194563" name="Text Box 1027"/>
          <p:cNvSpPr txBox="1">
            <a:spLocks noChangeArrowheads="1"/>
          </p:cNvSpPr>
          <p:nvPr/>
        </p:nvSpPr>
        <p:spPr bwMode="auto">
          <a:xfrm>
            <a:off x="0" y="2438400"/>
            <a:ext cx="8945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Gyerek gy = new Gyerek();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Síelő s1 = new Síelő(), s2 = new Síelő();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SíelőLány slány = new SíelőLány();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slány.szobatársatRendel(gy);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s1.szobatársatRendel(s2);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s1.szobatársatRendel(slány);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 = slány;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s1.szobatársatRendel(s2);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05738" cy="1682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Eiffel-ben (Bertrand Meyer) megengedett</a:t>
            </a:r>
            <a:br>
              <a:rPr lang="en-GB" altLang="hu-HU"/>
            </a:br>
            <a:r>
              <a:rPr lang="en-GB" altLang="hu-HU"/>
              <a:t>művelet felüldefiniálása esetén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805738" cy="2282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kovariancia (együttváltozás) a felüldefiniált alprogram paraméterében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altípusbeli műveletben a szülőbeli paramétertípusának egy altípusa szerepel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visszatérési érték típusára is kovariancia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52400" y="4724400"/>
            <a:ext cx="85550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Síelő s1 = new Síelő(), s2 = new Síelő();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SíelőLány slány = new SíelőLány();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s1.szobatársatRendel(s2);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 = slány;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s1.szobatársatRendel(s2);</a:t>
            </a:r>
            <a:r>
              <a:rPr lang="en-GB" altLang="hu-HU" sz="2500">
                <a:latin typeface="Courier (CE)" charset="0"/>
              </a:rPr>
              <a:t>  </a:t>
            </a:r>
            <a:r>
              <a:rPr lang="en-GB" altLang="hu-HU" sz="2500" b="1">
                <a:latin typeface="Times New Roman (CE)" charset="0"/>
              </a:rPr>
              <a:t>NEM Jó!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Még egy példa Eiffel-ből</a:t>
            </a:r>
          </a:p>
        </p:txBody>
      </p:sp>
      <p:sp>
        <p:nvSpPr>
          <p:cNvPr id="198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3711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 altípusból elhagyhatók bázistípusból örökölt műveletek.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Ez megsérti azt a szabályt, hogy az altípusú érték mindig használható ott, ahol a bázistípusú érték.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Bizonyos esetekben programozás-technikailag kényelmes tud lenni. Például:</a:t>
            </a:r>
            <a:br>
              <a:rPr lang="en-GB" altLang="hu-HU"/>
            </a:br>
            <a:br>
              <a:rPr lang="en-GB" altLang="hu-HU"/>
            </a:br>
            <a:r>
              <a:rPr lang="en-GB" altLang="hu-HU"/>
              <a:t>a Madár repül</a:t>
            </a:r>
            <a:br>
              <a:rPr lang="en-GB" altLang="hu-HU"/>
            </a:br>
            <a:r>
              <a:rPr lang="en-GB" altLang="hu-HU"/>
              <a:t>a Pingvin nem repül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7325" cy="788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Visszatérve a Java-hoz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6249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invariancia (nem-változás) az alprogram paraméterében</a:t>
            </a:r>
            <a:endParaRPr lang="en-GB" altLang="hu-HU"/>
          </a:p>
          <a:p>
            <a:pPr marL="665163" lvl="1" indent="-257175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500"/>
              <a:t>az altípusban a paraméter típusa ugyanaz, mint a szülőben</a:t>
            </a:r>
            <a:endParaRPr lang="en-GB" altLang="hu-HU"/>
          </a:p>
          <a:p>
            <a:pPr marL="306388" indent="-306388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visszatérési értékre is invariancia</a:t>
            </a:r>
          </a:p>
          <a:p>
            <a:pPr marL="306388" indent="-306388" defTabSz="457200">
              <a:spcBef>
                <a:spcPts val="14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viszont kivételekre (speciális visszatérési érték) </a:t>
            </a:r>
            <a:br>
              <a:rPr lang="en-GB" altLang="hu-HU" sz="2800"/>
            </a:br>
            <a:r>
              <a:rPr lang="en-GB" altLang="hu-HU" sz="2800"/>
              <a:t>ko-variancia, és láthatóságra (ami a paraméterekre hasonlít) kontra-variancia</a:t>
            </a:r>
          </a:p>
          <a:p>
            <a:pPr marL="306388" indent="-306388" defTabSz="457200">
              <a:spcBef>
                <a:spcPts val="56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túlterhelés: a szignatúra különböző, tehát azt definiálja felül, amivel megegyezik a szignatúra</a:t>
            </a:r>
          </a:p>
          <a:p>
            <a:pPr marL="306388" indent="-306388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felüldefiniálásnál igyekezzünk megőrizni a jelentést, inkább csak a kiszámítás</a:t>
            </a:r>
            <a:r>
              <a:rPr lang="en-GB" altLang="hu-HU"/>
              <a:t> </a:t>
            </a:r>
            <a:r>
              <a:rPr lang="en-GB" altLang="hu-HU" sz="2800"/>
              <a:t>módja legyen más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Heterogén adatszerkezetek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25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Egy adatszerkezetben többféle osztályú objektumot szeretnénk tárolni.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néha jó, néha nem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Például a predefinit </a:t>
            </a:r>
            <a:r>
              <a:rPr lang="en-GB" altLang="hu-HU" b="1">
                <a:latin typeface="Courier New" panose="02070309020205020404" pitchFamily="49" charset="0"/>
              </a:rPr>
              <a:t>Vector</a:t>
            </a:r>
            <a:r>
              <a:rPr lang="en-GB" altLang="hu-HU"/>
              <a:t> osztályban </a:t>
            </a:r>
            <a:r>
              <a:rPr lang="en-GB" altLang="hu-HU" b="1">
                <a:latin typeface="Courier New" panose="02070309020205020404" pitchFamily="49" charset="0"/>
              </a:rPr>
              <a:t>Object</a:t>
            </a:r>
            <a:r>
              <a:rPr lang="en-GB" altLang="hu-HU"/>
              <a:t>-ek vannak.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Egy tömbbe is tehetünk különbözőket egy </a:t>
            </a:r>
            <a:r>
              <a:rPr lang="en-GB" altLang="hu-HU" b="1"/>
              <a:t>közös őstípus</a:t>
            </a:r>
            <a:r>
              <a:rPr lang="en-GB" altLang="hu-HU"/>
              <a:t> alapján.</a:t>
            </a:r>
          </a:p>
          <a:p>
            <a:pPr marL="306388" indent="-306388" defTabSz="457200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/>
          </a:p>
          <a:p>
            <a:pPr marL="306388" indent="-306388" defTabSz="457200">
              <a:lnSpc>
                <a:spcPct val="80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Test[] t = {new Kocka(42.0),new Gömb(33.0) };</a:t>
            </a:r>
          </a:p>
          <a:p>
            <a:pPr marL="306388" indent="-306388" defTabSz="457200">
              <a:lnSpc>
                <a:spcPct val="80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     </a:t>
            </a:r>
            <a:br>
              <a:rPr lang="en-GB" altLang="hu-HU"/>
            </a:br>
            <a:r>
              <a:rPr lang="en-GB" altLang="hu-HU"/>
              <a:t>a </a:t>
            </a:r>
            <a:r>
              <a:rPr lang="en-GB" altLang="hu-HU" b="1"/>
              <a:t>statikus</a:t>
            </a:r>
            <a:r>
              <a:rPr lang="en-GB" altLang="hu-HU"/>
              <a:t> típus ugyanaz, a </a:t>
            </a:r>
            <a:r>
              <a:rPr lang="en-GB" altLang="hu-HU" b="1"/>
              <a:t>dinamikus</a:t>
            </a:r>
            <a:r>
              <a:rPr lang="en-GB" altLang="hu-HU"/>
              <a:t> típus eltérhet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05738" cy="1122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Túlterhelés: választás a változatok között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05738" cy="4500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ha a szignatúrában szereplő típusok ős-leszármazott viszonyban állnak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fordítási időben történik a választás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az aktuális paraméterek statikus típusa dönt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altípusosság lehetséges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"legjobban illeszkedő"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fordítási hiba, ha nincs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típuskényszerítés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rossz stílus, kerülendő a többértelműség</a:t>
            </a:r>
            <a:endParaRPr lang="en-GB" altLang="hu-HU"/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42888" y="5562600"/>
            <a:ext cx="8901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void m(Alkalmazott a1, Alkalmazott a2) { ...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void m(Alkalmazott a, Fonok f) { ...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void m(Fonok f, Alkalmazott a) { ... }</a:t>
            </a:r>
            <a:endParaRPr lang="en-GB" altLang="hu-HU" sz="2500">
              <a:latin typeface="Courier (CE)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328613"/>
            <a:ext cx="7805737" cy="560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Elfedés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05738" cy="279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metódusoknál nincs felüldefiniálás + dinamikus kötés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statikus metódusokat elfedni lehet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csak a szignatúrának kell megegyezni, hanem... hasonló szabályok mint felüldefiniálásnál, különben fordítási hiba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8228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class A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static void alma(int x){ ...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class B extends A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static void alma(int x){ ...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Főprogram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286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>
                <a:latin typeface="Courier New" panose="02070309020205020404" pitchFamily="49" charset="0"/>
              </a:rPr>
              <a:t>public class Alkalmazott</a:t>
            </a:r>
            <a:r>
              <a:rPr lang="en-US" altLang="hu-HU" b="1">
                <a:latin typeface="Courier New" panose="02070309020205020404" pitchFamily="49" charset="0"/>
              </a:rPr>
              <a:t> { ... }</a:t>
            </a:r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						 </a:t>
            </a:r>
            <a:r>
              <a:rPr lang="en-US" altLang="hu-HU" sz="2800"/>
              <a:t>Alkalmazott.java</a:t>
            </a:r>
            <a:endParaRPr lang="hu-HU" altLang="hu-HU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447800" y="2438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3400" y="2971800"/>
            <a:ext cx="82296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b="1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Alkalmazott a;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a </a:t>
            </a:r>
            <a:r>
              <a:rPr lang="en-US" altLang="hu-HU" b="1">
                <a:latin typeface="Courier New" panose="02070309020205020404" pitchFamily="49" charset="0"/>
              </a:rPr>
              <a:t>= new Alkalmazott();</a:t>
            </a:r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hu-HU" altLang="hu-HU">
                <a:latin typeface="Courier New" panose="02070309020205020404" pitchFamily="49" charset="0"/>
              </a:rPr>
              <a:t>						   </a:t>
            </a:r>
            <a:r>
              <a:rPr lang="hu-HU" altLang="hu-HU" sz="2800"/>
              <a:t>Program.java</a:t>
            </a:r>
          </a:p>
          <a:p>
            <a:pPr>
              <a:lnSpc>
                <a:spcPct val="110000"/>
              </a:lnSpc>
            </a:pPr>
            <a:r>
              <a:rPr lang="hu-HU" altLang="hu-HU" sz="2800"/>
              <a:t>					</a:t>
            </a:r>
            <a:r>
              <a:rPr lang="hu-HU" altLang="hu-HU" b="1" i="1">
                <a:latin typeface="Courier New" panose="02070309020205020404" pitchFamily="49" charset="0"/>
              </a:rPr>
              <a:t>javac Program.java</a:t>
            </a:r>
          </a:p>
          <a:p>
            <a:pPr>
              <a:lnSpc>
                <a:spcPct val="110000"/>
              </a:lnSpc>
            </a:pPr>
            <a:r>
              <a:rPr lang="hu-HU" altLang="hu-HU" b="1" i="1">
                <a:latin typeface="Courier New" panose="02070309020205020404" pitchFamily="49" charset="0"/>
              </a:rPr>
              <a:t>					java Program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0" y="2560638"/>
            <a:ext cx="9142413" cy="42973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0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static public int nyugdíjKorhatár() { return 65;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static public int A_nyugdíjKorhatár() {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   return nyugdíjKorhatár();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class Főnök extends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static public int nyugdíjKorhatár()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 return super.nyugdíjKorhatár() + 5;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 return Alkalmazott.nyugdíjKorhatár() + 5;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8738" y="914400"/>
            <a:ext cx="300037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03250" indent="-233363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Tx/>
              <a:buChar char="•"/>
            </a:pPr>
            <a:r>
              <a:rPr lang="en-GB" altLang="hu-HU" sz="2600"/>
              <a:t>elfedett elérése: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SzPct val="60000"/>
              <a:buFont typeface="StarBats" pitchFamily="2" charset="2"/>
              <a:buChar char="1"/>
            </a:pPr>
            <a:r>
              <a:rPr lang="en-GB" altLang="hu-HU" sz="2600"/>
              <a:t>super 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SzPct val="60000"/>
              <a:buFont typeface="StarBats" pitchFamily="2" charset="2"/>
              <a:buChar char="1"/>
            </a:pPr>
            <a:r>
              <a:rPr lang="en-GB" altLang="hu-HU" sz="2600"/>
              <a:t>minősítés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SzPct val="60000"/>
              <a:buFont typeface="StarBats" pitchFamily="2" charset="2"/>
              <a:buChar char="1"/>
            </a:pPr>
            <a:r>
              <a:rPr lang="en-GB" altLang="hu-HU" sz="2600"/>
              <a:t>típuskényszerítés</a:t>
            </a:r>
            <a:r>
              <a:rPr lang="en-GB" altLang="hu-HU" sz="2700">
                <a:latin typeface="Times New Roman (CE)" charset="0"/>
              </a:rPr>
              <a:t>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3232150" y="609600"/>
            <a:ext cx="5911850" cy="2301875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200" b="1">
                <a:latin typeface="Courier New" panose="02070309020205020404" pitchFamily="49" charset="0"/>
              </a:rPr>
              <a:t>Alkalmazott a = new Alkalmazott();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Főnök f = new Főnök();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</a:t>
            </a:r>
            <a:r>
              <a:rPr lang="en-GB" altLang="hu-HU" sz="2100" b="1" i="1">
                <a:latin typeface="Courier New" panose="02070309020205020404" pitchFamily="49" charset="0"/>
              </a:rPr>
              <a:t>a.nyugdíjKorhatár()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 </a:t>
            </a:r>
            <a:r>
              <a:rPr lang="en-GB" altLang="hu-HU" sz="2100" b="1" i="1">
                <a:latin typeface="Courier New" panose="02070309020205020404" pitchFamily="49" charset="0"/>
              </a:rPr>
              <a:t>f.nyugdíjKorhatár()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 </a:t>
            </a:r>
            <a:r>
              <a:rPr lang="en-GB" altLang="hu-HU" sz="2100" b="1" i="1">
                <a:latin typeface="Courier New" panose="02070309020205020404" pitchFamily="49" charset="0"/>
              </a:rPr>
              <a:t>Alkalmazott.nyugdíjKorhatár()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 </a:t>
            </a:r>
            <a:r>
              <a:rPr lang="en-GB" altLang="hu-HU" sz="2100" b="1" i="1">
                <a:latin typeface="Courier New" panose="02070309020205020404" pitchFamily="49" charset="0"/>
              </a:rPr>
              <a:t>((Alkalmazott)f).nyugdíjKorhatár()</a:t>
            </a:r>
            <a:endParaRPr lang="en-GB" altLang="hu-HU" sz="2200" b="1">
              <a:latin typeface="Courier New" panose="02070309020205020404" pitchFamily="49" charset="0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5738" cy="558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Osztálymetódus elfedése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10946" name="Text Box 1026"/>
          <p:cNvSpPr txBox="1">
            <a:spLocks noChangeArrowheads="1"/>
          </p:cNvSpPr>
          <p:nvPr/>
        </p:nvSpPr>
        <p:spPr bwMode="auto">
          <a:xfrm>
            <a:off x="0" y="2560638"/>
            <a:ext cx="9142413" cy="42973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0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static public int nyugdíjKorhatár() { return 65;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static public int A_nyugdíjKorhatár() {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   return nyugdíjKorhatár();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class Főnök extends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static public int nyugdíjKorhatár()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 return super.nyugdíjKorhatár() + 5;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  return Alkalmazott.nyugdíjKorhatár() + 5;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210947" name="Text Box 1027"/>
          <p:cNvSpPr txBox="1">
            <a:spLocks noChangeArrowheads="1"/>
          </p:cNvSpPr>
          <p:nvPr/>
        </p:nvSpPr>
        <p:spPr bwMode="auto">
          <a:xfrm>
            <a:off x="304800" y="69850"/>
            <a:ext cx="287496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03250" indent="-233363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Tx/>
              <a:buChar char="•"/>
            </a:pPr>
            <a:r>
              <a:rPr lang="en-GB" altLang="hu-HU" sz="2600"/>
              <a:t>statikus kiválasztás</a:t>
            </a:r>
            <a:endParaRPr lang="en-GB" altLang="hu-HU" sz="2900"/>
          </a:p>
          <a:p>
            <a:pPr lvl="1">
              <a:lnSpc>
                <a:spcPct val="90000"/>
              </a:lnSpc>
              <a:spcAft>
                <a:spcPts val="1025"/>
              </a:spcAft>
              <a:buClr>
                <a:srgbClr val="FFFFFF"/>
              </a:buClr>
              <a:buFontTx/>
              <a:buChar char="•"/>
            </a:pPr>
            <a:r>
              <a:rPr lang="en-GB" altLang="hu-HU"/>
              <a:t>(fordítási időben)</a:t>
            </a:r>
            <a:endParaRPr lang="en-GB" altLang="hu-HU" sz="2500"/>
          </a:p>
          <a:p>
            <a:pPr>
              <a:lnSpc>
                <a:spcPct val="40000"/>
              </a:lnSpc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elfedett elérése</a:t>
            </a:r>
            <a:endParaRPr lang="en-GB" altLang="hu-HU" sz="2900"/>
          </a:p>
          <a:p>
            <a:pPr lvl="1">
              <a:lnSpc>
                <a:spcPct val="90000"/>
              </a:lnSpc>
              <a:spcBef>
                <a:spcPts val="250"/>
              </a:spcBef>
              <a:buClr>
                <a:srgbClr val="FFFFFF"/>
              </a:buClr>
              <a:buFontTx/>
              <a:buChar char="•"/>
            </a:pPr>
            <a:r>
              <a:rPr lang="en-GB" altLang="hu-HU"/>
              <a:t>örökölt metóduson keresztül</a:t>
            </a:r>
            <a:r>
              <a:rPr lang="en-GB" altLang="hu-HU" sz="2500">
                <a:latin typeface="Times New Roman (CE)" charset="0"/>
              </a:rPr>
              <a:t> </a:t>
            </a:r>
          </a:p>
        </p:txBody>
      </p:sp>
      <p:sp>
        <p:nvSpPr>
          <p:cNvPr id="210948" name="Text Box 1028"/>
          <p:cNvSpPr txBox="1">
            <a:spLocks noChangeArrowheads="1"/>
          </p:cNvSpPr>
          <p:nvPr/>
        </p:nvSpPr>
        <p:spPr bwMode="auto">
          <a:xfrm>
            <a:off x="3232150" y="0"/>
            <a:ext cx="5911850" cy="286385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200" b="1">
                <a:latin typeface="Courier New" panose="02070309020205020404" pitchFamily="49" charset="0"/>
              </a:rPr>
              <a:t>Alkalmazott a = new Alkalmazott();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Főnök f = new Főnök();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</a:t>
            </a:r>
            <a:r>
              <a:rPr lang="en-GB" altLang="hu-HU" sz="2000" b="1" i="1">
                <a:latin typeface="Courier New" panose="02070309020205020404" pitchFamily="49" charset="0"/>
              </a:rPr>
              <a:t>a.nyugdíjKorhatár()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</a:t>
            </a:r>
            <a:r>
              <a:rPr lang="en-GB" altLang="hu-HU" sz="2000" b="1" i="1">
                <a:latin typeface="Courier New" panose="02070309020205020404" pitchFamily="49" charset="0"/>
              </a:rPr>
              <a:t>f.nyugdíjKorhatár()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a = f;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</a:t>
            </a:r>
            <a:r>
              <a:rPr lang="en-GB" altLang="hu-HU" sz="2000" b="1" i="1">
                <a:latin typeface="Courier New" panose="02070309020205020404" pitchFamily="49" charset="0"/>
              </a:rPr>
              <a:t>a.nyugdíjKorhatár()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</a:t>
            </a:r>
            <a:r>
              <a:rPr lang="en-GB" altLang="hu-HU" sz="2000" b="1" i="1">
                <a:latin typeface="Courier New" panose="02070309020205020404" pitchFamily="49" charset="0"/>
              </a:rPr>
              <a:t>a.fizetés()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</a:t>
            </a:r>
            <a:r>
              <a:rPr lang="en-GB" altLang="hu-HU" sz="2000" b="1" i="1">
                <a:latin typeface="Courier New" panose="02070309020205020404" pitchFamily="49" charset="0"/>
              </a:rPr>
              <a:t>a.A_nyugdíjKorhatár()</a:t>
            </a:r>
            <a:endParaRPr lang="en-GB" altLang="hu-HU" sz="22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12994" name="Text Box 2050"/>
          <p:cNvSpPr txBox="1">
            <a:spLocks noChangeArrowheads="1"/>
          </p:cNvSpPr>
          <p:nvPr/>
        </p:nvSpPr>
        <p:spPr bwMode="auto">
          <a:xfrm>
            <a:off x="0" y="1447800"/>
            <a:ext cx="9142413" cy="5359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</a:t>
            </a:r>
            <a:r>
              <a:rPr lang="en-GB" altLang="hu-HU" sz="22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static public int nyugdíjKorhatár() { return 65;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static public int A_nyugdíjKorhatár() {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return nyugdíjKorhatár();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class Főnök extends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static public int nyugdíjKorhatár()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return super.nyugdíjKorhatár() + 5;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return Alkalmazott.nyugdíjKorhatár() + 5;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static float nyugdíjKorhatár() { ... }     NEM JÓ!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static int fizetés(){...}                  NEM JÓ!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212995" name="Text Box 2051"/>
          <p:cNvSpPr txBox="1">
            <a:spLocks noChangeArrowheads="1"/>
          </p:cNvSpPr>
          <p:nvPr/>
        </p:nvSpPr>
        <p:spPr bwMode="auto">
          <a:xfrm>
            <a:off x="114300" y="609600"/>
            <a:ext cx="597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Tx/>
              <a:buChar char="•"/>
            </a:pPr>
            <a:r>
              <a:rPr lang="en-GB" altLang="hu-HU" sz="2900"/>
              <a:t>példánymetódust nem szabad elfedni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Változók elfedése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példány- vagy osztályszintű változók esetén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statikus kiválasztás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elfedett változókhoz nem lehet közvetlenül hozzáférni, csak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super-es minősítéssel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típusos minősítéssel (osztályváltozó esetén)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típuskényszerítéssel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örökölt metóduson keresztül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170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példányváltozó elfedésére</a:t>
            </a:r>
          </a:p>
        </p:txBody>
      </p:sp>
      <p:sp>
        <p:nvSpPr>
          <p:cNvPr id="217091" name="Text Box 1027"/>
          <p:cNvSpPr txBox="1">
            <a:spLocks noChangeArrowheads="1"/>
          </p:cNvSpPr>
          <p:nvPr/>
        </p:nvSpPr>
        <p:spPr bwMode="auto">
          <a:xfrm>
            <a:off x="381000" y="1295400"/>
            <a:ext cx="8297863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	</a:t>
            </a:r>
            <a:r>
              <a:rPr lang="en-GB" altLang="hu-HU" sz="2200" b="1">
                <a:latin typeface="Courier New" panose="02070309020205020404" pitchFamily="49" charset="0"/>
              </a:rPr>
              <a:t>class a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int x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void pr() { System.out.println(x);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class b extends a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int x = 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void pri(){ System.out.println(super.x);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static public void main( String[] args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  a v = new b();    b w = new b();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  System.out.println(v.x </a:t>
            </a:r>
            <a:r>
              <a:rPr lang="en-US" altLang="hu-HU" sz="2200" b="1">
                <a:latin typeface="Courier New" panose="02070309020205020404" pitchFamily="49" charset="0"/>
              </a:rPr>
              <a:t>+ " " + w.x</a:t>
            </a:r>
            <a:r>
              <a:rPr lang="en-GB" altLang="hu-HU" sz="2200" b="1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  System.out.println(((a)w).x);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  v.pr();  w.pr();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  w.pri();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19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final módosítószó</a:t>
            </a:r>
          </a:p>
        </p:txBody>
      </p:sp>
      <p:sp>
        <p:nvSpPr>
          <p:cNvPr id="219139" name="Rectangle 102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"nem változtatható"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változó (példány, osztályszintű, lokális, paraméter)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metódus (példány, osztályszintű)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final változók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84300"/>
            <a:ext cx="7805738" cy="2044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kvázi konstansok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változtatható a változó értéke, ha már egyszer beállítottuk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   </a:t>
            </a:r>
            <a:r>
              <a:rPr lang="en-GB" altLang="hu-HU" b="1">
                <a:latin typeface="Courier New" panose="02070309020205020404" pitchFamily="49" charset="0"/>
              </a:rPr>
              <a:t>final double ADÓKULCS = 0.25;</a:t>
            </a:r>
            <a:endParaRPr lang="en-GB" altLang="hu-HU">
              <a:latin typeface="Courier (CE)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232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final változók</a:t>
            </a:r>
          </a:p>
        </p:txBody>
      </p:sp>
      <p:sp>
        <p:nvSpPr>
          <p:cNvPr id="2232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805738" cy="24495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kvázi konstansok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változtatható a változó értéke, ha már egyszer beállítottuk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   </a:t>
            </a:r>
            <a:r>
              <a:rPr lang="en-GB" altLang="hu-HU" b="1">
                <a:latin typeface="Courier New" panose="02070309020205020404" pitchFamily="49" charset="0"/>
              </a:rPr>
              <a:t>final double ADÓKULCS = 0.25;</a:t>
            </a:r>
            <a:endParaRPr lang="en-GB" altLang="hu-HU">
              <a:latin typeface="Courier (CE)" charset="0"/>
            </a:endParaRP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üres konstansok (a fordító észreveszi a hibát)</a:t>
            </a:r>
          </a:p>
        </p:txBody>
      </p:sp>
      <p:sp>
        <p:nvSpPr>
          <p:cNvPr id="223236" name="Text Box 2052"/>
          <p:cNvSpPr txBox="1">
            <a:spLocks noChangeArrowheads="1"/>
          </p:cNvSpPr>
          <p:nvPr/>
        </p:nvSpPr>
        <p:spPr bwMode="auto">
          <a:xfrm>
            <a:off x="0" y="3427413"/>
            <a:ext cx="9142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final static int i = 100;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final static int ifact;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static {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int j = 1;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for(int k=1; k&lt;100; k++)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  j *= k;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ifact = j;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final változók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05738" cy="24495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kvázi konstansok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változtatható a változó értéke, ha már egyszer beállítottuk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    </a:t>
            </a:r>
            <a:r>
              <a:rPr lang="en-GB" altLang="hu-HU" b="1">
                <a:latin typeface="Courier New" panose="02070309020205020404" pitchFamily="49" charset="0"/>
              </a:rPr>
              <a:t>final double ADÓKULCS = 0.25;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üres konstansok (a fordító észreveszi a hibát)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588" y="3429000"/>
            <a:ext cx="9142412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 b="1">
                <a:latin typeface="Courier New" panose="02070309020205020404" pitchFamily="49" charset="0"/>
              </a:rPr>
              <a:t>  </a:t>
            </a:r>
            <a:r>
              <a:rPr lang="en-GB" altLang="hu-HU" sz="2800" b="1">
                <a:latin typeface="Courier New" panose="02070309020205020404" pitchFamily="49" charset="0"/>
              </a:rPr>
              <a:t>final static int i = System.in.read();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final static int ifact;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static {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int j = 1;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for(int k=1; k&lt;100; k++)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  j *= k;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  ifact = j;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27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Üres konstans értéke konstruktorokból</a:t>
            </a:r>
          </a:p>
        </p:txBody>
      </p:sp>
      <p:sp>
        <p:nvSpPr>
          <p:cNvPr id="227331" name="Text Box 1027"/>
          <p:cNvSpPr txBox="1">
            <a:spLocks noChangeArrowheads="1"/>
          </p:cNvSpPr>
          <p:nvPr/>
        </p:nvSpPr>
        <p:spPr bwMode="auto">
          <a:xfrm>
            <a:off x="311150" y="2224088"/>
            <a:ext cx="883285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final String név;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public Alkalmazott( String név ){ 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this(név,100000);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public Alkalmazott( String név, int fizetés ){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this.név = név;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this.fizetés = fizetés;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5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29593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</a:t>
            </a:r>
            <a:r>
              <a:rPr lang="en-US" altLang="hu-HU"/>
              <a:t>észítsd el a Pont osztályt!</a:t>
            </a:r>
          </a:p>
          <a:p>
            <a:r>
              <a:rPr lang="en-US" altLang="hu-HU"/>
              <a:t>Tulajdonságok: x és y koordináta</a:t>
            </a:r>
          </a:p>
          <a:p>
            <a:r>
              <a:rPr lang="en-US" altLang="hu-HU"/>
              <a:t>Művelet: eltolás</a:t>
            </a:r>
          </a:p>
          <a:p>
            <a:pPr lvl="1"/>
            <a:r>
              <a:rPr lang="hu-HU" altLang="hu-HU"/>
              <a:t>dx és dy értékekkel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29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final változó: a referencia nem változhat</a:t>
            </a:r>
          </a:p>
        </p:txBody>
      </p:sp>
      <p:sp>
        <p:nvSpPr>
          <p:cNvPr id="229379" name="Text Box 1027"/>
          <p:cNvSpPr txBox="1">
            <a:spLocks noChangeArrowheads="1"/>
          </p:cNvSpPr>
          <p:nvPr/>
        </p:nvSpPr>
        <p:spPr bwMode="auto">
          <a:xfrm>
            <a:off x="693738" y="2238375"/>
            <a:ext cx="8101012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class A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int v = 10;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final A a = new A();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a = new A(); </a:t>
            </a:r>
            <a:r>
              <a:rPr lang="en-GB" altLang="hu-HU" sz="2200" b="1">
                <a:solidFill>
                  <a:srgbClr val="FF0000"/>
                </a:solidFill>
                <a:latin typeface="Courier New" panose="02070309020205020404" pitchFamily="49" charset="0"/>
              </a:rPr>
              <a:t>// NEM SZABAD!</a:t>
            </a: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a.v = 11;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314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final metódus és osztály</a:t>
            </a:r>
          </a:p>
        </p:txBody>
      </p:sp>
      <p:sp>
        <p:nvSpPr>
          <p:cNvPr id="2314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1317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"nem változtatható"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b="1"/>
              <a:t>nem lehet felüldefiniálni, illetve leszármaztatni belőle</a:t>
            </a:r>
          </a:p>
        </p:txBody>
      </p:sp>
      <p:sp>
        <p:nvSpPr>
          <p:cNvPr id="231428" name="Text Box 2052"/>
          <p:cNvSpPr txBox="1">
            <a:spLocks noChangeArrowheads="1"/>
          </p:cNvSpPr>
          <p:nvPr/>
        </p:nvSpPr>
        <p:spPr bwMode="auto">
          <a:xfrm>
            <a:off x="609600" y="2743200"/>
            <a:ext cx="7859713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public class Object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public final Class getClass();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...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public final class System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...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>
              <a:latin typeface="Courier (CE)" charset="0"/>
            </a:endParaRPr>
          </a:p>
          <a:p>
            <a:pPr algn="ctr"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/>
              <a:t>Pl. ha veszélybe sodorná a rendszer működését...</a:t>
            </a:r>
            <a:endParaRPr lang="en-GB" altLang="hu-HU" sz="2900"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Absztrakt osztályok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58825"/>
            <a:ext cx="7807325" cy="6099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hiányosan definiált osztály (valami nincs benne készen)</a:t>
            </a:r>
            <a:endParaRPr lang="en-GB" altLang="hu-HU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400"/>
          </a:p>
          <a:p>
            <a:pPr marL="665163" lvl="1" indent="-257175" defTabSz="457200">
              <a:lnSpc>
                <a:spcPct val="170000"/>
              </a:lnSpc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306388" indent="-306388" defTabSz="457200">
              <a:spcBef>
                <a:spcPts val="31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nem lehet belőle példányosítani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306388" indent="-306388" defTabSz="457200">
              <a:lnSpc>
                <a:spcPct val="70000"/>
              </a:lnSpc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az altípus reláció megadása tervezés szempontjából sokszor megkívánja</a:t>
            </a:r>
            <a:endParaRPr lang="en-GB" altLang="hu-HU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86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Absztrakt osztályok</a:t>
            </a:r>
          </a:p>
        </p:txBody>
      </p:sp>
      <p:sp>
        <p:nvSpPr>
          <p:cNvPr id="286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758825"/>
            <a:ext cx="7807325" cy="6099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hiányosan definiált osztály (valami nincs benne készen)</a:t>
            </a:r>
            <a:endParaRPr lang="en-GB" altLang="hu-HU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bizonyos műveleteknek még nem adjuk meg az implementációját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400"/>
          </a:p>
          <a:p>
            <a:pPr marL="306388" indent="-306388" defTabSz="457200">
              <a:spcBef>
                <a:spcPts val="31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nem lehet belőle példányosítani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306388" indent="-306388" defTabSz="457200">
              <a:lnSpc>
                <a:spcPct val="70000"/>
              </a:lnSpc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az altípus reláció megadása tervezés szempontjából sokszor megkívánja</a:t>
            </a:r>
            <a:endParaRPr lang="en-GB" altLang="hu-HU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8877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Absztrakt osztályok</a:t>
            </a:r>
          </a:p>
        </p:txBody>
      </p:sp>
      <p:sp>
        <p:nvSpPr>
          <p:cNvPr id="28877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09600" y="758825"/>
            <a:ext cx="7807325" cy="6099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hiányosan definiált osztály (valami nincs benne készen)</a:t>
            </a:r>
            <a:endParaRPr lang="en-GB" altLang="hu-HU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bizonyos műveleteknek még nem adjuk meg az implementációját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az </a:t>
            </a:r>
            <a:r>
              <a:rPr lang="en-GB" altLang="hu-HU" sz="2400" b="1">
                <a:latin typeface="Courier (CE)" charset="0"/>
              </a:rPr>
              <a:t>abstract</a:t>
            </a:r>
            <a:r>
              <a:rPr lang="en-GB" altLang="hu-HU" sz="2400"/>
              <a:t> módosítószóval jelezzük</a:t>
            </a:r>
            <a:endParaRPr lang="en-GB" altLang="hu-HU"/>
          </a:p>
          <a:p>
            <a:pPr marL="306388" indent="-306388" defTabSz="457200">
              <a:spcBef>
                <a:spcPts val="31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nem lehet belőle példányosítani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306388" indent="-306388" defTabSz="457200">
              <a:lnSpc>
                <a:spcPct val="70000"/>
              </a:lnSpc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az altípus reláció megadása tervezés szempontjából sokszor megkívánja</a:t>
            </a:r>
            <a:endParaRPr lang="en-GB" altLang="hu-HU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0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Absztrakt osztályok</a:t>
            </a:r>
          </a:p>
        </p:txBody>
      </p:sp>
      <p:sp>
        <p:nvSpPr>
          <p:cNvPr id="290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758825"/>
            <a:ext cx="7807325" cy="6099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hiányosan definiált osztály (valami nincs benne készen)</a:t>
            </a:r>
            <a:endParaRPr lang="en-GB" altLang="hu-HU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bizonyos műveleteknek még nem adjuk meg az implementációját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az </a:t>
            </a:r>
            <a:r>
              <a:rPr lang="en-GB" altLang="hu-HU" sz="2400" b="1">
                <a:latin typeface="Courier (CE)" charset="0"/>
              </a:rPr>
              <a:t>abstract</a:t>
            </a:r>
            <a:r>
              <a:rPr lang="en-GB" altLang="hu-HU" sz="2400"/>
              <a:t> módosítószóval jelezzük</a:t>
            </a:r>
            <a:endParaRPr lang="en-GB" altLang="hu-HU"/>
          </a:p>
          <a:p>
            <a:pPr marL="306388" indent="-306388" defTabSz="457200">
              <a:spcBef>
                <a:spcPts val="31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nem lehet belőle példányosítani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/>
          </a:p>
          <a:p>
            <a:pPr marL="306388" indent="-306388" defTabSz="457200">
              <a:lnSpc>
                <a:spcPct val="70000"/>
              </a:lnSpc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az altípus reláció megadása tervezés szempontjából sokszor megkívánja</a:t>
            </a:r>
            <a:endParaRPr lang="en-GB" altLang="hu-HU"/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csak azért kellenek, hogy "igazi" osztályok közös viselkedését csak egyszer kelljen leírni, vagy hogy "igazi" osztályok közös őssel rendelkezzenek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41666" name="Text Box 1026"/>
          <p:cNvSpPr txBox="1">
            <a:spLocks noChangeArrowheads="1"/>
          </p:cNvSpPr>
          <p:nvPr/>
        </p:nvSpPr>
        <p:spPr bwMode="auto">
          <a:xfrm>
            <a:off x="304800" y="28575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public </a:t>
            </a:r>
            <a:r>
              <a:rPr lang="en-GB" altLang="hu-HU" sz="2000" b="1">
                <a:latin typeface="Courier New" panose="02070309020205020404" pitchFamily="49" charset="0"/>
              </a:rPr>
              <a:t>abstract</a:t>
            </a:r>
            <a:r>
              <a:rPr lang="en-GB" altLang="hu-HU" sz="2000">
                <a:latin typeface="Courier New" panose="02070309020205020404" pitchFamily="49" charset="0"/>
              </a:rPr>
              <a:t> class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protected Játék kedvencJáték; </a:t>
            </a:r>
            <a:r>
              <a:rPr lang="en-US" altLang="hu-HU" sz="2000">
                <a:latin typeface="Courier New" panose="02070309020205020404" pitchFamily="49" charset="0"/>
              </a:rPr>
              <a:t>// </a:t>
            </a:r>
            <a:r>
              <a:rPr lang="hu-HU" altLang="hu-HU" sz="2000">
                <a:latin typeface="Courier New" panose="02070309020205020404" pitchFamily="49" charset="0"/>
              </a:rPr>
              <a:t>és egyéb attribútumok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hu-HU" altLang="hu-HU" sz="20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...</a:t>
            </a:r>
            <a:endParaRPr lang="en-GB" altLang="hu-HU" sz="20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public abstract double mennyireSzereti(Gyerek másik);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public Gyerek legjobbBarát( Gyerek</a:t>
            </a:r>
            <a:r>
              <a:rPr lang="en-US" altLang="hu-HU" sz="2000">
                <a:latin typeface="Courier New" panose="02070309020205020404" pitchFamily="49" charset="0"/>
              </a:rPr>
              <a:t>[] </a:t>
            </a:r>
            <a:r>
              <a:rPr lang="hu-HU" altLang="hu-HU" sz="2000">
                <a:latin typeface="Courier New" panose="02070309020205020404" pitchFamily="49" charset="0"/>
              </a:rPr>
              <a:t>osztály </a:t>
            </a:r>
            <a:r>
              <a:rPr lang="en-GB" altLang="hu-HU" sz="2000">
                <a:latin typeface="Courier New" panose="02070309020205020404" pitchFamily="49" charset="0"/>
              </a:rPr>
              <a:t>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   int maxhely </a:t>
            </a:r>
            <a:r>
              <a:rPr lang="en-US" altLang="hu-HU" sz="2000">
                <a:latin typeface="Courier New" panose="02070309020205020404" pitchFamily="49" charset="0"/>
              </a:rPr>
              <a:t>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double max</a:t>
            </a:r>
            <a:r>
              <a:rPr lang="hu-HU" altLang="hu-HU" sz="2000">
                <a:latin typeface="Courier New" panose="02070309020205020404" pitchFamily="49" charset="0"/>
              </a:rPr>
              <a:t>érték</a:t>
            </a:r>
            <a:r>
              <a:rPr lang="en-US" altLang="hu-HU" sz="2000">
                <a:latin typeface="Courier New" panose="02070309020205020404" pitchFamily="49" charset="0"/>
              </a:rPr>
              <a:t> = </a:t>
            </a:r>
            <a:r>
              <a:rPr lang="en-US" altLang="hu-HU" sz="2000" b="1">
                <a:latin typeface="Courier New" panose="02070309020205020404" pitchFamily="49" charset="0"/>
              </a:rPr>
              <a:t>mennyireSzereti</a:t>
            </a:r>
            <a:r>
              <a:rPr lang="en-US" altLang="hu-HU" sz="2000">
                <a:latin typeface="Courier New" panose="02070309020205020404" pitchFamily="49" charset="0"/>
              </a:rPr>
              <a:t>(osztály[0]);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for( int i = 1; i&lt;oszt</a:t>
            </a:r>
            <a:r>
              <a:rPr lang="hu-HU" altLang="hu-HU" sz="2000">
                <a:latin typeface="Courier New" panose="02070309020205020404" pitchFamily="49" charset="0"/>
              </a:rPr>
              <a:t>á</a:t>
            </a:r>
            <a:r>
              <a:rPr lang="en-US" altLang="hu-HU" sz="2000">
                <a:latin typeface="Courier New" panose="02070309020205020404" pitchFamily="49" charset="0"/>
              </a:rPr>
              <a:t>ly.length; i++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   double </a:t>
            </a:r>
            <a:r>
              <a:rPr lang="hu-HU" altLang="hu-HU" sz="2000">
                <a:latin typeface="Courier New" panose="02070309020205020404" pitchFamily="49" charset="0"/>
              </a:rPr>
              <a:t>érték</a:t>
            </a:r>
            <a:r>
              <a:rPr lang="en-US" altLang="hu-HU" sz="2000">
                <a:latin typeface="Courier New" panose="02070309020205020404" pitchFamily="49" charset="0"/>
              </a:rPr>
              <a:t> = </a:t>
            </a:r>
            <a:r>
              <a:rPr lang="en-US" altLang="hu-HU" sz="2000" b="1">
                <a:latin typeface="Courier New" panose="02070309020205020404" pitchFamily="49" charset="0"/>
              </a:rPr>
              <a:t>mennyireSzereti</a:t>
            </a:r>
            <a:r>
              <a:rPr lang="en-US" altLang="hu-HU" sz="2000">
                <a:latin typeface="Courier New" panose="02070309020205020404" pitchFamily="49" charset="0"/>
              </a:rPr>
              <a:t>(osztály[i]);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   if( </a:t>
            </a:r>
            <a:r>
              <a:rPr lang="hu-HU" altLang="hu-HU" sz="2000">
                <a:latin typeface="Courier New" panose="02070309020205020404" pitchFamily="49" charset="0"/>
              </a:rPr>
              <a:t>érték </a:t>
            </a:r>
            <a:r>
              <a:rPr lang="en-US" altLang="hu-HU" sz="2000">
                <a:latin typeface="Courier New" panose="02070309020205020404" pitchFamily="49" charset="0"/>
              </a:rPr>
              <a:t>&gt; max</a:t>
            </a:r>
            <a:r>
              <a:rPr lang="hu-HU" altLang="hu-HU" sz="2000">
                <a:latin typeface="Courier New" panose="02070309020205020404" pitchFamily="49" charset="0"/>
              </a:rPr>
              <a:t>érték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            { maxérték </a:t>
            </a:r>
            <a:r>
              <a:rPr lang="en-US" altLang="hu-HU" sz="2000">
                <a:latin typeface="Courier New" panose="02070309020205020404" pitchFamily="49" charset="0"/>
              </a:rPr>
              <a:t>= </a:t>
            </a:r>
            <a:r>
              <a:rPr lang="hu-HU" altLang="hu-HU" sz="2000">
                <a:latin typeface="Courier New" panose="02070309020205020404" pitchFamily="49" charset="0"/>
              </a:rPr>
              <a:t>érték</a:t>
            </a:r>
            <a:r>
              <a:rPr lang="en-US" altLang="hu-HU" sz="2000">
                <a:latin typeface="Courier New" panose="02070309020205020404" pitchFamily="49" charset="0"/>
              </a:rPr>
              <a:t>; maxhely = i;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return oszt</a:t>
            </a:r>
            <a:r>
              <a:rPr lang="hu-HU" altLang="hu-HU" sz="2000">
                <a:latin typeface="Courier New" panose="02070309020205020404" pitchFamily="49" charset="0"/>
              </a:rPr>
              <a:t>á</a:t>
            </a:r>
            <a:r>
              <a:rPr lang="en-US" altLang="hu-HU" sz="2000">
                <a:latin typeface="Courier New" panose="02070309020205020404" pitchFamily="49" charset="0"/>
              </a:rPr>
              <a:t>ly[maxhely];</a:t>
            </a:r>
            <a:endParaRPr lang="en-GB" altLang="hu-HU" sz="200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000">
                <a:latin typeface="Courier New" panose="02070309020205020404" pitchFamily="49" charset="0"/>
              </a:rPr>
              <a:t>                      Gyerek gyerek = new Gyerek();</a:t>
            </a:r>
            <a:endParaRPr lang="en-GB" altLang="hu-HU">
              <a:latin typeface="Courier (CE)" charset="0"/>
            </a:endParaRPr>
          </a:p>
        </p:txBody>
      </p:sp>
      <p:sp>
        <p:nvSpPr>
          <p:cNvPr id="241667" name="Line 1027"/>
          <p:cNvSpPr>
            <a:spLocks noChangeShapeType="1"/>
          </p:cNvSpPr>
          <p:nvPr/>
        </p:nvSpPr>
        <p:spPr bwMode="auto">
          <a:xfrm flipV="1">
            <a:off x="3886200" y="5715000"/>
            <a:ext cx="3886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9490" name="Text Box 1026"/>
          <p:cNvSpPr txBox="1">
            <a:spLocks noChangeArrowheads="1"/>
          </p:cNvSpPr>
          <p:nvPr/>
        </p:nvSpPr>
        <p:spPr bwMode="auto">
          <a:xfrm>
            <a:off x="152400" y="228600"/>
            <a:ext cx="8991600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public </a:t>
            </a:r>
            <a:r>
              <a:rPr lang="en-GB" altLang="hu-HU" sz="1600" b="1">
                <a:latin typeface="Courier (CE)" charset="0"/>
              </a:rPr>
              <a:t>abstract</a:t>
            </a:r>
            <a:r>
              <a:rPr lang="en-GB" altLang="hu-HU" sz="1600">
                <a:latin typeface="Courier (CE)" charset="0"/>
              </a:rPr>
              <a:t> class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  protected Játék kedvencJáték;      </a:t>
            </a:r>
            <a:r>
              <a:rPr lang="en-US" altLang="hu-HU" sz="1600">
                <a:latin typeface="Courier (CE)" charset="0"/>
              </a:rPr>
              <a:t>// </a:t>
            </a:r>
            <a:r>
              <a:rPr lang="hu-HU" altLang="hu-HU" sz="1600">
                <a:latin typeface="Courier (CE)" charset="0"/>
              </a:rPr>
              <a:t>és egyéb attribútumok ...</a:t>
            </a:r>
            <a:endParaRPr lang="en-GB" altLang="hu-HU" sz="16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  </a:t>
            </a:r>
            <a:r>
              <a:rPr lang="en-GB" altLang="hu-HU" sz="1600" b="1">
                <a:latin typeface="Courier (CE)" charset="0"/>
              </a:rPr>
              <a:t>public abstract double mennyireSzereti(Gyerek másik);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  public Gyerek legjobbBarát( Gyerek</a:t>
            </a:r>
            <a:r>
              <a:rPr lang="en-US" altLang="hu-HU" sz="1600">
                <a:latin typeface="Courier (CE)" charset="0"/>
              </a:rPr>
              <a:t>[] </a:t>
            </a:r>
            <a:r>
              <a:rPr lang="hu-HU" altLang="hu-HU" sz="1600">
                <a:latin typeface="Courier (CE)" charset="0"/>
              </a:rPr>
              <a:t>osztály </a:t>
            </a:r>
            <a:r>
              <a:rPr lang="en-GB" altLang="hu-HU" sz="1600">
                <a:latin typeface="Courier (CE)" charset="0"/>
              </a:rPr>
              <a:t>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16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public class Fi</a:t>
            </a:r>
            <a:r>
              <a:rPr lang="hu-HU" altLang="hu-HU" sz="1600">
                <a:latin typeface="Courier (CE)" charset="0"/>
              </a:rPr>
              <a:t>ú</a:t>
            </a:r>
            <a:r>
              <a:rPr lang="en-GB" altLang="hu-HU" sz="1600">
                <a:latin typeface="Courier (CE)" charset="0"/>
              </a:rPr>
              <a:t> extends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 b="1">
                <a:latin typeface="Courier (CE)" charset="0"/>
              </a:rPr>
              <a:t>  public double mennyireSzereti(Gyerek másik)</a:t>
            </a:r>
            <a:r>
              <a:rPr lang="en-US" altLang="hu-HU" sz="1600" b="1">
                <a:latin typeface="Courier (CE)" charset="0"/>
              </a:rPr>
              <a:t>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double összeg = 0.0;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if( kedvencJ</a:t>
            </a:r>
            <a:r>
              <a:rPr lang="hu-HU" altLang="hu-HU" sz="1600">
                <a:latin typeface="Courier (CE)" charset="0"/>
              </a:rPr>
              <a:t>áték</a:t>
            </a:r>
            <a:r>
              <a:rPr lang="en-US" altLang="hu-HU" sz="1600">
                <a:latin typeface="Courier (CE)" charset="0"/>
              </a:rPr>
              <a:t>.equals(másik.kedvencJáték) )  </a:t>
            </a:r>
            <a:r>
              <a:rPr lang="hu-HU" altLang="hu-HU" sz="1600">
                <a:latin typeface="Courier (CE)" charset="0"/>
              </a:rPr>
              <a:t>összeg </a:t>
            </a:r>
            <a:r>
              <a:rPr lang="en-US" altLang="hu-HU" sz="1600">
                <a:latin typeface="Courier (CE)" charset="0"/>
              </a:rPr>
              <a:t>+= 10.0;</a:t>
            </a:r>
            <a:endParaRPr lang="en-US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return </a:t>
            </a:r>
            <a:r>
              <a:rPr lang="hu-HU" altLang="hu-HU" sz="1600">
                <a:latin typeface="Courier (CE)" charset="0"/>
              </a:rPr>
              <a:t>összeg</a:t>
            </a:r>
            <a:r>
              <a:rPr lang="en-US" altLang="hu-HU" sz="1600">
                <a:latin typeface="Courier (CE)" charset="0"/>
              </a:rPr>
              <a:t>;</a:t>
            </a:r>
            <a:endParaRPr lang="en-US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 b="1">
                <a:latin typeface="Courier (CE)" charset="0"/>
              </a:rPr>
              <a:t>  }</a:t>
            </a:r>
            <a:endParaRPr lang="en-GB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16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public class L</a:t>
            </a:r>
            <a:r>
              <a:rPr lang="hu-HU" altLang="hu-HU" sz="1600">
                <a:latin typeface="Courier (CE)" charset="0"/>
              </a:rPr>
              <a:t>á</a:t>
            </a:r>
            <a:r>
              <a:rPr lang="en-US" altLang="hu-HU" sz="1600">
                <a:latin typeface="Courier (CE)" charset="0"/>
              </a:rPr>
              <a:t>ny</a:t>
            </a:r>
            <a:r>
              <a:rPr lang="en-GB" altLang="hu-HU" sz="1600">
                <a:latin typeface="Courier (CE)" charset="0"/>
              </a:rPr>
              <a:t> extends Gyerek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 b="1">
                <a:latin typeface="Courier (CE)" charset="0"/>
              </a:rPr>
              <a:t>  public double mennyireSzereti(Gyerek másik)</a:t>
            </a:r>
            <a:r>
              <a:rPr lang="en-US" altLang="hu-HU" sz="1600" b="1">
                <a:latin typeface="Courier (CE)" charset="0"/>
              </a:rPr>
              <a:t>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if( m</a:t>
            </a:r>
            <a:r>
              <a:rPr lang="hu-HU" altLang="hu-HU" sz="1600">
                <a:latin typeface="Courier (CE)" charset="0"/>
              </a:rPr>
              <a:t>ásik</a:t>
            </a:r>
            <a:r>
              <a:rPr lang="en-US" altLang="hu-HU" sz="1600">
                <a:latin typeface="Courier (CE)" charset="0"/>
              </a:rPr>
              <a:t>.kedvencJ</a:t>
            </a:r>
            <a:r>
              <a:rPr lang="hu-HU" altLang="hu-HU" sz="1600">
                <a:latin typeface="Courier (CE)" charset="0"/>
              </a:rPr>
              <a:t>áték</a:t>
            </a:r>
            <a:r>
              <a:rPr lang="en-US" altLang="hu-HU" sz="1600">
                <a:latin typeface="Courier (CE)" charset="0"/>
              </a:rPr>
              <a:t>.equals(J</a:t>
            </a:r>
            <a:r>
              <a:rPr lang="hu-HU" altLang="hu-HU" sz="1600">
                <a:latin typeface="Courier (CE)" charset="0"/>
              </a:rPr>
              <a:t>áték.döglöttMacska</a:t>
            </a:r>
            <a:r>
              <a:rPr lang="en-US" altLang="hu-HU" sz="1600">
                <a:latin typeface="Courier (CE)" charset="0"/>
              </a:rPr>
              <a:t>) )  return 0.01;</a:t>
            </a:r>
            <a:endParaRPr lang="en-US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if( m</a:t>
            </a:r>
            <a:r>
              <a:rPr lang="hu-HU" altLang="hu-HU" sz="1600">
                <a:latin typeface="Courier (CE)" charset="0"/>
              </a:rPr>
              <a:t>ásik</a:t>
            </a:r>
            <a:r>
              <a:rPr lang="en-US" altLang="hu-HU" sz="1600">
                <a:latin typeface="Courier (CE)" charset="0"/>
              </a:rPr>
              <a:t>.kedvencJ</a:t>
            </a:r>
            <a:r>
              <a:rPr lang="hu-HU" altLang="hu-HU" sz="1600">
                <a:latin typeface="Courier (CE)" charset="0"/>
              </a:rPr>
              <a:t>áték</a:t>
            </a:r>
            <a:r>
              <a:rPr lang="en-US" altLang="hu-HU" sz="1600">
                <a:latin typeface="Courier (CE)" charset="0"/>
              </a:rPr>
              <a:t>.equals(J</a:t>
            </a:r>
            <a:r>
              <a:rPr lang="hu-HU" altLang="hu-HU" sz="1600">
                <a:latin typeface="Courier (CE)" charset="0"/>
              </a:rPr>
              <a:t>áték.hajasBaba</a:t>
            </a:r>
            <a:r>
              <a:rPr lang="en-US" altLang="hu-HU" sz="1600">
                <a:latin typeface="Courier (CE)" charset="0"/>
              </a:rPr>
              <a:t>) )  return 12.0;</a:t>
            </a:r>
            <a:endParaRPr lang="en-US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>
                <a:latin typeface="Courier (CE)" charset="0"/>
              </a:rPr>
              <a:t>     ...</a:t>
            </a:r>
            <a:endParaRPr lang="en-US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US" altLang="hu-HU" sz="1600" b="1">
                <a:latin typeface="Courier (CE)" charset="0"/>
              </a:rPr>
              <a:t>  }</a:t>
            </a:r>
            <a:endParaRPr lang="en-GB" altLang="hu-HU" sz="1600" b="1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600">
                <a:latin typeface="Courier (CE)" charset="0"/>
              </a:rPr>
              <a:t>                     Gyerek jancsi = new Fi</a:t>
            </a:r>
            <a:r>
              <a:rPr lang="hu-HU" altLang="hu-HU" sz="1600">
                <a:latin typeface="Courier (CE)" charset="0"/>
              </a:rPr>
              <a:t>ú</a:t>
            </a:r>
            <a:r>
              <a:rPr lang="en-GB" altLang="hu-HU" sz="1600">
                <a:latin typeface="Courier (CE)" charset="0"/>
              </a:rPr>
              <a:t>(), juliska = new L</a:t>
            </a:r>
            <a:r>
              <a:rPr lang="hu-HU" altLang="hu-HU" sz="1600">
                <a:latin typeface="Courier (CE)" charset="0"/>
              </a:rPr>
              <a:t>á</a:t>
            </a:r>
            <a:r>
              <a:rPr lang="en-GB" altLang="hu-HU" sz="1600">
                <a:latin typeface="Courier (CE)" charset="0"/>
              </a:rPr>
              <a:t>ny();;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1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Valósítsd meg a Hasáb absztrakt osztályt.</a:t>
            </a:r>
            <a:br>
              <a:rPr lang="hu-HU" altLang="hu-HU"/>
            </a:br>
            <a:r>
              <a:rPr lang="hu-HU" altLang="hu-HU"/>
              <a:t>Tulajdonság: magasság.</a:t>
            </a:r>
            <a:br>
              <a:rPr lang="hu-HU" altLang="hu-HU"/>
            </a:br>
            <a:r>
              <a:rPr lang="hu-HU" altLang="hu-HU"/>
              <a:t>Absztrakt művelet: alapterület számítása.</a:t>
            </a:r>
            <a:br>
              <a:rPr lang="hu-HU" altLang="hu-HU"/>
            </a:br>
            <a:r>
              <a:rPr lang="hu-HU" altLang="hu-HU"/>
              <a:t>Másik művelet: térfogat számítása.</a:t>
            </a:r>
          </a:p>
          <a:p>
            <a:r>
              <a:rPr lang="hu-HU" altLang="hu-HU"/>
              <a:t>Készítsd el a Henger és Kocka osztályokat, melyek a Hasáb konkrét leszármazottjai.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7442" name="Text Box 1026"/>
          <p:cNvSpPr txBox="1">
            <a:spLocks noChangeArrowheads="1"/>
          </p:cNvSpPr>
          <p:nvPr/>
        </p:nvSpPr>
        <p:spPr bwMode="auto">
          <a:xfrm>
            <a:off x="152400" y="0"/>
            <a:ext cx="89916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public abstract class Hasáb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protected double magasság;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public abstract double alapterület();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public double térfogat(){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  return alapterület() * magasság;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18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public class Henger extends Hasáb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... // konstruktorok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protected double sugár;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public double alapterület(){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  return sugár*sugár*Math.PI;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18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public class Kocka extends Hasáb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... // konstruktorok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public double alapterület(){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  return magasság*magasság;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18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18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1800" b="1">
                <a:latin typeface="Courier New" panose="02070309020205020404" pitchFamily="49" charset="0"/>
              </a:rPr>
              <a:t>Hasáb h = new Kocka(10.0);</a:t>
            </a:r>
            <a:endParaRPr lang="en-GB" altLang="hu-HU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49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Főprogram</a:t>
            </a:r>
          </a:p>
        </p:txBody>
      </p:sp>
      <p:sp>
        <p:nvSpPr>
          <p:cNvPr id="294915" name="Text Box 2051"/>
          <p:cNvSpPr txBox="1">
            <a:spLocks noChangeArrowheads="1"/>
          </p:cNvSpPr>
          <p:nvPr/>
        </p:nvSpPr>
        <p:spPr bwMode="auto">
          <a:xfrm>
            <a:off x="533400" y="1143000"/>
            <a:ext cx="8286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						 </a:t>
            </a:r>
            <a:r>
              <a:rPr lang="en-US" altLang="hu-HU" sz="2800"/>
              <a:t>Alkalmazott.java</a:t>
            </a:r>
            <a:endParaRPr lang="hu-HU" altLang="hu-HU"/>
          </a:p>
        </p:txBody>
      </p:sp>
      <p:sp>
        <p:nvSpPr>
          <p:cNvPr id="294916" name="Line 2052"/>
          <p:cNvSpPr>
            <a:spLocks noChangeShapeType="1"/>
          </p:cNvSpPr>
          <p:nvPr/>
        </p:nvSpPr>
        <p:spPr bwMode="auto">
          <a:xfrm>
            <a:off x="1447800" y="2438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4917" name="Text Box 2053"/>
          <p:cNvSpPr txBox="1">
            <a:spLocks noChangeArrowheads="1"/>
          </p:cNvSpPr>
          <p:nvPr/>
        </p:nvSpPr>
        <p:spPr bwMode="auto">
          <a:xfrm>
            <a:off x="533400" y="2971800"/>
            <a:ext cx="82296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Alkalmazott a;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a </a:t>
            </a:r>
            <a:r>
              <a:rPr lang="en-US" altLang="hu-HU" b="1">
                <a:latin typeface="Courier New" panose="02070309020205020404" pitchFamily="49" charset="0"/>
              </a:rPr>
              <a:t>= new Alkalmazott();</a:t>
            </a:r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hu-HU" altLang="hu-HU">
                <a:latin typeface="Courier New" panose="02070309020205020404" pitchFamily="49" charset="0"/>
              </a:rPr>
              <a:t>						   </a:t>
            </a:r>
            <a:r>
              <a:rPr lang="hu-HU" altLang="hu-HU" sz="2800"/>
              <a:t>Program.java</a:t>
            </a:r>
          </a:p>
          <a:p>
            <a:pPr>
              <a:lnSpc>
                <a:spcPct val="110000"/>
              </a:lnSpc>
            </a:pPr>
            <a:r>
              <a:rPr lang="hu-HU" altLang="hu-HU" sz="2800"/>
              <a:t>					</a:t>
            </a:r>
            <a:r>
              <a:rPr lang="hu-HU" altLang="hu-HU" b="1" i="1">
                <a:latin typeface="Courier New" panose="02070309020205020404" pitchFamily="49" charset="0"/>
              </a:rPr>
              <a:t>javac Program.java</a:t>
            </a:r>
          </a:p>
          <a:p>
            <a:pPr>
              <a:lnSpc>
                <a:spcPct val="110000"/>
              </a:lnSpc>
            </a:pPr>
            <a:r>
              <a:rPr lang="hu-HU" altLang="hu-HU" b="1" i="1">
                <a:latin typeface="Courier New" panose="02070309020205020404" pitchFamily="49" charset="0"/>
              </a:rPr>
              <a:t>					java Program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Absztrakt osztályok: összegezve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05738" cy="5207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nem példányosítható közvetlenül, előbb specializálni kell (megvalósítani az absztrakt műveleteket)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gyerek is lehet absztrakt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akár absztrakt a szülő, akár nem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absztrakt statikus típussal rendelkező változók hivatkozhatnak valamilyen leszármazott konkrét dinamikus típusú objektumra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dinamikus kötés híváskor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egy absztrakt metódus nem lehet private, final vagy static (sem native)</a:t>
            </a:r>
            <a:endParaRPr lang="en-GB" altLang="hu-HU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Többszörös öröklődés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 osztály több osztálytól is örökölhet</a:t>
            </a:r>
          </a:p>
          <a:p>
            <a:pPr marL="665163" lvl="1" indent="-257175" defTabSz="457200">
              <a:spcBef>
                <a:spcPts val="8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osztályhierarchia egy irányított körmentes gráf </a:t>
            </a:r>
            <a:br>
              <a:rPr lang="en-GB" altLang="hu-HU"/>
            </a:br>
            <a:r>
              <a:rPr lang="en-GB" altLang="hu-HU"/>
              <a:t>(de nem feltétlenül fa vagy erdő)</a:t>
            </a:r>
          </a:p>
          <a:p>
            <a:pPr marL="665163" lvl="1" indent="-257175" defTabSz="457200">
              <a:spcBef>
                <a:spcPts val="8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például: RészegesEgyetemista, K</a:t>
            </a:r>
            <a:r>
              <a:rPr lang="en-US" altLang="hu-HU"/>
              <a:t>étéltűJármű, SzínesNégyzet</a:t>
            </a:r>
            <a:endParaRPr lang="en-GB" altLang="hu-HU"/>
          </a:p>
          <a:p>
            <a:pPr marL="306388" indent="-306388" defTabSz="457200">
              <a:spcBef>
                <a:spcPts val="31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vita a szakirodalomban</a:t>
            </a:r>
          </a:p>
          <a:p>
            <a:pPr marL="665163" lvl="1" indent="-257175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nagyon hasznos dolog</a:t>
            </a:r>
          </a:p>
          <a:p>
            <a:pPr marL="665163" lvl="1" indent="-257175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problémákat vet fel (állítólag)</a:t>
            </a:r>
          </a:p>
          <a:p>
            <a:pPr marL="306388" indent="-306388" defTabSz="457200">
              <a:spcBef>
                <a:spcPts val="2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b="1"/>
              <a:t>Java</a:t>
            </a:r>
            <a:r>
              <a:rPr lang="en-GB" altLang="hu-HU"/>
              <a:t>: kompromisszum (jó? nem jó?)</a:t>
            </a:r>
          </a:p>
          <a:p>
            <a:pPr marL="665163" lvl="1" indent="-257175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 </a:t>
            </a:r>
            <a:r>
              <a:rPr lang="en-GB" altLang="hu-HU" i="1"/>
              <a:t>osztályokra egyszeres öröklődés, de...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Többszörös öröklődés "problémái"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ugyanolyan attribútum/metódus többszörösen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class D extends B, C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B.valami		C.valami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felüldefiniáláskor	D.valami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ismételt öröklődés: ugyanaz többször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class B extends A			class C extends A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A.valami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498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Interfészek</a:t>
            </a:r>
          </a:p>
        </p:txBody>
      </p:sp>
      <p:sp>
        <p:nvSpPr>
          <p:cNvPr id="2498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00088" y="2119313"/>
            <a:ext cx="7805737" cy="32353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 másik referencia típus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absztrakt osztályok definíciójára hasonlít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típusspecifikáció-szerűség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többszörös öröklődés (altípus reláció)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új dolog, Objective-C protocol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Interfész: "absztrakt"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65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teljesen absztrakt, egyáltalan nincs benne "kód", csak specifikáció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pl. nincs metódustörzs vagy példányváltozó benne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685800" y="4114800"/>
            <a:ext cx="7885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public interface Enumeration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  public boolean hasMoreElements();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  public Object nextElement();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	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539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Interfész: nem példányosítható</a:t>
            </a:r>
          </a:p>
        </p:txBody>
      </p:sp>
      <p:sp>
        <p:nvSpPr>
          <p:cNvPr id="2539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05738" cy="15478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ugyanúgy, mint az absztrakt osztályok: nem példányosítható közvetlenül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előbb "meg kell valósítani"</a:t>
            </a:r>
          </a:p>
        </p:txBody>
      </p:sp>
      <p:sp>
        <p:nvSpPr>
          <p:cNvPr id="253956" name="Text Box 2052"/>
          <p:cNvSpPr txBox="1">
            <a:spLocks noChangeArrowheads="1"/>
          </p:cNvSpPr>
          <p:nvPr/>
        </p:nvSpPr>
        <p:spPr bwMode="auto">
          <a:xfrm>
            <a:off x="457200" y="2819400"/>
            <a:ext cx="8124825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class ListaIterátor implements Enumeration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public boolean hasMoreElements(){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  public Object nextElement(){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HalmazIterátor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TömbIteráror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SorozatIterátor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	</a:t>
            </a:r>
            <a:r>
              <a:rPr lang="en-GB" altLang="hu-HU" sz="2700"/>
              <a:t>stb...</a:t>
            </a:r>
            <a:endParaRPr lang="en-GB" altLang="hu-HU" sz="2700"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Interfész: öröklődés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Interfészek is kiterjeszthetik egymást: extends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Akár többszörös öröklődés is lehet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a kódöröklés szintjén gondot is okozhat a többszörös öröklődés, azért a specifikáció öröklődése esetén nem</a:t>
            </a:r>
          </a:p>
          <a:p>
            <a:pPr marL="306388" indent="-306388" defTabSz="457200">
              <a:spcBef>
                <a:spcPts val="2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osztályok megvalósíthatnak interfészeket</a:t>
            </a:r>
          </a:p>
          <a:p>
            <a:pPr marL="665163" lvl="1" indent="-257175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ugyanazt az interfészt többen is</a:t>
            </a:r>
          </a:p>
          <a:p>
            <a:pPr marL="665163" lvl="1" indent="-257175" defTabSz="457200">
              <a:spcBef>
                <a:spcPts val="8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ugyanaz az osztály többet is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5805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Relációk a referencia-típusokon</a:t>
            </a:r>
          </a:p>
        </p:txBody>
      </p:sp>
      <p:sp>
        <p:nvSpPr>
          <p:cNvPr id="2580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64513" cy="5253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Öröklődés osztályok között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fa (egyszeres öröklődés, közös gyökér)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kódöröklés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Öröklődés interfészek között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körmentes gráf (többszörös öröklődés, nincs közös gyökér)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specifikáció öröklése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Megvalósítás osztályok és interfészek között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kapcsolat a két gráf között, továbbra is körmentes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specifikáció öröklése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 megvalósítása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</a:t>
            </a:r>
            <a:br>
              <a:rPr lang="en-GB" altLang="hu-HU"/>
            </a:br>
            <a:br>
              <a:rPr lang="en-GB" altLang="hu-HU"/>
            </a:br>
            <a:r>
              <a:rPr lang="en-GB" altLang="hu-HU"/>
              <a:t>az I egy interfész,</a:t>
            </a:r>
            <a:br>
              <a:rPr lang="en-GB" altLang="hu-HU"/>
            </a:br>
            <a:r>
              <a:rPr lang="en-GB" altLang="hu-HU"/>
              <a:t>J az I egyik őse,</a:t>
            </a:r>
            <a:br>
              <a:rPr lang="en-GB" altLang="hu-HU"/>
            </a:br>
            <a:r>
              <a:rPr lang="en-GB" altLang="hu-HU"/>
              <a:t>az A osztály megvalósítja I-t,</a:t>
            </a:r>
            <a:br>
              <a:rPr lang="en-GB" altLang="hu-HU"/>
            </a:br>
            <a:r>
              <a:rPr lang="en-GB" altLang="hu-HU"/>
              <a:t>B leszármazottja az A-nak,</a:t>
            </a:r>
          </a:p>
          <a:p>
            <a:pPr marL="306388" indent="-306388" defTabSz="457200">
              <a:lnSpc>
                <a:spcPct val="1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akkor</a:t>
            </a:r>
            <a:br>
              <a:rPr lang="en-GB" altLang="hu-HU"/>
            </a:br>
            <a:r>
              <a:rPr lang="en-GB" altLang="hu-HU"/>
              <a:t>B megvalósítja J-t.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Interfész: típus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használhatók változódeklarációkban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használhatók formális paraméterek specifikációjában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Főprogram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286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						 </a:t>
            </a:r>
            <a:r>
              <a:rPr lang="en-US" altLang="hu-HU" sz="2800"/>
              <a:t>Alkalmazott.java</a:t>
            </a:r>
            <a:endParaRPr lang="hu-HU" altLang="hu-HU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47800" y="2438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3400" y="2971800"/>
            <a:ext cx="82296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</a:t>
            </a:r>
            <a:r>
              <a:rPr lang="hu-HU" altLang="hu-HU" b="1">
                <a:latin typeface="Courier New" panose="02070309020205020404" pitchFamily="49" charset="0"/>
              </a:rPr>
              <a:t>static</a:t>
            </a:r>
            <a:r>
              <a:rPr lang="hu-HU" altLang="hu-HU">
                <a:latin typeface="Courier New" panose="02070309020205020404" pitchFamily="49" charset="0"/>
              </a:rPr>
              <a:t>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Alkalmazott a </a:t>
            </a:r>
            <a:r>
              <a:rPr lang="en-US" altLang="hu-HU" b="1">
                <a:latin typeface="Courier New" panose="02070309020205020404" pitchFamily="49" charset="0"/>
              </a:rPr>
              <a:t>= new Alkalmazott();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  <a:p>
            <a:endParaRPr lang="hu-HU" altLang="hu-HU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hu-HU" altLang="hu-HU">
                <a:latin typeface="Courier New" panose="02070309020205020404" pitchFamily="49" charset="0"/>
              </a:rPr>
              <a:t>						   </a:t>
            </a:r>
            <a:r>
              <a:rPr lang="hu-HU" altLang="hu-HU" sz="2800"/>
              <a:t>Program.java</a:t>
            </a:r>
          </a:p>
          <a:p>
            <a:pPr>
              <a:lnSpc>
                <a:spcPct val="110000"/>
              </a:lnSpc>
            </a:pPr>
            <a:r>
              <a:rPr lang="hu-HU" altLang="hu-HU" sz="2800"/>
              <a:t>					</a:t>
            </a:r>
            <a:r>
              <a:rPr lang="hu-HU" altLang="hu-HU" b="1" i="1">
                <a:latin typeface="Courier New" panose="02070309020205020404" pitchFamily="49" charset="0"/>
              </a:rPr>
              <a:t>javac Program.java</a:t>
            </a:r>
          </a:p>
          <a:p>
            <a:pPr>
              <a:lnSpc>
                <a:spcPct val="110000"/>
              </a:lnSpc>
            </a:pPr>
            <a:r>
              <a:rPr lang="hu-HU" altLang="hu-HU" b="1" i="1">
                <a:latin typeface="Courier New" panose="02070309020205020404" pitchFamily="49" charset="0"/>
              </a:rPr>
              <a:t>					java Program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Interfész: típus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8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használhatók változódeklarációkban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használhatók formális paraméterek specifikációjában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 interfész típusú változó: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referencia, ami olyan objektumra mutathat, amely osztálya (közvetlenül vagy közvetve) megvalósítja az interfészt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>
                <a:latin typeface="Courier (CE)" charset="0"/>
              </a:rPr>
              <a:t>I v = new A();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>
                <a:latin typeface="Courier (CE)" charset="0"/>
              </a:rPr>
              <a:t>J w = new B();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662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Interfész: típus</a:t>
            </a:r>
          </a:p>
        </p:txBody>
      </p:sp>
      <p:sp>
        <p:nvSpPr>
          <p:cNvPr id="2662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510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használhatók változódeklarációkban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használhatók formális paraméterek specifikációjában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egy interfész típusú formális paraméter: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megadható egy olyan aktuális paraméter, amely egy objektum, és amely osztálya (közvetlenül vagy közvetve) megvalósítja az interfészt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void m( I p ){...}      m(new A());</a:t>
            </a:r>
          </a:p>
          <a:p>
            <a:pPr marL="665163" lvl="1" indent="-257175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void n( J p ){...}      n(new B());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3"/>
            <a:ext cx="8837613" cy="1682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4000"/>
              <a:t>Ha egy változó (vagy formális paraméter) deklarált típusa (azaz statikus típusa) egy interfész, akkor</a:t>
            </a:r>
            <a:endParaRPr lang="en-GB" altLang="hu-HU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07325" cy="3959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dinamikus típusa egy azt megvalósító osztály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500"/>
              <a:t>csak ennyit használhatunk ki róla</a:t>
            </a:r>
            <a:endParaRPr lang="en-GB" altLang="hu-HU"/>
          </a:p>
          <a:p>
            <a:pPr marL="306388" indent="-306388" defTabSz="457200">
              <a:lnSpc>
                <a:spcPct val="80000"/>
              </a:lnSpc>
              <a:spcBef>
                <a:spcPts val="2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változóra olyan műveleteket használhatunk, amelyek az interfészben (közvetlenül vagy közvetve) definiálva vannak</a:t>
            </a:r>
            <a:endParaRPr lang="en-GB" altLang="hu-HU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533400" y="4114800"/>
            <a:ext cx="8015288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	</a:t>
            </a:r>
            <a:r>
              <a:rPr lang="en-GB" altLang="hu-HU" sz="2100" b="1">
                <a:latin typeface="Courier New" panose="02070309020205020404" pitchFamily="49" charset="0"/>
              </a:rPr>
              <a:t>void elemeketKiír( Enumeration e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	  while( e.hasMoreElements()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	    System.out.prinln(e.nextElement());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	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1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	Vector v;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	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100" b="1">
                <a:latin typeface="Courier New" panose="02070309020205020404" pitchFamily="49" charset="0"/>
              </a:rPr>
              <a:t>	elemeketKiír( v.elements() );</a:t>
            </a:r>
            <a:endParaRPr lang="en-GB" altLang="hu-HU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70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Interfészek megadása</a:t>
            </a:r>
          </a:p>
        </p:txBody>
      </p:sp>
      <p:sp>
        <p:nvSpPr>
          <p:cNvPr id="270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9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módosítószók:</a:t>
            </a:r>
          </a:p>
          <a:p>
            <a:pPr marL="665163" lvl="1" indent="-257175" defTabSz="457200">
              <a:spcBef>
                <a:spcPts val="8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b="1"/>
              <a:t>abstract</a:t>
            </a:r>
            <a:r>
              <a:rPr lang="en-GB" altLang="hu-HU"/>
              <a:t> (Automatikusan, azaz nincs hatása. Nem szokás.)</a:t>
            </a:r>
          </a:p>
          <a:p>
            <a:pPr marL="665163" lvl="1" indent="-257175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b="1"/>
              <a:t>public</a:t>
            </a:r>
            <a:r>
              <a:rPr lang="en-GB" altLang="hu-HU"/>
              <a:t> (Mint osztályoknál; több csomag esetén érdekes.)</a:t>
            </a:r>
          </a:p>
          <a:p>
            <a:pPr marL="306388" indent="-306388" defTabSz="457200">
              <a:spcBef>
                <a:spcPts val="19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kiterjesztés (öröklődés):</a:t>
            </a:r>
            <a:endParaRPr lang="en-GB" altLang="hu-HU"/>
          </a:p>
          <a:p>
            <a:pPr marL="665163" lvl="1" indent="-257175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extends után lista</a:t>
            </a:r>
          </a:p>
          <a:p>
            <a:pPr marL="306388" indent="-306388" defTabSz="457200">
              <a:spcBef>
                <a:spcPts val="19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példánymetódusok specifikációja és</a:t>
            </a:r>
            <a:br>
              <a:rPr lang="en-GB" altLang="hu-HU" sz="2800"/>
            </a:br>
            <a:r>
              <a:rPr lang="en-GB" altLang="hu-HU" sz="2800"/>
              <a:t>osztályszintű konstansok</a:t>
            </a:r>
            <a:endParaRPr lang="en-GB" altLang="hu-HU"/>
          </a:p>
          <a:p>
            <a:pPr marL="665163" lvl="1" indent="-257175" defTabSz="457200">
              <a:spcBef>
                <a:spcPts val="8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nem lehetnek benne üres konstansok</a:t>
            </a:r>
          </a:p>
          <a:p>
            <a:pPr marL="306388" indent="-306388" defTabSz="457200">
              <a:lnSpc>
                <a:spcPct val="60000"/>
              </a:lnSpc>
              <a:spcBef>
                <a:spcPts val="39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Az interfészek neve gyakran -ható, -hető</a:t>
            </a:r>
            <a:r>
              <a:rPr lang="en-GB" altLang="hu-HU"/>
              <a:t>   </a:t>
            </a:r>
            <a:r>
              <a:rPr lang="en-GB" altLang="hu-HU" sz="2800"/>
              <a:t>(azaz -able)</a:t>
            </a:r>
          </a:p>
          <a:p>
            <a:pPr marL="306388" indent="-306388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      </a:t>
            </a:r>
            <a:r>
              <a:rPr lang="en-GB" altLang="hu-HU" sz="2800" b="1">
                <a:latin typeface="Courier New" panose="02070309020205020404" pitchFamily="49" charset="0"/>
              </a:rPr>
              <a:t>Comparable,   Runnable   (Futtatható</a:t>
            </a:r>
            <a:r>
              <a:rPr lang="en-GB" altLang="hu-HU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Metódusok az interfészekben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használható módosítók: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abstract és public (automatikusan, nincs hatásuk)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használhatók: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protected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private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static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final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(native, synchronized)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74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Változódeklarációk az interfészekben</a:t>
            </a:r>
          </a:p>
        </p:txBody>
      </p:sp>
      <p:sp>
        <p:nvSpPr>
          <p:cNvPr id="274435" name="Rectangle 102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használható módosítók: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public final static (automatikusan, nincs hatásuk)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nem használhatók: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protected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private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(volatile, transient)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Interfészt megvalósító osztály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osztályban egy implements klóz,</a:t>
            </a:r>
            <a:br>
              <a:rPr lang="en-GB" altLang="hu-HU"/>
            </a:br>
            <a:r>
              <a:rPr lang="en-GB" altLang="hu-HU"/>
              <a:t>benne több interfész felsorolható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metódusok megvalósítása public kell, hogy legyen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konstansok specifikációját természetesen nem kell megismételni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78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Névütközés</a:t>
            </a:r>
          </a:p>
        </p:txBody>
      </p:sp>
      <p:sp>
        <p:nvSpPr>
          <p:cNvPr id="278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1513" y="1906588"/>
            <a:ext cx="7805737" cy="4360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változók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metódusok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öröklődés során újabb entitás ugyanazzal a névvel vagy szignatúrával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többszörös öröklődés során több helyről is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több helyről, de ugyanazt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80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Névütközések változódeklarációkban</a:t>
            </a:r>
          </a:p>
        </p:txBody>
      </p:sp>
      <p:sp>
        <p:nvSpPr>
          <p:cNvPr id="280579" name="Rectangle 102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elfedés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elérés minősítésen keresztül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többszörösen örökölt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ugyanaz több úton, akkor csak egy lesz belőle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másik, akkor a hivatkozásnál fel kell oldani a többértelműséget, különben fordítási hiba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826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7325" cy="720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Névütközések metódusoknál</a:t>
            </a:r>
          </a:p>
        </p:txBody>
      </p:sp>
      <p:sp>
        <p:nvSpPr>
          <p:cNvPr id="2826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67750" cy="67024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800"/>
              <a:t>lehet túlterhelés (különböző szignatúra)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800"/>
              <a:t>lehet felüldefiniálás, ha a szignatúra megegyezik;</a:t>
            </a:r>
            <a:br>
              <a:rPr lang="en-GB" altLang="hu-HU" sz="2800"/>
            </a:br>
            <a:r>
              <a:rPr lang="en-GB" altLang="hu-HU" sz="2800"/>
              <a:t>ilyenkor kell még (különben fordítási hiba):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500"/>
              <a:t>visszatérési típus egyenlősége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500"/>
              <a:t>a kiváltott kivételekre a szokásos kovariancia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500"/>
              <a:t>a hozzáférési kategóriára nincs korlátozás, hiszen minden public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800"/>
              <a:t>többszörös öröklés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500"/>
              <a:t>ha ugyanaz, akkor egyértelmű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500"/>
              <a:t>ha több ugyanolyan szignatúrájú, akkor a "legnagyobb közös osztó" ("azt" kell venni felüldefiniálásnál és megvalósításnál)</a:t>
            </a:r>
            <a:endParaRPr lang="en-GB" altLang="hu-HU"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3586" name="Rectangle 307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Főprogram</a:t>
            </a:r>
          </a:p>
        </p:txBody>
      </p:sp>
      <p:sp>
        <p:nvSpPr>
          <p:cNvPr id="323587" name="Text Box 3075"/>
          <p:cNvSpPr txBox="1">
            <a:spLocks noChangeArrowheads="1"/>
          </p:cNvSpPr>
          <p:nvPr/>
        </p:nvSpPr>
        <p:spPr bwMode="auto">
          <a:xfrm>
            <a:off x="533400" y="1143000"/>
            <a:ext cx="8286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						 </a:t>
            </a:r>
            <a:r>
              <a:rPr lang="en-US" altLang="hu-HU" sz="2800"/>
              <a:t>Alkalmazott.java</a:t>
            </a:r>
            <a:endParaRPr lang="hu-HU" altLang="hu-HU"/>
          </a:p>
        </p:txBody>
      </p:sp>
      <p:sp>
        <p:nvSpPr>
          <p:cNvPr id="323588" name="Line 3076"/>
          <p:cNvSpPr>
            <a:spLocks noChangeShapeType="1"/>
          </p:cNvSpPr>
          <p:nvPr/>
        </p:nvSpPr>
        <p:spPr bwMode="auto">
          <a:xfrm>
            <a:off x="1447800" y="2438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3589" name="Text Box 3077"/>
          <p:cNvSpPr txBox="1">
            <a:spLocks noChangeArrowheads="1"/>
          </p:cNvSpPr>
          <p:nvPr/>
        </p:nvSpPr>
        <p:spPr bwMode="auto">
          <a:xfrm>
            <a:off x="533400" y="2971800"/>
            <a:ext cx="82296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</a:t>
            </a:r>
            <a:r>
              <a:rPr lang="hu-HU" altLang="hu-HU" b="1">
                <a:latin typeface="Courier New" panose="02070309020205020404" pitchFamily="49" charset="0"/>
              </a:rPr>
              <a:t>static</a:t>
            </a:r>
            <a:r>
              <a:rPr lang="hu-HU" altLang="hu-HU">
                <a:latin typeface="Courier New" panose="02070309020205020404" pitchFamily="49" charset="0"/>
              </a:rPr>
              <a:t> void main( String[] args ){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new Alkalmazott();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  <a:p>
            <a:endParaRPr lang="hu-HU" altLang="hu-HU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hu-HU" altLang="hu-HU">
                <a:latin typeface="Courier New" panose="02070309020205020404" pitchFamily="49" charset="0"/>
              </a:rPr>
              <a:t>						   </a:t>
            </a:r>
            <a:r>
              <a:rPr lang="hu-HU" altLang="hu-HU" sz="2800"/>
              <a:t>Program.java</a:t>
            </a:r>
          </a:p>
          <a:p>
            <a:pPr>
              <a:lnSpc>
                <a:spcPct val="110000"/>
              </a:lnSpc>
            </a:pPr>
            <a:r>
              <a:rPr lang="hu-HU" altLang="hu-HU" sz="2800"/>
              <a:t>					</a:t>
            </a:r>
            <a:r>
              <a:rPr lang="hu-HU" altLang="hu-HU" b="1" i="1">
                <a:latin typeface="Courier New" panose="02070309020205020404" pitchFamily="49" charset="0"/>
              </a:rPr>
              <a:t>javac Program.java</a:t>
            </a:r>
          </a:p>
          <a:p>
            <a:pPr>
              <a:lnSpc>
                <a:spcPct val="110000"/>
              </a:lnSpc>
            </a:pPr>
            <a:r>
              <a:rPr lang="hu-HU" altLang="hu-HU" b="1" i="1">
                <a:latin typeface="Courier New" panose="02070309020205020404" pitchFamily="49" charset="0"/>
              </a:rPr>
              <a:t>					java Program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Készítsd el a Színezhető interfészt, mely műveleteket definiál szín lekérdezésére és beállítására. A SzínesPont és SzínesKör osztályok valósítsák meg ezt az interfészt.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28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Objektumok tárolása</a:t>
            </a:r>
          </a:p>
        </p:txBody>
      </p:sp>
      <p:sp>
        <p:nvSpPr>
          <p:cNvPr id="29286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Dinamikus memóriakezelés szükséges</a:t>
            </a:r>
          </a:p>
          <a:p>
            <a:r>
              <a:rPr lang="hu-HU" altLang="hu-HU"/>
              <a:t>Ada, C: mutatók (pointerek)</a:t>
            </a:r>
          </a:p>
          <a:p>
            <a:r>
              <a:rPr lang="hu-HU" altLang="hu-HU"/>
              <a:t>Java: referenciák</a:t>
            </a: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	</a:t>
            </a:r>
            <a:r>
              <a:rPr lang="hu-HU" altLang="hu-HU" b="1">
                <a:latin typeface="Courier New" panose="02070309020205020404" pitchFamily="49" charset="0"/>
              </a:rPr>
              <a:t>Alkalmazott a</a:t>
            </a:r>
            <a:r>
              <a:rPr lang="en-US" altLang="hu-HU" b="1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hu-HU"/>
              <a:t>	Az </a:t>
            </a:r>
            <a:r>
              <a:rPr lang="en-US" altLang="hu-HU">
                <a:latin typeface="Courier New" panose="02070309020205020404" pitchFamily="49" charset="0"/>
              </a:rPr>
              <a:t>a</a:t>
            </a:r>
            <a:r>
              <a:rPr lang="en-US" altLang="hu-HU"/>
              <a:t> változóban az objektum memóriabeli címét tároljuk. A deklaráció hatására nem jön létre objektum!</a:t>
            </a:r>
            <a:endParaRPr lang="hu-HU" alt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u-HU"/>
              <a:t>Objektumok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u-HU"/>
              <a:t>(Program) entitás: állapot és funkcionalitás</a:t>
            </a:r>
          </a:p>
          <a:p>
            <a:r>
              <a:rPr lang="en-US" altLang="hu-HU"/>
              <a:t>egyedi, zárt (interfész), konzisztencia</a:t>
            </a:r>
          </a:p>
          <a:p>
            <a:endParaRPr lang="en-US" altLang="hu-HU"/>
          </a:p>
          <a:p>
            <a:r>
              <a:rPr lang="en-US" altLang="hu-HU"/>
              <a:t>Attribútumok, események</a:t>
            </a:r>
          </a:p>
          <a:p>
            <a:r>
              <a:rPr lang="en-US" altLang="hu-HU"/>
              <a:t>Attribútum - változó (adattag)</a:t>
            </a:r>
          </a:p>
          <a:p>
            <a:r>
              <a:rPr lang="en-US" altLang="hu-HU"/>
              <a:t>Eseménykezelő </a:t>
            </a:r>
            <a:r>
              <a:rPr lang="en-US" altLang="hu-HU">
                <a:sym typeface="Symbol" panose="05050102010706020507" pitchFamily="18" charset="2"/>
              </a:rPr>
              <a:t>- alprogram (metódus)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389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altLang="hu-HU"/>
              <a:t>Objektum létrehozása</a:t>
            </a:r>
          </a:p>
        </p:txBody>
      </p:sp>
      <p:sp>
        <p:nvSpPr>
          <p:cNvPr id="293891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800600"/>
          </a:xfrm>
        </p:spPr>
        <p:txBody>
          <a:bodyPr/>
          <a:lstStyle/>
          <a:p>
            <a:r>
              <a:rPr lang="hu-HU" altLang="hu-HU"/>
              <a:t>Az </a:t>
            </a:r>
            <a:r>
              <a:rPr lang="hu-HU" altLang="hu-HU">
                <a:latin typeface="Courier New" panose="02070309020205020404" pitchFamily="49" charset="0"/>
              </a:rPr>
              <a:t>a</a:t>
            </a:r>
            <a:r>
              <a:rPr lang="hu-HU" altLang="hu-HU"/>
              <a:t> változóhoz objektum hozzárendelése</a:t>
            </a: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	</a:t>
            </a:r>
            <a:r>
              <a:rPr lang="hu-HU" altLang="hu-HU" b="1">
                <a:latin typeface="Courier New" panose="02070309020205020404" pitchFamily="49" charset="0"/>
              </a:rPr>
              <a:t>a = new Alkalmazott();</a:t>
            </a:r>
            <a:endParaRPr lang="hu-HU" altLang="hu-HU"/>
          </a:p>
          <a:p>
            <a:r>
              <a:rPr lang="hu-HU" altLang="hu-HU"/>
              <a:t>Példányosítás: valamilyen osztályból a </a:t>
            </a:r>
            <a:r>
              <a:rPr lang="hu-HU" altLang="hu-HU" b="1">
                <a:latin typeface="Courier New" panose="02070309020205020404" pitchFamily="49" charset="0"/>
              </a:rPr>
              <a:t>new</a:t>
            </a:r>
            <a:r>
              <a:rPr lang="hu-HU" altLang="hu-HU" b="1"/>
              <a:t> </a:t>
            </a:r>
            <a:r>
              <a:rPr lang="hu-HU" altLang="hu-HU"/>
              <a:t>operátorral (memóriafoglalás a mellékhatás, a kezdőcím a kifejezés értéke)</a:t>
            </a: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	</a:t>
            </a:r>
            <a:r>
              <a:rPr lang="hu-HU" altLang="hu-HU" b="1">
                <a:latin typeface="Courier New" panose="02070309020205020404" pitchFamily="49" charset="0"/>
              </a:rPr>
              <a:t>new Alkalmazott()</a:t>
            </a:r>
            <a:endParaRPr lang="hu-HU" altLang="hu-HU"/>
          </a:p>
          <a:p>
            <a:r>
              <a:rPr lang="hu-HU" altLang="hu-HU"/>
              <a:t>Az </a:t>
            </a:r>
            <a:r>
              <a:rPr lang="hu-HU" altLang="hu-HU" b="1">
                <a:latin typeface="Courier New" panose="02070309020205020404" pitchFamily="49" charset="0"/>
              </a:rPr>
              <a:t>a</a:t>
            </a:r>
            <a:r>
              <a:rPr lang="hu-HU" altLang="hu-HU"/>
              <a:t> referencia a </a:t>
            </a:r>
            <a:r>
              <a:rPr lang="hu-HU" altLang="hu-HU" b="1">
                <a:latin typeface="Courier New" panose="02070309020205020404" pitchFamily="49" charset="0"/>
              </a:rPr>
              <a:t>new</a:t>
            </a:r>
            <a:r>
              <a:rPr lang="hu-HU" altLang="hu-HU"/>
              <a:t> operátorral létrehozott </a:t>
            </a:r>
            <a:r>
              <a:rPr lang="en-US" altLang="hu-HU"/>
              <a:t>“</a:t>
            </a:r>
            <a:r>
              <a:rPr lang="hu-HU" altLang="hu-HU"/>
              <a:t>objektumra mutat”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69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29696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Készíts főprogramot a Pont osztályhoz. Hozz létre benne egy Pont objektumot.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Metódus meghívása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62087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371600" y="3505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22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en-US" altLang="hu-HU" b="1">
                <a:latin typeface="Courier New" panose="02070309020205020404" pitchFamily="49" charset="0"/>
              </a:rPr>
              <a:t>    a.fizet</a:t>
            </a:r>
            <a:r>
              <a:rPr lang="hu-HU" altLang="hu-HU" b="1">
                <a:latin typeface="Courier New" panose="02070309020205020404" pitchFamily="49" charset="0"/>
              </a:rPr>
              <a:t>é</a:t>
            </a:r>
            <a:r>
              <a:rPr lang="en-US" altLang="hu-HU" b="1">
                <a:latin typeface="Courier New" panose="02070309020205020404" pitchFamily="49" charset="0"/>
              </a:rPr>
              <a:t>stEmel(40000);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Metódus meghívása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86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  <a:r>
              <a:rPr lang="en-US" altLang="hu-HU" b="1">
                <a:latin typeface="Courier New" panose="02070309020205020404" pitchFamily="49" charset="0"/>
              </a:rPr>
              <a:t>public</a:t>
            </a:r>
            <a:r>
              <a:rPr lang="en-US" altLang="hu-HU">
                <a:latin typeface="Courier New" panose="02070309020205020404" pitchFamily="49" charset="0"/>
              </a:rPr>
              <a:t>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1371600" y="3505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22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en-US" altLang="hu-HU" b="1">
                <a:latin typeface="Courier New" panose="02070309020205020404" pitchFamily="49" charset="0"/>
              </a:rPr>
              <a:t>    a.fizet</a:t>
            </a:r>
            <a:r>
              <a:rPr lang="hu-HU" altLang="hu-HU" b="1">
                <a:latin typeface="Courier New" panose="02070309020205020404" pitchFamily="49" charset="0"/>
              </a:rPr>
              <a:t>é</a:t>
            </a:r>
            <a:r>
              <a:rPr lang="en-US" altLang="hu-HU" b="1">
                <a:latin typeface="Courier New" panose="02070309020205020404" pitchFamily="49" charset="0"/>
              </a:rPr>
              <a:t>stEmel(40000);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Adattag elérése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86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int fizetés;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public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371600" y="3505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a.fizet</a:t>
            </a:r>
            <a:r>
              <a:rPr lang="hu-HU" altLang="hu-HU" b="1">
                <a:latin typeface="Courier New" panose="02070309020205020404" pitchFamily="49" charset="0"/>
              </a:rPr>
              <a:t>é</a:t>
            </a:r>
            <a:r>
              <a:rPr lang="en-US" altLang="hu-HU" b="1">
                <a:latin typeface="Courier New" panose="02070309020205020404" pitchFamily="49" charset="0"/>
              </a:rPr>
              <a:t>s = 200000;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</a:t>
            </a:r>
            <a:r>
              <a:rPr lang="en-US" altLang="hu-HU">
                <a:latin typeface="Courier New" panose="02070309020205020404" pitchFamily="49" charset="0"/>
              </a:rPr>
              <a:t>a.fizet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stEmel(40000);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Adattag elérése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86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  <a:r>
              <a:rPr lang="en-US" altLang="hu-HU" b="1">
                <a:latin typeface="Courier New" panose="02070309020205020404" pitchFamily="49" charset="0"/>
              </a:rPr>
              <a:t>public</a:t>
            </a:r>
            <a:r>
              <a:rPr lang="en-US" altLang="hu-HU">
                <a:latin typeface="Courier New" panose="02070309020205020404" pitchFamily="49" charset="0"/>
              </a:rPr>
              <a:t> int fizetés;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public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371600" y="3505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a.fizet</a:t>
            </a:r>
            <a:r>
              <a:rPr lang="hu-HU" altLang="hu-HU" b="1">
                <a:latin typeface="Courier New" panose="02070309020205020404" pitchFamily="49" charset="0"/>
              </a:rPr>
              <a:t>é</a:t>
            </a:r>
            <a:r>
              <a:rPr lang="en-US" altLang="hu-HU" b="1">
                <a:latin typeface="Courier New" panose="02070309020205020404" pitchFamily="49" charset="0"/>
              </a:rPr>
              <a:t>s = 200000;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</a:t>
            </a:r>
            <a:r>
              <a:rPr lang="en-US" altLang="hu-HU">
                <a:latin typeface="Courier New" panose="02070309020205020404" pitchFamily="49" charset="0"/>
              </a:rPr>
              <a:t>a.fizet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stEmel(40000);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79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2979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Állítsd be a létrehozott Pont koordinátáit, told el a definiált metódussal, végül írd ki a képernyőre a koordináták új értékét.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Adattagok definiálása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r>
              <a:rPr lang="hu-HU" altLang="hu-HU"/>
              <a:t>Adattag </a:t>
            </a:r>
            <a:r>
              <a:rPr lang="en-US" altLang="hu-HU"/>
              <a:t>=</a:t>
            </a:r>
            <a:r>
              <a:rPr lang="hu-HU" altLang="hu-HU"/>
              <a:t> példányváltozó</a:t>
            </a:r>
          </a:p>
          <a:p>
            <a:r>
              <a:rPr lang="hu-HU" altLang="hu-HU"/>
              <a:t>Adattag megadása - változódeklaráció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76692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  <a:r>
              <a:rPr lang="en-US" altLang="hu-HU" b="1">
                <a:latin typeface="Courier New" panose="02070309020205020404" pitchFamily="49" charset="0"/>
              </a:rPr>
              <a:t>int fizetés;</a:t>
            </a:r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  public void fizetéstBe</a:t>
            </a:r>
            <a:r>
              <a:rPr lang="hu-HU" altLang="hu-HU">
                <a:latin typeface="Courier New" panose="02070309020205020404" pitchFamily="49" charset="0"/>
              </a:rPr>
              <a:t>á</a:t>
            </a:r>
            <a:r>
              <a:rPr lang="en-US" altLang="hu-HU">
                <a:latin typeface="Courier New" panose="02070309020205020404" pitchFamily="49" charset="0"/>
              </a:rPr>
              <a:t>ll</a:t>
            </a:r>
            <a:r>
              <a:rPr lang="hu-HU" altLang="hu-HU">
                <a:latin typeface="Courier New" panose="02070309020205020404" pitchFamily="49" charset="0"/>
              </a:rPr>
              <a:t>ít</a:t>
            </a:r>
            <a:r>
              <a:rPr lang="en-US" altLang="hu-HU">
                <a:latin typeface="Courier New" panose="02070309020205020404" pitchFamily="49" charset="0"/>
              </a:rPr>
              <a:t>( ... ){...}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public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Adattagok inicializálása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76692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  <a:r>
              <a:rPr lang="en-US" altLang="hu-HU" b="1">
                <a:latin typeface="Courier New" panose="02070309020205020404" pitchFamily="49" charset="0"/>
              </a:rPr>
              <a:t>int fizetés = 200000;</a:t>
            </a:r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  public void fizetéstBe</a:t>
            </a:r>
            <a:r>
              <a:rPr lang="hu-HU" altLang="hu-HU">
                <a:latin typeface="Courier New" panose="02070309020205020404" pitchFamily="49" charset="0"/>
              </a:rPr>
              <a:t>á</a:t>
            </a:r>
            <a:r>
              <a:rPr lang="en-US" altLang="hu-HU">
                <a:latin typeface="Courier New" panose="02070309020205020404" pitchFamily="49" charset="0"/>
              </a:rPr>
              <a:t>ll</a:t>
            </a:r>
            <a:r>
              <a:rPr lang="hu-HU" altLang="hu-HU">
                <a:latin typeface="Courier New" panose="02070309020205020404" pitchFamily="49" charset="0"/>
              </a:rPr>
              <a:t>ít</a:t>
            </a:r>
            <a:r>
              <a:rPr lang="en-US" altLang="hu-HU">
                <a:latin typeface="Courier New" panose="02070309020205020404" pitchFamily="49" charset="0"/>
              </a:rPr>
              <a:t>( ... ){...}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public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295400" y="4343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3400" y="4575175"/>
            <a:ext cx="822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  a.fizet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stEmel(40000);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Adattagok automatikus inicializálása: példa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6692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  <a:r>
              <a:rPr lang="en-US" altLang="hu-HU" b="1">
                <a:latin typeface="Courier New" panose="02070309020205020404" pitchFamily="49" charset="0"/>
              </a:rPr>
              <a:t>int fizetés;</a:t>
            </a:r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  public void fizetéstBe</a:t>
            </a:r>
            <a:r>
              <a:rPr lang="hu-HU" altLang="hu-HU">
                <a:latin typeface="Courier New" panose="02070309020205020404" pitchFamily="49" charset="0"/>
              </a:rPr>
              <a:t>á</a:t>
            </a:r>
            <a:r>
              <a:rPr lang="en-US" altLang="hu-HU">
                <a:latin typeface="Courier New" panose="02070309020205020404" pitchFamily="49" charset="0"/>
              </a:rPr>
              <a:t>ll</a:t>
            </a:r>
            <a:r>
              <a:rPr lang="hu-HU" altLang="hu-HU">
                <a:latin typeface="Courier New" panose="02070309020205020404" pitchFamily="49" charset="0"/>
              </a:rPr>
              <a:t>ít</a:t>
            </a:r>
            <a:r>
              <a:rPr lang="en-US" altLang="hu-HU">
                <a:latin typeface="Courier New" panose="02070309020205020404" pitchFamily="49" charset="0"/>
              </a:rPr>
              <a:t>( ... ){...}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public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295400" y="4343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400" y="4575175"/>
            <a:ext cx="822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  a.fizet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stEmel(40000);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84325" y="3584575"/>
            <a:ext cx="584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800"/>
              <a:t>Olyan, mint:	</a:t>
            </a:r>
            <a:r>
              <a:rPr lang="hu-HU" altLang="hu-HU"/>
              <a:t>	</a:t>
            </a:r>
            <a:r>
              <a:rPr lang="hu-HU" altLang="hu-HU" b="1">
                <a:latin typeface="Courier New" panose="02070309020205020404" pitchFamily="49" charset="0"/>
              </a:rPr>
              <a:t>int fizetés</a:t>
            </a:r>
            <a:r>
              <a:rPr lang="en-US" altLang="hu-HU" b="1">
                <a:latin typeface="Courier New" panose="02070309020205020404" pitchFamily="49" charset="0"/>
              </a:rPr>
              <a:t> = 0;</a:t>
            </a:r>
            <a:endParaRPr lang="hu-HU" alt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u-HU"/>
              <a:t>Példa objektumokra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381000" y="2133600"/>
            <a:ext cx="3733800" cy="42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953000" y="2209800"/>
            <a:ext cx="3886200" cy="4114800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>
              <a:solidFill>
                <a:srgbClr val="DDDDDD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791200" y="1295400"/>
            <a:ext cx="219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>
                <a:solidFill>
                  <a:srgbClr val="DDDDDD"/>
                </a:solidFill>
              </a:rPr>
              <a:t>Alkalmazott</a:t>
            </a:r>
            <a:endParaRPr lang="en-US" altLang="hu-HU">
              <a:solidFill>
                <a:srgbClr val="DDDDDD"/>
              </a:solidFill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52600" y="13716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 sz="3200"/>
              <a:t>Kör</a:t>
            </a:r>
            <a:endParaRPr lang="en-US" altLang="hu-HU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2000" y="2514600"/>
            <a:ext cx="1462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x-koord: 0</a:t>
            </a:r>
          </a:p>
          <a:p>
            <a:r>
              <a:rPr lang="en-US" altLang="hu-HU"/>
              <a:t>y-coord: 0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33528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Sugár: 1 egység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62000" y="3810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Terület: 3.1415926...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62000" y="4530725"/>
            <a:ext cx="2286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hu-HU"/>
              <a:t>Nagyít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Kicsinyít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Eltol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334000" y="2590800"/>
            <a:ext cx="2474913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Név: Gipsz Jakab</a:t>
            </a:r>
          </a:p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Munkahely: ELTE</a:t>
            </a:r>
          </a:p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Fizetés: 200e Ft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334000" y="4648200"/>
            <a:ext cx="1771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FizetéstEmel</a:t>
            </a:r>
          </a:p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FeladatotAd</a:t>
            </a:r>
            <a:endParaRPr lang="en-US" altLang="hu-H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hu-HU" altLang="hu-HU"/>
              <a:t>Adattagok automatikus inicializálása: implicit kezdőérték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648200"/>
          </a:xfrm>
        </p:spPr>
        <p:txBody>
          <a:bodyPr/>
          <a:lstStyle/>
          <a:p>
            <a:r>
              <a:rPr lang="hu-HU" altLang="hu-HU"/>
              <a:t>Példányváltozók esetén történik</a:t>
            </a:r>
          </a:p>
          <a:p>
            <a:pPr lvl="1"/>
            <a:r>
              <a:rPr lang="hu-HU" altLang="hu-HU"/>
              <a:t>alprogram lokális változójára nincs (fordítási hibát okoz, ha előzetes értékadás nélkül próbáljuk használni</a:t>
            </a:r>
            <a:r>
              <a:rPr lang="en-US" altLang="hu-HU"/>
              <a:t>!</a:t>
            </a:r>
            <a:r>
              <a:rPr lang="hu-HU" altLang="hu-HU"/>
              <a:t>)</a:t>
            </a:r>
          </a:p>
          <a:p>
            <a:pPr lvl="1"/>
            <a:r>
              <a:rPr lang="hu-HU" altLang="hu-HU"/>
              <a:t>példányváltozók esetén nehéz lenne betartani ezt a szabályt, ezért inicializál automatikusan</a:t>
            </a:r>
          </a:p>
          <a:p>
            <a:r>
              <a:rPr lang="hu-HU" altLang="hu-HU"/>
              <a:t>Pl. szám típusok esetén nulla (</a:t>
            </a:r>
            <a:r>
              <a:rPr lang="en-US" altLang="hu-HU" b="1">
                <a:latin typeface="Courier New" panose="02070309020205020404" pitchFamily="49" charset="0"/>
              </a:rPr>
              <a:t>0</a:t>
            </a:r>
            <a:r>
              <a:rPr lang="en-US" altLang="hu-HU"/>
              <a:t> vagy </a:t>
            </a:r>
            <a:r>
              <a:rPr lang="en-US" altLang="hu-HU" b="1">
                <a:latin typeface="Courier New" panose="02070309020205020404" pitchFamily="49" charset="0"/>
              </a:rPr>
              <a:t>0.0</a:t>
            </a:r>
            <a:r>
              <a:rPr lang="hu-HU" altLang="hu-HU"/>
              <a:t>), boolean esetén </a:t>
            </a:r>
            <a:r>
              <a:rPr lang="hu-HU" altLang="hu-HU" b="1">
                <a:latin typeface="Courier New" panose="02070309020205020404" pitchFamily="49" charset="0"/>
              </a:rPr>
              <a:t>false</a:t>
            </a:r>
            <a:r>
              <a:rPr lang="hu-HU" altLang="hu-HU"/>
              <a:t>, char esetén</a:t>
            </a:r>
            <a:r>
              <a:rPr lang="en-US" altLang="hu-HU"/>
              <a:t> </a:t>
            </a:r>
            <a:r>
              <a:rPr lang="en-US" altLang="hu-HU" b="1">
                <a:latin typeface="Courier New" panose="02070309020205020404" pitchFamily="49" charset="0"/>
              </a:rPr>
              <a:t>\u0000</a:t>
            </a:r>
            <a:endParaRPr lang="hu-HU" altLang="hu-HU"/>
          </a:p>
          <a:p>
            <a:r>
              <a:rPr lang="hu-HU" altLang="hu-HU"/>
              <a:t>Nem illik kihasználni</a:t>
            </a:r>
            <a:r>
              <a:rPr lang="en-US" altLang="hu-HU"/>
              <a:t>!</a:t>
            </a:r>
            <a:endParaRPr lang="hu-HU" altLang="hu-H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Feladat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A Pont osztályban az x és y adattagokat explicit inicializáld 0-ra!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Adattagok definiálása: példák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/>
              <a:t>int fizetés=200000, pótlékok, levonások=fizetés</a:t>
            </a:r>
            <a:r>
              <a:rPr lang="en-US" altLang="hu-HU"/>
              <a:t>/4;</a:t>
            </a:r>
          </a:p>
          <a:p>
            <a:pPr>
              <a:buFontTx/>
              <a:buNone/>
            </a:pPr>
            <a:endParaRPr lang="en-US" altLang="hu-HU"/>
          </a:p>
          <a:p>
            <a:pPr>
              <a:buFontTx/>
              <a:buNone/>
            </a:pPr>
            <a:r>
              <a:rPr lang="en-US" altLang="hu-HU"/>
              <a:t>L</a:t>
            </a:r>
            <a:r>
              <a:rPr lang="hu-HU" altLang="hu-HU"/>
              <a:t>áthatóság változtatása</a:t>
            </a:r>
            <a:r>
              <a:rPr lang="en-US" altLang="hu-HU"/>
              <a:t>:</a:t>
            </a:r>
          </a:p>
          <a:p>
            <a:pPr>
              <a:buFontTx/>
              <a:buNone/>
            </a:pPr>
            <a:r>
              <a:rPr lang="en-US" altLang="hu-HU"/>
              <a:t>		</a:t>
            </a:r>
            <a:r>
              <a:rPr lang="en-US" altLang="hu-HU" b="1"/>
              <a:t>public</a:t>
            </a:r>
            <a:r>
              <a:rPr lang="en-US" altLang="hu-HU"/>
              <a:t> int fi</a:t>
            </a:r>
            <a:r>
              <a:rPr lang="hu-HU" altLang="hu-HU"/>
              <a:t>zetés</a:t>
            </a:r>
            <a:r>
              <a:rPr lang="en-US" altLang="hu-HU"/>
              <a:t> = 200000;</a:t>
            </a:r>
          </a:p>
          <a:p>
            <a:pPr>
              <a:buFontTx/>
              <a:buNone/>
            </a:pPr>
            <a:endParaRPr lang="en-US" altLang="hu-HU"/>
          </a:p>
          <a:p>
            <a:pPr>
              <a:buFontTx/>
              <a:buNone/>
            </a:pPr>
            <a:r>
              <a:rPr lang="en-US" altLang="hu-HU"/>
              <a:t>Nem m</a:t>
            </a:r>
            <a:r>
              <a:rPr lang="hu-HU" altLang="hu-HU"/>
              <a:t>ódosítható értékű változók</a:t>
            </a:r>
            <a:r>
              <a:rPr lang="en-US" altLang="hu-HU"/>
              <a:t> (“konstansok”)</a:t>
            </a:r>
          </a:p>
          <a:p>
            <a:pPr>
              <a:buFontTx/>
              <a:buNone/>
            </a:pPr>
            <a:r>
              <a:rPr lang="en-US" altLang="hu-HU"/>
              <a:t>		</a:t>
            </a:r>
            <a:r>
              <a:rPr lang="en-US" altLang="hu-HU" b="1"/>
              <a:t>final</a:t>
            </a:r>
            <a:r>
              <a:rPr lang="en-US" altLang="hu-HU"/>
              <a:t> double AD</a:t>
            </a:r>
            <a:r>
              <a:rPr lang="hu-HU" altLang="hu-HU"/>
              <a:t>ÓKULCS</a:t>
            </a:r>
            <a:r>
              <a:rPr lang="en-US" altLang="hu-HU"/>
              <a:t> = 25;</a:t>
            </a:r>
            <a:endParaRPr lang="hu-HU" altLang="hu-H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r>
              <a:rPr lang="hu-HU" altLang="hu-HU"/>
              <a:t>Hivatkozás példányváltozókra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153400" cy="59436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public class Alkalmazott {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public int fizetés;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public void fizetéstEmel( int mennyivel )</a:t>
            </a:r>
            <a:r>
              <a:rPr lang="en-US" altLang="hu-HU" sz="20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</a:t>
            </a:r>
            <a:r>
              <a:rPr lang="en-US" altLang="hu-HU" sz="2000" b="1">
                <a:latin typeface="Courier New" panose="02070309020205020404" pitchFamily="49" charset="0"/>
              </a:rPr>
              <a:t>fizet</a:t>
            </a:r>
            <a:r>
              <a:rPr lang="hu-HU" altLang="hu-HU" sz="2000" b="1">
                <a:latin typeface="Courier New" panose="02070309020205020404" pitchFamily="49" charset="0"/>
              </a:rPr>
              <a:t>és</a:t>
            </a:r>
            <a:r>
              <a:rPr lang="hu-HU" altLang="hu-HU" sz="2000">
                <a:latin typeface="Courier New" panose="02070309020205020404" pitchFamily="49" charset="0"/>
              </a:rPr>
              <a:t> </a:t>
            </a:r>
            <a:r>
              <a:rPr lang="en-US" altLang="hu-HU" sz="2000">
                <a:latin typeface="Courier New" panose="02070309020205020404" pitchFamily="49" charset="0"/>
              </a:rPr>
              <a:t>+= mennyivel;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public boolean többetKeresMint(Alkalmazott m</a:t>
            </a:r>
            <a:r>
              <a:rPr lang="hu-HU" altLang="hu-HU" sz="2000">
                <a:latin typeface="Courier New" panose="02070309020205020404" pitchFamily="49" charset="0"/>
              </a:rPr>
              <a:t>á</a:t>
            </a:r>
            <a:r>
              <a:rPr lang="en-US" altLang="hu-HU" sz="2000">
                <a:latin typeface="Courier New" panose="02070309020205020404" pitchFamily="49" charset="0"/>
              </a:rPr>
              <a:t>sik){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return </a:t>
            </a:r>
            <a:r>
              <a:rPr lang="en-US" altLang="hu-HU" sz="2000" b="1">
                <a:latin typeface="Courier New" panose="02070309020205020404" pitchFamily="49" charset="0"/>
              </a:rPr>
              <a:t>fizet</a:t>
            </a:r>
            <a:r>
              <a:rPr lang="hu-HU" altLang="hu-HU" sz="2000" b="1">
                <a:latin typeface="Courier New" panose="02070309020205020404" pitchFamily="49" charset="0"/>
              </a:rPr>
              <a:t>és</a:t>
            </a:r>
            <a:r>
              <a:rPr lang="hu-HU" altLang="hu-HU" sz="2000">
                <a:latin typeface="Courier New" panose="02070309020205020404" pitchFamily="49" charset="0"/>
              </a:rPr>
              <a:t> &gt; </a:t>
            </a:r>
            <a:r>
              <a:rPr lang="hu-HU" altLang="hu-HU" sz="2000" b="1">
                <a:latin typeface="Courier New" panose="02070309020205020404" pitchFamily="49" charset="0"/>
              </a:rPr>
              <a:t>másik.fizetés</a:t>
            </a:r>
            <a:r>
              <a:rPr lang="hu-HU" altLang="hu-HU" sz="2000">
                <a:latin typeface="Courier New" panose="02070309020205020404" pitchFamily="49" charset="0"/>
              </a:rPr>
              <a:t>;</a:t>
            </a:r>
            <a:endParaRPr lang="en-US" altLang="hu-HU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hu-HU" altLang="hu-HU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public class Program {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</a:t>
            </a:r>
            <a:r>
              <a:rPr lang="hu-HU" altLang="hu-HU" sz="2000">
                <a:latin typeface="Courier New" panose="02070309020205020404" pitchFamily="49" charset="0"/>
              </a:rPr>
              <a:t>Alkalmazott a </a:t>
            </a:r>
            <a:r>
              <a:rPr lang="en-US" altLang="hu-HU" sz="2000">
                <a:latin typeface="Courier New" panose="02070309020205020404" pitchFamily="49" charset="0"/>
              </a:rPr>
              <a:t>= new Alkalmazott();</a:t>
            </a:r>
          </a:p>
          <a:p>
            <a:pPr>
              <a:buFontTx/>
              <a:buNone/>
            </a:pPr>
            <a:r>
              <a:rPr lang="en-US" altLang="hu-HU" sz="2000" b="1">
                <a:latin typeface="Courier New" panose="02070309020205020404" pitchFamily="49" charset="0"/>
              </a:rPr>
              <a:t>    a.fizet</a:t>
            </a:r>
            <a:r>
              <a:rPr lang="hu-HU" altLang="hu-HU" sz="2000" b="1">
                <a:latin typeface="Courier New" panose="02070309020205020404" pitchFamily="49" charset="0"/>
              </a:rPr>
              <a:t>é</a:t>
            </a:r>
            <a:r>
              <a:rPr lang="en-US" altLang="hu-HU" sz="2000" b="1">
                <a:latin typeface="Courier New" panose="02070309020205020404" pitchFamily="49" charset="0"/>
              </a:rPr>
              <a:t>s = 200000;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791200" y="1066800"/>
            <a:ext cx="30480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/>
              <a:t>Osztálydefiníción belül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477000" y="3200400"/>
            <a:ext cx="1905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/>
              <a:t>más objektum adattagjára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553200" y="2133600"/>
            <a:ext cx="2209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/>
              <a:t>„saját</a:t>
            </a:r>
            <a:r>
              <a:rPr lang="en-US" altLang="hu-HU"/>
              <a:t>” adattagra</a:t>
            </a:r>
            <a:endParaRPr lang="hu-HU" altLang="hu-HU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09600" y="4419600"/>
            <a:ext cx="5486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638800" y="6096000"/>
            <a:ext cx="2209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/>
              <a:t>Más osztályban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315200" y="4572000"/>
            <a:ext cx="1828800" cy="9461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800"/>
              <a:t>Min</a:t>
            </a:r>
            <a:r>
              <a:rPr lang="en-US" altLang="hu-HU" sz="2800"/>
              <a:t>ősített név</a:t>
            </a:r>
            <a:endParaRPr lang="hu-HU" altLang="hu-HU"/>
          </a:p>
        </p:txBody>
      </p:sp>
      <p:cxnSp>
        <p:nvCxnSpPr>
          <p:cNvPr id="33807" name="AutoShape 15"/>
          <p:cNvCxnSpPr>
            <a:cxnSpLocks noChangeShapeType="1"/>
            <a:stCxn id="33802" idx="0"/>
            <a:endCxn id="33798" idx="3"/>
          </p:cNvCxnSpPr>
          <p:nvPr/>
        </p:nvCxnSpPr>
        <p:spPr bwMode="auto">
          <a:xfrm rot="16200000">
            <a:off x="7825581" y="4015582"/>
            <a:ext cx="960437" cy="152400"/>
          </a:xfrm>
          <a:prstGeom prst="curvedConnector4">
            <a:avLst>
              <a:gd name="adj1" fmla="val 28593"/>
              <a:gd name="adj2" fmla="val 326037"/>
            </a:avLst>
          </a:prstGeom>
          <a:noFill/>
          <a:ln w="635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2"/>
            <a:endCxn id="33801" idx="3"/>
          </p:cNvCxnSpPr>
          <p:nvPr/>
        </p:nvCxnSpPr>
        <p:spPr bwMode="auto">
          <a:xfrm rot="5400000">
            <a:off x="7635875" y="5730875"/>
            <a:ext cx="806450" cy="381000"/>
          </a:xfrm>
          <a:prstGeom prst="curvedConnector2">
            <a:avLst/>
          </a:prstGeom>
          <a:noFill/>
          <a:ln w="603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Metódusok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4876800"/>
          </a:xfrm>
        </p:spPr>
        <p:txBody>
          <a:bodyPr/>
          <a:lstStyle/>
          <a:p>
            <a:r>
              <a:rPr lang="hu-HU" altLang="hu-HU"/>
              <a:t>Metódus: alprogram, amely egy objektumhoz van kapcsolva</a:t>
            </a:r>
          </a:p>
          <a:p>
            <a:r>
              <a:rPr lang="hu-HU" altLang="hu-HU"/>
              <a:t>Az „első paraméter” az objektum </a:t>
            </a:r>
          </a:p>
          <a:p>
            <a:r>
              <a:rPr lang="hu-HU" altLang="hu-HU"/>
              <a:t>Például	Javában	</a:t>
            </a:r>
            <a:r>
              <a:rPr lang="hu-HU" altLang="hu-HU" sz="2800" b="1">
                <a:latin typeface="Courier New" panose="02070309020205020404" pitchFamily="49" charset="0"/>
              </a:rPr>
              <a:t>a.többetKeresMint(b)</a:t>
            </a:r>
            <a:endParaRPr lang="hu-HU" altLang="hu-HU" sz="2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/>
              <a:t>			Adában	</a:t>
            </a:r>
            <a:r>
              <a:rPr lang="hu-HU" altLang="hu-HU" sz="2800" b="1">
                <a:latin typeface="Courier New" panose="02070309020205020404" pitchFamily="49" charset="0"/>
              </a:rPr>
              <a:t>többetKeresMint(a,b)</a:t>
            </a:r>
            <a:endParaRPr lang="hu-HU" altLang="hu-HU" sz="2800">
              <a:latin typeface="Courier New" panose="02070309020205020404" pitchFamily="49" charset="0"/>
            </a:endParaRPr>
          </a:p>
          <a:p>
            <a:r>
              <a:rPr lang="hu-HU" altLang="hu-HU"/>
              <a:t>Üzenetküldéses szintaxis</a:t>
            </a:r>
          </a:p>
          <a:p>
            <a:r>
              <a:rPr lang="hu-HU" altLang="hu-HU"/>
              <a:t>Mellékhatásos függvény</a:t>
            </a:r>
          </a:p>
          <a:p>
            <a:pPr lvl="1"/>
            <a:r>
              <a:rPr lang="hu-HU" altLang="hu-HU"/>
              <a:t>eljárás: </a:t>
            </a:r>
            <a:r>
              <a:rPr lang="hu-HU" altLang="hu-HU" b="1">
                <a:latin typeface="Courier New" panose="02070309020205020404" pitchFamily="49" charset="0"/>
              </a:rPr>
              <a:t>void</a:t>
            </a:r>
            <a:r>
              <a:rPr lang="hu-HU" altLang="hu-HU"/>
              <a:t> visszatérési érték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Metódusok definíciója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hu-HU" altLang="hu-HU"/>
              <a:t>Fejből (specifikációból) és törzsből áll</a:t>
            </a:r>
          </a:p>
          <a:p>
            <a:pPr>
              <a:buFontTx/>
              <a:buNone/>
            </a:pPr>
            <a:r>
              <a:rPr lang="hu-HU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public void fizetéstEmel( int mennyivel )</a:t>
            </a:r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fizet</a:t>
            </a:r>
            <a:r>
              <a:rPr lang="hu-HU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és </a:t>
            </a:r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+= mennyivel;</a:t>
            </a:r>
          </a:p>
          <a:p>
            <a:pPr>
              <a:buFontTx/>
              <a:buNone/>
            </a:pPr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hu-HU" altLang="hu-HU"/>
              <a:t>Fej: módosítók, a visszatérési érték típusa, azonosító név, paraméterlista, </a:t>
            </a:r>
            <a:r>
              <a:rPr lang="hu-HU" altLang="hu-HU">
                <a:solidFill>
                  <a:schemeClr val="folHlink"/>
                </a:solidFill>
              </a:rPr>
              <a:t>ellenőrzött kivételek</a:t>
            </a:r>
          </a:p>
          <a:p>
            <a:r>
              <a:rPr lang="hu-HU" altLang="hu-HU"/>
              <a:t>Paraméterlista: </a:t>
            </a:r>
            <a:r>
              <a:rPr lang="hu-HU" altLang="hu-HU">
                <a:latin typeface="Courier New" panose="02070309020205020404" pitchFamily="49" charset="0"/>
              </a:rPr>
              <a:t>(int x, int y, char c)</a:t>
            </a:r>
            <a:endParaRPr lang="hu-HU" altLang="hu-HU"/>
          </a:p>
          <a:p>
            <a:r>
              <a:rPr lang="hu-HU" altLang="hu-HU"/>
              <a:t>Szignatúra: azonosító, paraméterek típusa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void </a:t>
            </a:r>
            <a:r>
              <a:rPr lang="hu-HU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fizetéstEmel(</a:t>
            </a:r>
            <a:r>
              <a:rPr lang="hu-HU" altLang="hu-HU" sz="2800" b="1">
                <a:latin typeface="Courier New" panose="02070309020205020404" pitchFamily="49" charset="0"/>
              </a:rPr>
              <a:t> </a:t>
            </a:r>
            <a:r>
              <a:rPr lang="hu-HU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hu-HU" altLang="hu-HU" sz="2800" b="1">
                <a:latin typeface="Courier New" panose="02070309020205020404" pitchFamily="49" charset="0"/>
              </a:rPr>
              <a:t> mennyivel </a:t>
            </a:r>
            <a:r>
              <a:rPr lang="hu-HU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hu-HU" sz="28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800" b="1">
                <a:latin typeface="Courier New" panose="02070309020205020404" pitchFamily="49" charset="0"/>
              </a:rPr>
              <a:t>    fizet</a:t>
            </a:r>
            <a:r>
              <a:rPr lang="hu-HU" altLang="hu-HU" sz="2800" b="1">
                <a:latin typeface="Courier New" panose="02070309020205020404" pitchFamily="49" charset="0"/>
              </a:rPr>
              <a:t>és </a:t>
            </a:r>
            <a:r>
              <a:rPr lang="en-US" altLang="hu-HU" sz="2800" b="1">
                <a:latin typeface="Courier New" panose="02070309020205020404" pitchFamily="49" charset="0"/>
              </a:rPr>
              <a:t>+= mennyivel;</a:t>
            </a:r>
          </a:p>
          <a:p>
            <a:pPr>
              <a:buFontTx/>
              <a:buNone/>
            </a:pPr>
            <a:r>
              <a:rPr lang="en-US" altLang="hu-HU" sz="2800" b="1">
                <a:latin typeface="Courier New" panose="02070309020205020404" pitchFamily="49" charset="0"/>
              </a:rPr>
              <a:t>}</a:t>
            </a:r>
            <a:endParaRPr lang="hu-HU" altLang="hu-HU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Példák metódusdefiníciókra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56610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>
                <a:latin typeface="Courier New" panose="02070309020205020404" pitchFamily="49" charset="0"/>
              </a:rPr>
              <a:t>int lnko( int a, int b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while( a!=b )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if( a&gt;b ) a-=b; else b-=a;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return a;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248400" y="2209800"/>
            <a:ext cx="2590800" cy="13731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sz="2800"/>
              <a:t>Alaptípusokra érték szerinti paraméterátadás</a:t>
            </a:r>
            <a:endParaRPr lang="hu-HU" altLang="hu-HU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5478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>
                <a:latin typeface="Courier New" panose="02070309020205020404" pitchFamily="49" charset="0"/>
              </a:rPr>
              <a:t>public void fizetéstDupláz(){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fizetés </a:t>
            </a:r>
            <a:r>
              <a:rPr lang="en-US" altLang="hu-HU" b="1">
                <a:latin typeface="Courier New" panose="02070309020205020404" pitchFamily="49" charset="0"/>
              </a:rPr>
              <a:t>*= 2;</a:t>
            </a:r>
            <a:endParaRPr lang="hu-HU" altLang="hu-HU" b="1">
              <a:latin typeface="Courier New" panose="02070309020205020404" pitchFamily="49" charset="0"/>
            </a:endParaRPr>
          </a:p>
          <a:p>
            <a:r>
              <a:rPr lang="hu-HU" altLang="hu-HU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400800" y="4343400"/>
            <a:ext cx="22860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800"/>
              <a:t>Üres paraméterlista</a:t>
            </a:r>
            <a:endParaRPr lang="hu-HU" alt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hu-HU" altLang="hu-HU"/>
              <a:t>Kilépés metódusból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</p:spPr>
        <p:txBody>
          <a:bodyPr/>
          <a:lstStyle/>
          <a:p>
            <a:r>
              <a:rPr lang="hu-HU" altLang="hu-HU"/>
              <a:t>Ha nem </a:t>
            </a:r>
            <a:r>
              <a:rPr lang="hu-HU" altLang="hu-HU" b="1">
                <a:latin typeface="Courier New" panose="02070309020205020404" pitchFamily="49" charset="0"/>
              </a:rPr>
              <a:t>void</a:t>
            </a:r>
            <a:r>
              <a:rPr lang="hu-HU" altLang="hu-HU"/>
              <a:t> a visszatérési érték típusa, akkor kell </a:t>
            </a:r>
            <a:r>
              <a:rPr lang="hu-HU" altLang="hu-HU" b="1">
                <a:latin typeface="Courier New" panose="02070309020205020404" pitchFamily="49" charset="0"/>
              </a:rPr>
              <a:t>return</a:t>
            </a:r>
            <a:r>
              <a:rPr lang="hu-HU" altLang="hu-HU"/>
              <a:t> utasítás, amivel megadjuk a visszatérési értéket</a:t>
            </a:r>
          </a:p>
          <a:p>
            <a:r>
              <a:rPr lang="hu-HU" altLang="hu-HU"/>
              <a:t>Ha nincs visszatérési érték (</a:t>
            </a:r>
            <a:r>
              <a:rPr lang="hu-HU" altLang="hu-HU" b="1">
                <a:latin typeface="Courier New" panose="02070309020205020404" pitchFamily="49" charset="0"/>
              </a:rPr>
              <a:t>void</a:t>
            </a:r>
            <a:r>
              <a:rPr lang="hu-HU" altLang="hu-HU"/>
              <a:t>), akkor is lehet </a:t>
            </a:r>
            <a:r>
              <a:rPr lang="hu-HU" altLang="hu-HU" b="1">
                <a:latin typeface="Courier New" panose="02070309020205020404" pitchFamily="49" charset="0"/>
              </a:rPr>
              <a:t>return</a:t>
            </a:r>
            <a:r>
              <a:rPr lang="hu-HU" altLang="hu-HU"/>
              <a:t> utasítás, amivel kiléphetünk</a:t>
            </a:r>
          </a:p>
          <a:p>
            <a:pPr lvl="1">
              <a:buFontTx/>
              <a:buNone/>
            </a:pPr>
            <a:r>
              <a:rPr lang="hu-HU" altLang="hu-HU" sz="2600" b="1">
                <a:latin typeface="Courier New" panose="02070309020205020404" pitchFamily="49" charset="0"/>
              </a:rPr>
              <a:t>void f(...)</a:t>
            </a:r>
            <a:r>
              <a:rPr lang="en-US" altLang="hu-HU" sz="2600" b="1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while(...){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  ...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  if(...) return;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}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}</a:t>
            </a:r>
            <a:endParaRPr lang="hu-HU" altLang="hu-HU" sz="26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Kilépés metódusból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Ha nem </a:t>
            </a:r>
            <a:r>
              <a:rPr lang="hu-HU" altLang="hu-HU" b="1">
                <a:latin typeface="Courier New" panose="02070309020205020404" pitchFamily="49" charset="0"/>
              </a:rPr>
              <a:t>void</a:t>
            </a:r>
            <a:r>
              <a:rPr lang="hu-HU" altLang="hu-HU"/>
              <a:t> a visszatérési érték típusa, akkor kell </a:t>
            </a:r>
            <a:r>
              <a:rPr lang="hu-HU" altLang="hu-HU" b="1">
                <a:latin typeface="Courier New" panose="02070309020205020404" pitchFamily="49" charset="0"/>
              </a:rPr>
              <a:t>return</a:t>
            </a:r>
            <a:r>
              <a:rPr lang="hu-HU" altLang="hu-HU"/>
              <a:t> utasítás, amivel megadjuk a visszatérési értéket</a:t>
            </a:r>
          </a:p>
          <a:p>
            <a:r>
              <a:rPr lang="hu-HU" altLang="hu-HU"/>
              <a:t>Ha nincs visszatérési érték (</a:t>
            </a:r>
            <a:r>
              <a:rPr lang="hu-HU" altLang="hu-HU" b="1">
                <a:latin typeface="Courier New" panose="02070309020205020404" pitchFamily="49" charset="0"/>
              </a:rPr>
              <a:t>void</a:t>
            </a:r>
            <a:r>
              <a:rPr lang="hu-HU" altLang="hu-HU"/>
              <a:t>), akkor is lehet </a:t>
            </a:r>
            <a:r>
              <a:rPr lang="hu-HU" altLang="hu-HU" b="1">
                <a:latin typeface="Courier New" panose="02070309020205020404" pitchFamily="49" charset="0"/>
              </a:rPr>
              <a:t>return</a:t>
            </a:r>
            <a:r>
              <a:rPr lang="hu-HU" altLang="hu-HU"/>
              <a:t> utasítás, amivel kiléphetünk</a:t>
            </a:r>
          </a:p>
          <a:p>
            <a:pPr lvl="1">
              <a:buFontTx/>
              <a:buNone/>
            </a:pPr>
            <a:r>
              <a:rPr lang="hu-HU" altLang="hu-HU" sz="2600" b="1">
                <a:latin typeface="Courier New" panose="02070309020205020404" pitchFamily="49" charset="0"/>
              </a:rPr>
              <a:t>void f(...)</a:t>
            </a:r>
            <a:r>
              <a:rPr lang="en-US" altLang="hu-HU" sz="2600" b="1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while(...){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  ...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  if(...) break;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  }</a:t>
            </a:r>
          </a:p>
          <a:p>
            <a:pPr lvl="1">
              <a:buFontTx/>
              <a:buNone/>
            </a:pPr>
            <a:r>
              <a:rPr lang="en-US" altLang="hu-HU" sz="2600" b="1">
                <a:latin typeface="Courier New" panose="02070309020205020404" pitchFamily="49" charset="0"/>
              </a:rPr>
              <a:t>}</a:t>
            </a:r>
            <a:endParaRPr lang="hu-HU" altLang="hu-HU" sz="26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Vezérlésmegszakító utasítások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hu-HU" altLang="hu-HU" b="1">
                <a:latin typeface="Courier New" panose="02070309020205020404" pitchFamily="49" charset="0"/>
              </a:rPr>
              <a:t>continue</a:t>
            </a:r>
            <a:r>
              <a:rPr lang="hu-HU" altLang="hu-HU"/>
              <a:t> - kilép a ciklusmagból</a:t>
            </a:r>
          </a:p>
          <a:p>
            <a:pPr>
              <a:lnSpc>
                <a:spcPct val="120000"/>
              </a:lnSpc>
            </a:pPr>
            <a:r>
              <a:rPr lang="hu-HU" altLang="hu-HU" b="1">
                <a:latin typeface="Courier New" panose="02070309020205020404" pitchFamily="49" charset="0"/>
              </a:rPr>
              <a:t>break</a:t>
            </a:r>
            <a:r>
              <a:rPr lang="hu-HU" altLang="hu-HU"/>
              <a:t> - kilép a ciklusból</a:t>
            </a:r>
          </a:p>
          <a:p>
            <a:pPr>
              <a:lnSpc>
                <a:spcPct val="120000"/>
              </a:lnSpc>
            </a:pPr>
            <a:r>
              <a:rPr lang="hu-HU" altLang="hu-HU" b="1">
                <a:latin typeface="Courier New" panose="02070309020205020404" pitchFamily="49" charset="0"/>
              </a:rPr>
              <a:t>return</a:t>
            </a:r>
            <a:r>
              <a:rPr lang="hu-HU" altLang="hu-HU"/>
              <a:t> - kilép a metódusból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3346" name="Rectangle 3074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u-HU"/>
              <a:t>Példa objektumokra</a:t>
            </a:r>
          </a:p>
        </p:txBody>
      </p:sp>
      <p:sp>
        <p:nvSpPr>
          <p:cNvPr id="313347" name="AutoShape 3075"/>
          <p:cNvSpPr>
            <a:spLocks noChangeArrowheads="1"/>
          </p:cNvSpPr>
          <p:nvPr/>
        </p:nvSpPr>
        <p:spPr bwMode="auto">
          <a:xfrm>
            <a:off x="381000" y="2133600"/>
            <a:ext cx="3733800" cy="42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313348" name="AutoShape 3076"/>
          <p:cNvSpPr>
            <a:spLocks noChangeArrowheads="1"/>
          </p:cNvSpPr>
          <p:nvPr/>
        </p:nvSpPr>
        <p:spPr bwMode="auto">
          <a:xfrm>
            <a:off x="4953000" y="2209800"/>
            <a:ext cx="3886200" cy="4114800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>
              <a:solidFill>
                <a:srgbClr val="DDDDDD"/>
              </a:solidFill>
            </a:endParaRPr>
          </a:p>
        </p:txBody>
      </p:sp>
      <p:sp>
        <p:nvSpPr>
          <p:cNvPr id="313349" name="Text Box 3077"/>
          <p:cNvSpPr txBox="1">
            <a:spLocks noChangeArrowheads="1"/>
          </p:cNvSpPr>
          <p:nvPr/>
        </p:nvSpPr>
        <p:spPr bwMode="auto">
          <a:xfrm>
            <a:off x="5791200" y="1295400"/>
            <a:ext cx="219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>
                <a:solidFill>
                  <a:srgbClr val="DDDDDD"/>
                </a:solidFill>
              </a:rPr>
              <a:t>Alkalmazott</a:t>
            </a:r>
            <a:endParaRPr lang="en-US" altLang="hu-HU">
              <a:solidFill>
                <a:srgbClr val="DDDDDD"/>
              </a:solidFill>
            </a:endParaRPr>
          </a:p>
        </p:txBody>
      </p:sp>
      <p:sp>
        <p:nvSpPr>
          <p:cNvPr id="313350" name="Text Box 3078"/>
          <p:cNvSpPr txBox="1">
            <a:spLocks noChangeArrowheads="1"/>
          </p:cNvSpPr>
          <p:nvPr/>
        </p:nvSpPr>
        <p:spPr bwMode="auto">
          <a:xfrm>
            <a:off x="1752600" y="13716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 sz="3200"/>
              <a:t>Kör</a:t>
            </a:r>
            <a:endParaRPr lang="en-US" altLang="hu-HU"/>
          </a:p>
        </p:txBody>
      </p:sp>
      <p:sp>
        <p:nvSpPr>
          <p:cNvPr id="313351" name="Text Box 3079"/>
          <p:cNvSpPr txBox="1">
            <a:spLocks noChangeArrowheads="1"/>
          </p:cNvSpPr>
          <p:nvPr/>
        </p:nvSpPr>
        <p:spPr bwMode="auto">
          <a:xfrm>
            <a:off x="762000" y="2895600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>
                <a:solidFill>
                  <a:srgbClr val="FF0000"/>
                </a:solidFill>
              </a:rPr>
              <a:t>Középpont: Origó</a:t>
            </a:r>
          </a:p>
        </p:txBody>
      </p:sp>
      <p:sp>
        <p:nvSpPr>
          <p:cNvPr id="313352" name="Text Box 3080"/>
          <p:cNvSpPr txBox="1">
            <a:spLocks noChangeArrowheads="1"/>
          </p:cNvSpPr>
          <p:nvPr/>
        </p:nvSpPr>
        <p:spPr bwMode="auto">
          <a:xfrm>
            <a:off x="762000" y="33528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Sugár: 1 egység</a:t>
            </a:r>
          </a:p>
        </p:txBody>
      </p:sp>
      <p:sp>
        <p:nvSpPr>
          <p:cNvPr id="313353" name="Text Box 3081"/>
          <p:cNvSpPr txBox="1">
            <a:spLocks noChangeArrowheads="1"/>
          </p:cNvSpPr>
          <p:nvPr/>
        </p:nvSpPr>
        <p:spPr bwMode="auto">
          <a:xfrm>
            <a:off x="762000" y="3810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Terület: 3.1415926...</a:t>
            </a:r>
          </a:p>
        </p:txBody>
      </p:sp>
      <p:sp>
        <p:nvSpPr>
          <p:cNvPr id="313354" name="Text Box 3082"/>
          <p:cNvSpPr txBox="1">
            <a:spLocks noChangeArrowheads="1"/>
          </p:cNvSpPr>
          <p:nvPr/>
        </p:nvSpPr>
        <p:spPr bwMode="auto">
          <a:xfrm>
            <a:off x="762000" y="4530725"/>
            <a:ext cx="2286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hu-HU"/>
              <a:t>Nagyít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Kicsinyít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Eltol</a:t>
            </a:r>
          </a:p>
        </p:txBody>
      </p:sp>
      <p:sp>
        <p:nvSpPr>
          <p:cNvPr id="313355" name="Text Box 3083"/>
          <p:cNvSpPr txBox="1">
            <a:spLocks noChangeArrowheads="1"/>
          </p:cNvSpPr>
          <p:nvPr/>
        </p:nvSpPr>
        <p:spPr bwMode="auto">
          <a:xfrm>
            <a:off x="5334000" y="2590800"/>
            <a:ext cx="2474913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Név: Gipsz Jakab</a:t>
            </a:r>
          </a:p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Munkahely: ELTE</a:t>
            </a:r>
          </a:p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Fizetés: 200e Ft</a:t>
            </a:r>
          </a:p>
        </p:txBody>
      </p:sp>
      <p:sp>
        <p:nvSpPr>
          <p:cNvPr id="313356" name="Text Box 3084"/>
          <p:cNvSpPr txBox="1">
            <a:spLocks noChangeArrowheads="1"/>
          </p:cNvSpPr>
          <p:nvPr/>
        </p:nvSpPr>
        <p:spPr bwMode="auto">
          <a:xfrm>
            <a:off x="5334000" y="4648200"/>
            <a:ext cx="1771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FizetéstEmel</a:t>
            </a:r>
          </a:p>
          <a:p>
            <a:pPr>
              <a:lnSpc>
                <a:spcPct val="130000"/>
              </a:lnSpc>
            </a:pPr>
            <a:r>
              <a:rPr lang="en-US" altLang="hu-HU">
                <a:solidFill>
                  <a:srgbClr val="DDDDDD"/>
                </a:solidFill>
              </a:rPr>
              <a:t>FeladatotAd</a:t>
            </a:r>
            <a:endParaRPr lang="en-US" alt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visszatérési érték megadása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hu-HU" altLang="hu-HU"/>
              <a:t>A fordító ellenőrzi, hogy “függvény” esetén mindenféleképp lesz visszatérési érték, azaz a vezérlés mindig eljut egy return utasításhoz</a:t>
            </a:r>
          </a:p>
          <a:p>
            <a:pPr>
              <a:lnSpc>
                <a:spcPct val="120000"/>
              </a:lnSpc>
            </a:pPr>
            <a:r>
              <a:rPr lang="hu-HU" altLang="hu-HU"/>
              <a:t>Hasonlóan a metódusok lokális változói kapcsán végzett ellenőrzéshez </a:t>
            </a:r>
            <a:r>
              <a:rPr lang="en-US" altLang="hu-HU"/>
              <a:t>(iniciali</a:t>
            </a:r>
            <a:r>
              <a:rPr lang="hu-HU" altLang="hu-HU"/>
              <a:t>záltság</a:t>
            </a:r>
            <a:r>
              <a:rPr lang="en-US" altLang="hu-HU"/>
              <a:t>)</a:t>
            </a:r>
          </a:p>
          <a:p>
            <a:pPr>
              <a:lnSpc>
                <a:spcPct val="120000"/>
              </a:lnSpc>
            </a:pPr>
            <a:r>
              <a:rPr lang="en-US" altLang="hu-HU"/>
              <a:t>Fordítási idejű döntés</a:t>
            </a:r>
            <a:endParaRPr lang="hu-HU" alt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3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03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Készítsd el a Kör osztályt!</a:t>
            </a:r>
          </a:p>
          <a:p>
            <a:r>
              <a:rPr lang="hu-HU" altLang="hu-HU"/>
              <a:t>Tulajdonságok: középpont (Pont) és </a:t>
            </a:r>
            <a:br>
              <a:rPr lang="hu-HU" altLang="hu-HU"/>
            </a:br>
            <a:r>
              <a:rPr lang="hu-HU" altLang="hu-HU"/>
              <a:t>                          sugár (double)</a:t>
            </a:r>
          </a:p>
          <a:p>
            <a:r>
              <a:rPr lang="hu-HU" altLang="hu-HU"/>
              <a:t>Műveletek: eltol és nagyít</a:t>
            </a:r>
          </a:p>
          <a:p>
            <a:pPr lvl="1"/>
            <a:r>
              <a:rPr lang="hu-HU" altLang="hu-HU"/>
              <a:t>eltol: dx és dy értékekkel</a:t>
            </a:r>
            <a:br>
              <a:rPr lang="hu-HU" altLang="hu-HU"/>
            </a:br>
            <a:r>
              <a:rPr lang="hu-HU" altLang="hu-HU"/>
              <a:t>a középpontot kell eltolni...</a:t>
            </a:r>
          </a:p>
          <a:p>
            <a:pPr lvl="1"/>
            <a:r>
              <a:rPr lang="hu-HU" altLang="hu-HU"/>
              <a:t>nagyít: a sugarat szorozni faktor-ral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Közvetlen adathozzáférés megtiltása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2169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Alkalmazott</a:t>
            </a:r>
            <a:r>
              <a:rPr lang="en-US" altLang="hu-HU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...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int fizetés;</a:t>
            </a:r>
          </a:p>
          <a:p>
            <a:r>
              <a:rPr lang="en-US" altLang="hu-HU">
                <a:latin typeface="Courier New" panose="02070309020205020404" pitchFamily="49" charset="0"/>
              </a:rPr>
              <a:t>  </a:t>
            </a:r>
            <a:r>
              <a:rPr lang="en-US" altLang="hu-HU" b="1">
                <a:latin typeface="Courier New" panose="02070309020205020404" pitchFamily="49" charset="0"/>
              </a:rPr>
              <a:t>public void fizetéstBe</a:t>
            </a:r>
            <a:r>
              <a:rPr lang="hu-HU" altLang="hu-HU" b="1">
                <a:latin typeface="Courier New" panose="02070309020205020404" pitchFamily="49" charset="0"/>
              </a:rPr>
              <a:t>á</a:t>
            </a:r>
            <a:r>
              <a:rPr lang="en-US" altLang="hu-HU" b="1">
                <a:latin typeface="Courier New" panose="02070309020205020404" pitchFamily="49" charset="0"/>
              </a:rPr>
              <a:t>ll</a:t>
            </a:r>
            <a:r>
              <a:rPr lang="hu-HU" altLang="hu-HU" b="1">
                <a:latin typeface="Courier New" panose="02070309020205020404" pitchFamily="49" charset="0"/>
              </a:rPr>
              <a:t>ít</a:t>
            </a:r>
            <a:r>
              <a:rPr lang="en-US" altLang="hu-HU" b="1">
                <a:latin typeface="Courier New" panose="02070309020205020404" pitchFamily="49" charset="0"/>
              </a:rPr>
              <a:t>( int </a:t>
            </a:r>
            <a:r>
              <a:rPr lang="hu-HU" altLang="hu-HU" b="1">
                <a:latin typeface="Courier New" panose="02070309020205020404" pitchFamily="49" charset="0"/>
              </a:rPr>
              <a:t>összeg </a:t>
            </a:r>
            <a:r>
              <a:rPr lang="en-US" altLang="hu-HU" b="1">
                <a:latin typeface="Courier New" panose="02070309020205020404" pitchFamily="49" charset="0"/>
              </a:rPr>
              <a:t>){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fizet</a:t>
            </a:r>
            <a:r>
              <a:rPr lang="hu-HU" altLang="hu-HU" b="1">
                <a:latin typeface="Courier New" panose="02070309020205020404" pitchFamily="49" charset="0"/>
              </a:rPr>
              <a:t>és</a:t>
            </a:r>
            <a:r>
              <a:rPr lang="en-US" altLang="hu-HU" b="1">
                <a:latin typeface="Courier New" panose="02070309020205020404" pitchFamily="49" charset="0"/>
              </a:rPr>
              <a:t> = </a:t>
            </a:r>
            <a:r>
              <a:rPr lang="hu-HU" altLang="hu-HU" b="1">
                <a:latin typeface="Courier New" panose="02070309020205020404" pitchFamily="49" charset="0"/>
              </a:rPr>
              <a:t>ö</a:t>
            </a:r>
            <a:r>
              <a:rPr lang="en-US" altLang="hu-HU" b="1">
                <a:latin typeface="Courier New" panose="02070309020205020404" pitchFamily="49" charset="0"/>
              </a:rPr>
              <a:t>sszeg;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}</a:t>
            </a:r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  public void 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 ... ){ ... }</a:t>
            </a:r>
          </a:p>
          <a:p>
            <a:r>
              <a:rPr lang="en-US" altLang="hu-HU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  <p:sp>
        <p:nvSpPr>
          <p:cNvPr id="301060" name="Line 4"/>
          <p:cNvSpPr>
            <a:spLocks noChangeShapeType="1"/>
          </p:cNvSpPr>
          <p:nvPr/>
        </p:nvSpPr>
        <p:spPr bwMode="auto">
          <a:xfrm>
            <a:off x="1295400" y="40386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533400" y="421005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latin typeface="Courier New" panose="02070309020205020404" pitchFamily="49" charset="0"/>
              </a:rPr>
              <a:t>public class Program {</a:t>
            </a:r>
          </a:p>
          <a:p>
            <a:r>
              <a:rPr lang="hu-HU" altLang="hu-HU">
                <a:latin typeface="Courier New" panose="02070309020205020404" pitchFamily="49" charset="0"/>
              </a:rPr>
              <a:t>  public static void main( String[] args ){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    </a:t>
            </a:r>
            <a:r>
              <a:rPr lang="hu-HU" altLang="hu-HU">
                <a:latin typeface="Courier New" panose="02070309020205020404" pitchFamily="49" charset="0"/>
              </a:rPr>
              <a:t>Alkalmazott a </a:t>
            </a:r>
            <a:r>
              <a:rPr lang="en-US" altLang="hu-HU">
                <a:latin typeface="Courier New" panose="02070309020205020404" pitchFamily="49" charset="0"/>
              </a:rPr>
              <a:t>= new Alkalmazott();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a.fizet</a:t>
            </a:r>
            <a:r>
              <a:rPr lang="hu-HU" altLang="hu-HU" b="1">
                <a:latin typeface="Courier New" panose="02070309020205020404" pitchFamily="49" charset="0"/>
              </a:rPr>
              <a:t>é</a:t>
            </a:r>
            <a:r>
              <a:rPr lang="en-US" altLang="hu-HU" b="1">
                <a:latin typeface="Courier New" panose="02070309020205020404" pitchFamily="49" charset="0"/>
              </a:rPr>
              <a:t>stBe</a:t>
            </a:r>
            <a:r>
              <a:rPr lang="hu-HU" altLang="hu-HU" b="1">
                <a:latin typeface="Courier New" panose="02070309020205020404" pitchFamily="49" charset="0"/>
              </a:rPr>
              <a:t>állít</a:t>
            </a:r>
            <a:r>
              <a:rPr lang="en-US" altLang="hu-HU" b="1">
                <a:latin typeface="Courier New" panose="02070309020205020404" pitchFamily="49" charset="0"/>
              </a:rPr>
              <a:t>(200000);</a:t>
            </a:r>
          </a:p>
          <a:p>
            <a:r>
              <a:rPr lang="en-US" altLang="hu-HU" b="1">
                <a:latin typeface="Courier New" panose="02070309020205020404" pitchFamily="49" charset="0"/>
              </a:rPr>
              <a:t>    </a:t>
            </a:r>
            <a:r>
              <a:rPr lang="en-US" altLang="hu-HU">
                <a:latin typeface="Courier New" panose="02070309020205020404" pitchFamily="49" charset="0"/>
              </a:rPr>
              <a:t>a.fizet</a:t>
            </a:r>
            <a:r>
              <a:rPr lang="hu-HU" altLang="hu-HU">
                <a:latin typeface="Courier New" panose="02070309020205020404" pitchFamily="49" charset="0"/>
              </a:rPr>
              <a:t>é</a:t>
            </a:r>
            <a:r>
              <a:rPr lang="en-US" altLang="hu-HU">
                <a:latin typeface="Courier New" panose="02070309020205020404" pitchFamily="49" charset="0"/>
              </a:rPr>
              <a:t>stEmel(40000);</a:t>
            </a:r>
            <a:endParaRPr lang="en-US" altLang="hu-HU" b="1">
              <a:latin typeface="Courier New" panose="02070309020205020404" pitchFamily="49" charset="0"/>
            </a:endParaRPr>
          </a:p>
          <a:p>
            <a:r>
              <a:rPr lang="hu-HU" altLang="hu-HU">
                <a:latin typeface="Courier New" panose="02070309020205020404" pitchFamily="49" charset="0"/>
              </a:rPr>
              <a:t>  }</a:t>
            </a:r>
          </a:p>
          <a:p>
            <a:r>
              <a:rPr lang="hu-HU" altLang="hu-HU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20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Típusinvariáns megőrzése</a:t>
            </a:r>
          </a:p>
        </p:txBody>
      </p:sp>
      <p:sp>
        <p:nvSpPr>
          <p:cNvPr id="302083" name="Text Box 2051"/>
          <p:cNvSpPr txBox="1">
            <a:spLocks noChangeArrowheads="1"/>
          </p:cNvSpPr>
          <p:nvPr/>
        </p:nvSpPr>
        <p:spPr bwMode="auto">
          <a:xfrm>
            <a:off x="381000" y="2438400"/>
            <a:ext cx="82677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800" b="1">
                <a:latin typeface="Courier New" panose="02070309020205020404" pitchFamily="49" charset="0"/>
              </a:rPr>
              <a:t>public class Alkalmazott</a:t>
            </a:r>
            <a:r>
              <a:rPr lang="en-US" altLang="hu-HU" sz="2800" b="1">
                <a:latin typeface="Courier New" panose="02070309020205020404" pitchFamily="49" charset="0"/>
              </a:rPr>
              <a:t> {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double fizetés, évesFizetés;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public void fizetéstBe</a:t>
            </a:r>
            <a:r>
              <a:rPr lang="hu-HU" altLang="hu-HU" sz="2800" b="1">
                <a:latin typeface="Courier New" panose="02070309020205020404" pitchFamily="49" charset="0"/>
              </a:rPr>
              <a:t>állít</a:t>
            </a:r>
            <a:r>
              <a:rPr lang="en-US" altLang="hu-HU" sz="2800" b="1">
                <a:latin typeface="Courier New" panose="02070309020205020404" pitchFamily="49" charset="0"/>
              </a:rPr>
              <a:t>(int új){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  fizetés</a:t>
            </a:r>
            <a:r>
              <a:rPr lang="hu-HU" altLang="hu-HU" sz="2800" b="1">
                <a:latin typeface="Courier New" panose="02070309020205020404" pitchFamily="49" charset="0"/>
              </a:rPr>
              <a:t> </a:t>
            </a:r>
            <a:r>
              <a:rPr lang="en-US" altLang="hu-HU" sz="2800" b="1">
                <a:latin typeface="Courier New" panose="02070309020205020404" pitchFamily="49" charset="0"/>
              </a:rPr>
              <a:t>= új;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  évesFizetés = 12*fizetés;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}</a:t>
            </a:r>
            <a:endParaRPr lang="hu-HU" altLang="hu-HU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515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05155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5410200"/>
          </a:xfrm>
        </p:spPr>
        <p:txBody>
          <a:bodyPr/>
          <a:lstStyle/>
          <a:p>
            <a:r>
              <a:rPr lang="hu-HU" altLang="hu-HU"/>
              <a:t>A Kör osztályban vezess be egy új attribútumot, a területet tartsuk benne nyilván. Írd meg a sugaratBeállít műveletet!</a:t>
            </a:r>
          </a:p>
          <a:p>
            <a:r>
              <a:rPr lang="hu-HU" altLang="hu-HU"/>
              <a:t>Használd a Math.PI értéket...</a:t>
            </a:r>
          </a:p>
          <a:p>
            <a:r>
              <a:rPr lang="hu-HU" altLang="hu-HU"/>
              <a:t>A műveletek legyenek publikusak, az attribútumok ne!</a:t>
            </a:r>
          </a:p>
          <a:p>
            <a:r>
              <a:rPr lang="en-US" altLang="hu-HU"/>
              <a:t>Készíts lekérdező műveleteket a sugárhoz és a területhez, melyek publikusak. (Az adattagok nem publikusak!) A lekérdező műveletek neve megegyezhet a lekérdezett attribútum nevével.</a:t>
            </a:r>
            <a:endParaRPr lang="hu-HU" altLang="hu-H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4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Típusinvariáns megőrzése</a:t>
            </a:r>
          </a:p>
        </p:txBody>
      </p:sp>
      <p:sp>
        <p:nvSpPr>
          <p:cNvPr id="304131" name="Text Box 2051"/>
          <p:cNvSpPr txBox="1">
            <a:spLocks noChangeArrowheads="1"/>
          </p:cNvSpPr>
          <p:nvPr/>
        </p:nvSpPr>
        <p:spPr bwMode="auto">
          <a:xfrm>
            <a:off x="381000" y="2438400"/>
            <a:ext cx="84804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800" b="1">
                <a:latin typeface="Courier New" panose="02070309020205020404" pitchFamily="49" charset="0"/>
              </a:rPr>
              <a:t>public class K</a:t>
            </a:r>
            <a:r>
              <a:rPr lang="en-US" altLang="hu-HU" sz="2800" b="1">
                <a:latin typeface="Courier New" panose="02070309020205020404" pitchFamily="49" charset="0"/>
              </a:rPr>
              <a:t>ör {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double sug</a:t>
            </a:r>
            <a:r>
              <a:rPr lang="hu-HU" altLang="hu-HU" sz="2800" b="1">
                <a:latin typeface="Courier New" panose="02070309020205020404" pitchFamily="49" charset="0"/>
              </a:rPr>
              <a:t>ár, terület</a:t>
            </a:r>
            <a:r>
              <a:rPr lang="en-US" altLang="hu-HU" sz="2800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public void sugaratBe</a:t>
            </a:r>
            <a:r>
              <a:rPr lang="hu-HU" altLang="hu-HU" sz="2800" b="1">
                <a:latin typeface="Courier New" panose="02070309020205020404" pitchFamily="49" charset="0"/>
              </a:rPr>
              <a:t>állít</a:t>
            </a:r>
            <a:r>
              <a:rPr lang="en-US" altLang="hu-HU" sz="2800" b="1">
                <a:latin typeface="Courier New" panose="02070309020205020404" pitchFamily="49" charset="0"/>
              </a:rPr>
              <a:t>(double r){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  sug</a:t>
            </a:r>
            <a:r>
              <a:rPr lang="hu-HU" altLang="hu-HU" sz="2800" b="1">
                <a:latin typeface="Courier New" panose="02070309020205020404" pitchFamily="49" charset="0"/>
              </a:rPr>
              <a:t>ár </a:t>
            </a:r>
            <a:r>
              <a:rPr lang="en-US" altLang="hu-HU" sz="2800" b="1">
                <a:latin typeface="Courier New" panose="02070309020205020404" pitchFamily="49" charset="0"/>
              </a:rPr>
              <a:t>= r;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  ter</a:t>
            </a:r>
            <a:r>
              <a:rPr lang="hu-HU" altLang="hu-HU" sz="2800" b="1">
                <a:latin typeface="Courier New" panose="02070309020205020404" pitchFamily="49" charset="0"/>
              </a:rPr>
              <a:t>ület </a:t>
            </a:r>
            <a:r>
              <a:rPr lang="en-US" altLang="hu-HU" sz="2800" b="1">
                <a:latin typeface="Courier New" panose="02070309020205020404" pitchFamily="49" charset="0"/>
              </a:rPr>
              <a:t>= sug</a:t>
            </a:r>
            <a:r>
              <a:rPr lang="hu-HU" altLang="hu-HU" sz="2800" b="1">
                <a:latin typeface="Courier New" panose="02070309020205020404" pitchFamily="49" charset="0"/>
              </a:rPr>
              <a:t>ár</a:t>
            </a:r>
            <a:r>
              <a:rPr lang="en-US" altLang="hu-HU" sz="2800" b="1">
                <a:latin typeface="Courier New" panose="02070309020205020404" pitchFamily="49" charset="0"/>
              </a:rPr>
              <a:t>*sug</a:t>
            </a:r>
            <a:r>
              <a:rPr lang="hu-HU" altLang="hu-HU" sz="2800" b="1">
                <a:latin typeface="Courier New" panose="02070309020205020404" pitchFamily="49" charset="0"/>
              </a:rPr>
              <a:t>ár</a:t>
            </a:r>
            <a:r>
              <a:rPr lang="en-US" altLang="hu-HU" sz="2800" b="1">
                <a:latin typeface="Courier New" panose="02070309020205020404" pitchFamily="49" charset="0"/>
              </a:rPr>
              <a:t>*Math.PI;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hu-HU" sz="2800" b="1">
                <a:latin typeface="Courier New" panose="02070309020205020404" pitchFamily="49" charset="0"/>
              </a:rPr>
              <a:t>}</a:t>
            </a:r>
            <a:endParaRPr lang="hu-HU" altLang="hu-HU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Referenciák ráállítása egy objektumra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04800" y="2057400"/>
            <a:ext cx="883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/>
              <a:t>Referencia és objektum együttes létrehozása</a:t>
            </a: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</a:t>
            </a:r>
            <a:r>
              <a:rPr lang="hu-HU" altLang="hu-HU" b="1">
                <a:latin typeface="Courier New" panose="02070309020205020404" pitchFamily="49" charset="0"/>
              </a:rPr>
              <a:t>Alkalmazott a = new Alkalmazott();</a:t>
            </a:r>
            <a:endParaRPr lang="hu-HU" altLang="hu-HU" b="1"/>
          </a:p>
          <a:p>
            <a:endParaRPr lang="hu-HU" altLang="hu-HU"/>
          </a:p>
          <a:p>
            <a:r>
              <a:rPr lang="hu-HU" altLang="hu-HU"/>
              <a:t>Referencia ráállítása meglévő objektumra</a:t>
            </a: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</a:t>
            </a:r>
            <a:r>
              <a:rPr lang="hu-HU" altLang="hu-HU" b="1">
                <a:latin typeface="Courier New" panose="02070309020205020404" pitchFamily="49" charset="0"/>
              </a:rPr>
              <a:t>Alkalmazott b = a;</a:t>
            </a:r>
            <a:endParaRPr lang="hu-HU" altLang="hu-HU" b="1"/>
          </a:p>
          <a:p>
            <a:pPr>
              <a:buFontTx/>
              <a:buNone/>
            </a:pPr>
            <a:r>
              <a:rPr lang="hu-HU" altLang="hu-HU"/>
              <a:t>	A két referencia ugyanarra az objektumra mutat.</a:t>
            </a: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</a:t>
            </a:r>
            <a:r>
              <a:rPr lang="hu-HU" altLang="hu-HU" b="1">
                <a:latin typeface="Courier New" panose="02070309020205020404" pitchFamily="49" charset="0"/>
              </a:rPr>
              <a:t>b.fizetéstEmel(10000);</a:t>
            </a:r>
            <a:endParaRPr lang="hu-HU" altLang="hu-HU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Próbáld ki a Pont osztály egy objektumával!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Üres referencia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r>
              <a:rPr lang="hu-HU" altLang="hu-HU"/>
              <a:t>Ha egy változó értéke </a:t>
            </a:r>
            <a:r>
              <a:rPr lang="hu-HU" altLang="hu-HU" b="1">
                <a:latin typeface="Courier New" panose="02070309020205020404" pitchFamily="49" charset="0"/>
              </a:rPr>
              <a:t>null</a:t>
            </a:r>
            <a:r>
              <a:rPr lang="hu-HU" altLang="hu-HU"/>
              <a:t>, akkor nem mutat objektumra.</a:t>
            </a:r>
            <a:endParaRPr lang="hu-HU" altLang="hu-HU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>
                <a:latin typeface="Courier New" panose="02070309020205020404" pitchFamily="49" charset="0"/>
              </a:rPr>
              <a:t>	</a:t>
            </a:r>
            <a:r>
              <a:rPr lang="hu-HU" altLang="hu-HU" b="1">
                <a:latin typeface="Courier New" panose="02070309020205020404" pitchFamily="49" charset="0"/>
              </a:rPr>
              <a:t>Alkalm</a:t>
            </a:r>
            <a:r>
              <a:rPr lang="en-US" altLang="hu-HU" b="1">
                <a:latin typeface="Courier New" panose="02070309020205020404" pitchFamily="49" charset="0"/>
              </a:rPr>
              <a:t>azott c = null;</a:t>
            </a:r>
            <a:endParaRPr lang="en-US" altLang="hu-HU"/>
          </a:p>
          <a:p>
            <a:r>
              <a:rPr lang="hu-HU" altLang="hu-HU"/>
              <a:t>A </a:t>
            </a:r>
            <a:r>
              <a:rPr lang="hu-HU" altLang="hu-HU" b="1">
                <a:latin typeface="Courier New" panose="02070309020205020404" pitchFamily="49" charset="0"/>
              </a:rPr>
              <a:t>null</a:t>
            </a:r>
            <a:r>
              <a:rPr lang="hu-HU" altLang="hu-HU"/>
              <a:t> referencia minden osztál</a:t>
            </a:r>
            <a:r>
              <a:rPr lang="en-US" altLang="hu-HU"/>
              <a:t>y</a:t>
            </a:r>
            <a:r>
              <a:rPr lang="hu-HU" altLang="hu-HU"/>
              <a:t>hoz használható.</a:t>
            </a:r>
          </a:p>
          <a:p>
            <a:r>
              <a:rPr lang="hu-HU" altLang="hu-HU"/>
              <a:t>Példányváltozók automatikus inicializálásához ezt használja a Java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c.fizetéstEmel(10000);</a:t>
            </a:r>
          </a:p>
          <a:p>
            <a:pPr>
              <a:buFontTx/>
              <a:buNone/>
            </a:pPr>
            <a:r>
              <a:rPr lang="hu-HU" altLang="hu-HU"/>
              <a:t>	futási idejű hiba: </a:t>
            </a:r>
            <a:r>
              <a:rPr lang="hu-HU" altLang="hu-HU" b="1">
                <a:latin typeface="Courier New" panose="02070309020205020404" pitchFamily="49" charset="0"/>
              </a:rPr>
              <a:t>NullPointerException</a:t>
            </a:r>
            <a:endParaRPr lang="hu-HU" altLang="hu-HU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Nem változtatható referencia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final Alkalmazott a </a:t>
            </a:r>
            <a:r>
              <a:rPr lang="en-US" altLang="hu-HU" sz="2400" b="1">
                <a:latin typeface="Courier New" panose="02070309020205020404" pitchFamily="49" charset="0"/>
              </a:rPr>
              <a:t>= new Alkalmazott();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a.fizet</a:t>
            </a:r>
            <a:r>
              <a:rPr lang="hu-HU" altLang="hu-HU" sz="2400" b="1">
                <a:latin typeface="Courier New" panose="02070309020205020404" pitchFamily="49" charset="0"/>
              </a:rPr>
              <a:t>é</a:t>
            </a:r>
            <a:r>
              <a:rPr lang="en-US" altLang="hu-HU" sz="2400" b="1">
                <a:latin typeface="Courier New" panose="02070309020205020404" pitchFamily="49" charset="0"/>
              </a:rPr>
              <a:t>stBe</a:t>
            </a:r>
            <a:r>
              <a:rPr lang="hu-HU" altLang="hu-HU" sz="2400" b="1">
                <a:latin typeface="Courier New" panose="02070309020205020404" pitchFamily="49" charset="0"/>
              </a:rPr>
              <a:t>állít</a:t>
            </a:r>
            <a:r>
              <a:rPr lang="en-US" altLang="hu-HU" sz="2400" b="1">
                <a:latin typeface="Courier New" panose="02070309020205020404" pitchFamily="49" charset="0"/>
              </a:rPr>
              <a:t>(100000);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a = new Alkalmazott();</a:t>
            </a:r>
          </a:p>
          <a:p>
            <a:pPr>
              <a:buFontTx/>
              <a:buNone/>
            </a:pPr>
            <a:endParaRPr lang="en-US" altLang="hu-HU" sz="2800"/>
          </a:p>
          <a:p>
            <a:pPr>
              <a:buFontTx/>
              <a:buNone/>
            </a:pPr>
            <a:r>
              <a:rPr lang="en-US" altLang="hu-HU"/>
              <a:t>	A referencia “konstans”, nem lehet m</a:t>
            </a:r>
            <a:r>
              <a:rPr lang="hu-HU" altLang="hu-HU"/>
              <a:t>ásik objektumra állítani, de a mutatott objektum megváltozhat.</a:t>
            </a:r>
            <a:endParaRPr lang="hu-HU" altLang="hu-HU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hu-HU"/>
              <a:t>Példa objektumokra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81000" y="2133600"/>
            <a:ext cx="3733800" cy="42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953000" y="2209800"/>
            <a:ext cx="3886200" cy="411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62000" y="4530725"/>
            <a:ext cx="2286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hu-HU"/>
              <a:t>Nagyít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Kicsinyít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Eltol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334000" y="2590800"/>
            <a:ext cx="2728913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/>
              <a:t>Név: Gipsz Jakab</a:t>
            </a:r>
          </a:p>
          <a:p>
            <a:pPr>
              <a:lnSpc>
                <a:spcPct val="130000"/>
              </a:lnSpc>
            </a:pPr>
            <a:r>
              <a:rPr lang="en-US" altLang="hu-HU"/>
              <a:t>Beoszt</a:t>
            </a:r>
            <a:r>
              <a:rPr lang="hu-HU" altLang="hu-HU"/>
              <a:t>ás</a:t>
            </a:r>
            <a:r>
              <a:rPr lang="en-US" altLang="hu-HU"/>
              <a:t>: tanársegéd</a:t>
            </a:r>
          </a:p>
          <a:p>
            <a:pPr>
              <a:lnSpc>
                <a:spcPct val="130000"/>
              </a:lnSpc>
            </a:pPr>
            <a:r>
              <a:rPr lang="en-US" altLang="hu-HU"/>
              <a:t>Fizetés: 200e Ft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334000" y="4648200"/>
            <a:ext cx="1771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/>
              <a:t>FizetéstEmel</a:t>
            </a:r>
          </a:p>
          <a:p>
            <a:pPr>
              <a:lnSpc>
                <a:spcPct val="130000"/>
              </a:lnSpc>
            </a:pPr>
            <a:r>
              <a:rPr lang="en-US" altLang="hu-HU"/>
              <a:t>FeladatotAd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62000" y="2514600"/>
            <a:ext cx="251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hu-HU">
              <a:solidFill>
                <a:srgbClr val="FF0000"/>
              </a:solidFill>
            </a:endParaRPr>
          </a:p>
          <a:p>
            <a:r>
              <a:rPr lang="en-US" altLang="hu-HU"/>
              <a:t>Középpont: Origó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62000" y="33528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Sugár: 1 egység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62000" y="3810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Terület: 3.1415926...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5791200" y="1295400"/>
            <a:ext cx="219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/>
              <a:t>Alkalmazott</a:t>
            </a:r>
            <a:endParaRPr lang="en-US" altLang="hu-HU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752600" y="13716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 sz="3200"/>
              <a:t>Kör</a:t>
            </a:r>
            <a:endParaRPr lang="en-US" altLang="hu-H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Összetett típusok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Összetett értéket csak objektummal lehet létrehozni: az egyetlen típuskonstrukció</a:t>
            </a:r>
          </a:p>
          <a:p>
            <a:r>
              <a:rPr lang="hu-HU" altLang="hu-HU"/>
              <a:t>Minden összetett érték dinamikus</a:t>
            </a:r>
          </a:p>
          <a:p>
            <a:r>
              <a:rPr lang="hu-HU" altLang="hu-HU"/>
              <a:t>Minden összetett értékre referencián keresztül lehet hozzáférni</a:t>
            </a:r>
          </a:p>
          <a:p>
            <a:r>
              <a:rPr lang="hu-HU" altLang="hu-HU"/>
              <a:t>Pl. a tömbök is (speciális predefinit) osztályok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r>
              <a:rPr lang="hu-HU" altLang="hu-HU"/>
              <a:t>Objektum paraméterként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u-HU" sz="2200">
                <a:latin typeface="Courier New" panose="02070309020205020404" pitchFamily="49" charset="0"/>
              </a:rPr>
              <a:t>public boolean többetKeresMint(Alkalmazott m</a:t>
            </a:r>
            <a:r>
              <a:rPr lang="hu-HU" altLang="hu-HU" sz="2200">
                <a:latin typeface="Courier New" panose="02070309020205020404" pitchFamily="49" charset="0"/>
              </a:rPr>
              <a:t>á</a:t>
            </a:r>
            <a:r>
              <a:rPr lang="en-US" altLang="hu-HU" sz="2200">
                <a:latin typeface="Courier New" panose="02070309020205020404" pitchFamily="49" charset="0"/>
              </a:rPr>
              <a:t>sik){</a:t>
            </a:r>
          </a:p>
          <a:p>
            <a:pPr>
              <a:buFontTx/>
              <a:buNone/>
            </a:pPr>
            <a:r>
              <a:rPr lang="en-US" altLang="hu-HU" sz="2200">
                <a:latin typeface="Courier New" panose="02070309020205020404" pitchFamily="49" charset="0"/>
              </a:rPr>
              <a:t>    return fizet</a:t>
            </a:r>
            <a:r>
              <a:rPr lang="hu-HU" altLang="hu-HU" sz="2200">
                <a:latin typeface="Courier New" panose="02070309020205020404" pitchFamily="49" charset="0"/>
              </a:rPr>
              <a:t>és &gt; másik.fizetés;</a:t>
            </a:r>
            <a:endParaRPr lang="en-US" altLang="hu-HU" sz="22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2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hu-HU" altLang="hu-HU" sz="2200">
                <a:latin typeface="Courier New" panose="02070309020205020404" pitchFamily="49" charset="0"/>
              </a:rPr>
              <a:t>public void keressenAnnyitMint</a:t>
            </a:r>
            <a:r>
              <a:rPr lang="en-US" altLang="hu-HU" sz="2200">
                <a:latin typeface="Courier New" panose="02070309020205020404" pitchFamily="49" charset="0"/>
              </a:rPr>
              <a:t>(Alkalmazott m</a:t>
            </a:r>
            <a:r>
              <a:rPr lang="hu-HU" altLang="hu-HU" sz="2200">
                <a:latin typeface="Courier New" panose="02070309020205020404" pitchFamily="49" charset="0"/>
              </a:rPr>
              <a:t>á</a:t>
            </a:r>
            <a:r>
              <a:rPr lang="en-US" altLang="hu-HU" sz="2200">
                <a:latin typeface="Courier New" panose="02070309020205020404" pitchFamily="49" charset="0"/>
              </a:rPr>
              <a:t>sik){</a:t>
            </a:r>
          </a:p>
          <a:p>
            <a:pPr>
              <a:buFontTx/>
              <a:buNone/>
            </a:pPr>
            <a:r>
              <a:rPr lang="en-US" altLang="hu-HU" sz="2200">
                <a:latin typeface="Courier New" panose="02070309020205020404" pitchFamily="49" charset="0"/>
              </a:rPr>
              <a:t>    másik.fizetéstBeállít(fizetés);</a:t>
            </a:r>
          </a:p>
          <a:p>
            <a:pPr>
              <a:buFontTx/>
              <a:buNone/>
            </a:pPr>
            <a:r>
              <a:rPr lang="en-US" altLang="hu-HU" sz="22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hu-HU" sz="22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/>
              <a:t>Főprogramban:      </a:t>
            </a:r>
            <a:r>
              <a:rPr lang="hu-HU" altLang="hu-HU" sz="2400">
                <a:latin typeface="Courier New" panose="02070309020205020404" pitchFamily="49" charset="0"/>
              </a:rPr>
              <a:t>a.keressenAnnyitMint(b);</a:t>
            </a:r>
            <a:endParaRPr lang="hu-HU" altLang="hu-HU"/>
          </a:p>
          <a:p>
            <a:pPr>
              <a:buFontTx/>
              <a:buNone/>
            </a:pPr>
            <a:endParaRPr lang="hu-HU" altLang="hu-HU"/>
          </a:p>
          <a:p>
            <a:r>
              <a:rPr lang="hu-HU" altLang="hu-HU"/>
              <a:t>Az objektumreferencia érték</a:t>
            </a:r>
            <a:r>
              <a:rPr lang="en-US" altLang="hu-HU"/>
              <a:t> szerint ad</a:t>
            </a:r>
            <a:r>
              <a:rPr lang="hu-HU" altLang="hu-HU"/>
              <a:t>ódik át: </a:t>
            </a:r>
            <a:r>
              <a:rPr lang="hu-HU" altLang="hu-HU" b="1"/>
              <a:t>referencia szerinti paraméterátadás</a:t>
            </a:r>
            <a:endParaRPr lang="hu-HU" altLang="hu-HU"/>
          </a:p>
          <a:p>
            <a:r>
              <a:rPr lang="hu-HU" altLang="hu-HU"/>
              <a:t>Olyan, mint a C-ben a cím szerinti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Mellékhatás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5181600"/>
          </a:xfrm>
        </p:spPr>
        <p:txBody>
          <a:bodyPr/>
          <a:lstStyle/>
          <a:p>
            <a:r>
              <a:rPr lang="hu-HU" altLang="hu-HU"/>
              <a:t>A metódusoknak lehet mellékhatása</a:t>
            </a:r>
          </a:p>
          <a:p>
            <a:pPr lvl="1"/>
            <a:r>
              <a:rPr lang="hu-HU" altLang="hu-HU"/>
              <a:t>az objektumon, amihez tartozik</a:t>
            </a:r>
          </a:p>
          <a:p>
            <a:pPr lvl="1"/>
            <a:r>
              <a:rPr lang="hu-HU" altLang="hu-HU"/>
              <a:t>globális objektumokon (System.out)</a:t>
            </a:r>
          </a:p>
          <a:p>
            <a:pPr lvl="1"/>
            <a:r>
              <a:rPr lang="hu-HU" altLang="hu-HU"/>
              <a:t>paraméterként átadott objektumokon</a:t>
            </a:r>
          </a:p>
          <a:p>
            <a:pPr>
              <a:buFontTx/>
              <a:buNone/>
            </a:pPr>
            <a:endParaRPr lang="hu-HU" altLang="hu-HU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public class Program {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  public static void fizetéstEmel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    ( Alkalmazott a, int mennyivel )</a:t>
            </a:r>
            <a:r>
              <a:rPr lang="en-US" altLang="hu-HU" sz="20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      a.fizet</a:t>
            </a:r>
            <a:r>
              <a:rPr lang="hu-HU" altLang="hu-HU" sz="2000">
                <a:latin typeface="Courier New" panose="02070309020205020404" pitchFamily="49" charset="0"/>
              </a:rPr>
              <a:t>éstEmel(</a:t>
            </a:r>
            <a:r>
              <a:rPr lang="en-US" altLang="hu-HU" sz="2000">
                <a:latin typeface="Courier New" panose="02070309020205020404" pitchFamily="49" charset="0"/>
              </a:rPr>
              <a:t>mennyivel);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hu-HU" sz="2000">
                <a:latin typeface="Courier New" panose="02070309020205020404" pitchFamily="49" charset="0"/>
              </a:rPr>
              <a:t>    ...</a:t>
            </a:r>
          </a:p>
          <a:p>
            <a:pPr>
              <a:buFontTx/>
              <a:buNone/>
            </a:pPr>
            <a:r>
              <a:rPr lang="hu-HU" altLang="hu-HU" sz="2000">
                <a:latin typeface="Courier New" panose="02070309020205020404" pitchFamily="49" charset="0"/>
              </a:rPr>
              <a:t>}</a:t>
            </a:r>
            <a:endParaRPr lang="hu-HU" altLang="hu-HU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hu-HU" altLang="hu-HU"/>
              <a:t>A Pont és a Kör osztályokhoz készítsd el a távolság() metódust, mely megadja az objektum távolságát egy, a paramétereként átadott Pont objektumtól.</a:t>
            </a:r>
          </a:p>
          <a:p>
            <a:r>
              <a:rPr lang="hu-HU" altLang="hu-HU"/>
              <a:t>A Kör osztályban definiálj példánymetódust, mely a paramétereként átadott pont objektumot a kör objektum középpontjába állítja:</a:t>
            </a:r>
            <a:br>
              <a:rPr lang="hu-HU" altLang="hu-HU"/>
            </a:br>
            <a:r>
              <a:rPr lang="hu-HU" altLang="hu-HU"/>
              <a:t>	</a:t>
            </a:r>
            <a:r>
              <a:rPr lang="hu-HU" altLang="hu-HU" sz="2400" b="1">
                <a:latin typeface="Courier New" panose="02070309020205020404" pitchFamily="49" charset="0"/>
              </a:rPr>
              <a:t>public void középpontba( Pont p )</a:t>
            </a:r>
            <a:endParaRPr lang="hu-HU" altLang="hu-H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hu-HU" altLang="hu-HU"/>
              <a:t>Az objektum élettartama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953000"/>
          </a:xfrm>
        </p:spPr>
        <p:txBody>
          <a:bodyPr/>
          <a:lstStyle/>
          <a:p>
            <a:r>
              <a:rPr lang="hu-HU" altLang="hu-HU"/>
              <a:t>Nincs olyan utasítás, amivel objektumot explicit módon meg lehet szüntetni</a:t>
            </a:r>
          </a:p>
          <a:p>
            <a:r>
              <a:rPr lang="hu-HU" altLang="hu-HU"/>
              <a:t>A nyelv biztonságosságát növeli</a:t>
            </a:r>
          </a:p>
          <a:p>
            <a:r>
              <a:rPr lang="hu-HU" altLang="hu-HU"/>
              <a:t>Szemétgyűjtés: ha már nem hivatkoznak egy objektumra, akkor azt meg lehet szüntetni.</a:t>
            </a:r>
            <a:endParaRPr lang="hu-HU" altLang="hu-HU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   Alkalma</a:t>
            </a:r>
            <a:r>
              <a:rPr lang="en-US" altLang="hu-HU" sz="2800" b="1">
                <a:latin typeface="Courier New" panose="02070309020205020404" pitchFamily="49" charset="0"/>
              </a:rPr>
              <a:t>zott a = new Alkalmazott();</a:t>
            </a:r>
          </a:p>
          <a:p>
            <a:pPr>
              <a:buFontTx/>
              <a:buNone/>
            </a:pPr>
            <a:r>
              <a:rPr lang="en-US" altLang="hu-HU" sz="2800" b="1">
                <a:latin typeface="Courier New" panose="02070309020205020404" pitchFamily="49" charset="0"/>
              </a:rPr>
              <a:t>   a = null;</a:t>
            </a:r>
          </a:p>
          <a:p>
            <a:r>
              <a:rPr lang="hu-HU" altLang="hu-HU"/>
              <a:t>Nem biztos, hogy megszűnik a program vége előtt</a:t>
            </a:r>
            <a:endParaRPr lang="hu-HU" altLang="hu-HU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altLang="hu-HU"/>
              <a:t>Szemétgyűjtés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r>
              <a:rPr lang="hu-HU" altLang="hu-HU"/>
              <a:t>Modern nyelvekben gyakori</a:t>
            </a:r>
          </a:p>
          <a:p>
            <a:r>
              <a:rPr lang="hu-HU" altLang="hu-HU"/>
              <a:t>Biztonságosság</a:t>
            </a:r>
          </a:p>
          <a:p>
            <a:pPr lvl="1"/>
            <a:r>
              <a:rPr lang="hu-HU" altLang="hu-HU"/>
              <a:t>többszörös hivatkozás esetén: ha az egyik hivatkozáson keresztül megszüntetjük az objektumot, egy másikon keresztül meg továbbra is használni próbáljuk</a:t>
            </a:r>
          </a:p>
          <a:p>
            <a:r>
              <a:rPr lang="hu-HU" altLang="hu-HU"/>
              <a:t>Hatékonyság: idő és tár</a:t>
            </a:r>
          </a:p>
          <a:p>
            <a:r>
              <a:rPr lang="hu-HU" altLang="hu-HU"/>
              <a:t>Ciklikus hivatkozás</a:t>
            </a:r>
          </a:p>
          <a:p>
            <a:r>
              <a:rPr lang="hu-HU" altLang="hu-HU"/>
              <a:t>Szemétgyűjtő algoritmusok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változók és metódusok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67613" cy="1287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altLang="hu-HU"/>
              <a:t>A tyúk és a tojás: programot csak objektumhoz tudunk készíteni (metódust), objektumot pedig csak a program futása közben tudunk létrehozni.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62000" y="4267200"/>
            <a:ext cx="7732713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class hello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System.out.println("hello");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változók és metódusok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78013"/>
            <a:ext cx="7908925" cy="1322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Az objektumoknak vannak attribútumai és műveletei, amiket az osztálydefinícióban adunk meg: példányváltozók és (példány)metódusok.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7200" y="4038600"/>
            <a:ext cx="84804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int fizetés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public void fizetéstEmel( int mennyivel ){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változók és metódusok 3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6588"/>
            <a:ext cx="8839200" cy="167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osztályoknak is lehetnek: osztályszintű változók és osztályszintű metódusok. Ezeket is az osztálydefinícióban adjuk meg, de a static módosítószóval: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14313" y="4079875"/>
            <a:ext cx="89296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static int nyugdíjKorhatár = 60;</a:t>
            </a: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public static void nyugdíjKorhatártEmel( int mennyivel ){</a:t>
            </a: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 nyugdíjKorhatár += mennyivel;</a:t>
            </a: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endParaRPr lang="en-GB" altLang="hu-HU" sz="20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int életkor;</a:t>
            </a: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int hátravan(){ return nyugdíjKorhatár - életkor;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változók és metódusok 4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05738" cy="4997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példányváltozók minden objektumhoz (az osztály minden példányához) létrejönnek, az osztályszintű változók az osztályhoz jönnek létre; azaz csak egy van, és minden objektum osztozik rajta.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példánymetódusok egy objektumhoz tartoznak: az első (kvázi implicit) paraméter az objektum; osztályszintű metódusok az osztály műveletei, az "első paraméter" az osztály.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Az osztályok is picit olyanok, mint az objektumok. (Azzal, hogy vannak attribútumaik és eseménykezelőik.)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Kapcsolatok objektumok között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b="1"/>
              <a:t>Osztály</a:t>
            </a:r>
            <a:r>
              <a:rPr lang="en-US" altLang="hu-HU"/>
              <a:t>: hasonló objektumok gyűjteménye</a:t>
            </a:r>
          </a:p>
          <a:p>
            <a:pPr lvl="1"/>
            <a:r>
              <a:rPr lang="en-US" altLang="hu-HU" b="1"/>
              <a:t>Struktúrális hasonlóság (reprezentáció)</a:t>
            </a:r>
            <a:endParaRPr lang="en-US" altLang="hu-HU"/>
          </a:p>
          <a:p>
            <a:pPr lvl="1"/>
            <a:r>
              <a:rPr lang="en-US" altLang="hu-HU"/>
              <a:t>Funkcionális hasonlóság (viselkedés)</a:t>
            </a:r>
          </a:p>
          <a:p>
            <a:pPr>
              <a:buFontTx/>
              <a:buNone/>
            </a:pPr>
            <a:r>
              <a:rPr lang="en-US" altLang="hu-HU"/>
              <a:t>	Típus: típusértékek halmaza</a:t>
            </a:r>
          </a:p>
          <a:p>
            <a:pPr>
              <a:buFontTx/>
              <a:buNone/>
            </a:pPr>
            <a:r>
              <a:rPr lang="en-US" altLang="hu-HU"/>
              <a:t>	Példányosítás (osztály </a:t>
            </a:r>
            <a:r>
              <a:rPr lang="en-US" altLang="hu-HU">
                <a:sym typeface="Wingdings" panose="05000000000000000000" pitchFamily="2" charset="2"/>
              </a:rPr>
              <a:t></a:t>
            </a:r>
            <a:r>
              <a:rPr lang="en-US" altLang="hu-HU"/>
              <a:t> objektum)</a:t>
            </a:r>
          </a:p>
          <a:p>
            <a:pPr>
              <a:buFontTx/>
              <a:buNone/>
            </a:pPr>
            <a:r>
              <a:rPr lang="en-US" altLang="hu-HU"/>
              <a:t>	Relációk: is-a, has-a</a:t>
            </a:r>
          </a:p>
          <a:p>
            <a:pPr>
              <a:lnSpc>
                <a:spcPct val="130000"/>
              </a:lnSpc>
            </a:pPr>
            <a:r>
              <a:rPr lang="en-US" altLang="hu-HU"/>
              <a:t>Aggregációk, asszociációk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változók és metódusok 5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35875" cy="2001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osztályszintű változók: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kifejezhetik, hogy ugyanaz az attribútumérték van minden objektumhoz (nyugdíjKorhatár)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az osztály állapotát rögzíthetik (kávépénz) 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8438" y="3937000"/>
            <a:ext cx="7802562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static int kávépénz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public int kávéraBefizet(){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  fizetés -= 100;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  kávépénz += 100;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static public kávétVesz(){ ... 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Osztályszintű változók és metódusok 6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static dolgokhoz nem kell objektum; a főprogram is ilyen volt.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procedurális programozás imitálása: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       osztály - modul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        osztályszintű metódus - alprogram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"Globális értékek", példa: System.out, Math.PI.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Főprogram működése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7613"/>
            <a:ext cx="8610600" cy="5640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Egy Java program egy osztály "végrehajtásának" felel meg: ha van statikus main nevű metódusa.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java-nak megadott nevű osztályt inicializálja a virtuális gép (pl. az osztályváltozóit inicializálja), és megpróbálja elkezdeni a main-jét. Ha nincs main: futási idejű hiba.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Végetérés: ha a main végetér, vagy meghívjuk a System.exit(int)-et. (Kilépési állapot, nulla szokott a normális állapot lenni.)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main feje: amit eddig csináltunk. (Elvileg az args név helyett lehet más is, de az a megszokott.) A String[]-be kerülnek a virtuális gépnek átadott extra paraméterek. C-ben ugyanez: argc, argv.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98438" y="2224088"/>
            <a:ext cx="878205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class Argumentumok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public static void main( String[] args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if (args.length &gt; 0)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for (int i=0; i &lt; args.length; i++)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System.out.println(args[i]);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} else {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System.out.println("nincsenek argumentumok");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static változók inicializálása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07313" cy="8953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Ugyanúgy, mint a példányváltozóknál: az előfordulás sorrendjében. 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7407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static int i = 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static int j = 1;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77406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altLang="hu-HU" sz="2900"/>
              <a:t>példányváltozók:</a:t>
            </a:r>
            <a:r>
              <a:rPr lang="en-GB" altLang="hu-HU" sz="2900">
                <a:latin typeface="Times New Roman (CE)" charset="0"/>
              </a:rPr>
              <a:t> </a:t>
            </a:r>
            <a:r>
              <a:rPr lang="en-GB" altLang="hu-HU" sz="2900"/>
              <a:t>minden példány létrehozásakor </a:t>
            </a:r>
          </a:p>
          <a:p>
            <a:pPr>
              <a:buFontTx/>
              <a:buChar char="•"/>
            </a:pPr>
            <a:r>
              <a:rPr lang="en-GB" altLang="hu-HU" sz="2900"/>
              <a:t>osztályváltozók: egyszer, az osztály inicializációjakor </a:t>
            </a:r>
          </a:p>
          <a:p>
            <a:pPr>
              <a:buFontTx/>
              <a:buChar char="•"/>
            </a:pPr>
            <a:r>
              <a:rPr lang="en-GB" altLang="hu-HU" sz="2900"/>
              <a:t>osztály inicializációja: az első rá vonatkozó hivatkozás kiértékelésekor (pl. példányosítás, metódus meghívása, változó hozzáférés)</a:t>
            </a:r>
            <a:r>
              <a:rPr lang="en-GB" altLang="hu-HU" sz="2900">
                <a:latin typeface="Times New Roman (CE)" charset="0"/>
              </a:rPr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87325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static változók inicializálása 2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24788" cy="1508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inicializátorban lehet már deklarált osztályszintű változó, de nem lehet példányváltozó; példányváltozó inicializátorában viszont lehet osztályszintű változó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000" y="4038600"/>
            <a:ext cx="77041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static int k = i+j-1;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boolean túlkoros = életkor &gt; nyugdíjKorhatár;</a:t>
            </a:r>
            <a:endParaRPr lang="en-GB" altLang="hu-HU" sz="2200">
              <a:latin typeface="Courier (CE)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00088" y="4329113"/>
            <a:ext cx="782478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78247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altLang="hu-HU" sz="2900"/>
              <a:t>automatikus inicializáció van: implicit kezdőérték</a:t>
            </a:r>
            <a:r>
              <a:rPr lang="en-GB" altLang="hu-HU" sz="2900">
                <a:latin typeface="Times New Roman (CE)" charset="0"/>
              </a:rPr>
              <a:t>  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104900" y="4660900"/>
            <a:ext cx="69945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Hivatkozás osztályszintű változóra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50163" cy="8413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Objektumon és osztályon keresztül egyaránt. 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8025" y="3032125"/>
            <a:ext cx="72374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Alkalmazott a = new Alkalmazott();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... a.nyugdíjKorhatár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... Alkalmazott.nyugdíjKorhatár ...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3117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4200"/>
              <a:t>Hivatkozás osztályszintű változóra 2</a:t>
            </a:r>
            <a:endParaRPr lang="en-GB" altLang="hu-HU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94625" cy="33591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minősítés nélkül: az aktuális objektum osztályának osztályszintű változójára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objektumos minősítéssel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osztályos minősítéssel; objektumok, példányok hiányában is működik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0" y="3733800"/>
            <a:ext cx="914241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public class Számozott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static int következő = 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public final int SORSZÁM = következő++;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}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28650" y="5489575"/>
            <a:ext cx="806608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33400" y="5181600"/>
            <a:ext cx="804545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7813" indent="-277813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altLang="hu-HU" sz="3200"/>
              <a:t>A példányváltozók inicializátora minden példányosításkor kiértékelődik. (Ez a mellékhatásos kifejezéseknél fontos!)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... és osztálymetódusra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50175" cy="1287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Csak az osztályváltozókhoz férhet hozzá, a példányváltozókhoz nem. (Nincs aktuális példány, mert akkor is végrehajtható, ha nincs példány.)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82581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a.nyugdíjKorhatártEmel(5);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Alkalmazott.nyugdíjKorhatártEmel(5);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r>
              <a:rPr lang="hu-HU" altLang="hu-HU" sz="2800"/>
              <a:t>A Kör osztályhoz írj illeszkedik() műveletet, mely eldönti, hogy a paraméterként megadott Pont objektum illeszkedik-e a körvonalra - egy adott tűréshatáron belül. A tűréshatár értéke a Kör osztály jellemzője.</a:t>
            </a:r>
          </a:p>
          <a:p>
            <a:r>
              <a:rPr lang="hu-HU" altLang="hu-HU" sz="2800"/>
              <a:t>Készíts olyan osztályszintű távolság mű</a:t>
            </a:r>
            <a:r>
              <a:rPr lang="en-US" altLang="hu-HU" sz="2800"/>
              <a:t>veletet, amelynek két Pont paramétert adhatunk át!</a:t>
            </a:r>
            <a:endParaRPr lang="hu-HU" altLang="hu-HU" sz="2800"/>
          </a:p>
          <a:p>
            <a:r>
              <a:rPr lang="hu-HU" altLang="hu-HU" sz="2800"/>
              <a:t>A Pont osztályhoz készíts műveletet, amely a paraméterként átadott két Pont objektum által meghatározott szakasz felezőpontját adja vissza.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hu-HU"/>
              <a:t>Példa objektumok kapcsolatára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791200" y="3124200"/>
            <a:ext cx="3048000" cy="243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705600" y="2133600"/>
            <a:ext cx="928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/>
              <a:t>Pont</a:t>
            </a:r>
            <a:endParaRPr lang="en-US" altLang="hu-HU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324600" y="3810000"/>
            <a:ext cx="1462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x-koord: 0</a:t>
            </a:r>
          </a:p>
          <a:p>
            <a:r>
              <a:rPr lang="en-US" altLang="hu-HU"/>
              <a:t>y-koord: 0</a:t>
            </a:r>
          </a:p>
          <a:p>
            <a:endParaRPr lang="en-US" altLang="hu-HU"/>
          </a:p>
          <a:p>
            <a:r>
              <a:rPr lang="en-US" altLang="hu-HU"/>
              <a:t>Eltol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381000" y="2133600"/>
            <a:ext cx="3733800" cy="42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676400" y="13716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 sz="3200"/>
              <a:t>Kör</a:t>
            </a:r>
            <a:endParaRPr lang="en-US" altLang="hu-HU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62000" y="4530725"/>
            <a:ext cx="2286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hu-HU"/>
              <a:t>Nagyít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Kicsinyít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Eltol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62000" y="2819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Középpont: Origó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62000" y="33528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Sugár: 1 egység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62000" y="3810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Terület: 3.1415926...</a:t>
            </a:r>
          </a:p>
        </p:txBody>
      </p:sp>
      <p:cxnSp>
        <p:nvCxnSpPr>
          <p:cNvPr id="10260" name="AutoShape 20"/>
          <p:cNvCxnSpPr>
            <a:cxnSpLocks noChangeShapeType="1"/>
            <a:stCxn id="10256" idx="3"/>
            <a:endCxn id="10243" idx="1"/>
          </p:cNvCxnSpPr>
          <p:nvPr/>
        </p:nvCxnSpPr>
        <p:spPr bwMode="auto">
          <a:xfrm>
            <a:off x="3276600" y="3048000"/>
            <a:ext cx="2514600" cy="1295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this pszeudováltozó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969250" cy="45386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Az osztálydefiníción belül a példánymetódusokban this névvel hivatkozhatunk az aktuális objektumra.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A static metódusokban a this persze nem használható.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Ez egy predefinit név.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Noha a this.valami-hez általában nem kell a minősítés, időnként azért szükség lehet rá. És olyan is van, amikor maga a this kell (pl. átadni paraméterként).</a:t>
            </a:r>
            <a:r>
              <a:rPr lang="en-GB" altLang="hu-HU"/>
              <a:t> 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8412163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boolean kevesebbetKeresMint( Alkalmazott másik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return másik.többetKeresMint(this);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void fizetéstBeállít( int fizetés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this.fizetés = 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09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09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Kör osztály sugaratBeállít metódusának formális paramétere legyen ugyanúgy elnevezve, mint a sugár attribútum.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Névütközések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Példányváltozó és formális paraméter neve megegyezhet. Példa: előbb... ELFED</a:t>
            </a:r>
            <a:r>
              <a:rPr lang="hu-HU" altLang="hu-HU"/>
              <a:t>ÉS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Metódusnév és változónév megegyezhet, mert a () megkülönbözteti őket a hivatkozáskor. 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09600" y="4800600"/>
            <a:ext cx="80994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int 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int fizetés(){ return fizetés; 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287338"/>
            <a:ext cx="7805737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Metódusnevek túlterhelése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5029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ugyanazt a nevet használhatom több metódushoz, ha különböző a szignatúra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szignatúra: név plussz paraméterek típusának sorozata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"metódusnév túlterhelése"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meghíváskor az aktuális paraméterek száma és (statikus) típusa alapján dönt a fordító (nem számít a visszatérési érték, mert anélkül is meg lehet egy metódust hívni)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valaminek illeszkednie kell, különben fordítási hiba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</a:t>
            </a:r>
          </a:p>
        </p:txBody>
      </p:sp>
      <p:sp>
        <p:nvSpPr>
          <p:cNvPr id="90115" name="Text Box 1027"/>
          <p:cNvSpPr txBox="1">
            <a:spLocks noChangeArrowheads="1"/>
          </p:cNvSpPr>
          <p:nvPr/>
        </p:nvSpPr>
        <p:spPr bwMode="auto">
          <a:xfrm>
            <a:off x="914400" y="1295400"/>
            <a:ext cx="727392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void fizetéstEmel( int növekmény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fizetés += növekmény;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void fizetéstEmel(){ fizetés += 5000;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void fizetéstEmel( Alkalmazott másik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if (kevesebbetKeresMint(másik))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fizetés = másik.fizetés;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a.fizetéstEmel(10000);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a.fizetéstEmel();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a.fizetéstEmel(b);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914400" y="1295400"/>
            <a:ext cx="727392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void fizetéstEmel( int növekmény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fizetés += növekmény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void fizetéstEmel(){ </a:t>
            </a:r>
            <a:r>
              <a:rPr lang="en-GB" altLang="hu-HU" sz="2200" b="1">
                <a:latin typeface="Courier (CE)" charset="0"/>
              </a:rPr>
              <a:t>fizetéstEmel(5000)</a:t>
            </a:r>
            <a:r>
              <a:rPr lang="en-GB" altLang="hu-HU" sz="2200">
                <a:latin typeface="Courier (CE)" charset="0"/>
              </a:rPr>
              <a:t>;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void fizetéstEmel( Alkalmazott másik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if (kevesebbetKeresMint(másik))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fizetés = másik.fizetés;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a.fizetéstEmel(10000);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a.fizetéstEmel();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a.fizetéstEmel(b);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Készíts középpontos tükrözést végző műveleteket a Pont és a Kör osztályokban.</a:t>
            </a:r>
          </a:p>
          <a:p>
            <a:r>
              <a:rPr lang="hu-HU" altLang="hu-HU"/>
              <a:t>A műveleteket meg lehessen hívni Pont objektummal is és két koordinátával (cx,cy) is!</a:t>
            </a:r>
          </a:p>
          <a:p>
            <a:r>
              <a:rPr lang="en-US" altLang="hu-HU"/>
              <a:t>Valósítsd meg a középpontos tükrözés műveleteket úgy, hogy egymást hívják!</a:t>
            </a:r>
            <a:endParaRPr lang="hu-HU" altLang="hu-H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Öröklődés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685088" cy="2667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Osztály kiegészítése új tagokkal (példányváltozókkal, metódusokkal).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Szülőosztály, gyermekosztály. Tranzitív lezárt: ős, leszármazott.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öröklés: a szülő tagjaival is rendelkezik</a:t>
            </a:r>
            <a:r>
              <a:rPr lang="en-GB" altLang="hu-HU"/>
              <a:t>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28600" y="3508375"/>
            <a:ext cx="89154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class Főnök extends Alkalmazott {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int beosztottakSzáma = 0;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public void újBeosztott( Alkalmazott beosztott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4200"/>
              <a:t>Osztályhierarchia</a:t>
            </a:r>
            <a:endParaRPr lang="en-GB" altLang="hu-HU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135938" cy="6024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900"/>
              <a:t>az öröklődési relációt gráfként megadva osztályhierarchiának is nevezik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900"/>
              <a:t>egyszeres öröklődés esetén ez egy (irányított) erdő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900"/>
              <a:t>Java-ban van egy "univerzális ősosztály", az Object, minden osztály ennek a leszármazottja</a:t>
            </a:r>
            <a:r>
              <a:rPr lang="en-GB" altLang="hu-HU"/>
              <a:t>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ha nem adunk meg extends-et, akkor implicit extends Object van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Object: predefinit, a java.lang-ban van definiálva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olyan metódusokat definiál, amelyekkel minden objektumnak rendelkeznie kell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minden, ami nem primitív típusú (int, char, stb.), az Object leszármazottja</a:t>
            </a:r>
            <a:r>
              <a:rPr lang="en-GB" altLang="hu-HU"/>
              <a:t>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900"/>
              <a:t>tehát az osztályhierarchia egy irányított fa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Hozzáférési kategóriák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Információ-elrejtés: nem jó, ha "mindenki mindent lát".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a program komponensei jól meghatározott, szűk   interfészen keresztül kapcsolódnak össze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egy komponensen belül erős kohézió, komponensek között korlátozott, szűkített interfész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a program növekedése nem okoz exponenciális, csak lineáris komplexitás-növekedést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nyelvi támogatás ajánlott az információ elrejtéséhez, hogy ne a programozónak kelljen mindenre figyelni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hu-HU"/>
              <a:t>Példa: osztályok és kapcsolataik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81000" y="2133600"/>
            <a:ext cx="3733800" cy="426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791200" y="3124200"/>
            <a:ext cx="3048000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62000" y="4530725"/>
            <a:ext cx="2286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hu-HU"/>
              <a:t>Nagyít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Kicsinyít</a:t>
            </a:r>
          </a:p>
          <a:p>
            <a:pPr>
              <a:lnSpc>
                <a:spcPct val="140000"/>
              </a:lnSpc>
            </a:pPr>
            <a:r>
              <a:rPr lang="en-US" altLang="hu-HU"/>
              <a:t>Eltol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762000" y="2819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Középpont: Pont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762000" y="3352800"/>
            <a:ext cx="173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Sugár: Szám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762000" y="3810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/>
              <a:t>Terület: Szám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324600" y="3810000"/>
            <a:ext cx="1985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x-koord: Szám</a:t>
            </a:r>
          </a:p>
          <a:p>
            <a:r>
              <a:rPr lang="en-US" altLang="hu-HU"/>
              <a:t>y-koord: Szám</a:t>
            </a:r>
          </a:p>
          <a:p>
            <a:endParaRPr lang="en-US" altLang="hu-HU"/>
          </a:p>
          <a:p>
            <a:r>
              <a:rPr lang="en-US" altLang="hu-HU"/>
              <a:t>Eltol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858000" y="3276600"/>
            <a:ext cx="928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/>
              <a:t>Pont</a:t>
            </a:r>
            <a:endParaRPr lang="en-US" altLang="hu-HU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828800" y="22860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 sz="3200"/>
              <a:t>Kör</a:t>
            </a:r>
            <a:endParaRPr lang="en-US" altLang="hu-HU"/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4114800" y="4114800"/>
            <a:ext cx="609600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7244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Hozzáférési kategóriák 2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807325" cy="52959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Komponensek a Java programokban: elsősorban osztályok és csomagok szintjén.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Amivel mi most foglalkozunk: minden egy (névtelen) csomagban, pl. minden használt osztály egy könyvtárban lefordítva.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Osztályok szintjén: adattagok és metódusok.</a:t>
            </a:r>
            <a:r>
              <a:rPr lang="en-GB" altLang="hu-HU"/>
              <a:t>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Példa: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Kör osztály (sugár és terület)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Alkalmazott osztály (fizetés és évesFizetés)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/>
              <a:t>Csak egyszerre lehet babrálni, hogy a típusinvariáns megmaradjon: metóduson keresztül lehessen csak csinálni.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15888"/>
            <a:ext cx="8470900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4200"/>
              <a:t>Módosító szavak: public, private, protected</a:t>
            </a:r>
            <a:endParaRPr lang="en-GB" altLang="hu-HU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78813" cy="4984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53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minden tag pontosan egy hozzáférési kategóriában lehet, ezért ezen módosítószavak közül max. egyet lehet használni egy taghoz</a:t>
            </a:r>
            <a:endParaRPr lang="en-GB" altLang="hu-HU" sz="3000" b="1"/>
          </a:p>
          <a:p>
            <a:pPr marL="306388" indent="-306388" defTabSz="457200">
              <a:lnSpc>
                <a:spcPct val="30000"/>
              </a:lnSpc>
              <a:spcBef>
                <a:spcPts val="53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 b="1"/>
              <a:t>Félnyilvános tagok</a:t>
            </a:r>
            <a:r>
              <a:rPr lang="en-GB" altLang="hu-HU" sz="3000"/>
              <a:t>: ha nem írunk semmit.</a:t>
            </a:r>
            <a:endParaRPr lang="en-GB" altLang="hu-HU"/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 </a:t>
            </a:r>
            <a:r>
              <a:rPr lang="en-GB" altLang="hu-HU" sz="2700"/>
              <a:t>azonos csomagban definiált osztályok (objektumai).</a:t>
            </a:r>
            <a:endParaRPr lang="en-GB" altLang="hu-HU"/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 b="1"/>
              <a:t>Nyilvános tagok</a:t>
            </a:r>
            <a:r>
              <a:rPr lang="en-GB" altLang="hu-HU" sz="3000"/>
              <a:t>: public</a:t>
            </a:r>
            <a:r>
              <a:rPr lang="en-GB" altLang="hu-HU"/>
              <a:t>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 </a:t>
            </a:r>
            <a:r>
              <a:rPr lang="en-GB" altLang="hu-HU" sz="2700"/>
              <a:t>különböző csomagokban definiált osztályok is elérik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 írás/olvasás szabályozása: nincs "read-only" </a:t>
            </a:r>
          </a:p>
          <a:p>
            <a:pPr marL="665163" lvl="1" indent="-257175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700"/>
              <a:t> megoldás: lekérdező függvénnyel (akár ugyanazzal a     névvel is lehet)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/>
          </p:nvPr>
        </p:nvSpPr>
        <p:spPr>
          <a:xfrm>
            <a:off x="609600" y="228600"/>
            <a:ext cx="7807325" cy="58832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 b="1">
                <a:solidFill>
                  <a:schemeClr val="tx1"/>
                </a:solidFill>
              </a:rPr>
              <a:t>Privát tagok</a:t>
            </a:r>
            <a:r>
              <a:rPr lang="en-GB" altLang="hu-HU" sz="3000">
                <a:solidFill>
                  <a:schemeClr val="tx1"/>
                </a:solidFill>
              </a:rPr>
              <a:t>: private</a:t>
            </a:r>
            <a:r>
              <a:rPr lang="en-GB" altLang="hu-HU" sz="3200">
                <a:solidFill>
                  <a:schemeClr val="tx1"/>
                </a:solidFill>
              </a:rPr>
              <a:t> </a:t>
            </a:r>
          </a:p>
          <a:p>
            <a:pPr marL="665163" lvl="1" indent="-257175" algn="l" defTabSz="457200">
              <a:spcBef>
                <a:spcPct val="20000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csak az osztálydefiníción belül érhető el </a:t>
            </a:r>
          </a:p>
          <a:p>
            <a:pPr marL="665163" lvl="1" indent="-257175" algn="l" defTabSz="457200">
              <a:spcBef>
                <a:spcPct val="20000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az osztály minden objektuma </a:t>
            </a:r>
          </a:p>
          <a:p>
            <a:pPr marL="665163" lvl="1" indent="-257175" algn="l" defTabSz="457200">
              <a:spcBef>
                <a:spcPct val="20000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jó lenne egy még szigorúbb is, de ilyen nincs</a:t>
            </a:r>
            <a:r>
              <a:rPr lang="en-GB" altLang="hu-HU" sz="2800">
                <a:solidFill>
                  <a:schemeClr val="tx1"/>
                </a:solidFill>
              </a:rPr>
              <a:t>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 b="1">
                <a:solidFill>
                  <a:schemeClr val="tx1"/>
                </a:solidFill>
              </a:rPr>
              <a:t>Védett tagok</a:t>
            </a:r>
            <a:r>
              <a:rPr lang="en-GB" altLang="hu-HU" sz="3000">
                <a:solidFill>
                  <a:schemeClr val="tx1"/>
                </a:solidFill>
              </a:rPr>
              <a:t>: protected</a:t>
            </a:r>
            <a:r>
              <a:rPr lang="en-GB" altLang="hu-HU" sz="3200">
                <a:solidFill>
                  <a:schemeClr val="tx1"/>
                </a:solidFill>
              </a:rPr>
              <a:t> </a:t>
            </a:r>
          </a:p>
          <a:p>
            <a:pPr marL="665163" lvl="1" indent="-257175" algn="l" defTabSz="457200">
              <a:spcBef>
                <a:spcPct val="20000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a félnyilvános kategória kiterjesztése: azonos csomag, plussz a leszármazottak </a:t>
            </a:r>
          </a:p>
          <a:p>
            <a:pPr marL="665163" lvl="1" indent="-257175" algn="l" defTabSz="457200">
              <a:spcBef>
                <a:spcPct val="20000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Az örökölt tagok mindig ott vannak, de nem mindig érhetőek el (közvetlenül) a gyerekből, csak ha a szülő ezt megengedi a hozzáférési módosítokkal.</a:t>
            </a:r>
            <a:r>
              <a:rPr lang="en-GB" altLang="hu-HU" sz="2800">
                <a:solidFill>
                  <a:schemeClr val="tx1"/>
                </a:solidFill>
              </a:rPr>
              <a:t> </a:t>
            </a:r>
          </a:p>
          <a:p>
            <a:pPr marL="984250" lvl="2" indent="-2047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solidFill>
                  <a:schemeClr val="tx1"/>
                </a:solidFill>
              </a:rPr>
              <a:t>    Pl. egy private változóhoz/metódushoz nem fér hozzá, csak esetleg közvetett úton, más (örökölt) metódusokon keresztül.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Készítsd el a SzínesPont osztályt a Pont osztály leszármazottjaként. Új tulajdonság: szín. Új műveletek: szín beállítása és lekérdezése. A szín attribútum legyen privát.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Inicializáció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spcBef>
                <a:spcPts val="1700"/>
              </a:spcBef>
              <a:buFont typeface="StarBat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típusinvariáns megteremtése példányosításkor. </a:t>
            </a:r>
          </a:p>
          <a:p>
            <a:pPr marL="306388" indent="-306388" defTabSz="457200">
              <a:spcBef>
                <a:spcPts val="48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példányváltozók inicializációja </a:t>
            </a:r>
          </a:p>
          <a:p>
            <a:pPr marL="306388" indent="-306388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nehézkes a példányosítást "felparaméterezni" (de nem lehetetlen, lásd a Számozott példát) </a:t>
            </a:r>
          </a:p>
          <a:p>
            <a:pPr marL="306388" indent="-306388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inicializálás egy extra metódussal, pl. init </a:t>
            </a:r>
          </a:p>
          <a:p>
            <a:pPr marL="306388" indent="-306388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más megoldás lenne a Factory, amikor az osztály egy osztályszintű metódusát lehetne használni példányosításra</a:t>
            </a:r>
            <a:endParaRPr lang="en-GB" altLang="hu-H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Factory metódus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4872038"/>
            <a:ext cx="7805737" cy="8445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még mindig veszélyes, jobb nyelvi szinten összekapcsolni a példányosítást és az inicializálást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8228013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public 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static public Alkalmazott példányosít( ...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Alkalmazott a = new Alkalmazott();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return a;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Konstruktorok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57238"/>
            <a:ext cx="7807325" cy="6100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programkód, ami a példányosításkor "automatikusan" végrehajtódik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hasonlít a metódusokra, de nem pont ugyanolyan (nem tag, mert pl. nem öröklődik)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konstruktor neve = az osztály nevével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paramétereket vehet át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több (különböző szignatúrájú) konstruktor is lehet egy osztályban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csak példányosításkor hajtódhat végre (new mellett)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visszatérési típust nem kell megadni, mert az adott</a:t>
            </a:r>
            <a:r>
              <a:rPr lang="en-GB" altLang="hu-HU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81000" y="158750"/>
            <a:ext cx="86106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class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public Alkalmazott( String név, int fizetés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this.név = név;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this.fizetés = 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évesFizetés = 12*fizetés;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public Alkalmazott( String név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this.név = név;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this.fizetés = 40000;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évesFizetés = 12*fizetés;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/>
          </p:nvPr>
        </p:nvSpPr>
        <p:spPr>
          <a:xfrm>
            <a:off x="152400" y="381000"/>
            <a:ext cx="8686800" cy="49053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Módosítók közül csak a hozzáférési kategóriát adók használhatók (vannak egyébként mások is, pl. a final).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A törzs olyan, mint egy void visszatérési értékű metódusé, a paraméter nélküli return-t használhatjuk.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Szokás: ugyanazokat a neveket használhatjuk konstruktor formális paraméternek, mint a példányváltozóknak (this használata).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Meghívhat egy másik konstruktort is, this névvel: az első utasítás lehet csak!</a:t>
            </a:r>
            <a:r>
              <a:rPr lang="en-GB" altLang="hu-HU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4800600"/>
            <a:ext cx="873125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public Alkalmazott( String név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this(név,40000);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 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/>
          </p:nvPr>
        </p:nvSpPr>
        <p:spPr>
          <a:xfrm>
            <a:off x="152400" y="152400"/>
            <a:ext cx="8839200" cy="6400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A konstruktorok előtt a rendszer lefoglalja a tárat.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ha a programozó nem ír konstruktort, akkor létrejön egy implicit, ami public, paraméter nélküli és üres törzsű </a:t>
            </a:r>
          </a:p>
          <a:p>
            <a:pPr marL="306388" indent="-306388" defTabSz="457200">
              <a:lnSpc>
                <a:spcPct val="0"/>
              </a:lnSpc>
              <a:spcBef>
                <a:spcPts val="36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 b="1">
                <a:solidFill>
                  <a:schemeClr val="tx1"/>
                </a:solidFill>
                <a:latin typeface="Courier New" panose="02070309020205020404" pitchFamily="49" charset="0"/>
              </a:rPr>
              <a:t>public Főnök(){}</a:t>
            </a:r>
            <a:endParaRPr lang="en-GB" altLang="hu-HU" sz="3200">
              <a:solidFill>
                <a:schemeClr val="tx1"/>
              </a:solidFill>
              <a:latin typeface="Courier (CE)" charset="0"/>
            </a:endParaRPr>
          </a:p>
          <a:p>
            <a:pPr marL="306388" indent="-306388" algn="l" defTabSz="457200">
              <a:spcBef>
                <a:spcPts val="3113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A hozzáférési kategóriák vonatkoznak a konstruktorokra is. </a:t>
            </a:r>
          </a:p>
          <a:p>
            <a:pPr marL="306388" indent="-306388" algn="l" defTabSz="457200">
              <a:spcBef>
                <a:spcPts val="255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Használat: new után paraméterek megadása.</a:t>
            </a:r>
            <a:endParaRPr lang="en-GB" altLang="hu-HU" sz="3200">
              <a:solidFill>
                <a:schemeClr val="tx1"/>
              </a:solidFill>
            </a:endParaRPr>
          </a:p>
          <a:p>
            <a:pPr marL="665163" lvl="1" indent="-257175" algn="l" defTabSz="457200">
              <a:spcBef>
                <a:spcPts val="1413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solidFill>
                  <a:schemeClr val="tx1"/>
                </a:solidFill>
              </a:rPr>
              <a:t>Aktuális argumentumok a konstruktornak: ezek döntik el, hogy melyik konstruktor hívódik meg. </a:t>
            </a:r>
          </a:p>
          <a:p>
            <a:pPr marL="665163" lvl="1" indent="-257175" algn="l" defTabSz="457200">
              <a:spcBef>
                <a:spcPts val="850"/>
              </a:spcBef>
              <a:buFontTx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solidFill>
                  <a:schemeClr val="tx1"/>
                </a:solidFill>
              </a:rPr>
              <a:t>Ha nem írtunk konstruktort, akkor nem adunk át paramétert és az implicit konstruktor hívódik meg.</a:t>
            </a:r>
            <a:r>
              <a:rPr lang="en-GB" altLang="hu-HU" sz="2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/>
          <a:lstStyle/>
          <a:p>
            <a:r>
              <a:rPr lang="en-US" altLang="hu-HU"/>
              <a:t>Példa: osztályok és kapcsolataik (2)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2133600"/>
            <a:ext cx="3886200" cy="411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95400" y="2286000"/>
            <a:ext cx="219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/>
              <a:t>Alkalmazott</a:t>
            </a:r>
            <a:endParaRPr lang="en-US" altLang="hu-HU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21717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/>
              <a:t>Név: String</a:t>
            </a:r>
          </a:p>
          <a:p>
            <a:pPr>
              <a:lnSpc>
                <a:spcPct val="130000"/>
              </a:lnSpc>
            </a:pPr>
            <a:r>
              <a:rPr lang="en-US" altLang="hu-HU"/>
              <a:t>Beoszt</a:t>
            </a:r>
            <a:r>
              <a:rPr lang="hu-HU" altLang="hu-HU"/>
              <a:t>ás</a:t>
            </a:r>
            <a:r>
              <a:rPr lang="en-US" altLang="hu-HU"/>
              <a:t>: String</a:t>
            </a:r>
          </a:p>
          <a:p>
            <a:pPr>
              <a:lnSpc>
                <a:spcPct val="130000"/>
              </a:lnSpc>
            </a:pPr>
            <a:r>
              <a:rPr lang="en-US" altLang="hu-HU"/>
              <a:t>Fizetés: Szám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14400" y="4953000"/>
            <a:ext cx="1771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hu-HU"/>
              <a:t>FizetéstEmel</a:t>
            </a:r>
          </a:p>
          <a:p>
            <a:pPr>
              <a:lnSpc>
                <a:spcPct val="130000"/>
              </a:lnSpc>
            </a:pPr>
            <a:r>
              <a:rPr lang="en-US" altLang="hu-HU"/>
              <a:t>FeladatotAd</a:t>
            </a:r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4343400" y="4229100"/>
            <a:ext cx="2489200" cy="1828800"/>
          </a:xfrm>
          <a:custGeom>
            <a:avLst/>
            <a:gdLst>
              <a:gd name="T0" fmla="*/ 0 w 1568"/>
              <a:gd name="T1" fmla="*/ 312 h 1152"/>
              <a:gd name="T2" fmla="*/ 1344 w 1568"/>
              <a:gd name="T3" fmla="*/ 120 h 1152"/>
              <a:gd name="T4" fmla="*/ 1344 w 1568"/>
              <a:gd name="T5" fmla="*/ 1032 h 1152"/>
              <a:gd name="T6" fmla="*/ 0 w 1568"/>
              <a:gd name="T7" fmla="*/ 84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68" h="1152">
                <a:moveTo>
                  <a:pt x="0" y="312"/>
                </a:moveTo>
                <a:cubicBezTo>
                  <a:pt x="560" y="156"/>
                  <a:pt x="1120" y="0"/>
                  <a:pt x="1344" y="120"/>
                </a:cubicBezTo>
                <a:cubicBezTo>
                  <a:pt x="1568" y="240"/>
                  <a:pt x="1568" y="912"/>
                  <a:pt x="1344" y="1032"/>
                </a:cubicBezTo>
                <a:cubicBezTo>
                  <a:pt x="1120" y="1152"/>
                  <a:pt x="560" y="996"/>
                  <a:pt x="0" y="8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343400" y="4572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419600" y="57150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Főnök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00600" y="45720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Beosztott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019800" y="1219200"/>
            <a:ext cx="2743200" cy="1600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 altLang="hu-HU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689725" y="1314450"/>
            <a:ext cx="1266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3200"/>
              <a:t>Ember</a:t>
            </a:r>
            <a:endParaRPr lang="en-US" altLang="hu-HU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248400" y="198120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Név: String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6934200" y="2819400"/>
            <a:ext cx="533400" cy="533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4343400" y="3352800"/>
            <a:ext cx="2895600" cy="304800"/>
          </a:xfrm>
          <a:custGeom>
            <a:avLst/>
            <a:gdLst>
              <a:gd name="T0" fmla="*/ 0 w 1824"/>
              <a:gd name="T1" fmla="*/ 192 h 192"/>
              <a:gd name="T2" fmla="*/ 1776 w 1824"/>
              <a:gd name="T3" fmla="*/ 192 h 192"/>
              <a:gd name="T4" fmla="*/ 1824 w 182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192">
                <a:moveTo>
                  <a:pt x="0" y="192"/>
                </a:moveTo>
                <a:lnTo>
                  <a:pt x="1776" y="192"/>
                </a:lnTo>
                <a:lnTo>
                  <a:pt x="182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/>
          </p:nvPr>
        </p:nvSpPr>
        <p:spPr>
          <a:xfrm>
            <a:off x="600075" y="900113"/>
            <a:ext cx="7807325" cy="1717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>
                <a:solidFill>
                  <a:schemeClr val="tx1"/>
                </a:solidFill>
              </a:rPr>
              <a:t>A konstruktor nem örökölhető, de meghívható (a this-hez hasonlóan) a szülőosztálybeli konstruktor a legelső sorban: super névvel.</a:t>
            </a:r>
            <a:r>
              <a:rPr lang="en-GB" altLang="hu-HU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25438" y="3101975"/>
            <a:ext cx="808672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public class Főnök extends Alkalmazott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public Főnök( String név, int fizetés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super(név,fizetés);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beosztottakSzáma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public Főnök( String név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  this(név,100000);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/>
          </p:nvPr>
        </p:nvSpPr>
        <p:spPr>
          <a:xfrm>
            <a:off x="152400" y="93663"/>
            <a:ext cx="8839200" cy="32400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lnSpc>
                <a:spcPct val="70000"/>
              </a:lnSpc>
              <a:spcBef>
                <a:spcPts val="3675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>
                <a:solidFill>
                  <a:schemeClr val="tx1"/>
                </a:solidFill>
              </a:rPr>
              <a:t>Ha egy konstruktor nem hív meg másik konstruktort, akkor implicit módon egy paraméter nélküli</a:t>
            </a:r>
            <a:br>
              <a:rPr lang="en-GB" altLang="hu-HU" sz="2800">
                <a:solidFill>
                  <a:schemeClr val="tx1"/>
                </a:solidFill>
              </a:rPr>
            </a:br>
            <a:r>
              <a:rPr lang="en-GB" altLang="hu-HU" sz="2800">
                <a:solidFill>
                  <a:schemeClr val="tx1"/>
                </a:solidFill>
              </a:rPr>
              <a:t>						</a:t>
            </a:r>
            <a:r>
              <a:rPr lang="en-GB" altLang="hu-HU" sz="2400" b="1">
                <a:solidFill>
                  <a:schemeClr val="tx1"/>
                </a:solidFill>
                <a:latin typeface="Courier New" panose="02070309020205020404" pitchFamily="49" charset="0"/>
              </a:rPr>
              <a:t>super();</a:t>
            </a:r>
            <a:r>
              <a:rPr lang="en-GB" altLang="hu-HU" sz="2800">
                <a:solidFill>
                  <a:schemeClr val="tx1"/>
                </a:solidFill>
              </a:rPr>
              <a:t> </a:t>
            </a:r>
            <a:br>
              <a:rPr lang="en-GB" altLang="hu-HU" sz="2800">
                <a:solidFill>
                  <a:schemeClr val="tx1"/>
                </a:solidFill>
              </a:rPr>
            </a:br>
            <a:r>
              <a:rPr lang="en-GB" altLang="hu-HU" sz="2800">
                <a:solidFill>
                  <a:schemeClr val="tx1"/>
                </a:solidFill>
              </a:rPr>
              <a:t>hívás kerül bele; ha nincs paraméter nélküli konstruktora a szülőnek, akkor fordítási hiba. </a:t>
            </a:r>
          </a:p>
          <a:p>
            <a:pPr marL="306388" indent="-306388" algn="l" defTabSz="457200">
              <a:lnSpc>
                <a:spcPct val="70000"/>
              </a:lnSpc>
              <a:spcBef>
                <a:spcPts val="17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>
                <a:solidFill>
                  <a:schemeClr val="tx1"/>
                </a:solidFill>
              </a:rPr>
              <a:t>Az implicit konstruktor üres, tehát abba is bekerül implicit super.</a:t>
            </a:r>
            <a:r>
              <a:rPr lang="en-GB" altLang="hu-HU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04800" y="2530475"/>
            <a:ext cx="88392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public class SzínesPont extends Pont { int szín = 0; ... }</a:t>
            </a:r>
          </a:p>
          <a:p>
            <a:pPr>
              <a:lnSpc>
                <a:spcPct val="130000"/>
              </a:lnSpc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/>
              <a:t>implicit generálódik:</a:t>
            </a:r>
            <a:r>
              <a:rPr lang="en-GB" altLang="hu-HU" sz="2000">
                <a:latin typeface="Courier (CE)" charset="0"/>
              </a:rPr>
              <a:t> </a:t>
            </a:r>
            <a:r>
              <a:rPr lang="en-GB" altLang="hu-HU" sz="2000" b="1">
                <a:latin typeface="Courier New" panose="02070309020205020404" pitchFamily="49" charset="0"/>
              </a:rPr>
              <a:t>public SzínesPont() { super(); }</a:t>
            </a:r>
            <a:endParaRPr lang="en-GB" altLang="hu-HU" sz="2000">
              <a:latin typeface="Courier (CE)" charset="0"/>
            </a:endParaRPr>
          </a:p>
          <a:p>
            <a:pPr>
              <a:buClr>
                <a:srgbClr val="000000"/>
              </a:buClr>
              <a:buSzPct val="49000"/>
              <a:buFont typeface="StarBats" pitchFamily="2" charset="2"/>
              <a:buNone/>
            </a:pPr>
            <a:endParaRPr lang="en-GB" altLang="hu-HU" sz="2000">
              <a:latin typeface="Courier (CE)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public class Négyzet {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int oldal;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public Négyzet( int oldal ){ this.oldal = oldal; 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endParaRPr lang="en-GB" altLang="hu-HU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public class SzínesNégyzet extends Négyzet {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  int szín = 0;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40000"/>
              </a:lnSpc>
              <a:buClr>
                <a:srgbClr val="000000"/>
              </a:buClr>
              <a:buSzPct val="49000"/>
              <a:buFont typeface="StarBats" pitchFamily="2" charset="2"/>
              <a:buNone/>
            </a:pPr>
            <a:r>
              <a:rPr lang="en-GB" altLang="hu-HU" sz="2500"/>
              <a:t>fordítási hiba, mert:</a:t>
            </a:r>
            <a:r>
              <a:rPr lang="en-GB" altLang="hu-HU" sz="2000">
                <a:latin typeface="Courier (CE)" charset="0"/>
              </a:rPr>
              <a:t>  </a:t>
            </a:r>
            <a:r>
              <a:rPr lang="en-GB" altLang="hu-HU" sz="2000" b="1">
                <a:latin typeface="Courier New" panose="02070309020205020404" pitchFamily="49" charset="0"/>
              </a:rPr>
              <a:t>public SzínesNégyzet() { super(); }</a:t>
            </a:r>
            <a:endParaRPr lang="en-GB" altLang="hu-HU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/>
          </p:nvPr>
        </p:nvSpPr>
        <p:spPr>
          <a:xfrm>
            <a:off x="769938" y="985838"/>
            <a:ext cx="7807325" cy="29368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200">
                <a:solidFill>
                  <a:schemeClr val="tx1"/>
                </a:solidFill>
              </a:rPr>
              <a:t>A super megelőzi az osztálydefinícióban szereplő példányváltozó inicializálásokat, a többi része a konstruktornak viszont csak utánuk jön.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200">
                <a:solidFill>
                  <a:schemeClr val="tx1"/>
                </a:solidFill>
              </a:rPr>
              <a:t>Egy protected konstruktort csak super-ként lehet meghívni a csomagon kívül, new-val csak csomagon belül lehet.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r>
              <a:rPr lang="hu-HU" altLang="hu-HU"/>
              <a:t>A Pont és Kör osztályokhoz készíts konstruktorokat. A Pont osztályhoz csak egyet, aminek a koordinátákat lehet átadni. A Kör osztályhoz hármat:</a:t>
            </a:r>
          </a:p>
          <a:p>
            <a:pPr lvl="1"/>
            <a:r>
              <a:rPr lang="hu-HU" altLang="hu-HU"/>
              <a:t>aminek a sugár mellett egy Pont objektumot,</a:t>
            </a:r>
          </a:p>
          <a:p>
            <a:pPr lvl="1"/>
            <a:r>
              <a:rPr lang="hu-HU" altLang="hu-HU"/>
              <a:t>illetve a középpont koordinátáit lehet átadni,</a:t>
            </a:r>
          </a:p>
          <a:p>
            <a:pPr lvl="1"/>
            <a:r>
              <a:rPr lang="hu-HU" altLang="hu-HU"/>
              <a:t>valamint egy paraméter nélküli konstruktort</a:t>
            </a:r>
          </a:p>
          <a:p>
            <a:r>
              <a:rPr lang="hu-HU" altLang="hu-HU"/>
              <a:t>Melyik Kör konstruktor hívhat meg egy másikat? Mit jelentenek a különböző lehetőségek?</a:t>
            </a:r>
          </a:p>
          <a:p>
            <a:r>
              <a:rPr lang="hu-HU" altLang="hu-HU"/>
              <a:t>Miért nem fordul a SzínesPont osztály? Javítsd...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696200" cy="838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Inicializáló blokkok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923213" cy="1350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Utasításblokk a tagok (példány- és osztályszintű változók és metódusok) és konstruktorok között, az osztálydefiníción belül.</a:t>
            </a:r>
            <a:endParaRPr lang="en-GB" altLang="hu-HU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5344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class Számozott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static int következő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public final int SORSZÁM = következő++;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int fact;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fact = 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   for (int j=2; j&lt;=SORSZÁM; j++) fact *= j;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2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   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/>
          </p:nvPr>
        </p:nvSpPr>
        <p:spPr>
          <a:xfrm>
            <a:off x="609600" y="1143000"/>
            <a:ext cx="7894638" cy="149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>
                <a:solidFill>
                  <a:schemeClr val="tx1"/>
                </a:solidFill>
              </a:rPr>
              <a:t>Osztályinicializátor és példányinicializátor (az utóbbi csak a Java 1.1 óta). Az osztályszintű inicializátor a static kulcsszóval kezdődik.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457200" y="3352800"/>
            <a:ext cx="8001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class A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static int i = 10, ifact;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static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  ifact = 1;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  for (int j=2; j&lt;=i; j++) ifact *= j;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/>
          </p:nvPr>
        </p:nvSpPr>
        <p:spPr>
          <a:xfrm>
            <a:off x="152400" y="101600"/>
            <a:ext cx="8839200" cy="76025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osztályszintű inicializátor: az osztály inicializációjakor fut le, az osztályszintű konstruktorokat helyettesíti (hiszen olyanok nincsenek)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példányinicializátor: példányosításkor fut le, a konstruktorokat egészíti ki; pl. oda írhatjuk azt, amit minden konstruktorban végre kell hajtani (névtelen osztályoknál is jó, mert ott nem lehet konstruktor)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több inicializáló blokk is lehet egy osztályban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végrehajtás (mind osztály-, mind példányszinten): a változók inicializálásával összefésülve, definiálási sorrendben; nem hivatkozhatnak később definiált változókra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nem lehet benne return utasítás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a példányinicializátor az osztály konstruktora előtt fut le, de az ősosztályok konstruktora után </a:t>
            </a:r>
          </a:p>
          <a:p>
            <a:pPr marL="306388" indent="-306388" algn="l" defTabSz="457200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solidFill>
                  <a:schemeClr val="tx1"/>
                </a:solidFill>
              </a:rPr>
              <a:t>nem szoktuk a "tagok" közé sorolni</a:t>
            </a:r>
            <a:r>
              <a:rPr lang="en-GB" altLang="hu-HU" sz="3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Destruktorok...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18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...márpedig nincsenek, hiszen szemétgyűjtés van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mégis, tudomást szerezhetünk az objektum megsemmisítéséről, ami fontos bizonyos applikációknál 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finalize metódust kell írni (az Object-ben van definiálva). Adott forma... </a:t>
            </a:r>
          </a:p>
          <a:p>
            <a:pPr marL="306388" indent="-306388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protected void finalize() </a:t>
            </a:r>
          </a:p>
          <a:p>
            <a:pPr marL="306388" indent="-306388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throws Throwable { ... }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pontosan nem definiált, hogy mikor hívódik meg: ami biztos, hogy a tárterület újrafelhasználása előtt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"Destruktorok" osztályokhoz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osztályszinten is van ilyen: </a:t>
            </a:r>
          </a:p>
          <a:p>
            <a:pPr marL="306388" indent="-306388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static void classFinalize() </a:t>
            </a:r>
          </a:p>
          <a:p>
            <a:pPr marL="306388" indent="-306388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throws Throwable { ... }</a:t>
            </a:r>
          </a:p>
          <a:p>
            <a:pPr marL="306388" indent="-30638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már nem rendelkezik példányokkal, és más módon sem hivatkoznak rá, akkor az osztály törölhető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</a:p>
        </p:txBody>
      </p:sp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Öröklődés megint</a:t>
            </a: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567613" cy="38528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altLang="hu-HU"/>
              <a:t>az öröklődés révén kód-újrafelhasználás jön létre, ami </a:t>
            </a:r>
          </a:p>
          <a:p>
            <a:pPr lvl="1"/>
            <a:r>
              <a:rPr lang="en-GB" altLang="hu-HU"/>
              <a:t>a kód redundanciáját csökkenti</a:t>
            </a:r>
          </a:p>
          <a:p>
            <a:pPr lvl="1"/>
            <a:r>
              <a:rPr lang="en-GB" altLang="hu-HU"/>
              <a:t>nem csak a programozást könnyíti meg, hanem az olvashatóságot és a karbantarthatóságot is növeli</a:t>
            </a:r>
          </a:p>
          <a:p>
            <a:pPr>
              <a:spcBef>
                <a:spcPts val="4250"/>
              </a:spcBef>
            </a:pPr>
            <a:r>
              <a:rPr lang="en-GB" altLang="hu-HU"/>
              <a:t>az öröklődés nem csak kódmegosztást jelent, hanem altípus képzést is</a:t>
            </a:r>
          </a:p>
          <a:p>
            <a:pPr lvl="1">
              <a:spcBef>
                <a:spcPts val="1125"/>
              </a:spcBef>
            </a:pPr>
            <a:r>
              <a:rPr lang="en-GB" altLang="hu-HU"/>
              <a:t>tervezési szintű fogalom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9140</Words>
  <Application>Microsoft Office PowerPoint</Application>
  <PresentationFormat>Diavetítés a képernyőre (4:3 oldalarány)</PresentationFormat>
  <Paragraphs>1850</Paragraphs>
  <Slides>180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180</vt:i4>
      </vt:variant>
    </vt:vector>
  </HeadingPairs>
  <TitlesOfParts>
    <vt:vector size="188" baseType="lpstr">
      <vt:lpstr>Times New Roman</vt:lpstr>
      <vt:lpstr>Symbol</vt:lpstr>
      <vt:lpstr>Wingdings</vt:lpstr>
      <vt:lpstr>Courier New</vt:lpstr>
      <vt:lpstr>StarBats</vt:lpstr>
      <vt:lpstr>Times New Roman (CE)</vt:lpstr>
      <vt:lpstr>Courier (CE)</vt:lpstr>
      <vt:lpstr>Alapértelmezett terv</vt:lpstr>
      <vt:lpstr>Objektum-elvű programozás (OOP)</vt:lpstr>
      <vt:lpstr>PowerPoint-bemutató</vt:lpstr>
      <vt:lpstr>PowerPoint-bemutató</vt:lpstr>
      <vt:lpstr>PowerPoint-bemutató</vt:lpstr>
      <vt:lpstr>Példa objektumokra</vt:lpstr>
      <vt:lpstr>Kapcsolatok objektumok között</vt:lpstr>
      <vt:lpstr>Példa objektumok kapcsolatára</vt:lpstr>
      <vt:lpstr>Példa: osztályok és kapcsolataik</vt:lpstr>
      <vt:lpstr>Példa: osztályok és kapcsolataik (2)</vt:lpstr>
      <vt:lpstr>Osztályok, objektumok a Java nyelvben</vt:lpstr>
      <vt:lpstr>Az Alkalmazott osztály</vt:lpstr>
      <vt:lpstr>PowerPoint-bemutató</vt:lpstr>
      <vt:lpstr>PowerPoint-bemutató</vt:lpstr>
      <vt:lpstr>Főprogram</vt:lpstr>
      <vt:lpstr>Feladat</vt:lpstr>
      <vt:lpstr>Főprogram</vt:lpstr>
      <vt:lpstr>PowerPoint-bemutató</vt:lpstr>
      <vt:lpstr>PowerPoint-bemutató</vt:lpstr>
      <vt:lpstr>Objektumok tárolása</vt:lpstr>
      <vt:lpstr>Objektum létrehozása</vt:lpstr>
      <vt:lpstr>Feladat</vt:lpstr>
      <vt:lpstr>PowerPoint-bemutató</vt:lpstr>
      <vt:lpstr>PowerPoint-bemutató</vt:lpstr>
      <vt:lpstr>PowerPoint-bemutató</vt:lpstr>
      <vt:lpstr>PowerPoint-bemutató</vt:lpstr>
      <vt:lpstr>Feladat</vt:lpstr>
      <vt:lpstr>Adattagok definiálása</vt:lpstr>
      <vt:lpstr>PowerPoint-bemutató</vt:lpstr>
      <vt:lpstr>PowerPoint-bemutató</vt:lpstr>
      <vt:lpstr>Adattagok automatikus inicializálása: implicit kezdőérték</vt:lpstr>
      <vt:lpstr>Feladat</vt:lpstr>
      <vt:lpstr>Adattagok definiálása: példák</vt:lpstr>
      <vt:lpstr>Hivatkozás példányváltozókra</vt:lpstr>
      <vt:lpstr>Metódusok</vt:lpstr>
      <vt:lpstr>Metódusok definíciója</vt:lpstr>
      <vt:lpstr>Példák metódusdefiníciókra</vt:lpstr>
      <vt:lpstr>Kilépés metódusból</vt:lpstr>
      <vt:lpstr>PowerPoint-bemutató</vt:lpstr>
      <vt:lpstr>Vezérlésmegszakító utasítások</vt:lpstr>
      <vt:lpstr>A visszatérési érték megadása</vt:lpstr>
      <vt:lpstr>Feladat</vt:lpstr>
      <vt:lpstr>PowerPoint-bemutató</vt:lpstr>
      <vt:lpstr>Típusinvariáns megőrzése</vt:lpstr>
      <vt:lpstr>Feladat</vt:lpstr>
      <vt:lpstr>Típusinvariáns megőrzése</vt:lpstr>
      <vt:lpstr>PowerPoint-bemutató</vt:lpstr>
      <vt:lpstr>Feladat</vt:lpstr>
      <vt:lpstr>Üres referencia</vt:lpstr>
      <vt:lpstr>Nem változtatható referencia</vt:lpstr>
      <vt:lpstr>Összetett típusok</vt:lpstr>
      <vt:lpstr>Objektum paraméterként</vt:lpstr>
      <vt:lpstr>Mellékhatás</vt:lpstr>
      <vt:lpstr>Feladat</vt:lpstr>
      <vt:lpstr>Az objektum élettartama</vt:lpstr>
      <vt:lpstr>Szemétgyűjtés</vt:lpstr>
      <vt:lpstr>Osztályszintű változók és metódusok</vt:lpstr>
      <vt:lpstr>Osztályszintű változók és metódusok 2</vt:lpstr>
      <vt:lpstr>Osztályszintű változók és metódusok 3</vt:lpstr>
      <vt:lpstr>Osztályszintű változók és metódusok 4</vt:lpstr>
      <vt:lpstr>Osztályszintű változók és metódusok 5</vt:lpstr>
      <vt:lpstr>Osztályszintű változók és metódusok 6</vt:lpstr>
      <vt:lpstr>Főprogram működése</vt:lpstr>
      <vt:lpstr>Példa</vt:lpstr>
      <vt:lpstr>static változók inicializálása</vt:lpstr>
      <vt:lpstr>static változók inicializálása 2</vt:lpstr>
      <vt:lpstr>Hivatkozás osztályszintű változóra</vt:lpstr>
      <vt:lpstr>Hivatkozás osztályszintű változóra 2</vt:lpstr>
      <vt:lpstr>... és osztálymetódusra</vt:lpstr>
      <vt:lpstr>Feladat</vt:lpstr>
      <vt:lpstr>A this pszeudováltozó</vt:lpstr>
      <vt:lpstr>Feladat</vt:lpstr>
      <vt:lpstr>Névütközések</vt:lpstr>
      <vt:lpstr>Metódusnevek túlterhelése</vt:lpstr>
      <vt:lpstr>Példa</vt:lpstr>
      <vt:lpstr>Példa</vt:lpstr>
      <vt:lpstr>Feladat</vt:lpstr>
      <vt:lpstr>Öröklődés</vt:lpstr>
      <vt:lpstr>Osztályhierarchia</vt:lpstr>
      <vt:lpstr>Hozzáférési kategóriák</vt:lpstr>
      <vt:lpstr>Hozzáférési kategóriák 2</vt:lpstr>
      <vt:lpstr>Módosító szavak: public, private, protected</vt:lpstr>
      <vt:lpstr>PowerPoint-bemutató</vt:lpstr>
      <vt:lpstr>Feladat</vt:lpstr>
      <vt:lpstr>Inicializáció</vt:lpstr>
      <vt:lpstr>Factory metódus</vt:lpstr>
      <vt:lpstr>Konstruktorok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Feladat</vt:lpstr>
      <vt:lpstr>Inicializáló blokkok</vt:lpstr>
      <vt:lpstr>PowerPoint-bemutató</vt:lpstr>
      <vt:lpstr>PowerPoint-bemutató</vt:lpstr>
      <vt:lpstr>Destruktorok...</vt:lpstr>
      <vt:lpstr>"Destruktorok" osztályokhoz</vt:lpstr>
      <vt:lpstr>Öröklődés megint</vt:lpstr>
      <vt:lpstr>Altípusosság</vt:lpstr>
      <vt:lpstr>Példa: Főnök része Alkalmazott</vt:lpstr>
      <vt:lpstr>Polimorfizmus, többalakúság</vt:lpstr>
      <vt:lpstr>Polimorfizmus: Cardelli-Wegner</vt:lpstr>
      <vt:lpstr>Példa parametrikus polimorfizmusra (Ada)</vt:lpstr>
      <vt:lpstr>Példa parametrikus polimorfizmusra  (funkcionális nyelvek, pl. Clean)</vt:lpstr>
      <vt:lpstr>Változók típusa</vt:lpstr>
      <vt:lpstr>Object típusú változók</vt:lpstr>
      <vt:lpstr>A statikus típus szerepe</vt:lpstr>
      <vt:lpstr>Különbség az altípusosság és a kódkiterjesztés között</vt:lpstr>
      <vt:lpstr>Java-ban: Erős (strong) típusellenőrzés</vt:lpstr>
      <vt:lpstr>Típuskonverzió</vt:lpstr>
      <vt:lpstr>Automatikus típuskonverzió</vt:lpstr>
      <vt:lpstr>Explicit típuskonverzió: típuskényszerítés</vt:lpstr>
      <vt:lpstr>Feladat</vt:lpstr>
      <vt:lpstr>Nevek újrahasznosítása</vt:lpstr>
      <vt:lpstr>Túlterhelésre példa</vt:lpstr>
      <vt:lpstr>Túlterhelésre példa</vt:lpstr>
      <vt:lpstr>Túlterhelésre példa</vt:lpstr>
      <vt:lpstr>Túlterhelésre példa</vt:lpstr>
      <vt:lpstr>Felüldefiniálás</vt:lpstr>
      <vt:lpstr>Ha mást kell csinálnia...</vt:lpstr>
      <vt:lpstr>Az örökölt metódus</vt:lpstr>
      <vt:lpstr>Feladat</vt:lpstr>
      <vt:lpstr>Dinamikus kötés (late binding)</vt:lpstr>
      <vt:lpstr>Feladat</vt:lpstr>
      <vt:lpstr>Felüldefiniálás szabályai</vt:lpstr>
      <vt:lpstr>Altípusosság egy megközelítése</vt:lpstr>
      <vt:lpstr>A legfontosabb/legelterjedtebb OO nyelvek</vt:lpstr>
      <vt:lpstr>Variancia  művelet paraméter: invariancia (pl. Java)</vt:lpstr>
      <vt:lpstr>Variancia  művelet paraméter: kontra-variancia (nem Java!)</vt:lpstr>
      <vt:lpstr>Variancia  művelet paraméter: ko-variancia  (pl. Eiffel, nem Java!)</vt:lpstr>
      <vt:lpstr>Általában megengedhető lenne művelet felüldefiniálása esetén</vt:lpstr>
      <vt:lpstr>Példa kontravarianciára  (NEM JAVA!)</vt:lpstr>
      <vt:lpstr>Eiffel-ben (Bertrand Meyer) megengedett művelet felüldefiniálása esetén</vt:lpstr>
      <vt:lpstr>Még egy példa Eiffel-ből</vt:lpstr>
      <vt:lpstr>Visszatérve a Java-hoz</vt:lpstr>
      <vt:lpstr>Heterogén adatszerkezetek</vt:lpstr>
      <vt:lpstr>Túlterhelés: választás a változatok között</vt:lpstr>
      <vt:lpstr>Elfedés</vt:lpstr>
      <vt:lpstr>Osztálymetódus elfedése</vt:lpstr>
      <vt:lpstr>PowerPoint-bemutató</vt:lpstr>
      <vt:lpstr>PowerPoint-bemutató</vt:lpstr>
      <vt:lpstr>Változók elfedése</vt:lpstr>
      <vt:lpstr>Példa példányváltozó elfedésére</vt:lpstr>
      <vt:lpstr>A final módosítószó</vt:lpstr>
      <vt:lpstr>final változók</vt:lpstr>
      <vt:lpstr>final változók</vt:lpstr>
      <vt:lpstr>final változók</vt:lpstr>
      <vt:lpstr>Üres konstans értéke konstruktorokból</vt:lpstr>
      <vt:lpstr>final változó: a referencia nem változhat</vt:lpstr>
      <vt:lpstr>final metódus és osztály</vt:lpstr>
      <vt:lpstr>Absztrakt osztályok</vt:lpstr>
      <vt:lpstr>Absztrakt osztályok</vt:lpstr>
      <vt:lpstr>Absztrakt osztályok</vt:lpstr>
      <vt:lpstr>Absztrakt osztályok</vt:lpstr>
      <vt:lpstr>PowerPoint-bemutató</vt:lpstr>
      <vt:lpstr>PowerPoint-bemutató</vt:lpstr>
      <vt:lpstr>Feladat</vt:lpstr>
      <vt:lpstr>PowerPoint-bemutató</vt:lpstr>
      <vt:lpstr>Absztrakt osztályok: összegezve</vt:lpstr>
      <vt:lpstr>Többszörös öröklődés</vt:lpstr>
      <vt:lpstr>Többszörös öröklődés "problémái"</vt:lpstr>
      <vt:lpstr>Interfészek</vt:lpstr>
      <vt:lpstr>Interfész: "absztrakt"</vt:lpstr>
      <vt:lpstr>Interfész: nem példányosítható</vt:lpstr>
      <vt:lpstr>Interfész: öröklődés</vt:lpstr>
      <vt:lpstr>Relációk a referencia-típusokon</vt:lpstr>
      <vt:lpstr>Interfész megvalósítása</vt:lpstr>
      <vt:lpstr>Interfész: típus</vt:lpstr>
      <vt:lpstr>Interfész: típus</vt:lpstr>
      <vt:lpstr>Interfész: típus</vt:lpstr>
      <vt:lpstr>Ha egy változó (vagy formális paraméter) deklarált típusa (azaz statikus típusa) egy interfész, akkor</vt:lpstr>
      <vt:lpstr>Interfészek megadása</vt:lpstr>
      <vt:lpstr>Metódusok az interfészekben</vt:lpstr>
      <vt:lpstr>Változódeklarációk az interfészekben</vt:lpstr>
      <vt:lpstr>Interfészt megvalósító osztály</vt:lpstr>
      <vt:lpstr>Névütközés</vt:lpstr>
      <vt:lpstr>Névütközések változódeklarációkban</vt:lpstr>
      <vt:lpstr>Névütközések metódusoknál</vt:lpstr>
      <vt:lpstr>Feladat</vt:lpstr>
    </vt:vector>
  </TitlesOfParts>
  <Company>K.U.N.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Java programozási nyelv Objektum-elvű programozás</dc:title>
  <dc:creator>kto</dc:creator>
  <cp:lastModifiedBy>András Emese</cp:lastModifiedBy>
  <cp:revision>43</cp:revision>
  <dcterms:created xsi:type="dcterms:W3CDTF">2000-09-23T14:59:02Z</dcterms:created>
  <dcterms:modified xsi:type="dcterms:W3CDTF">2016-09-14T10:07:33Z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kto@elte.hu</vt:lpwstr>
  </property>
  <property fmtid="{D5CDD505-2E9C-101B-9397-08002B2CF9AE}" pid="8" name="HomePage">
    <vt:lpwstr>http://www.elte.hu/~kto/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C:\WIN98\Profiles\kto\My Documents</vt:lpwstr>
  </property>
</Properties>
</file>