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6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320" r:id="rId22"/>
    <p:sldId id="321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706"/>
    </p:cViewPr>
  </p:sorterViewPr>
  <p:notesViewPr>
    <p:cSldViewPr>
      <p:cViewPr varScale="1">
        <p:scale>
          <a:sx n="33" d="100"/>
          <a:sy n="33" d="100"/>
        </p:scale>
        <p:origin x="-1162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hu-HU" altLang="hu-HU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hu-HU" altLang="hu-HU"/>
          </a:p>
        </p:txBody>
      </p:sp>
      <p:sp>
        <p:nvSpPr>
          <p:cNvPr id="614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altLang="hu-HU"/>
              <a:t>Mintaszöveg szerkesztése </a:t>
            </a:r>
          </a:p>
          <a:p>
            <a:pPr lvl="1"/>
            <a:r>
              <a:rPr lang="hu-HU" altLang="hu-HU"/>
              <a:t>Második szint</a:t>
            </a:r>
          </a:p>
          <a:p>
            <a:pPr lvl="2"/>
            <a:r>
              <a:rPr lang="hu-HU" altLang="hu-HU"/>
              <a:t>Harmadik szint</a:t>
            </a:r>
          </a:p>
          <a:p>
            <a:pPr lvl="3"/>
            <a:r>
              <a:rPr lang="hu-HU" altLang="hu-HU"/>
              <a:t>Negyedik szint</a:t>
            </a:r>
          </a:p>
          <a:p>
            <a:pPr lvl="4"/>
            <a:r>
              <a:rPr lang="hu-HU" altLang="hu-HU"/>
              <a:t>Ötödik szint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hu-HU" altLang="hu-HU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844FE57-70D6-4D8E-BAE5-4EA8E7A2FFC0}" type="slidenum">
              <a:rPr lang="hu-HU" altLang="hu-HU"/>
              <a:pPr/>
              <a:t>‹#›</a:t>
            </a:fld>
            <a:endParaRPr lang="hu-HU" alt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DC4626-7C7B-4950-A0C5-1929C4B9BB28}" type="slidenum">
              <a:rPr lang="hu-HU" altLang="hu-HU"/>
              <a:pPr/>
              <a:t>1</a:t>
            </a:fld>
            <a:endParaRPr lang="hu-HU" altLang="hu-HU"/>
          </a:p>
        </p:txBody>
      </p:sp>
      <p:sp>
        <p:nvSpPr>
          <p:cNvPr id="819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341438" y="915988"/>
            <a:ext cx="4175125" cy="3130550"/>
          </a:xfrm>
          <a:solidFill>
            <a:srgbClr val="FFFFFF"/>
          </a:solidFill>
          <a:ln/>
        </p:spPr>
      </p:sp>
      <p:sp>
        <p:nvSpPr>
          <p:cNvPr id="8195" name="Rectangle 3"/>
          <p:cNvSpPr txBox="1">
            <a:spLocks noChangeArrowheads="1"/>
          </p:cNvSpPr>
          <p:nvPr>
            <p:ph type="body" idx="1"/>
          </p:nvPr>
        </p:nvSpPr>
        <p:spPr>
          <a:xfrm>
            <a:off x="1046163" y="4352925"/>
            <a:ext cx="4770437" cy="18256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D2B7C4-6B8F-4EF1-86A2-E2CBE0FF1889}" type="slidenum">
              <a:rPr lang="hu-HU" altLang="hu-HU"/>
              <a:pPr/>
              <a:t>10</a:t>
            </a:fld>
            <a:endParaRPr lang="hu-HU" altLang="hu-HU"/>
          </a:p>
        </p:txBody>
      </p:sp>
      <p:sp>
        <p:nvSpPr>
          <p:cNvPr id="2662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341438" y="915988"/>
            <a:ext cx="4175125" cy="3130550"/>
          </a:xfrm>
          <a:solidFill>
            <a:srgbClr val="FFFFFF"/>
          </a:solidFill>
          <a:ln/>
        </p:spPr>
      </p:sp>
      <p:sp>
        <p:nvSpPr>
          <p:cNvPr id="26627" name="Rectangle 3"/>
          <p:cNvSpPr txBox="1">
            <a:spLocks noChangeArrowheads="1"/>
          </p:cNvSpPr>
          <p:nvPr>
            <p:ph type="body" idx="1"/>
          </p:nvPr>
        </p:nvSpPr>
        <p:spPr>
          <a:xfrm>
            <a:off x="1046163" y="4352925"/>
            <a:ext cx="4770437" cy="18256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1F26AA-46E5-487E-A922-A258AE40B9AD}" type="slidenum">
              <a:rPr lang="hu-HU" altLang="hu-HU"/>
              <a:pPr/>
              <a:t>11</a:t>
            </a:fld>
            <a:endParaRPr lang="hu-HU" altLang="hu-HU"/>
          </a:p>
        </p:txBody>
      </p:sp>
      <p:sp>
        <p:nvSpPr>
          <p:cNvPr id="2867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341438" y="915988"/>
            <a:ext cx="4175125" cy="3130550"/>
          </a:xfrm>
          <a:solidFill>
            <a:srgbClr val="FFFFFF"/>
          </a:solidFill>
          <a:ln/>
        </p:spPr>
      </p:sp>
      <p:sp>
        <p:nvSpPr>
          <p:cNvPr id="28675" name="Rectangle 3"/>
          <p:cNvSpPr txBox="1">
            <a:spLocks noChangeArrowheads="1"/>
          </p:cNvSpPr>
          <p:nvPr>
            <p:ph type="body" idx="1"/>
          </p:nvPr>
        </p:nvSpPr>
        <p:spPr>
          <a:xfrm>
            <a:off x="1046163" y="4352925"/>
            <a:ext cx="4770437" cy="18256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EB4637-4768-43BB-951A-87C625F12418}" type="slidenum">
              <a:rPr lang="hu-HU" altLang="hu-HU"/>
              <a:pPr/>
              <a:t>12</a:t>
            </a:fld>
            <a:endParaRPr lang="hu-HU" altLang="hu-HU"/>
          </a:p>
        </p:txBody>
      </p:sp>
      <p:sp>
        <p:nvSpPr>
          <p:cNvPr id="3072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341438" y="915988"/>
            <a:ext cx="4175125" cy="3130550"/>
          </a:xfrm>
          <a:solidFill>
            <a:srgbClr val="FFFFFF"/>
          </a:solidFill>
          <a:ln/>
        </p:spPr>
      </p:sp>
      <p:sp>
        <p:nvSpPr>
          <p:cNvPr id="30723" name="Rectangle 3"/>
          <p:cNvSpPr txBox="1">
            <a:spLocks noChangeArrowheads="1"/>
          </p:cNvSpPr>
          <p:nvPr>
            <p:ph type="body" idx="1"/>
          </p:nvPr>
        </p:nvSpPr>
        <p:spPr>
          <a:xfrm>
            <a:off x="1046163" y="4352925"/>
            <a:ext cx="4770437" cy="18256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5E07BB-5B06-48BE-B78E-C94675849AE0}" type="slidenum">
              <a:rPr lang="hu-HU" altLang="hu-HU"/>
              <a:pPr/>
              <a:t>13</a:t>
            </a:fld>
            <a:endParaRPr lang="hu-HU" altLang="hu-HU"/>
          </a:p>
        </p:txBody>
      </p:sp>
      <p:sp>
        <p:nvSpPr>
          <p:cNvPr id="3277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341438" y="915988"/>
            <a:ext cx="4175125" cy="3130550"/>
          </a:xfrm>
          <a:solidFill>
            <a:srgbClr val="FFFFFF"/>
          </a:solidFill>
          <a:ln/>
        </p:spPr>
      </p:sp>
      <p:sp>
        <p:nvSpPr>
          <p:cNvPr id="32771" name="Rectangle 3"/>
          <p:cNvSpPr txBox="1">
            <a:spLocks noChangeArrowheads="1"/>
          </p:cNvSpPr>
          <p:nvPr>
            <p:ph type="body" idx="1"/>
          </p:nvPr>
        </p:nvSpPr>
        <p:spPr>
          <a:xfrm>
            <a:off x="1046163" y="4352925"/>
            <a:ext cx="4770437" cy="18256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913301-AFCC-4056-8FFD-604C7CB0CF8D}" type="slidenum">
              <a:rPr lang="hu-HU" altLang="hu-HU"/>
              <a:pPr/>
              <a:t>14</a:t>
            </a:fld>
            <a:endParaRPr lang="hu-HU" altLang="hu-HU"/>
          </a:p>
        </p:txBody>
      </p:sp>
      <p:sp>
        <p:nvSpPr>
          <p:cNvPr id="3481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341438" y="915988"/>
            <a:ext cx="4175125" cy="3130550"/>
          </a:xfrm>
          <a:solidFill>
            <a:srgbClr val="FFFFFF"/>
          </a:solidFill>
          <a:ln/>
        </p:spPr>
      </p:sp>
      <p:sp>
        <p:nvSpPr>
          <p:cNvPr id="34819" name="Rectangle 3"/>
          <p:cNvSpPr txBox="1">
            <a:spLocks noChangeArrowheads="1"/>
          </p:cNvSpPr>
          <p:nvPr>
            <p:ph type="body" idx="1"/>
          </p:nvPr>
        </p:nvSpPr>
        <p:spPr>
          <a:xfrm>
            <a:off x="1046163" y="4352925"/>
            <a:ext cx="4770437" cy="18256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C5F0B9-4DF2-4EC7-90BD-6B2480A675FB}" type="slidenum">
              <a:rPr lang="hu-HU" altLang="hu-HU"/>
              <a:pPr/>
              <a:t>15</a:t>
            </a:fld>
            <a:endParaRPr lang="hu-HU" altLang="hu-HU"/>
          </a:p>
        </p:txBody>
      </p:sp>
      <p:sp>
        <p:nvSpPr>
          <p:cNvPr id="3686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341438" y="915988"/>
            <a:ext cx="4175125" cy="3130550"/>
          </a:xfrm>
          <a:solidFill>
            <a:srgbClr val="FFFFFF"/>
          </a:solidFill>
          <a:ln/>
        </p:spPr>
      </p:sp>
      <p:sp>
        <p:nvSpPr>
          <p:cNvPr id="36867" name="Rectangle 3"/>
          <p:cNvSpPr txBox="1">
            <a:spLocks noChangeArrowheads="1"/>
          </p:cNvSpPr>
          <p:nvPr>
            <p:ph type="body" idx="1"/>
          </p:nvPr>
        </p:nvSpPr>
        <p:spPr>
          <a:xfrm>
            <a:off x="1046163" y="4352925"/>
            <a:ext cx="4770437" cy="18256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297E5D-9258-491F-83BD-D44293681432}" type="slidenum">
              <a:rPr lang="hu-HU" altLang="hu-HU"/>
              <a:pPr/>
              <a:t>16</a:t>
            </a:fld>
            <a:endParaRPr lang="hu-HU" altLang="hu-HU"/>
          </a:p>
        </p:txBody>
      </p:sp>
      <p:sp>
        <p:nvSpPr>
          <p:cNvPr id="3891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341438" y="915988"/>
            <a:ext cx="4175125" cy="3130550"/>
          </a:xfrm>
          <a:solidFill>
            <a:srgbClr val="FFFFFF"/>
          </a:solidFill>
          <a:ln/>
        </p:spPr>
      </p:sp>
      <p:sp>
        <p:nvSpPr>
          <p:cNvPr id="38915" name="Rectangle 3"/>
          <p:cNvSpPr txBox="1">
            <a:spLocks noChangeArrowheads="1"/>
          </p:cNvSpPr>
          <p:nvPr>
            <p:ph type="body" idx="1"/>
          </p:nvPr>
        </p:nvSpPr>
        <p:spPr>
          <a:xfrm>
            <a:off x="1046163" y="4352925"/>
            <a:ext cx="4770437" cy="18256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9E1BE8-66F7-4B4D-8BCA-D37D9A57CAAF}" type="slidenum">
              <a:rPr lang="hu-HU" altLang="hu-HU"/>
              <a:pPr/>
              <a:t>17</a:t>
            </a:fld>
            <a:endParaRPr lang="hu-HU" altLang="hu-HU"/>
          </a:p>
        </p:txBody>
      </p:sp>
      <p:sp>
        <p:nvSpPr>
          <p:cNvPr id="4096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341438" y="915988"/>
            <a:ext cx="4175125" cy="3130550"/>
          </a:xfrm>
          <a:solidFill>
            <a:srgbClr val="FFFFFF"/>
          </a:solidFill>
          <a:ln/>
        </p:spPr>
      </p:sp>
      <p:sp>
        <p:nvSpPr>
          <p:cNvPr id="40963" name="Rectangle 3"/>
          <p:cNvSpPr txBox="1">
            <a:spLocks noChangeArrowheads="1"/>
          </p:cNvSpPr>
          <p:nvPr>
            <p:ph type="body" idx="1"/>
          </p:nvPr>
        </p:nvSpPr>
        <p:spPr>
          <a:xfrm>
            <a:off x="1046163" y="4352925"/>
            <a:ext cx="4770437" cy="18256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397481-617A-4D2F-9737-EEBEE60FE7E0}" type="slidenum">
              <a:rPr lang="hu-HU" altLang="hu-HU"/>
              <a:pPr/>
              <a:t>18</a:t>
            </a:fld>
            <a:endParaRPr lang="hu-HU" altLang="hu-HU"/>
          </a:p>
        </p:txBody>
      </p:sp>
      <p:sp>
        <p:nvSpPr>
          <p:cNvPr id="4301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341438" y="915988"/>
            <a:ext cx="4175125" cy="3130550"/>
          </a:xfrm>
          <a:solidFill>
            <a:srgbClr val="FFFFFF"/>
          </a:solidFill>
          <a:ln/>
        </p:spPr>
      </p:sp>
      <p:sp>
        <p:nvSpPr>
          <p:cNvPr id="43011" name="Rectangle 3"/>
          <p:cNvSpPr txBox="1">
            <a:spLocks noChangeArrowheads="1"/>
          </p:cNvSpPr>
          <p:nvPr>
            <p:ph type="body" idx="1"/>
          </p:nvPr>
        </p:nvSpPr>
        <p:spPr>
          <a:xfrm>
            <a:off x="1046163" y="4352925"/>
            <a:ext cx="4770437" cy="18256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1E8121-D4EC-4A1B-916A-69B35B58CD0A}" type="slidenum">
              <a:rPr lang="hu-HU" altLang="hu-HU"/>
              <a:pPr/>
              <a:t>19</a:t>
            </a:fld>
            <a:endParaRPr lang="hu-HU" altLang="hu-HU"/>
          </a:p>
        </p:txBody>
      </p:sp>
      <p:sp>
        <p:nvSpPr>
          <p:cNvPr id="4505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341438" y="915988"/>
            <a:ext cx="4175125" cy="3130550"/>
          </a:xfrm>
          <a:solidFill>
            <a:srgbClr val="FFFFFF"/>
          </a:solidFill>
          <a:ln/>
        </p:spPr>
      </p:sp>
      <p:sp>
        <p:nvSpPr>
          <p:cNvPr id="45059" name="Rectangle 3"/>
          <p:cNvSpPr txBox="1">
            <a:spLocks noChangeArrowheads="1"/>
          </p:cNvSpPr>
          <p:nvPr>
            <p:ph type="body" idx="1"/>
          </p:nvPr>
        </p:nvSpPr>
        <p:spPr>
          <a:xfrm>
            <a:off x="1046163" y="4352925"/>
            <a:ext cx="4770437" cy="18256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748D63-7781-4632-9642-2043FCD7A141}" type="slidenum">
              <a:rPr lang="hu-HU" altLang="hu-HU"/>
              <a:pPr/>
              <a:t>2</a:t>
            </a:fld>
            <a:endParaRPr lang="hu-HU" altLang="hu-HU"/>
          </a:p>
        </p:txBody>
      </p:sp>
      <p:sp>
        <p:nvSpPr>
          <p:cNvPr id="1024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341438" y="915988"/>
            <a:ext cx="4175125" cy="3130550"/>
          </a:xfrm>
          <a:solidFill>
            <a:srgbClr val="FFFFFF"/>
          </a:solidFill>
          <a:ln/>
        </p:spPr>
      </p:sp>
      <p:sp>
        <p:nvSpPr>
          <p:cNvPr id="10243" name="Rectangle 3"/>
          <p:cNvSpPr txBox="1">
            <a:spLocks noChangeArrowheads="1"/>
          </p:cNvSpPr>
          <p:nvPr>
            <p:ph type="body" idx="1"/>
          </p:nvPr>
        </p:nvSpPr>
        <p:spPr>
          <a:xfrm>
            <a:off x="1046163" y="4352925"/>
            <a:ext cx="4770437" cy="18256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552A11-4589-47D6-A5F5-774169923C95}" type="slidenum">
              <a:rPr lang="hu-HU" altLang="hu-HU"/>
              <a:pPr/>
              <a:t>20</a:t>
            </a:fld>
            <a:endParaRPr lang="hu-HU" altLang="hu-HU"/>
          </a:p>
        </p:txBody>
      </p:sp>
      <p:sp>
        <p:nvSpPr>
          <p:cNvPr id="4710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341438" y="915988"/>
            <a:ext cx="4175125" cy="3130550"/>
          </a:xfrm>
          <a:solidFill>
            <a:srgbClr val="FFFFFF"/>
          </a:solidFill>
          <a:ln/>
        </p:spPr>
      </p:sp>
      <p:sp>
        <p:nvSpPr>
          <p:cNvPr id="47107" name="Rectangle 3"/>
          <p:cNvSpPr txBox="1">
            <a:spLocks noChangeArrowheads="1"/>
          </p:cNvSpPr>
          <p:nvPr>
            <p:ph type="body" idx="1"/>
          </p:nvPr>
        </p:nvSpPr>
        <p:spPr>
          <a:xfrm>
            <a:off x="1046163" y="4352925"/>
            <a:ext cx="4770437" cy="18256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6710CF-4415-4DD3-AD84-E2CEE6BB5078}" type="slidenum">
              <a:rPr lang="hu-HU" altLang="hu-HU"/>
              <a:pPr/>
              <a:t>23</a:t>
            </a:fld>
            <a:endParaRPr lang="hu-HU" altLang="hu-HU"/>
          </a:p>
        </p:txBody>
      </p:sp>
      <p:sp>
        <p:nvSpPr>
          <p:cNvPr id="4915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341438" y="915988"/>
            <a:ext cx="4175125" cy="3130550"/>
          </a:xfrm>
          <a:solidFill>
            <a:srgbClr val="FFFFFF"/>
          </a:solidFill>
          <a:ln/>
        </p:spPr>
      </p:sp>
      <p:sp>
        <p:nvSpPr>
          <p:cNvPr id="49155" name="Rectangle 3"/>
          <p:cNvSpPr txBox="1">
            <a:spLocks noChangeArrowheads="1"/>
          </p:cNvSpPr>
          <p:nvPr>
            <p:ph type="body" idx="1"/>
          </p:nvPr>
        </p:nvSpPr>
        <p:spPr>
          <a:xfrm>
            <a:off x="1046163" y="4352925"/>
            <a:ext cx="4770437" cy="18256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BB60B0-298B-4152-8705-D42997780A17}" type="slidenum">
              <a:rPr lang="hu-HU" altLang="hu-HU"/>
              <a:pPr/>
              <a:t>24</a:t>
            </a:fld>
            <a:endParaRPr lang="hu-HU" altLang="hu-HU"/>
          </a:p>
        </p:txBody>
      </p:sp>
      <p:sp>
        <p:nvSpPr>
          <p:cNvPr id="5120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341438" y="915988"/>
            <a:ext cx="4175125" cy="3130550"/>
          </a:xfrm>
          <a:solidFill>
            <a:srgbClr val="FFFFFF"/>
          </a:solidFill>
          <a:ln/>
        </p:spPr>
      </p:sp>
      <p:sp>
        <p:nvSpPr>
          <p:cNvPr id="51203" name="Rectangle 3"/>
          <p:cNvSpPr txBox="1">
            <a:spLocks noChangeArrowheads="1"/>
          </p:cNvSpPr>
          <p:nvPr>
            <p:ph type="body" idx="1"/>
          </p:nvPr>
        </p:nvSpPr>
        <p:spPr>
          <a:xfrm>
            <a:off x="1046163" y="4352925"/>
            <a:ext cx="4770437" cy="18256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86E2EF-5EEF-4CE7-B352-6A15615E97AF}" type="slidenum">
              <a:rPr lang="hu-HU" altLang="hu-HU"/>
              <a:pPr/>
              <a:t>25</a:t>
            </a:fld>
            <a:endParaRPr lang="hu-HU" altLang="hu-HU"/>
          </a:p>
        </p:txBody>
      </p:sp>
      <p:sp>
        <p:nvSpPr>
          <p:cNvPr id="5325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341438" y="915988"/>
            <a:ext cx="4175125" cy="3130550"/>
          </a:xfrm>
          <a:solidFill>
            <a:srgbClr val="FFFFFF"/>
          </a:solidFill>
          <a:ln/>
        </p:spPr>
      </p:sp>
      <p:sp>
        <p:nvSpPr>
          <p:cNvPr id="53251" name="Rectangle 3"/>
          <p:cNvSpPr txBox="1">
            <a:spLocks noChangeArrowheads="1"/>
          </p:cNvSpPr>
          <p:nvPr>
            <p:ph type="body" idx="1"/>
          </p:nvPr>
        </p:nvSpPr>
        <p:spPr>
          <a:xfrm>
            <a:off x="1046163" y="4352925"/>
            <a:ext cx="4770437" cy="18256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955ABE-CF2C-40C6-91F2-BC3713F0CA99}" type="slidenum">
              <a:rPr lang="hu-HU" altLang="hu-HU"/>
              <a:pPr/>
              <a:t>26</a:t>
            </a:fld>
            <a:endParaRPr lang="hu-HU" altLang="hu-HU"/>
          </a:p>
        </p:txBody>
      </p:sp>
      <p:sp>
        <p:nvSpPr>
          <p:cNvPr id="5529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341438" y="915988"/>
            <a:ext cx="4175125" cy="3130550"/>
          </a:xfrm>
          <a:solidFill>
            <a:srgbClr val="FFFFFF"/>
          </a:solidFill>
          <a:ln/>
        </p:spPr>
      </p:sp>
      <p:sp>
        <p:nvSpPr>
          <p:cNvPr id="55299" name="Rectangle 3"/>
          <p:cNvSpPr txBox="1">
            <a:spLocks noChangeArrowheads="1"/>
          </p:cNvSpPr>
          <p:nvPr>
            <p:ph type="body" idx="1"/>
          </p:nvPr>
        </p:nvSpPr>
        <p:spPr>
          <a:xfrm>
            <a:off x="1046163" y="4352925"/>
            <a:ext cx="4770437" cy="18256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E7AD06-42BC-416F-A71F-4731E1822BC3}" type="slidenum">
              <a:rPr lang="hu-HU" altLang="hu-HU"/>
              <a:pPr/>
              <a:t>27</a:t>
            </a:fld>
            <a:endParaRPr lang="hu-HU" altLang="hu-HU"/>
          </a:p>
        </p:txBody>
      </p:sp>
      <p:sp>
        <p:nvSpPr>
          <p:cNvPr id="5734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341438" y="915988"/>
            <a:ext cx="4175125" cy="3130550"/>
          </a:xfrm>
          <a:solidFill>
            <a:srgbClr val="FFFFFF"/>
          </a:solidFill>
          <a:ln/>
        </p:spPr>
      </p:sp>
      <p:sp>
        <p:nvSpPr>
          <p:cNvPr id="57347" name="Rectangle 3"/>
          <p:cNvSpPr txBox="1">
            <a:spLocks noChangeArrowheads="1"/>
          </p:cNvSpPr>
          <p:nvPr>
            <p:ph type="body" idx="1"/>
          </p:nvPr>
        </p:nvSpPr>
        <p:spPr>
          <a:xfrm>
            <a:off x="1046163" y="4352925"/>
            <a:ext cx="4770437" cy="18256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E93B48-FC37-4608-9CD9-2F2D9BE72D81}" type="slidenum">
              <a:rPr lang="hu-HU" altLang="hu-HU"/>
              <a:pPr/>
              <a:t>28</a:t>
            </a:fld>
            <a:endParaRPr lang="hu-HU" altLang="hu-HU"/>
          </a:p>
        </p:txBody>
      </p:sp>
      <p:sp>
        <p:nvSpPr>
          <p:cNvPr id="5939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341438" y="915988"/>
            <a:ext cx="4175125" cy="3130550"/>
          </a:xfrm>
          <a:solidFill>
            <a:srgbClr val="FFFFFF"/>
          </a:solidFill>
          <a:ln/>
        </p:spPr>
      </p:sp>
      <p:sp>
        <p:nvSpPr>
          <p:cNvPr id="59395" name="Rectangle 3"/>
          <p:cNvSpPr txBox="1">
            <a:spLocks noChangeArrowheads="1"/>
          </p:cNvSpPr>
          <p:nvPr>
            <p:ph type="body" idx="1"/>
          </p:nvPr>
        </p:nvSpPr>
        <p:spPr>
          <a:xfrm>
            <a:off x="1046163" y="4352925"/>
            <a:ext cx="4770437" cy="18256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DBD15C-4018-4AEC-BF7B-C75020AB5166}" type="slidenum">
              <a:rPr lang="hu-HU" altLang="hu-HU"/>
              <a:pPr/>
              <a:t>29</a:t>
            </a:fld>
            <a:endParaRPr lang="hu-HU" altLang="hu-HU"/>
          </a:p>
        </p:txBody>
      </p:sp>
      <p:sp>
        <p:nvSpPr>
          <p:cNvPr id="6144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341438" y="915988"/>
            <a:ext cx="4175125" cy="3130550"/>
          </a:xfrm>
          <a:solidFill>
            <a:srgbClr val="FFFFFF"/>
          </a:solidFill>
          <a:ln/>
        </p:spPr>
      </p:sp>
      <p:sp>
        <p:nvSpPr>
          <p:cNvPr id="61443" name="Rectangle 3"/>
          <p:cNvSpPr txBox="1">
            <a:spLocks noChangeArrowheads="1"/>
          </p:cNvSpPr>
          <p:nvPr>
            <p:ph type="body" idx="1"/>
          </p:nvPr>
        </p:nvSpPr>
        <p:spPr>
          <a:xfrm>
            <a:off x="1046163" y="4352925"/>
            <a:ext cx="4770437" cy="18256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74B40C-1008-4BCF-8746-2105CD79756F}" type="slidenum">
              <a:rPr lang="hu-HU" altLang="hu-HU"/>
              <a:pPr/>
              <a:t>30</a:t>
            </a:fld>
            <a:endParaRPr lang="hu-HU" altLang="hu-HU"/>
          </a:p>
        </p:txBody>
      </p:sp>
      <p:sp>
        <p:nvSpPr>
          <p:cNvPr id="6349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341438" y="915988"/>
            <a:ext cx="4175125" cy="3130550"/>
          </a:xfrm>
          <a:solidFill>
            <a:srgbClr val="FFFFFF"/>
          </a:solidFill>
          <a:ln/>
        </p:spPr>
      </p:sp>
      <p:sp>
        <p:nvSpPr>
          <p:cNvPr id="63491" name="Rectangle 3"/>
          <p:cNvSpPr txBox="1">
            <a:spLocks noChangeArrowheads="1"/>
          </p:cNvSpPr>
          <p:nvPr>
            <p:ph type="body" idx="1"/>
          </p:nvPr>
        </p:nvSpPr>
        <p:spPr>
          <a:xfrm>
            <a:off x="1046163" y="4352925"/>
            <a:ext cx="4770437" cy="18256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B6BCF8-54F4-4874-AD95-DCF697426FFB}" type="slidenum">
              <a:rPr lang="hu-HU" altLang="hu-HU"/>
              <a:pPr/>
              <a:t>31</a:t>
            </a:fld>
            <a:endParaRPr lang="hu-HU" altLang="hu-HU"/>
          </a:p>
        </p:txBody>
      </p:sp>
      <p:sp>
        <p:nvSpPr>
          <p:cNvPr id="6553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341438" y="915988"/>
            <a:ext cx="4175125" cy="3130550"/>
          </a:xfrm>
          <a:solidFill>
            <a:srgbClr val="FFFFFF"/>
          </a:solidFill>
          <a:ln/>
        </p:spPr>
      </p:sp>
      <p:sp>
        <p:nvSpPr>
          <p:cNvPr id="65539" name="Rectangle 3"/>
          <p:cNvSpPr txBox="1">
            <a:spLocks noChangeArrowheads="1"/>
          </p:cNvSpPr>
          <p:nvPr>
            <p:ph type="body" idx="1"/>
          </p:nvPr>
        </p:nvSpPr>
        <p:spPr>
          <a:xfrm>
            <a:off x="1046163" y="4352925"/>
            <a:ext cx="4770437" cy="18256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28BEF1-55E2-4E01-AC1A-8BBE62D2C5F4}" type="slidenum">
              <a:rPr lang="hu-HU" altLang="hu-HU"/>
              <a:pPr/>
              <a:t>3</a:t>
            </a:fld>
            <a:endParaRPr lang="hu-HU" altLang="hu-HU"/>
          </a:p>
        </p:txBody>
      </p:sp>
      <p:sp>
        <p:nvSpPr>
          <p:cNvPr id="1229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341438" y="915988"/>
            <a:ext cx="4175125" cy="3130550"/>
          </a:xfrm>
          <a:solidFill>
            <a:srgbClr val="FFFFFF"/>
          </a:solidFill>
          <a:ln/>
        </p:spPr>
      </p:sp>
      <p:sp>
        <p:nvSpPr>
          <p:cNvPr id="12291" name="Rectangle 3"/>
          <p:cNvSpPr txBox="1">
            <a:spLocks noChangeArrowheads="1"/>
          </p:cNvSpPr>
          <p:nvPr>
            <p:ph type="body" idx="1"/>
          </p:nvPr>
        </p:nvSpPr>
        <p:spPr>
          <a:xfrm>
            <a:off x="1046163" y="4352925"/>
            <a:ext cx="4770437" cy="18256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DB9398-D340-4057-9F34-E7448455285A}" type="slidenum">
              <a:rPr lang="hu-HU" altLang="hu-HU"/>
              <a:pPr/>
              <a:t>32</a:t>
            </a:fld>
            <a:endParaRPr lang="hu-HU" altLang="hu-HU"/>
          </a:p>
        </p:txBody>
      </p:sp>
      <p:sp>
        <p:nvSpPr>
          <p:cNvPr id="6758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341438" y="915988"/>
            <a:ext cx="4175125" cy="3130550"/>
          </a:xfrm>
          <a:solidFill>
            <a:srgbClr val="FFFFFF"/>
          </a:solidFill>
          <a:ln/>
        </p:spPr>
      </p:sp>
      <p:sp>
        <p:nvSpPr>
          <p:cNvPr id="67587" name="Rectangle 3"/>
          <p:cNvSpPr txBox="1">
            <a:spLocks noChangeArrowheads="1"/>
          </p:cNvSpPr>
          <p:nvPr>
            <p:ph type="body" idx="1"/>
          </p:nvPr>
        </p:nvSpPr>
        <p:spPr>
          <a:xfrm>
            <a:off x="1046163" y="4352925"/>
            <a:ext cx="4770437" cy="18256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5C45D1-E509-4376-A434-98F3B2D5FE83}" type="slidenum">
              <a:rPr lang="hu-HU" altLang="hu-HU"/>
              <a:pPr/>
              <a:t>33</a:t>
            </a:fld>
            <a:endParaRPr lang="hu-HU" altLang="hu-HU"/>
          </a:p>
        </p:txBody>
      </p:sp>
      <p:sp>
        <p:nvSpPr>
          <p:cNvPr id="6963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341438" y="915988"/>
            <a:ext cx="4175125" cy="3130550"/>
          </a:xfrm>
          <a:solidFill>
            <a:srgbClr val="FFFFFF"/>
          </a:solidFill>
          <a:ln/>
        </p:spPr>
      </p:sp>
      <p:sp>
        <p:nvSpPr>
          <p:cNvPr id="69635" name="Rectangle 3"/>
          <p:cNvSpPr txBox="1">
            <a:spLocks noChangeArrowheads="1"/>
          </p:cNvSpPr>
          <p:nvPr>
            <p:ph type="body" idx="1"/>
          </p:nvPr>
        </p:nvSpPr>
        <p:spPr>
          <a:xfrm>
            <a:off x="1046163" y="4352925"/>
            <a:ext cx="4770437" cy="18256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DFD502-100F-45D0-88CA-6244F02D314B}" type="slidenum">
              <a:rPr lang="hu-HU" altLang="hu-HU"/>
              <a:pPr/>
              <a:t>34</a:t>
            </a:fld>
            <a:endParaRPr lang="hu-HU" altLang="hu-HU"/>
          </a:p>
        </p:txBody>
      </p:sp>
      <p:sp>
        <p:nvSpPr>
          <p:cNvPr id="7168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341438" y="915988"/>
            <a:ext cx="4175125" cy="3130550"/>
          </a:xfrm>
          <a:solidFill>
            <a:srgbClr val="FFFFFF"/>
          </a:solidFill>
          <a:ln/>
        </p:spPr>
      </p:sp>
      <p:sp>
        <p:nvSpPr>
          <p:cNvPr id="71683" name="Rectangle 3"/>
          <p:cNvSpPr txBox="1">
            <a:spLocks noChangeArrowheads="1"/>
          </p:cNvSpPr>
          <p:nvPr>
            <p:ph type="body" idx="1"/>
          </p:nvPr>
        </p:nvSpPr>
        <p:spPr>
          <a:xfrm>
            <a:off x="1046163" y="4352925"/>
            <a:ext cx="4770437" cy="18256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B83DA9-4049-4376-BF08-D0CC56FFBC76}" type="slidenum">
              <a:rPr lang="hu-HU" altLang="hu-HU"/>
              <a:pPr/>
              <a:t>35</a:t>
            </a:fld>
            <a:endParaRPr lang="hu-HU" altLang="hu-HU"/>
          </a:p>
        </p:txBody>
      </p:sp>
      <p:sp>
        <p:nvSpPr>
          <p:cNvPr id="7373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341438" y="915988"/>
            <a:ext cx="4175125" cy="3130550"/>
          </a:xfrm>
          <a:solidFill>
            <a:srgbClr val="FFFFFF"/>
          </a:solidFill>
          <a:ln/>
        </p:spPr>
      </p:sp>
      <p:sp>
        <p:nvSpPr>
          <p:cNvPr id="73731" name="Rectangle 3"/>
          <p:cNvSpPr txBox="1">
            <a:spLocks noChangeArrowheads="1"/>
          </p:cNvSpPr>
          <p:nvPr>
            <p:ph type="body" idx="1"/>
          </p:nvPr>
        </p:nvSpPr>
        <p:spPr>
          <a:xfrm>
            <a:off x="1046163" y="4352925"/>
            <a:ext cx="4770437" cy="18256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2B3609-3C85-4BA5-97B0-76C678ADDEAA}" type="slidenum">
              <a:rPr lang="hu-HU" altLang="hu-HU"/>
              <a:pPr/>
              <a:t>36</a:t>
            </a:fld>
            <a:endParaRPr lang="hu-HU" altLang="hu-HU"/>
          </a:p>
        </p:txBody>
      </p:sp>
      <p:sp>
        <p:nvSpPr>
          <p:cNvPr id="7577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341438" y="915988"/>
            <a:ext cx="4175125" cy="3130550"/>
          </a:xfrm>
          <a:solidFill>
            <a:srgbClr val="FFFFFF"/>
          </a:solidFill>
          <a:ln/>
        </p:spPr>
      </p:sp>
      <p:sp>
        <p:nvSpPr>
          <p:cNvPr id="75779" name="Rectangle 3"/>
          <p:cNvSpPr txBox="1">
            <a:spLocks noChangeArrowheads="1"/>
          </p:cNvSpPr>
          <p:nvPr>
            <p:ph type="body" idx="1"/>
          </p:nvPr>
        </p:nvSpPr>
        <p:spPr>
          <a:xfrm>
            <a:off x="1046163" y="4352925"/>
            <a:ext cx="4770437" cy="18256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5D79BE-9B2F-4BD4-B0B7-F058AA2FFEB6}" type="slidenum">
              <a:rPr lang="hu-HU" altLang="hu-HU"/>
              <a:pPr/>
              <a:t>37</a:t>
            </a:fld>
            <a:endParaRPr lang="hu-HU" altLang="hu-HU"/>
          </a:p>
        </p:txBody>
      </p:sp>
      <p:sp>
        <p:nvSpPr>
          <p:cNvPr id="7782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341438" y="915988"/>
            <a:ext cx="4175125" cy="3130550"/>
          </a:xfrm>
          <a:solidFill>
            <a:srgbClr val="FFFFFF"/>
          </a:solidFill>
          <a:ln/>
        </p:spPr>
      </p:sp>
      <p:sp>
        <p:nvSpPr>
          <p:cNvPr id="77827" name="Rectangle 3"/>
          <p:cNvSpPr txBox="1">
            <a:spLocks noChangeArrowheads="1"/>
          </p:cNvSpPr>
          <p:nvPr>
            <p:ph type="body" idx="1"/>
          </p:nvPr>
        </p:nvSpPr>
        <p:spPr>
          <a:xfrm>
            <a:off x="1046163" y="4352925"/>
            <a:ext cx="4770437" cy="18256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A6C92D-FE27-4EB7-BBEC-2E152B623A49}" type="slidenum">
              <a:rPr lang="hu-HU" altLang="hu-HU"/>
              <a:pPr/>
              <a:t>38</a:t>
            </a:fld>
            <a:endParaRPr lang="hu-HU" altLang="hu-HU"/>
          </a:p>
        </p:txBody>
      </p:sp>
      <p:sp>
        <p:nvSpPr>
          <p:cNvPr id="7987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341438" y="915988"/>
            <a:ext cx="4175125" cy="3130550"/>
          </a:xfrm>
          <a:solidFill>
            <a:srgbClr val="FFFFFF"/>
          </a:solidFill>
          <a:ln/>
        </p:spPr>
      </p:sp>
      <p:sp>
        <p:nvSpPr>
          <p:cNvPr id="79875" name="Rectangle 3"/>
          <p:cNvSpPr txBox="1">
            <a:spLocks noChangeArrowheads="1"/>
          </p:cNvSpPr>
          <p:nvPr>
            <p:ph type="body" idx="1"/>
          </p:nvPr>
        </p:nvSpPr>
        <p:spPr>
          <a:xfrm>
            <a:off x="1046163" y="4352925"/>
            <a:ext cx="4770437" cy="18256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8BCB7C-BDE4-4F34-B9F1-B168A4EC29C2}" type="slidenum">
              <a:rPr lang="hu-HU" altLang="hu-HU"/>
              <a:pPr/>
              <a:t>39</a:t>
            </a:fld>
            <a:endParaRPr lang="hu-HU" altLang="hu-HU"/>
          </a:p>
        </p:txBody>
      </p:sp>
      <p:sp>
        <p:nvSpPr>
          <p:cNvPr id="8192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341438" y="915988"/>
            <a:ext cx="4175125" cy="3130550"/>
          </a:xfrm>
          <a:solidFill>
            <a:srgbClr val="FFFFFF"/>
          </a:solidFill>
          <a:ln/>
        </p:spPr>
      </p:sp>
      <p:sp>
        <p:nvSpPr>
          <p:cNvPr id="81923" name="Rectangle 3"/>
          <p:cNvSpPr txBox="1">
            <a:spLocks noChangeArrowheads="1"/>
          </p:cNvSpPr>
          <p:nvPr>
            <p:ph type="body" idx="1"/>
          </p:nvPr>
        </p:nvSpPr>
        <p:spPr>
          <a:xfrm>
            <a:off x="1046163" y="4352925"/>
            <a:ext cx="4770437" cy="18256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83B160-7AC8-402C-A9A3-3F49022A1D03}" type="slidenum">
              <a:rPr lang="hu-HU" altLang="hu-HU"/>
              <a:pPr/>
              <a:t>40</a:t>
            </a:fld>
            <a:endParaRPr lang="hu-HU" altLang="hu-HU"/>
          </a:p>
        </p:txBody>
      </p:sp>
      <p:sp>
        <p:nvSpPr>
          <p:cNvPr id="8397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341438" y="915988"/>
            <a:ext cx="4175125" cy="3130550"/>
          </a:xfrm>
          <a:solidFill>
            <a:srgbClr val="FFFFFF"/>
          </a:solidFill>
          <a:ln/>
        </p:spPr>
      </p:sp>
      <p:sp>
        <p:nvSpPr>
          <p:cNvPr id="83971" name="Rectangle 3"/>
          <p:cNvSpPr txBox="1">
            <a:spLocks noChangeArrowheads="1"/>
          </p:cNvSpPr>
          <p:nvPr>
            <p:ph type="body" idx="1"/>
          </p:nvPr>
        </p:nvSpPr>
        <p:spPr>
          <a:xfrm>
            <a:off x="1046163" y="4352925"/>
            <a:ext cx="4770437" cy="18256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745350-EF42-4D5C-8D4C-0688391B3BB2}" type="slidenum">
              <a:rPr lang="hu-HU" altLang="hu-HU"/>
              <a:pPr/>
              <a:t>41</a:t>
            </a:fld>
            <a:endParaRPr lang="hu-HU" altLang="hu-HU"/>
          </a:p>
        </p:txBody>
      </p:sp>
      <p:sp>
        <p:nvSpPr>
          <p:cNvPr id="8601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341438" y="915988"/>
            <a:ext cx="4175125" cy="3130550"/>
          </a:xfrm>
          <a:solidFill>
            <a:srgbClr val="FFFFFF"/>
          </a:solidFill>
          <a:ln/>
        </p:spPr>
      </p:sp>
      <p:sp>
        <p:nvSpPr>
          <p:cNvPr id="86019" name="Rectangle 3"/>
          <p:cNvSpPr txBox="1">
            <a:spLocks noChangeArrowheads="1"/>
          </p:cNvSpPr>
          <p:nvPr>
            <p:ph type="body" idx="1"/>
          </p:nvPr>
        </p:nvSpPr>
        <p:spPr>
          <a:xfrm>
            <a:off x="1046163" y="4352925"/>
            <a:ext cx="4770437" cy="18256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94C3F5-7F40-4FC7-92EF-A2094F9C6F70}" type="slidenum">
              <a:rPr lang="hu-HU" altLang="hu-HU"/>
              <a:pPr/>
              <a:t>4</a:t>
            </a:fld>
            <a:endParaRPr lang="hu-HU" altLang="hu-HU"/>
          </a:p>
        </p:txBody>
      </p:sp>
      <p:sp>
        <p:nvSpPr>
          <p:cNvPr id="1433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341438" y="915988"/>
            <a:ext cx="4175125" cy="3130550"/>
          </a:xfrm>
          <a:solidFill>
            <a:srgbClr val="FFFFFF"/>
          </a:solidFill>
          <a:ln/>
        </p:spPr>
      </p:sp>
      <p:sp>
        <p:nvSpPr>
          <p:cNvPr id="14339" name="Rectangle 3"/>
          <p:cNvSpPr txBox="1">
            <a:spLocks noChangeArrowheads="1"/>
          </p:cNvSpPr>
          <p:nvPr>
            <p:ph type="body" idx="1"/>
          </p:nvPr>
        </p:nvSpPr>
        <p:spPr>
          <a:xfrm>
            <a:off x="1046163" y="4352925"/>
            <a:ext cx="4770437" cy="18256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64CD9A-4E44-4CAF-A8DB-38429C6A2532}" type="slidenum">
              <a:rPr lang="hu-HU" altLang="hu-HU"/>
              <a:pPr/>
              <a:t>42</a:t>
            </a:fld>
            <a:endParaRPr lang="hu-HU" altLang="hu-HU"/>
          </a:p>
        </p:txBody>
      </p:sp>
      <p:sp>
        <p:nvSpPr>
          <p:cNvPr id="8806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341438" y="915988"/>
            <a:ext cx="4175125" cy="3130550"/>
          </a:xfrm>
          <a:solidFill>
            <a:srgbClr val="FFFFFF"/>
          </a:solidFill>
          <a:ln/>
        </p:spPr>
      </p:sp>
      <p:sp>
        <p:nvSpPr>
          <p:cNvPr id="88067" name="Rectangle 3"/>
          <p:cNvSpPr txBox="1">
            <a:spLocks noChangeArrowheads="1"/>
          </p:cNvSpPr>
          <p:nvPr>
            <p:ph type="body" idx="1"/>
          </p:nvPr>
        </p:nvSpPr>
        <p:spPr>
          <a:xfrm>
            <a:off x="1046163" y="4352925"/>
            <a:ext cx="4770437" cy="18256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B377FD-77E8-414F-8684-E8F528074A88}" type="slidenum">
              <a:rPr lang="hu-HU" altLang="hu-HU"/>
              <a:pPr/>
              <a:t>43</a:t>
            </a:fld>
            <a:endParaRPr lang="hu-HU" altLang="hu-HU"/>
          </a:p>
        </p:txBody>
      </p:sp>
      <p:sp>
        <p:nvSpPr>
          <p:cNvPr id="9011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341438" y="915988"/>
            <a:ext cx="4175125" cy="3130550"/>
          </a:xfrm>
          <a:solidFill>
            <a:srgbClr val="FFFFFF"/>
          </a:solidFill>
          <a:ln/>
        </p:spPr>
      </p:sp>
      <p:sp>
        <p:nvSpPr>
          <p:cNvPr id="90115" name="Rectangle 3"/>
          <p:cNvSpPr txBox="1">
            <a:spLocks noChangeArrowheads="1"/>
          </p:cNvSpPr>
          <p:nvPr>
            <p:ph type="body" idx="1"/>
          </p:nvPr>
        </p:nvSpPr>
        <p:spPr>
          <a:xfrm>
            <a:off x="1046163" y="4352925"/>
            <a:ext cx="4770437" cy="18256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539DFF-7545-4C0D-B9C2-9C54013F4ABE}" type="slidenum">
              <a:rPr lang="hu-HU" altLang="hu-HU"/>
              <a:pPr/>
              <a:t>44</a:t>
            </a:fld>
            <a:endParaRPr lang="hu-HU" altLang="hu-HU"/>
          </a:p>
        </p:txBody>
      </p:sp>
      <p:sp>
        <p:nvSpPr>
          <p:cNvPr id="9216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341438" y="915988"/>
            <a:ext cx="4175125" cy="3130550"/>
          </a:xfrm>
          <a:solidFill>
            <a:srgbClr val="FFFFFF"/>
          </a:solidFill>
          <a:ln/>
        </p:spPr>
      </p:sp>
      <p:sp>
        <p:nvSpPr>
          <p:cNvPr id="92163" name="Rectangle 3"/>
          <p:cNvSpPr txBox="1">
            <a:spLocks noChangeArrowheads="1"/>
          </p:cNvSpPr>
          <p:nvPr>
            <p:ph type="body" idx="1"/>
          </p:nvPr>
        </p:nvSpPr>
        <p:spPr>
          <a:xfrm>
            <a:off x="1046163" y="4352925"/>
            <a:ext cx="4770437" cy="18256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FF29C0-ACAD-4BA4-A0B8-3A934B40C42E}" type="slidenum">
              <a:rPr lang="hu-HU" altLang="hu-HU"/>
              <a:pPr/>
              <a:t>45</a:t>
            </a:fld>
            <a:endParaRPr lang="hu-HU" altLang="hu-HU"/>
          </a:p>
        </p:txBody>
      </p:sp>
      <p:sp>
        <p:nvSpPr>
          <p:cNvPr id="9421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341438" y="915988"/>
            <a:ext cx="4175125" cy="3130550"/>
          </a:xfrm>
          <a:solidFill>
            <a:srgbClr val="FFFFFF"/>
          </a:solidFill>
          <a:ln/>
        </p:spPr>
      </p:sp>
      <p:sp>
        <p:nvSpPr>
          <p:cNvPr id="94211" name="Rectangle 3"/>
          <p:cNvSpPr txBox="1">
            <a:spLocks noChangeArrowheads="1"/>
          </p:cNvSpPr>
          <p:nvPr>
            <p:ph type="body" idx="1"/>
          </p:nvPr>
        </p:nvSpPr>
        <p:spPr>
          <a:xfrm>
            <a:off x="1046163" y="4352925"/>
            <a:ext cx="4770437" cy="18256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EE385C-248D-4DAF-8E9E-52BAF479C8AB}" type="slidenum">
              <a:rPr lang="hu-HU" altLang="hu-HU"/>
              <a:pPr/>
              <a:t>46</a:t>
            </a:fld>
            <a:endParaRPr lang="hu-HU" altLang="hu-HU"/>
          </a:p>
        </p:txBody>
      </p:sp>
      <p:sp>
        <p:nvSpPr>
          <p:cNvPr id="9625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341438" y="915988"/>
            <a:ext cx="4175125" cy="3130550"/>
          </a:xfrm>
          <a:solidFill>
            <a:srgbClr val="FFFFFF"/>
          </a:solidFill>
          <a:ln/>
        </p:spPr>
      </p:sp>
      <p:sp>
        <p:nvSpPr>
          <p:cNvPr id="96259" name="Rectangle 3"/>
          <p:cNvSpPr txBox="1">
            <a:spLocks noChangeArrowheads="1"/>
          </p:cNvSpPr>
          <p:nvPr>
            <p:ph type="body" idx="1"/>
          </p:nvPr>
        </p:nvSpPr>
        <p:spPr>
          <a:xfrm>
            <a:off x="1046163" y="4352925"/>
            <a:ext cx="4770437" cy="18256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4016C0-F518-4BFF-87B6-3645DE738EB1}" type="slidenum">
              <a:rPr lang="hu-HU" altLang="hu-HU"/>
              <a:pPr/>
              <a:t>47</a:t>
            </a:fld>
            <a:endParaRPr lang="hu-HU" altLang="hu-HU"/>
          </a:p>
        </p:txBody>
      </p:sp>
      <p:sp>
        <p:nvSpPr>
          <p:cNvPr id="9830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341438" y="915988"/>
            <a:ext cx="4175125" cy="3130550"/>
          </a:xfrm>
          <a:solidFill>
            <a:srgbClr val="FFFFFF"/>
          </a:solidFill>
          <a:ln/>
        </p:spPr>
      </p:sp>
      <p:sp>
        <p:nvSpPr>
          <p:cNvPr id="98307" name="Rectangle 3"/>
          <p:cNvSpPr txBox="1">
            <a:spLocks noChangeArrowheads="1"/>
          </p:cNvSpPr>
          <p:nvPr>
            <p:ph type="body" idx="1"/>
          </p:nvPr>
        </p:nvSpPr>
        <p:spPr>
          <a:xfrm>
            <a:off x="1046163" y="4352925"/>
            <a:ext cx="4770437" cy="18256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5EAF11-C623-44D2-A32D-920EAB2A87FA}" type="slidenum">
              <a:rPr lang="hu-HU" altLang="hu-HU"/>
              <a:pPr/>
              <a:t>48</a:t>
            </a:fld>
            <a:endParaRPr lang="hu-HU" altLang="hu-HU"/>
          </a:p>
        </p:txBody>
      </p:sp>
      <p:sp>
        <p:nvSpPr>
          <p:cNvPr id="10035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341438" y="915988"/>
            <a:ext cx="4175125" cy="3130550"/>
          </a:xfrm>
          <a:solidFill>
            <a:srgbClr val="FFFFFF"/>
          </a:solidFill>
          <a:ln/>
        </p:spPr>
      </p:sp>
      <p:sp>
        <p:nvSpPr>
          <p:cNvPr id="100355" name="Rectangle 3"/>
          <p:cNvSpPr txBox="1">
            <a:spLocks noChangeArrowheads="1"/>
          </p:cNvSpPr>
          <p:nvPr>
            <p:ph type="body" idx="1"/>
          </p:nvPr>
        </p:nvSpPr>
        <p:spPr>
          <a:xfrm>
            <a:off x="1046163" y="4352925"/>
            <a:ext cx="4770437" cy="18256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78FBBA-F97F-4A6A-8972-0173F3F4F01D}" type="slidenum">
              <a:rPr lang="hu-HU" altLang="hu-HU"/>
              <a:pPr/>
              <a:t>49</a:t>
            </a:fld>
            <a:endParaRPr lang="hu-HU" altLang="hu-HU"/>
          </a:p>
        </p:txBody>
      </p:sp>
      <p:sp>
        <p:nvSpPr>
          <p:cNvPr id="10240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341438" y="915988"/>
            <a:ext cx="4175125" cy="3130550"/>
          </a:xfrm>
          <a:solidFill>
            <a:srgbClr val="FFFFFF"/>
          </a:solidFill>
          <a:ln/>
        </p:spPr>
      </p:sp>
      <p:sp>
        <p:nvSpPr>
          <p:cNvPr id="102403" name="Rectangle 3"/>
          <p:cNvSpPr txBox="1">
            <a:spLocks noChangeArrowheads="1"/>
          </p:cNvSpPr>
          <p:nvPr>
            <p:ph type="body" idx="1"/>
          </p:nvPr>
        </p:nvSpPr>
        <p:spPr>
          <a:xfrm>
            <a:off x="1046163" y="4352925"/>
            <a:ext cx="4770437" cy="18256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6BF08E-2B9C-44FD-8594-728B5C375E63}" type="slidenum">
              <a:rPr lang="hu-HU" altLang="hu-HU"/>
              <a:pPr/>
              <a:t>50</a:t>
            </a:fld>
            <a:endParaRPr lang="hu-HU" altLang="hu-HU"/>
          </a:p>
        </p:txBody>
      </p:sp>
      <p:sp>
        <p:nvSpPr>
          <p:cNvPr id="10445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341438" y="915988"/>
            <a:ext cx="4175125" cy="3130550"/>
          </a:xfrm>
          <a:solidFill>
            <a:srgbClr val="FFFFFF"/>
          </a:solidFill>
          <a:ln/>
        </p:spPr>
      </p:sp>
      <p:sp>
        <p:nvSpPr>
          <p:cNvPr id="104451" name="Rectangle 3"/>
          <p:cNvSpPr txBox="1">
            <a:spLocks noChangeArrowheads="1"/>
          </p:cNvSpPr>
          <p:nvPr>
            <p:ph type="body" idx="1"/>
          </p:nvPr>
        </p:nvSpPr>
        <p:spPr>
          <a:xfrm>
            <a:off x="1046163" y="4352925"/>
            <a:ext cx="4770437" cy="18256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BFF5F2-DD78-4AA8-A80D-4E1DED93AB42}" type="slidenum">
              <a:rPr lang="hu-HU" altLang="hu-HU"/>
              <a:pPr/>
              <a:t>51</a:t>
            </a:fld>
            <a:endParaRPr lang="hu-HU" altLang="hu-HU"/>
          </a:p>
        </p:txBody>
      </p:sp>
      <p:sp>
        <p:nvSpPr>
          <p:cNvPr id="10649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341438" y="915988"/>
            <a:ext cx="4175125" cy="3130550"/>
          </a:xfrm>
          <a:solidFill>
            <a:srgbClr val="FFFFFF"/>
          </a:solidFill>
          <a:ln/>
        </p:spPr>
      </p:sp>
      <p:sp>
        <p:nvSpPr>
          <p:cNvPr id="106499" name="Rectangle 3"/>
          <p:cNvSpPr txBox="1">
            <a:spLocks noChangeArrowheads="1"/>
          </p:cNvSpPr>
          <p:nvPr>
            <p:ph type="body" idx="1"/>
          </p:nvPr>
        </p:nvSpPr>
        <p:spPr>
          <a:xfrm>
            <a:off x="1046163" y="4352925"/>
            <a:ext cx="4770437" cy="18256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BAF73E-9BC8-448B-AF9B-BF248C523AD3}" type="slidenum">
              <a:rPr lang="hu-HU" altLang="hu-HU"/>
              <a:pPr/>
              <a:t>5</a:t>
            </a:fld>
            <a:endParaRPr lang="hu-HU" altLang="hu-HU"/>
          </a:p>
        </p:txBody>
      </p:sp>
      <p:sp>
        <p:nvSpPr>
          <p:cNvPr id="1638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341438" y="915988"/>
            <a:ext cx="4175125" cy="3130550"/>
          </a:xfrm>
          <a:solidFill>
            <a:srgbClr val="FFFFFF"/>
          </a:solidFill>
          <a:ln/>
        </p:spPr>
      </p:sp>
      <p:sp>
        <p:nvSpPr>
          <p:cNvPr id="16387" name="Rectangle 3"/>
          <p:cNvSpPr txBox="1">
            <a:spLocks noChangeArrowheads="1"/>
          </p:cNvSpPr>
          <p:nvPr>
            <p:ph type="body" idx="1"/>
          </p:nvPr>
        </p:nvSpPr>
        <p:spPr>
          <a:xfrm>
            <a:off x="1046163" y="4352925"/>
            <a:ext cx="4770437" cy="18256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7FAC4C-2198-4BF3-BCA4-5648631F6012}" type="slidenum">
              <a:rPr lang="hu-HU" altLang="hu-HU"/>
              <a:pPr/>
              <a:t>52</a:t>
            </a:fld>
            <a:endParaRPr lang="hu-HU" altLang="hu-HU"/>
          </a:p>
        </p:txBody>
      </p:sp>
      <p:sp>
        <p:nvSpPr>
          <p:cNvPr id="10854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341438" y="915988"/>
            <a:ext cx="4175125" cy="3130550"/>
          </a:xfrm>
          <a:solidFill>
            <a:srgbClr val="FFFFFF"/>
          </a:solidFill>
          <a:ln/>
        </p:spPr>
      </p:sp>
      <p:sp>
        <p:nvSpPr>
          <p:cNvPr id="108547" name="Rectangle 3"/>
          <p:cNvSpPr txBox="1">
            <a:spLocks noChangeArrowheads="1"/>
          </p:cNvSpPr>
          <p:nvPr>
            <p:ph type="body" idx="1"/>
          </p:nvPr>
        </p:nvSpPr>
        <p:spPr>
          <a:xfrm>
            <a:off x="1046163" y="4352925"/>
            <a:ext cx="4770437" cy="18256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0A0CF4-78EF-4698-BDCD-8F07349420B2}" type="slidenum">
              <a:rPr lang="hu-HU" altLang="hu-HU"/>
              <a:pPr/>
              <a:t>53</a:t>
            </a:fld>
            <a:endParaRPr lang="hu-HU" altLang="hu-HU"/>
          </a:p>
        </p:txBody>
      </p:sp>
      <p:sp>
        <p:nvSpPr>
          <p:cNvPr id="11059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341438" y="915988"/>
            <a:ext cx="4175125" cy="3130550"/>
          </a:xfrm>
          <a:solidFill>
            <a:srgbClr val="FFFFFF"/>
          </a:solidFill>
          <a:ln/>
        </p:spPr>
      </p:sp>
      <p:sp>
        <p:nvSpPr>
          <p:cNvPr id="110595" name="Rectangle 3"/>
          <p:cNvSpPr txBox="1">
            <a:spLocks noChangeArrowheads="1"/>
          </p:cNvSpPr>
          <p:nvPr>
            <p:ph type="body" idx="1"/>
          </p:nvPr>
        </p:nvSpPr>
        <p:spPr>
          <a:xfrm>
            <a:off x="1046163" y="4352925"/>
            <a:ext cx="4770437" cy="18256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030DED-B8BD-4308-B819-B90CAF325CFF}" type="slidenum">
              <a:rPr lang="hu-HU" altLang="hu-HU"/>
              <a:pPr/>
              <a:t>54</a:t>
            </a:fld>
            <a:endParaRPr lang="hu-HU" altLang="hu-HU"/>
          </a:p>
        </p:txBody>
      </p:sp>
      <p:sp>
        <p:nvSpPr>
          <p:cNvPr id="11264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341438" y="915988"/>
            <a:ext cx="4175125" cy="3130550"/>
          </a:xfrm>
          <a:solidFill>
            <a:srgbClr val="FFFFFF"/>
          </a:solidFill>
          <a:ln/>
        </p:spPr>
      </p:sp>
      <p:sp>
        <p:nvSpPr>
          <p:cNvPr id="112643" name="Rectangle 3"/>
          <p:cNvSpPr txBox="1">
            <a:spLocks noChangeArrowheads="1"/>
          </p:cNvSpPr>
          <p:nvPr>
            <p:ph type="body" idx="1"/>
          </p:nvPr>
        </p:nvSpPr>
        <p:spPr>
          <a:xfrm>
            <a:off x="1046163" y="4352925"/>
            <a:ext cx="4770437" cy="18256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1BA417-13E5-46EC-8D78-81170A240EE4}" type="slidenum">
              <a:rPr lang="hu-HU" altLang="hu-HU"/>
              <a:pPr/>
              <a:t>55</a:t>
            </a:fld>
            <a:endParaRPr lang="hu-HU" altLang="hu-HU"/>
          </a:p>
        </p:txBody>
      </p:sp>
      <p:sp>
        <p:nvSpPr>
          <p:cNvPr id="11469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341438" y="915988"/>
            <a:ext cx="4175125" cy="3130550"/>
          </a:xfrm>
          <a:solidFill>
            <a:srgbClr val="FFFFFF"/>
          </a:solidFill>
          <a:ln/>
        </p:spPr>
      </p:sp>
      <p:sp>
        <p:nvSpPr>
          <p:cNvPr id="114691" name="Rectangle 3"/>
          <p:cNvSpPr txBox="1">
            <a:spLocks noChangeArrowheads="1"/>
          </p:cNvSpPr>
          <p:nvPr>
            <p:ph type="body" idx="1"/>
          </p:nvPr>
        </p:nvSpPr>
        <p:spPr>
          <a:xfrm>
            <a:off x="1046163" y="4352925"/>
            <a:ext cx="4770437" cy="18256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66D5FA-3E77-4964-BF3D-13A9B4FB7906}" type="slidenum">
              <a:rPr lang="hu-HU" altLang="hu-HU"/>
              <a:pPr/>
              <a:t>56</a:t>
            </a:fld>
            <a:endParaRPr lang="hu-HU" altLang="hu-HU"/>
          </a:p>
        </p:txBody>
      </p:sp>
      <p:sp>
        <p:nvSpPr>
          <p:cNvPr id="11673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341438" y="915988"/>
            <a:ext cx="4175125" cy="3130550"/>
          </a:xfrm>
          <a:solidFill>
            <a:srgbClr val="FFFFFF"/>
          </a:solidFill>
          <a:ln/>
        </p:spPr>
      </p:sp>
      <p:sp>
        <p:nvSpPr>
          <p:cNvPr id="116739" name="Rectangle 3"/>
          <p:cNvSpPr txBox="1">
            <a:spLocks noChangeArrowheads="1"/>
          </p:cNvSpPr>
          <p:nvPr>
            <p:ph type="body" idx="1"/>
          </p:nvPr>
        </p:nvSpPr>
        <p:spPr>
          <a:xfrm>
            <a:off x="1046163" y="4352925"/>
            <a:ext cx="4770437" cy="18256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1B2C12-C592-4922-BF9D-2F71C2E9AA9F}" type="slidenum">
              <a:rPr lang="hu-HU" altLang="hu-HU"/>
              <a:pPr/>
              <a:t>57</a:t>
            </a:fld>
            <a:endParaRPr lang="hu-HU" altLang="hu-HU"/>
          </a:p>
        </p:txBody>
      </p:sp>
      <p:sp>
        <p:nvSpPr>
          <p:cNvPr id="11878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341438" y="915988"/>
            <a:ext cx="4175125" cy="3130550"/>
          </a:xfrm>
          <a:solidFill>
            <a:srgbClr val="FFFFFF"/>
          </a:solidFill>
          <a:ln/>
        </p:spPr>
      </p:sp>
      <p:sp>
        <p:nvSpPr>
          <p:cNvPr id="118787" name="Rectangle 3"/>
          <p:cNvSpPr txBox="1">
            <a:spLocks noChangeArrowheads="1"/>
          </p:cNvSpPr>
          <p:nvPr>
            <p:ph type="body" idx="1"/>
          </p:nvPr>
        </p:nvSpPr>
        <p:spPr>
          <a:xfrm>
            <a:off x="1046163" y="4352925"/>
            <a:ext cx="4770437" cy="18256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FFFE87-AE6D-421B-948E-5C6829412F16}" type="slidenum">
              <a:rPr lang="hu-HU" altLang="hu-HU"/>
              <a:pPr/>
              <a:t>58</a:t>
            </a:fld>
            <a:endParaRPr lang="hu-HU" altLang="hu-HU"/>
          </a:p>
        </p:txBody>
      </p:sp>
      <p:sp>
        <p:nvSpPr>
          <p:cNvPr id="12083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341438" y="915988"/>
            <a:ext cx="4175125" cy="3130550"/>
          </a:xfrm>
          <a:solidFill>
            <a:srgbClr val="FFFFFF"/>
          </a:solidFill>
          <a:ln/>
        </p:spPr>
      </p:sp>
      <p:sp>
        <p:nvSpPr>
          <p:cNvPr id="120835" name="Rectangle 3"/>
          <p:cNvSpPr txBox="1">
            <a:spLocks noChangeArrowheads="1"/>
          </p:cNvSpPr>
          <p:nvPr>
            <p:ph type="body" idx="1"/>
          </p:nvPr>
        </p:nvSpPr>
        <p:spPr>
          <a:xfrm>
            <a:off x="1046163" y="4352925"/>
            <a:ext cx="4770437" cy="18256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D0F1B6-9AA8-48AC-8B8E-7AF04BD7364F}" type="slidenum">
              <a:rPr lang="hu-HU" altLang="hu-HU"/>
              <a:pPr/>
              <a:t>59</a:t>
            </a:fld>
            <a:endParaRPr lang="hu-HU" altLang="hu-HU"/>
          </a:p>
        </p:txBody>
      </p:sp>
      <p:sp>
        <p:nvSpPr>
          <p:cNvPr id="12288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341438" y="915988"/>
            <a:ext cx="4175125" cy="3130550"/>
          </a:xfrm>
          <a:solidFill>
            <a:srgbClr val="FFFFFF"/>
          </a:solidFill>
          <a:ln/>
        </p:spPr>
      </p:sp>
      <p:sp>
        <p:nvSpPr>
          <p:cNvPr id="122883" name="Rectangle 3"/>
          <p:cNvSpPr txBox="1">
            <a:spLocks noChangeArrowheads="1"/>
          </p:cNvSpPr>
          <p:nvPr>
            <p:ph type="body" idx="1"/>
          </p:nvPr>
        </p:nvSpPr>
        <p:spPr>
          <a:xfrm>
            <a:off x="1046163" y="4352925"/>
            <a:ext cx="4770437" cy="18256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ABD975-7742-4E3A-BB30-CAF2BD599BF6}" type="slidenum">
              <a:rPr lang="hu-HU" altLang="hu-HU"/>
              <a:pPr/>
              <a:t>60</a:t>
            </a:fld>
            <a:endParaRPr lang="hu-HU" altLang="hu-HU"/>
          </a:p>
        </p:txBody>
      </p:sp>
      <p:sp>
        <p:nvSpPr>
          <p:cNvPr id="12493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341438" y="915988"/>
            <a:ext cx="4175125" cy="3130550"/>
          </a:xfrm>
          <a:solidFill>
            <a:srgbClr val="FFFFFF"/>
          </a:solidFill>
          <a:ln/>
        </p:spPr>
      </p:sp>
      <p:sp>
        <p:nvSpPr>
          <p:cNvPr id="124931" name="Rectangle 3"/>
          <p:cNvSpPr txBox="1">
            <a:spLocks noChangeArrowheads="1"/>
          </p:cNvSpPr>
          <p:nvPr>
            <p:ph type="body" idx="1"/>
          </p:nvPr>
        </p:nvSpPr>
        <p:spPr>
          <a:xfrm>
            <a:off x="1046163" y="4352925"/>
            <a:ext cx="4770437" cy="18256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563023-8A9E-40E9-AB2E-100A9FB9FEB7}" type="slidenum">
              <a:rPr lang="hu-HU" altLang="hu-HU"/>
              <a:pPr/>
              <a:t>61</a:t>
            </a:fld>
            <a:endParaRPr lang="hu-HU" altLang="hu-HU"/>
          </a:p>
        </p:txBody>
      </p:sp>
      <p:sp>
        <p:nvSpPr>
          <p:cNvPr id="12697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341438" y="915988"/>
            <a:ext cx="4175125" cy="3130550"/>
          </a:xfrm>
          <a:solidFill>
            <a:srgbClr val="FFFFFF"/>
          </a:solidFill>
          <a:ln/>
        </p:spPr>
      </p:sp>
      <p:sp>
        <p:nvSpPr>
          <p:cNvPr id="126979" name="Rectangle 3"/>
          <p:cNvSpPr txBox="1">
            <a:spLocks noChangeArrowheads="1"/>
          </p:cNvSpPr>
          <p:nvPr>
            <p:ph type="body" idx="1"/>
          </p:nvPr>
        </p:nvSpPr>
        <p:spPr>
          <a:xfrm>
            <a:off x="1046163" y="4352925"/>
            <a:ext cx="4770437" cy="18256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9F31E5-ED8A-41EA-A473-3EA09F5A239D}" type="slidenum">
              <a:rPr lang="hu-HU" altLang="hu-HU"/>
              <a:pPr/>
              <a:t>6</a:t>
            </a:fld>
            <a:endParaRPr lang="hu-HU" altLang="hu-HU"/>
          </a:p>
        </p:txBody>
      </p:sp>
      <p:sp>
        <p:nvSpPr>
          <p:cNvPr id="1843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341438" y="915988"/>
            <a:ext cx="4175125" cy="3130550"/>
          </a:xfrm>
          <a:solidFill>
            <a:srgbClr val="FFFFFF"/>
          </a:solidFill>
          <a:ln/>
        </p:spPr>
      </p:sp>
      <p:sp>
        <p:nvSpPr>
          <p:cNvPr id="18435" name="Rectangle 3"/>
          <p:cNvSpPr txBox="1">
            <a:spLocks noChangeArrowheads="1"/>
          </p:cNvSpPr>
          <p:nvPr>
            <p:ph type="body" idx="1"/>
          </p:nvPr>
        </p:nvSpPr>
        <p:spPr>
          <a:xfrm>
            <a:off x="1046163" y="4352925"/>
            <a:ext cx="4770437" cy="18256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8D59D7-E298-452C-AD3C-3319FB298DA2}" type="slidenum">
              <a:rPr lang="hu-HU" altLang="hu-HU"/>
              <a:pPr/>
              <a:t>62</a:t>
            </a:fld>
            <a:endParaRPr lang="hu-HU" altLang="hu-HU"/>
          </a:p>
        </p:txBody>
      </p:sp>
      <p:sp>
        <p:nvSpPr>
          <p:cNvPr id="12902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341438" y="915988"/>
            <a:ext cx="4175125" cy="3130550"/>
          </a:xfrm>
          <a:solidFill>
            <a:srgbClr val="FFFFFF"/>
          </a:solidFill>
          <a:ln/>
        </p:spPr>
      </p:sp>
      <p:sp>
        <p:nvSpPr>
          <p:cNvPr id="129027" name="Rectangle 3"/>
          <p:cNvSpPr txBox="1">
            <a:spLocks noChangeArrowheads="1"/>
          </p:cNvSpPr>
          <p:nvPr>
            <p:ph type="body" idx="1"/>
          </p:nvPr>
        </p:nvSpPr>
        <p:spPr>
          <a:xfrm>
            <a:off x="1046163" y="4352925"/>
            <a:ext cx="4770437" cy="18256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1BE6BA-980F-40BD-B4E3-072AB183DB07}" type="slidenum">
              <a:rPr lang="hu-HU" altLang="hu-HU"/>
              <a:pPr/>
              <a:t>63</a:t>
            </a:fld>
            <a:endParaRPr lang="hu-HU" altLang="hu-HU"/>
          </a:p>
        </p:txBody>
      </p:sp>
      <p:sp>
        <p:nvSpPr>
          <p:cNvPr id="13107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341438" y="915988"/>
            <a:ext cx="4175125" cy="3130550"/>
          </a:xfrm>
          <a:solidFill>
            <a:srgbClr val="FFFFFF"/>
          </a:solidFill>
          <a:ln/>
        </p:spPr>
      </p:sp>
      <p:sp>
        <p:nvSpPr>
          <p:cNvPr id="131075" name="Rectangle 3"/>
          <p:cNvSpPr txBox="1">
            <a:spLocks noChangeArrowheads="1"/>
          </p:cNvSpPr>
          <p:nvPr>
            <p:ph type="body" idx="1"/>
          </p:nvPr>
        </p:nvSpPr>
        <p:spPr>
          <a:xfrm>
            <a:off x="1046163" y="4352925"/>
            <a:ext cx="4770437" cy="18256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57B653-1E95-4B31-9834-F6C5C4874158}" type="slidenum">
              <a:rPr lang="hu-HU" altLang="hu-HU"/>
              <a:pPr/>
              <a:t>64</a:t>
            </a:fld>
            <a:endParaRPr lang="hu-HU" altLang="hu-HU"/>
          </a:p>
        </p:txBody>
      </p:sp>
      <p:sp>
        <p:nvSpPr>
          <p:cNvPr id="13312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341438" y="915988"/>
            <a:ext cx="4175125" cy="3130550"/>
          </a:xfrm>
          <a:solidFill>
            <a:srgbClr val="FFFFFF"/>
          </a:solidFill>
          <a:ln/>
        </p:spPr>
      </p:sp>
      <p:sp>
        <p:nvSpPr>
          <p:cNvPr id="133123" name="Rectangle 3"/>
          <p:cNvSpPr txBox="1">
            <a:spLocks noChangeArrowheads="1"/>
          </p:cNvSpPr>
          <p:nvPr>
            <p:ph type="body" idx="1"/>
          </p:nvPr>
        </p:nvSpPr>
        <p:spPr>
          <a:xfrm>
            <a:off x="1046163" y="4352925"/>
            <a:ext cx="4770437" cy="18256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E933EB-DF68-4041-B084-9E87587D3B24}" type="slidenum">
              <a:rPr lang="hu-HU" altLang="hu-HU"/>
              <a:pPr/>
              <a:t>7</a:t>
            </a:fld>
            <a:endParaRPr lang="hu-HU" altLang="hu-HU"/>
          </a:p>
        </p:txBody>
      </p:sp>
      <p:sp>
        <p:nvSpPr>
          <p:cNvPr id="2048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341438" y="915988"/>
            <a:ext cx="4175125" cy="3130550"/>
          </a:xfrm>
          <a:solidFill>
            <a:srgbClr val="FFFFFF"/>
          </a:solidFill>
          <a:ln/>
        </p:spPr>
      </p:sp>
      <p:sp>
        <p:nvSpPr>
          <p:cNvPr id="20483" name="Rectangle 3"/>
          <p:cNvSpPr txBox="1">
            <a:spLocks noChangeArrowheads="1"/>
          </p:cNvSpPr>
          <p:nvPr>
            <p:ph type="body" idx="1"/>
          </p:nvPr>
        </p:nvSpPr>
        <p:spPr>
          <a:xfrm>
            <a:off x="1046163" y="4352925"/>
            <a:ext cx="4770437" cy="18256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27BE5D-0E62-479F-A30E-2B6777184178}" type="slidenum">
              <a:rPr lang="hu-HU" altLang="hu-HU"/>
              <a:pPr/>
              <a:t>8</a:t>
            </a:fld>
            <a:endParaRPr lang="hu-HU" altLang="hu-HU"/>
          </a:p>
        </p:txBody>
      </p:sp>
      <p:sp>
        <p:nvSpPr>
          <p:cNvPr id="2253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341438" y="915988"/>
            <a:ext cx="4175125" cy="3130550"/>
          </a:xfrm>
          <a:solidFill>
            <a:srgbClr val="FFFFFF"/>
          </a:solidFill>
          <a:ln/>
        </p:spPr>
      </p:sp>
      <p:sp>
        <p:nvSpPr>
          <p:cNvPr id="22531" name="Rectangle 3"/>
          <p:cNvSpPr txBox="1">
            <a:spLocks noChangeArrowheads="1"/>
          </p:cNvSpPr>
          <p:nvPr>
            <p:ph type="body" idx="1"/>
          </p:nvPr>
        </p:nvSpPr>
        <p:spPr>
          <a:xfrm>
            <a:off x="1046163" y="4352925"/>
            <a:ext cx="4770437" cy="18256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F19E58-B6A7-4B0A-8EEA-EC715BFADC41}" type="slidenum">
              <a:rPr lang="hu-HU" altLang="hu-HU"/>
              <a:pPr/>
              <a:t>9</a:t>
            </a:fld>
            <a:endParaRPr lang="hu-HU" altLang="hu-HU"/>
          </a:p>
        </p:txBody>
      </p:sp>
      <p:sp>
        <p:nvSpPr>
          <p:cNvPr id="2457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341438" y="915988"/>
            <a:ext cx="4175125" cy="3130550"/>
          </a:xfrm>
          <a:solidFill>
            <a:srgbClr val="FFFFFF"/>
          </a:solidFill>
          <a:ln/>
        </p:spPr>
      </p:sp>
      <p:sp>
        <p:nvSpPr>
          <p:cNvPr id="24579" name="Rectangle 3"/>
          <p:cNvSpPr txBox="1">
            <a:spLocks noChangeArrowheads="1"/>
          </p:cNvSpPr>
          <p:nvPr>
            <p:ph type="body" idx="1"/>
          </p:nvPr>
        </p:nvSpPr>
        <p:spPr>
          <a:xfrm>
            <a:off x="1046163" y="4352925"/>
            <a:ext cx="4770437" cy="18256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hu-HU" altLang="hu-H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24692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0562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0836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6140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4249062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9112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3587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27651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9990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617842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240451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altLang="hu-HU"/>
              <a:t>Mintacím szerkesztése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altLang="hu-HU"/>
              <a:t>Mintaszöveg szerkesztése</a:t>
            </a:r>
          </a:p>
          <a:p>
            <a:pPr lvl="1"/>
            <a:r>
              <a:rPr lang="hu-HU" altLang="hu-HU"/>
              <a:t>Második szint</a:t>
            </a:r>
          </a:p>
          <a:p>
            <a:pPr lvl="2"/>
            <a:r>
              <a:rPr lang="hu-HU" altLang="hu-HU"/>
              <a:t>Harmadik szint</a:t>
            </a:r>
          </a:p>
          <a:p>
            <a:pPr lvl="3"/>
            <a:r>
              <a:rPr lang="hu-HU" altLang="hu-HU"/>
              <a:t>Negyedik szint</a:t>
            </a:r>
          </a:p>
          <a:p>
            <a:pPr lvl="4"/>
            <a:r>
              <a:rPr lang="hu-HU" altLang="hu-HU"/>
              <a:t>Ötödik szint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6877050" y="6524625"/>
            <a:ext cx="2266950" cy="333375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r>
              <a:rPr lang="en-US" altLang="hu-HU" sz="1400">
                <a:cs typeface="Times New Roman" panose="02020603050405020304" pitchFamily="18" charset="0"/>
              </a:rPr>
              <a:t>© Kozsik Tam</a:t>
            </a:r>
            <a:r>
              <a:rPr lang="hu-HU" altLang="hu-HU" sz="1400">
                <a:cs typeface="Times New Roman" panose="02020603050405020304" pitchFamily="18" charset="0"/>
              </a:rPr>
              <a:t>á</a:t>
            </a:r>
            <a:r>
              <a:rPr lang="en-US" altLang="hu-HU" sz="1400">
                <a:cs typeface="Times New Roman" panose="02020603050405020304" pitchFamily="18" charset="0"/>
              </a:rPr>
              <a:t>s 2000-2006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784225" y="2743200"/>
            <a:ext cx="780732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Clr>
                <a:srgbClr val="000000"/>
              </a:buClr>
              <a:buFont typeface="StarBats" pitchFamily="2" charset="2"/>
              <a:buNone/>
            </a:pPr>
            <a:r>
              <a:rPr lang="en-GB" altLang="hu-HU" sz="4000">
                <a:solidFill>
                  <a:srgbClr val="FF0000"/>
                </a:solidFill>
              </a:rPr>
              <a:t>Tömbök, kollekciók és egyéb alaposztályok</a:t>
            </a:r>
            <a:endParaRPr lang="en-GB" altLang="hu-HU" sz="4000">
              <a:solidFill>
                <a:srgbClr val="FF0000"/>
              </a:solidFill>
              <a:latin typeface="Times New Roman (CE)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0"/>
            <a:ext cx="7807325" cy="7477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Csomagoló osztályok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763000" cy="665162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31800" indent="-323850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800"/>
              <a:t>A primitív típusokhoz léteznek csomagoló (wrapper) osztályok: </a:t>
            </a:r>
            <a:r>
              <a:rPr lang="en-GB" altLang="hu-HU" sz="2400">
                <a:latin typeface="Courier (CE)" charset="0"/>
              </a:rPr>
              <a:t>Integer</a:t>
            </a:r>
            <a:r>
              <a:rPr lang="en-GB" altLang="hu-HU" sz="2400"/>
              <a:t>, </a:t>
            </a:r>
            <a:r>
              <a:rPr lang="en-GB" altLang="hu-HU" sz="2400">
                <a:latin typeface="Courier (CE)" charset="0"/>
              </a:rPr>
              <a:t>Byte</a:t>
            </a:r>
            <a:r>
              <a:rPr lang="en-GB" altLang="hu-HU" sz="2400"/>
              <a:t>, </a:t>
            </a:r>
            <a:r>
              <a:rPr lang="en-GB" altLang="hu-HU" sz="2400">
                <a:latin typeface="Courier (CE)" charset="0"/>
              </a:rPr>
              <a:t>Double</a:t>
            </a:r>
            <a:r>
              <a:rPr lang="en-GB" altLang="hu-HU" sz="2400"/>
              <a:t>, </a:t>
            </a:r>
            <a:r>
              <a:rPr lang="en-GB" altLang="hu-HU" sz="2400">
                <a:latin typeface="Courier (CE)" charset="0"/>
              </a:rPr>
              <a:t>Boolean</a:t>
            </a:r>
            <a:r>
              <a:rPr lang="en-GB" altLang="hu-HU" sz="2800"/>
              <a:t>, stb.</a:t>
            </a:r>
            <a:endParaRPr lang="en-GB" altLang="hu-HU" sz="2500"/>
          </a:p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400" b="1">
                <a:latin typeface="Courier New" panose="02070309020205020404" pitchFamily="49" charset="0"/>
              </a:rPr>
              <a:t>int i = 42;</a:t>
            </a:r>
          </a:p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400" b="1">
                <a:latin typeface="Courier New" panose="02070309020205020404" pitchFamily="49" charset="0"/>
              </a:rPr>
              <a:t>Integer j = new Integer(i);</a:t>
            </a:r>
            <a:endParaRPr lang="en-GB" altLang="hu-HU" sz="2600" b="1">
              <a:latin typeface="Courier New" panose="02070309020205020404" pitchFamily="49" charset="0"/>
            </a:endParaRPr>
          </a:p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altLang="hu-HU" sz="2600">
              <a:latin typeface="Courier (CE)" charset="0"/>
            </a:endParaRPr>
          </a:p>
          <a:p>
            <a:pPr marL="431800" indent="-323850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800"/>
              <a:t>Akkor használjuk őket, ha primitív típusú értéket akarunk objektumként használni. Például, ha a</a:t>
            </a:r>
            <a:r>
              <a:rPr lang="en-GB" altLang="hu-HU" sz="3000"/>
              <a:t> </a:t>
            </a:r>
            <a:r>
              <a:rPr lang="en-GB" altLang="hu-HU" sz="2400">
                <a:latin typeface="Courier (CE)" charset="0"/>
              </a:rPr>
              <a:t>toString</a:t>
            </a:r>
            <a:r>
              <a:rPr lang="en-GB" altLang="hu-HU" sz="3000"/>
              <a:t> </a:t>
            </a:r>
            <a:r>
              <a:rPr lang="en-GB" altLang="hu-HU" sz="2800"/>
              <a:t>kéne...</a:t>
            </a:r>
          </a:p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400" b="1">
                <a:latin typeface="Courier New" panose="02070309020205020404" pitchFamily="49" charset="0"/>
              </a:rPr>
              <a:t>System.out.println("minden</a:t>
            </a:r>
            <a:r>
              <a:rPr lang="en-US" altLang="hu-HU" sz="2400" b="1">
                <a:latin typeface="Courier New" panose="02070309020205020404" pitchFamily="49" charset="0"/>
              </a:rPr>
              <a:t>=</a:t>
            </a:r>
            <a:r>
              <a:rPr lang="en-GB" altLang="hu-HU" sz="2400" b="1">
                <a:latin typeface="Courier New" panose="02070309020205020404" pitchFamily="49" charset="0"/>
              </a:rPr>
              <a:t>" + 42);</a:t>
            </a:r>
            <a:endParaRPr lang="en-GB" altLang="hu-HU" sz="2600" b="1">
              <a:latin typeface="Courier New" panose="02070309020205020404" pitchFamily="49" charset="0"/>
            </a:endParaRPr>
          </a:p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800"/>
              <a:t>Ehhez ez kell:</a:t>
            </a:r>
            <a:endParaRPr lang="en-GB" altLang="hu-HU"/>
          </a:p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400" b="1">
                <a:latin typeface="Courier New" panose="02070309020205020404" pitchFamily="49" charset="0"/>
              </a:rPr>
              <a:t>new Integer(42).toString()</a:t>
            </a:r>
            <a:endParaRPr lang="en-GB" altLang="hu-HU" sz="2600" b="1">
              <a:latin typeface="Courier New" panose="02070309020205020404" pitchFamily="49" charset="0"/>
            </a:endParaRPr>
          </a:p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800"/>
              <a:t>Egy másik fontos példa kicsit később...</a:t>
            </a:r>
            <a:endParaRPr lang="en-GB" altLang="hu-HU" sz="3000"/>
          </a:p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400" b="1">
                <a:latin typeface="Courier New" panose="02070309020205020404" pitchFamily="49" charset="0"/>
              </a:rPr>
              <a:t>Vector v = new Vector();      v.add(j);</a:t>
            </a:r>
            <a:endParaRPr lang="en-GB" altLang="hu-HU" sz="2600">
              <a:latin typeface="Courier (CE)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115888"/>
            <a:ext cx="7807325" cy="91757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Csomagoló osztályok (2)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58188" cy="514667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400" b="1">
                <a:latin typeface="Courier New" panose="02070309020205020404" pitchFamily="49" charset="0"/>
              </a:rPr>
              <a:t>boolean   Boolean           byte    Byte</a:t>
            </a:r>
          </a:p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400" b="1">
                <a:latin typeface="Courier New" panose="02070309020205020404" pitchFamily="49" charset="0"/>
              </a:rPr>
              <a:t>char      Character         short   Short</a:t>
            </a:r>
          </a:p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400" b="1">
                <a:latin typeface="Courier New" panose="02070309020205020404" pitchFamily="49" charset="0"/>
              </a:rPr>
              <a:t>int       Integer           long    Long</a:t>
            </a:r>
          </a:p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400" b="1">
                <a:latin typeface="Courier New" panose="02070309020205020404" pitchFamily="49" charset="0"/>
              </a:rPr>
              <a:t>float     Float             double  Double</a:t>
            </a:r>
            <a:endParaRPr lang="en-GB" altLang="hu-HU" sz="2600" b="1">
              <a:latin typeface="Courier New" panose="02070309020205020404" pitchFamily="49" charset="0"/>
            </a:endParaRPr>
          </a:p>
          <a:p>
            <a:pPr marL="431800" indent="-323850" defTabSz="457200">
              <a:spcBef>
                <a:spcPts val="5375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3000"/>
              <a:t>Műveletek pl. az</a:t>
            </a:r>
            <a:r>
              <a:rPr lang="en-GB" altLang="hu-HU"/>
              <a:t> </a:t>
            </a:r>
            <a:r>
              <a:rPr lang="en-GB" altLang="hu-HU" sz="2500">
                <a:latin typeface="Courier (CE)" charset="0"/>
              </a:rPr>
              <a:t>Integer</a:t>
            </a:r>
            <a:r>
              <a:rPr lang="en-GB" altLang="hu-HU"/>
              <a:t> </a:t>
            </a:r>
            <a:r>
              <a:rPr lang="en-GB" altLang="hu-HU" sz="3000"/>
              <a:t>osztályhoz:</a:t>
            </a:r>
          </a:p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altLang="hu-HU" sz="2600">
              <a:latin typeface="Courier (CE)" charset="0"/>
            </a:endParaRPr>
          </a:p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400" b="1">
                <a:latin typeface="Courier New" panose="02070309020205020404" pitchFamily="49" charset="0"/>
              </a:rPr>
              <a:t>static int parseInt(String s [, int radix])</a:t>
            </a:r>
          </a:p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400" b="1">
                <a:latin typeface="Courier New" panose="02070309020205020404" pitchFamily="49" charset="0"/>
              </a:rPr>
              <a:t>Integer( String s )</a:t>
            </a:r>
          </a:p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400" b="1">
                <a:latin typeface="Courier New" panose="02070309020205020404" pitchFamily="49" charset="0"/>
              </a:rPr>
              <a:t>static String toString( int i [, int radix])</a:t>
            </a:r>
          </a:p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400" b="1">
                <a:latin typeface="Courier New" panose="02070309020205020404" pitchFamily="49" charset="0"/>
              </a:rPr>
              <a:t>final static int MIN_VALUE, MAX_VALUE</a:t>
            </a:r>
            <a:endParaRPr lang="en-GB" altLang="hu-HU" sz="26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805738" cy="1144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Még néhány érdekes osztály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10600" cy="53149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31800" indent="-323850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3000"/>
              <a:t>Math</a:t>
            </a:r>
            <a:endParaRPr lang="en-GB" altLang="hu-HU"/>
          </a:p>
          <a:p>
            <a:pPr marL="863600" lvl="1" indent="-28733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400">
                <a:latin typeface="Courier New" panose="02070309020205020404" pitchFamily="49" charset="0"/>
              </a:rPr>
              <a:t>Math.PI, Math.E</a:t>
            </a:r>
          </a:p>
          <a:p>
            <a:pPr marL="863600" lvl="1" indent="-28733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400">
                <a:latin typeface="Courier New" panose="02070309020205020404" pitchFamily="49" charset="0"/>
              </a:rPr>
              <a:t>abs(), sqrt(), pow(), log(), min(), floor(), round(), rint(), random(), sin(), asin(), toRadians()</a:t>
            </a:r>
            <a:br>
              <a:rPr lang="en-GB" altLang="hu-HU" sz="2400">
                <a:latin typeface="Courier New" panose="02070309020205020404" pitchFamily="49" charset="0"/>
              </a:rPr>
            </a:br>
            <a:endParaRPr lang="en-GB" altLang="hu-HU" sz="2600">
              <a:latin typeface="Courier New" panose="02070309020205020404" pitchFamily="49" charset="0"/>
            </a:endParaRPr>
          </a:p>
          <a:p>
            <a:pPr marL="431800" indent="-323850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3000"/>
              <a:t>System</a:t>
            </a:r>
            <a:endParaRPr lang="en-GB" altLang="hu-HU"/>
          </a:p>
          <a:p>
            <a:pPr marL="863600" lvl="1" indent="-28733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400">
                <a:latin typeface="Courier New" panose="02070309020205020404" pitchFamily="49" charset="0"/>
              </a:rPr>
              <a:t>in, out, err</a:t>
            </a:r>
          </a:p>
          <a:p>
            <a:pPr marL="863600" lvl="1" indent="-28733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400">
                <a:latin typeface="Courier New" panose="02070309020205020404" pitchFamily="49" charset="0"/>
              </a:rPr>
              <a:t>currentTimeMilis(), exit(int), gc()</a:t>
            </a:r>
          </a:p>
          <a:p>
            <a:pPr marL="431800" indent="-323850" defTabSz="457200">
              <a:spcBef>
                <a:spcPts val="481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3000"/>
              <a:t>Number</a:t>
            </a:r>
          </a:p>
          <a:p>
            <a:pPr marL="863600" lvl="1" indent="-287338" defTabSz="457200">
              <a:spcBef>
                <a:spcPts val="1125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3000"/>
              <a:t>A szám jellegű csomagoló osztályok közös őse.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4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Feladat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31800" indent="-323850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A Java nyelv specifikációja megengedi a fordítóknak, hogy ne hozzanak létre azonos string-liter</a:t>
            </a:r>
            <a:r>
              <a:rPr lang="hu-HU" altLang="hu-HU"/>
              <a:t>álokhoz</a:t>
            </a:r>
            <a:r>
              <a:rPr lang="en-GB" altLang="hu-HU"/>
              <a:t> külön objektumokat. Próbáld ki, hogy az általad használt fordító milyen!</a:t>
            </a:r>
          </a:p>
          <a:p>
            <a:pPr marL="431800" indent="-323850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És mi a helyzet két </a:t>
            </a:r>
            <a:r>
              <a:rPr lang="en-GB" altLang="hu-HU" sz="2600" b="1">
                <a:latin typeface="Courier New" panose="02070309020205020404" pitchFamily="49" charset="0"/>
              </a:rPr>
              <a:t>Integer</a:t>
            </a:r>
            <a:r>
              <a:rPr lang="en-GB" altLang="hu-HU"/>
              <a:t> objektummal?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4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A String-es feladathoz: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800" b="1">
                <a:latin typeface="Courier New" panose="02070309020205020404" pitchFamily="49" charset="0"/>
              </a:rPr>
              <a:t>String s = new String("Szia!");</a:t>
            </a:r>
          </a:p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800" b="1">
                <a:latin typeface="Courier New" panose="02070309020205020404" pitchFamily="49" charset="0"/>
              </a:rPr>
              <a:t>String z = new String("Szia!");</a:t>
            </a:r>
          </a:p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800" b="1">
                <a:latin typeface="Courier New" panose="02070309020205020404" pitchFamily="49" charset="0"/>
              </a:rPr>
              <a:t>if( s == z ) ...</a:t>
            </a:r>
            <a:endParaRPr lang="en-GB" altLang="hu-HU" sz="2800">
              <a:latin typeface="Courier (CE)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4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Tömbök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31800" indent="-323850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Sok, azonos típusba tartozó érték tárolására</a:t>
            </a:r>
          </a:p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altLang="hu-HU"/>
          </a:p>
          <a:p>
            <a:pPr marL="431800" indent="-323850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Hatékony elérés: indexelés</a:t>
            </a:r>
          </a:p>
          <a:p>
            <a:pPr marL="431800" indent="-323850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Időigényes beszúrás és törlés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728663" y="303213"/>
            <a:ext cx="7805737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Clr>
                <a:srgbClr val="000000"/>
              </a:buClr>
              <a:buFont typeface="StarBats" pitchFamily="2" charset="2"/>
              <a:buNone/>
            </a:pPr>
            <a:r>
              <a:rPr lang="en-GB" altLang="hu-HU" sz="4000">
                <a:latin typeface="Times New Roman (CE)" charset="0"/>
              </a:rPr>
              <a:t>Egy régi példaprogram fel-e-le-ve-ní-té-se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341313" y="1676400"/>
            <a:ext cx="8802687" cy="251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513"/>
              </a:spcBef>
              <a:buClr>
                <a:srgbClr val="000000"/>
              </a:buClr>
              <a:buSzPct val="41000"/>
              <a:buFont typeface="StarBats" pitchFamily="2" charset="2"/>
              <a:buNone/>
            </a:pPr>
            <a:r>
              <a:rPr lang="en-GB" altLang="hu-HU">
                <a:solidFill>
                  <a:srgbClr val="000000"/>
                </a:solidFill>
                <a:latin typeface="Courier New" panose="02070309020205020404" pitchFamily="49" charset="0"/>
              </a:rPr>
              <a:t>class Hossz {</a:t>
            </a:r>
          </a:p>
          <a:p>
            <a:pPr>
              <a:spcBef>
                <a:spcPts val="513"/>
              </a:spcBef>
              <a:buClr>
                <a:srgbClr val="000000"/>
              </a:buClr>
              <a:buSzPct val="41000"/>
              <a:buFont typeface="StarBats" pitchFamily="2" charset="2"/>
              <a:buNone/>
            </a:pPr>
            <a:r>
              <a:rPr lang="en-GB" altLang="hu-HU">
                <a:solidFill>
                  <a:srgbClr val="000000"/>
                </a:solidFill>
                <a:latin typeface="Courier New" panose="02070309020205020404" pitchFamily="49" charset="0"/>
              </a:rPr>
              <a:t>  public static void main( </a:t>
            </a:r>
            <a:r>
              <a:rPr lang="en-GB" altLang="hu-HU" b="1">
                <a:solidFill>
                  <a:srgbClr val="000000"/>
                </a:solidFill>
                <a:latin typeface="Courier New" panose="02070309020205020404" pitchFamily="49" charset="0"/>
              </a:rPr>
              <a:t>String args[]</a:t>
            </a:r>
            <a:r>
              <a:rPr lang="en-GB" altLang="hu-HU">
                <a:solidFill>
                  <a:srgbClr val="000000"/>
                </a:solidFill>
                <a:latin typeface="Courier New" panose="02070309020205020404" pitchFamily="49" charset="0"/>
              </a:rPr>
              <a:t> ){</a:t>
            </a:r>
          </a:p>
          <a:p>
            <a:pPr>
              <a:spcBef>
                <a:spcPts val="513"/>
              </a:spcBef>
              <a:buClr>
                <a:srgbClr val="000000"/>
              </a:buClr>
              <a:buSzPct val="41000"/>
              <a:buFont typeface="StarBats" pitchFamily="2" charset="2"/>
              <a:buNone/>
            </a:pPr>
            <a:r>
              <a:rPr lang="en-GB" altLang="hu-HU">
                <a:solidFill>
                  <a:srgbClr val="000000"/>
                </a:solidFill>
                <a:latin typeface="Courier New" panose="02070309020205020404" pitchFamily="49" charset="0"/>
              </a:rPr>
              <a:t>    if( </a:t>
            </a:r>
            <a:r>
              <a:rPr lang="en-GB" altLang="hu-HU" b="1">
                <a:solidFill>
                  <a:srgbClr val="000000"/>
                </a:solidFill>
                <a:latin typeface="Courier New" panose="02070309020205020404" pitchFamily="49" charset="0"/>
              </a:rPr>
              <a:t>args.length</a:t>
            </a:r>
            <a:r>
              <a:rPr lang="en-GB" altLang="hu-HU">
                <a:solidFill>
                  <a:srgbClr val="000000"/>
                </a:solidFill>
                <a:latin typeface="Courier New" panose="02070309020205020404" pitchFamily="49" charset="0"/>
              </a:rPr>
              <a:t> &gt; 0 )</a:t>
            </a:r>
          </a:p>
          <a:p>
            <a:pPr>
              <a:spcBef>
                <a:spcPts val="513"/>
              </a:spcBef>
              <a:buClr>
                <a:srgbClr val="000000"/>
              </a:buClr>
              <a:buSzPct val="41000"/>
              <a:buFont typeface="StarBats" pitchFamily="2" charset="2"/>
              <a:buNone/>
            </a:pPr>
            <a:r>
              <a:rPr lang="en-GB" altLang="hu-HU">
                <a:solidFill>
                  <a:srgbClr val="000000"/>
                </a:solidFill>
                <a:latin typeface="Courier New" panose="02070309020205020404" pitchFamily="49" charset="0"/>
              </a:rPr>
              <a:t>       System.out.println(</a:t>
            </a:r>
            <a:r>
              <a:rPr lang="en-GB" altLang="hu-HU" b="1">
                <a:solidFill>
                  <a:srgbClr val="000000"/>
                </a:solidFill>
                <a:latin typeface="Courier New" panose="02070309020205020404" pitchFamily="49" charset="0"/>
              </a:rPr>
              <a:t>args[0]</a:t>
            </a:r>
            <a:r>
              <a:rPr lang="en-GB" altLang="hu-HU">
                <a:solidFill>
                  <a:srgbClr val="000000"/>
                </a:solidFill>
                <a:latin typeface="Courier New" panose="02070309020205020404" pitchFamily="49" charset="0"/>
              </a:rPr>
              <a:t>.length());</a:t>
            </a:r>
          </a:p>
          <a:p>
            <a:pPr>
              <a:spcBef>
                <a:spcPts val="513"/>
              </a:spcBef>
              <a:buClr>
                <a:srgbClr val="000000"/>
              </a:buClr>
              <a:buSzPct val="41000"/>
              <a:buFont typeface="StarBats" pitchFamily="2" charset="2"/>
              <a:buNone/>
            </a:pPr>
            <a:r>
              <a:rPr lang="en-GB" altLang="hu-HU">
                <a:solidFill>
                  <a:srgbClr val="000000"/>
                </a:solidFill>
                <a:latin typeface="Courier New" panose="02070309020205020404" pitchFamily="49" charset="0"/>
              </a:rPr>
              <a:t>  }</a:t>
            </a:r>
          </a:p>
          <a:p>
            <a:pPr>
              <a:spcBef>
                <a:spcPts val="513"/>
              </a:spcBef>
              <a:buClr>
                <a:srgbClr val="000000"/>
              </a:buClr>
              <a:buSzPct val="41000"/>
              <a:buFont typeface="StarBats" pitchFamily="2" charset="2"/>
              <a:buNone/>
            </a:pPr>
            <a:r>
              <a:rPr lang="en-GB" altLang="hu-HU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2195513" y="4533900"/>
            <a:ext cx="5500687" cy="181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33000"/>
              <a:buFont typeface="StarBats" pitchFamily="2" charset="2"/>
              <a:buNone/>
            </a:pPr>
            <a:r>
              <a:rPr lang="en-GB" altLang="hu-HU" sz="3200"/>
              <a:t>Tömb típusú változó definíciója</a:t>
            </a:r>
          </a:p>
          <a:p>
            <a:pPr>
              <a:buClr>
                <a:srgbClr val="000000"/>
              </a:buClr>
              <a:buSzPct val="33000"/>
              <a:buFont typeface="StarBats" pitchFamily="2" charset="2"/>
              <a:buNone/>
            </a:pPr>
            <a:endParaRPr lang="en-GB" altLang="hu-HU" sz="2900">
              <a:latin typeface="Times New Roman (CE)" charset="0"/>
            </a:endParaRPr>
          </a:p>
          <a:p>
            <a:pPr>
              <a:buClr>
                <a:srgbClr val="000000"/>
              </a:buClr>
              <a:buSzPct val="33000"/>
              <a:buFont typeface="StarBats" pitchFamily="2" charset="2"/>
              <a:buNone/>
            </a:pPr>
            <a:r>
              <a:rPr lang="en-GB" altLang="hu-HU" sz="2900" b="1">
                <a:latin typeface="Courier New" panose="02070309020205020404" pitchFamily="49" charset="0"/>
              </a:rPr>
              <a:t>int t[];</a:t>
            </a:r>
          </a:p>
          <a:p>
            <a:pPr>
              <a:buClr>
                <a:srgbClr val="000000"/>
              </a:buClr>
              <a:buSzPct val="33000"/>
              <a:buFont typeface="StarBats" pitchFamily="2" charset="2"/>
              <a:buNone/>
            </a:pPr>
            <a:r>
              <a:rPr lang="en-GB" altLang="hu-HU" sz="2900" b="1">
                <a:latin typeface="Courier New" panose="02070309020205020404" pitchFamily="49" charset="0"/>
              </a:rPr>
              <a:t>int[] t;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0" y="781050"/>
            <a:ext cx="9144000" cy="594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92113" indent="-29368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2638" indent="-26035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1288"/>
              </a:spcAft>
              <a:buClr>
                <a:srgbClr val="000000"/>
              </a:buClr>
              <a:buFontTx/>
              <a:buChar char="•"/>
            </a:pPr>
            <a:r>
              <a:rPr lang="en-GB" altLang="hu-HU" sz="2800"/>
              <a:t>A változó deklarációja nem hozza létre a tömböt.</a:t>
            </a:r>
          </a:p>
          <a:p>
            <a:pPr>
              <a:spcBef>
                <a:spcPts val="2825"/>
              </a:spcBef>
              <a:buClr>
                <a:srgbClr val="000000"/>
              </a:buClr>
              <a:buFontTx/>
              <a:buChar char="•"/>
            </a:pPr>
            <a:r>
              <a:rPr lang="en-GB" altLang="hu-HU" sz="2800"/>
              <a:t>A tömbtípusok olyanok, mint az osztályok.</a:t>
            </a:r>
            <a:br>
              <a:rPr lang="en-GB" altLang="hu-HU" sz="2800"/>
            </a:br>
            <a:r>
              <a:rPr lang="en-GB" altLang="hu-HU" sz="2800"/>
              <a:t>A tömbök lényegében objektumok.</a:t>
            </a:r>
            <a:endParaRPr lang="en-GB" altLang="hu-HU" sz="2900"/>
          </a:p>
          <a:p>
            <a:pPr lvl="1">
              <a:spcBef>
                <a:spcPts val="1025"/>
              </a:spcBef>
              <a:buClr>
                <a:srgbClr val="000000"/>
              </a:buClr>
            </a:pPr>
            <a:r>
              <a:rPr lang="en-GB" altLang="hu-HU" b="1">
                <a:solidFill>
                  <a:srgbClr val="0047FF"/>
                </a:solidFill>
                <a:latin typeface="Courier New" panose="02070309020205020404" pitchFamily="49" charset="0"/>
              </a:rPr>
              <a:t>int[] t = new int[10];</a:t>
            </a:r>
          </a:p>
          <a:p>
            <a:pPr lvl="1">
              <a:lnSpc>
                <a:spcPct val="70000"/>
              </a:lnSpc>
              <a:spcBef>
                <a:spcPts val="513"/>
              </a:spcBef>
              <a:buClr>
                <a:srgbClr val="000000"/>
              </a:buClr>
            </a:pPr>
            <a:r>
              <a:rPr lang="en-GB" altLang="hu-HU" b="1">
                <a:solidFill>
                  <a:srgbClr val="0047FF"/>
                </a:solidFill>
                <a:latin typeface="Courier New" panose="02070309020205020404" pitchFamily="49" charset="0"/>
              </a:rPr>
              <a:t>int t[] = new int[10];</a:t>
            </a:r>
            <a:endParaRPr lang="en-GB" altLang="hu-HU" sz="2500" b="1">
              <a:solidFill>
                <a:srgbClr val="0047F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3338"/>
              </a:spcBef>
              <a:buClr>
                <a:srgbClr val="000000"/>
              </a:buClr>
              <a:buFontTx/>
              <a:buChar char="•"/>
            </a:pPr>
            <a:r>
              <a:rPr lang="en-GB" altLang="hu-HU" sz="2800"/>
              <a:t>Egy tömb típusú változó csak egy referencia.</a:t>
            </a:r>
            <a:endParaRPr lang="en-GB" altLang="hu-HU" sz="2900"/>
          </a:p>
          <a:p>
            <a:pPr lvl="1">
              <a:spcBef>
                <a:spcPts val="1538"/>
              </a:spcBef>
              <a:buClr>
                <a:srgbClr val="000000"/>
              </a:buClr>
            </a:pPr>
            <a:r>
              <a:rPr lang="en-GB" altLang="hu-HU" b="1">
                <a:latin typeface="Courier New" panose="02070309020205020404" pitchFamily="49" charset="0"/>
              </a:rPr>
              <a:t>int[] s;</a:t>
            </a:r>
          </a:p>
          <a:p>
            <a:pPr lvl="1">
              <a:spcAft>
                <a:spcPts val="1288"/>
              </a:spcAft>
              <a:buClr>
                <a:srgbClr val="000000"/>
              </a:buClr>
            </a:pPr>
            <a:r>
              <a:rPr lang="en-GB" altLang="hu-HU" b="1">
                <a:latin typeface="Courier New" panose="02070309020205020404" pitchFamily="49" charset="0"/>
              </a:rPr>
              <a:t>int x = s[0]; int y = s.length;</a:t>
            </a:r>
            <a:r>
              <a:rPr lang="en-GB" altLang="hu-HU" sz="2900">
                <a:latin typeface="Courier (CE)" charset="0"/>
              </a:rPr>
              <a:t>   </a:t>
            </a:r>
            <a:r>
              <a:rPr lang="en-GB" altLang="hu-HU" sz="2900">
                <a:solidFill>
                  <a:srgbClr val="FF0000"/>
                </a:solidFill>
              </a:rPr>
              <a:t>Hibásak!</a:t>
            </a:r>
            <a:endParaRPr lang="en-GB" altLang="hu-HU" sz="2900">
              <a:solidFill>
                <a:srgbClr val="FF0000"/>
              </a:solidFill>
              <a:latin typeface="Times New Roman (CE)" charset="0"/>
            </a:endParaRPr>
          </a:p>
          <a:p>
            <a:pPr lvl="1">
              <a:spcAft>
                <a:spcPts val="1288"/>
              </a:spcAft>
              <a:buClr>
                <a:srgbClr val="000000"/>
              </a:buClr>
            </a:pPr>
            <a:r>
              <a:rPr lang="en-GB" altLang="hu-HU" sz="2800">
                <a:solidFill>
                  <a:srgbClr val="000000"/>
                </a:solidFill>
              </a:rPr>
              <a:t>Amíg nincs létrehozva a tömb objektum, addig nem megy!</a:t>
            </a:r>
            <a:br>
              <a:rPr lang="en-GB" altLang="hu-HU" sz="2800">
                <a:solidFill>
                  <a:srgbClr val="000000"/>
                </a:solidFill>
              </a:rPr>
            </a:br>
            <a:r>
              <a:rPr lang="en-GB" altLang="hu-HU" b="1">
                <a:latin typeface="Courier New" panose="02070309020205020404" pitchFamily="49" charset="0"/>
              </a:rPr>
              <a:t>NullPointerException</a:t>
            </a:r>
            <a:endParaRPr lang="en-GB" altLang="hu-HU">
              <a:latin typeface="Courier (CE)" charset="0"/>
            </a:endParaRPr>
          </a:p>
          <a:p>
            <a:pPr lvl="1">
              <a:spcAft>
                <a:spcPts val="1025"/>
              </a:spcAft>
              <a:buClr>
                <a:srgbClr val="000000"/>
              </a:buClr>
            </a:pPr>
            <a:r>
              <a:rPr lang="en-GB" altLang="hu-HU" b="1">
                <a:solidFill>
                  <a:srgbClr val="000000"/>
                </a:solidFill>
                <a:latin typeface="Courier New" panose="02070309020205020404" pitchFamily="49" charset="0"/>
              </a:rPr>
              <a:t>int[3] x; int y[3];</a:t>
            </a:r>
            <a:r>
              <a:rPr lang="en-GB" altLang="hu-HU" sz="2500">
                <a:solidFill>
                  <a:srgbClr val="000000"/>
                </a:solidFill>
                <a:latin typeface="Courier (CE)" charset="0"/>
              </a:rPr>
              <a:t>  </a:t>
            </a:r>
            <a:r>
              <a:rPr lang="en-GB" altLang="hu-HU" sz="2900">
                <a:solidFill>
                  <a:srgbClr val="FF0000"/>
                </a:solidFill>
              </a:rPr>
              <a:t>Hibásak!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-228600"/>
            <a:ext cx="7805738" cy="9890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Tömb létrehozása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805738" cy="77787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A tömb elemeinek elérése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0" y="854075"/>
            <a:ext cx="9144000" cy="582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92113" indent="-29368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2638" indent="-26035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Aft>
                <a:spcPts val="1288"/>
              </a:spcAft>
              <a:buClr>
                <a:srgbClr val="000000"/>
              </a:buClr>
              <a:buFontTx/>
              <a:buChar char="•"/>
            </a:pPr>
            <a:r>
              <a:rPr lang="en-GB" altLang="hu-HU" sz="2800"/>
              <a:t>A tömbök nullától indexelődnek, hossz mínusz egyig.</a:t>
            </a:r>
          </a:p>
          <a:p>
            <a:pPr>
              <a:lnSpc>
                <a:spcPct val="80000"/>
              </a:lnSpc>
              <a:spcBef>
                <a:spcPts val="2825"/>
              </a:spcBef>
              <a:buClr>
                <a:srgbClr val="000000"/>
              </a:buClr>
              <a:buFontTx/>
              <a:buChar char="•"/>
            </a:pPr>
            <a:r>
              <a:rPr lang="en-GB" altLang="hu-HU" sz="2800"/>
              <a:t>A hosszt a tömb létrehozásakor adjuk meg.</a:t>
            </a:r>
            <a:endParaRPr lang="en-GB" altLang="hu-HU" sz="2900"/>
          </a:p>
          <a:p>
            <a:pPr lvl="1">
              <a:spcBef>
                <a:spcPts val="775"/>
              </a:spcBef>
              <a:buClr>
                <a:srgbClr val="000000"/>
              </a:buClr>
              <a:buFont typeface="Times New Roman" panose="02020603050405020304" pitchFamily="18" charset="0"/>
              <a:buChar char="–"/>
            </a:pPr>
            <a:r>
              <a:rPr lang="en-GB" altLang="hu-HU"/>
              <a:t>A hosszt megváltoztatni nem lehet.</a:t>
            </a:r>
          </a:p>
          <a:p>
            <a:pPr lvl="1">
              <a:lnSpc>
                <a:spcPct val="90000"/>
              </a:lnSpc>
              <a:spcBef>
                <a:spcPts val="513"/>
              </a:spcBef>
              <a:buClr>
                <a:srgbClr val="000000"/>
              </a:buClr>
              <a:buFont typeface="Times New Roman" panose="02020603050405020304" pitchFamily="18" charset="0"/>
              <a:buChar char="–"/>
            </a:pPr>
            <a:r>
              <a:rPr lang="en-GB" altLang="hu-HU"/>
              <a:t>A referenciának viszont mindegy, hogy milyen hosszú a tömb.</a:t>
            </a:r>
            <a:br>
              <a:rPr lang="en-GB" altLang="hu-HU" sz="2500"/>
            </a:br>
            <a:r>
              <a:rPr lang="en-GB" altLang="hu-HU" b="1">
                <a:latin typeface="Courier New" panose="02070309020205020404" pitchFamily="49" charset="0"/>
              </a:rPr>
              <a:t>int[] x = new int[5];</a:t>
            </a:r>
            <a:br>
              <a:rPr lang="en-GB" altLang="hu-HU" b="1">
                <a:latin typeface="Courier New" panose="02070309020205020404" pitchFamily="49" charset="0"/>
              </a:rPr>
            </a:br>
            <a:r>
              <a:rPr lang="en-GB" altLang="hu-HU" b="1">
                <a:latin typeface="Courier New" panose="02070309020205020404" pitchFamily="49" charset="0"/>
              </a:rPr>
              <a:t>x = new int[7];</a:t>
            </a:r>
            <a:br>
              <a:rPr lang="en-GB" altLang="hu-HU" b="1">
                <a:latin typeface="Courier New" panose="02070309020205020404" pitchFamily="49" charset="0"/>
              </a:rPr>
            </a:br>
            <a:r>
              <a:rPr lang="en-GB" altLang="hu-HU" b="1">
                <a:latin typeface="Courier New" panose="02070309020205020404" pitchFamily="49" charset="0"/>
              </a:rPr>
              <a:t>int y[] = x;</a:t>
            </a:r>
            <a:endParaRPr lang="en-GB" altLang="hu-HU" sz="2500" b="1">
              <a:latin typeface="Courier New" panose="02070309020205020404" pitchFamily="49" charset="0"/>
            </a:endParaRPr>
          </a:p>
          <a:p>
            <a:pPr>
              <a:spcBef>
                <a:spcPts val="2825"/>
              </a:spcBef>
              <a:buClr>
                <a:srgbClr val="000000"/>
              </a:buClr>
              <a:buFontTx/>
              <a:buChar char="•"/>
            </a:pPr>
            <a:r>
              <a:rPr lang="en-GB" altLang="hu-HU" sz="2800"/>
              <a:t>A hossz lekérdezése:</a:t>
            </a:r>
            <a:r>
              <a:rPr lang="en-GB" altLang="hu-HU" sz="2900">
                <a:latin typeface="Times New Roman (CE)" charset="0"/>
              </a:rPr>
              <a:t>      </a:t>
            </a:r>
            <a:r>
              <a:rPr lang="en-GB" altLang="hu-HU" b="1">
                <a:latin typeface="Courier New" panose="02070309020205020404" pitchFamily="49" charset="0"/>
              </a:rPr>
              <a:t>args.length</a:t>
            </a:r>
            <a:endParaRPr lang="en-GB" altLang="hu-HU" sz="2500">
              <a:latin typeface="Courier (CE)" charset="0"/>
            </a:endParaRPr>
          </a:p>
          <a:p>
            <a:pPr>
              <a:spcBef>
                <a:spcPts val="2825"/>
              </a:spcBef>
              <a:buClr>
                <a:srgbClr val="000000"/>
              </a:buClr>
              <a:buFontTx/>
              <a:buChar char="•"/>
            </a:pPr>
            <a:r>
              <a:rPr lang="en-GB" altLang="hu-HU" sz="2800"/>
              <a:t>A tömb indexelése:</a:t>
            </a:r>
            <a:r>
              <a:rPr lang="en-GB" altLang="hu-HU" sz="2900">
                <a:latin typeface="Times New Roman (CE)" charset="0"/>
              </a:rPr>
              <a:t>              </a:t>
            </a:r>
            <a:r>
              <a:rPr lang="en-GB" altLang="hu-HU" b="1">
                <a:latin typeface="Courier New" panose="02070309020205020404" pitchFamily="49" charset="0"/>
              </a:rPr>
              <a:t>args[i]</a:t>
            </a:r>
            <a:endParaRPr lang="en-GB" altLang="hu-HU">
              <a:latin typeface="Courier (CE)" charset="0"/>
            </a:endParaRPr>
          </a:p>
          <a:p>
            <a:pPr>
              <a:lnSpc>
                <a:spcPct val="80000"/>
              </a:lnSpc>
              <a:spcBef>
                <a:spcPts val="2825"/>
              </a:spcBef>
              <a:buClr>
                <a:srgbClr val="000000"/>
              </a:buClr>
              <a:buFontTx/>
              <a:buChar char="•"/>
            </a:pPr>
            <a:r>
              <a:rPr lang="en-GB" altLang="hu-HU" sz="2800"/>
              <a:t>A futtató rendszer ellenőrzi az indexhatárokat!</a:t>
            </a:r>
            <a:br>
              <a:rPr lang="en-GB" altLang="hu-HU" sz="2800"/>
            </a:br>
            <a:r>
              <a:rPr lang="en-GB" altLang="hu-HU" sz="2800"/>
              <a:t>Ha nem stimmel:</a:t>
            </a:r>
            <a:r>
              <a:rPr lang="en-GB" altLang="hu-HU" sz="2900">
                <a:latin typeface="Times New Roman (CE)" charset="0"/>
              </a:rPr>
              <a:t> </a:t>
            </a:r>
            <a:r>
              <a:rPr lang="en-GB" altLang="hu-HU" b="1">
                <a:latin typeface="Courier New" panose="02070309020205020404" pitchFamily="49" charset="0"/>
              </a:rPr>
              <a:t>ArrayIndexOutOfBoundsException</a:t>
            </a:r>
            <a:endParaRPr lang="en-GB" altLang="hu-HU" sz="2500">
              <a:latin typeface="Courier (CE)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876800" y="304800"/>
            <a:ext cx="4267200" cy="9032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Tömb feltöltése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381000" y="838200"/>
            <a:ext cx="8229600" cy="584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b="1">
                <a:solidFill>
                  <a:srgbClr val="0000FF"/>
                </a:solidFill>
                <a:latin typeface="Courier (CE)" charset="0"/>
              </a:rPr>
              <a:t>double[] t = new double[3];</a:t>
            </a:r>
          </a:p>
          <a:p>
            <a:pPr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b="1">
                <a:solidFill>
                  <a:srgbClr val="0000FF"/>
                </a:solidFill>
                <a:latin typeface="Courier (CE)" charset="0"/>
              </a:rPr>
              <a:t>t[0] = 1.0;</a:t>
            </a:r>
          </a:p>
          <a:p>
            <a:pPr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b="1">
                <a:solidFill>
                  <a:srgbClr val="0000FF"/>
                </a:solidFill>
                <a:latin typeface="Courier (CE)" charset="0"/>
              </a:rPr>
              <a:t>t[1] = 2.0;</a:t>
            </a:r>
          </a:p>
          <a:p>
            <a:pPr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b="1">
                <a:solidFill>
                  <a:srgbClr val="0000FF"/>
                </a:solidFill>
                <a:latin typeface="Courier (CE)" charset="0"/>
              </a:rPr>
              <a:t>t[2] = 3.0;</a:t>
            </a:r>
          </a:p>
          <a:p>
            <a:pPr>
              <a:buClr>
                <a:srgbClr val="000000"/>
              </a:buClr>
              <a:buSzPct val="38000"/>
              <a:buFont typeface="StarBats" pitchFamily="2" charset="2"/>
              <a:buNone/>
            </a:pPr>
            <a:endParaRPr lang="en-GB" altLang="hu-HU" b="1">
              <a:solidFill>
                <a:srgbClr val="0000FF"/>
              </a:solidFill>
              <a:latin typeface="Courier (CE)" charset="0"/>
            </a:endParaRPr>
          </a:p>
          <a:p>
            <a:pPr>
              <a:buClr>
                <a:srgbClr val="000000"/>
              </a:buClr>
              <a:buSzPct val="38000"/>
              <a:buFont typeface="StarBats" pitchFamily="2" charset="2"/>
              <a:buNone/>
            </a:pPr>
            <a:endParaRPr lang="en-GB" altLang="hu-HU" b="1">
              <a:solidFill>
                <a:srgbClr val="0000FF"/>
              </a:solidFill>
              <a:latin typeface="Courier (CE)" charset="0"/>
            </a:endParaRPr>
          </a:p>
          <a:p>
            <a:pPr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b="1">
                <a:solidFill>
                  <a:srgbClr val="0000FF"/>
                </a:solidFill>
                <a:latin typeface="Courier (CE)" charset="0"/>
              </a:rPr>
              <a:t>double[] s = new double[3];</a:t>
            </a:r>
          </a:p>
          <a:p>
            <a:pPr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b="1">
                <a:solidFill>
                  <a:srgbClr val="0000FF"/>
                </a:solidFill>
                <a:latin typeface="Courier (CE)" charset="0"/>
              </a:rPr>
              <a:t>for( int i = 0; i &lt; s.length; i++ )</a:t>
            </a:r>
          </a:p>
          <a:p>
            <a:pPr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b="1">
                <a:solidFill>
                  <a:srgbClr val="0000FF"/>
                </a:solidFill>
                <a:latin typeface="Courier (CE)" charset="0"/>
              </a:rPr>
              <a:t>  s[i] = i;</a:t>
            </a:r>
          </a:p>
          <a:p>
            <a:pPr>
              <a:buClr>
                <a:srgbClr val="000000"/>
              </a:buClr>
              <a:buSzPct val="38000"/>
              <a:buFont typeface="StarBats" pitchFamily="2" charset="2"/>
              <a:buNone/>
            </a:pPr>
            <a:endParaRPr lang="en-GB" altLang="hu-HU" b="1">
              <a:solidFill>
                <a:srgbClr val="0000FF"/>
              </a:solidFill>
              <a:latin typeface="Courier (CE)" charset="0"/>
            </a:endParaRPr>
          </a:p>
          <a:p>
            <a:pPr>
              <a:buClr>
                <a:srgbClr val="000000"/>
              </a:buClr>
              <a:buSzPct val="38000"/>
              <a:buFont typeface="StarBats" pitchFamily="2" charset="2"/>
              <a:buNone/>
            </a:pPr>
            <a:endParaRPr lang="en-GB" altLang="hu-HU" b="1">
              <a:solidFill>
                <a:srgbClr val="0000FF"/>
              </a:solidFill>
              <a:latin typeface="Courier (CE)" charset="0"/>
            </a:endParaRPr>
          </a:p>
          <a:p>
            <a:pPr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b="1">
                <a:solidFill>
                  <a:srgbClr val="0000FF"/>
                </a:solidFill>
                <a:latin typeface="Courier (CE)" charset="0"/>
              </a:rPr>
              <a:t>double[] v = {1.0, 2.0, 3.0};</a:t>
            </a:r>
          </a:p>
          <a:p>
            <a:pPr>
              <a:buClr>
                <a:srgbClr val="000000"/>
              </a:buClr>
              <a:buSzPct val="38000"/>
              <a:buFont typeface="StarBats" pitchFamily="2" charset="2"/>
              <a:buNone/>
            </a:pPr>
            <a:endParaRPr lang="en-GB" altLang="hu-HU">
              <a:solidFill>
                <a:srgbClr val="000080"/>
              </a:solidFill>
              <a:latin typeface="Courier (CE)" charset="0"/>
            </a:endParaRPr>
          </a:p>
          <a:p>
            <a:pPr>
              <a:buClr>
                <a:srgbClr val="000000"/>
              </a:buClr>
              <a:buSzPct val="38000"/>
              <a:buFont typeface="StarBats" pitchFamily="2" charset="2"/>
              <a:buNone/>
            </a:pPr>
            <a:endParaRPr lang="en-GB" altLang="hu-HU">
              <a:latin typeface="Courier (CE)" charset="0"/>
            </a:endParaRPr>
          </a:p>
          <a:p>
            <a:pPr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b="1">
                <a:solidFill>
                  <a:schemeClr val="accent2"/>
                </a:solidFill>
                <a:latin typeface="Courier (CE)" charset="0"/>
              </a:rPr>
              <a:t>double[] w;</a:t>
            </a:r>
          </a:p>
          <a:p>
            <a:pPr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b="1">
                <a:solidFill>
                  <a:schemeClr val="accent2"/>
                </a:solidFill>
                <a:latin typeface="Courier (CE)" charset="0"/>
              </a:rPr>
              <a:t>w = new double</a:t>
            </a:r>
            <a:r>
              <a:rPr lang="en-US" altLang="hu-HU" b="1">
                <a:solidFill>
                  <a:schemeClr val="accent2"/>
                </a:solidFill>
                <a:latin typeface="Courier (CE)" charset="0"/>
              </a:rPr>
              <a:t>[] </a:t>
            </a:r>
            <a:r>
              <a:rPr lang="en-GB" altLang="hu-HU" b="1">
                <a:solidFill>
                  <a:schemeClr val="accent2"/>
                </a:solidFill>
                <a:latin typeface="Courier (CE)" charset="0"/>
              </a:rPr>
              <a:t>{1.0, 2.0, 3.0};</a:t>
            </a:r>
            <a:endParaRPr lang="en-GB" altLang="hu-HU" sz="2500" b="1">
              <a:solidFill>
                <a:schemeClr val="accent2"/>
              </a:solidFill>
              <a:latin typeface="Times New Roman (CE)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4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GB" altLang="hu-HU"/>
              <a:t>Néhány alaposztály, amit ismerni illik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2275" y="1992313"/>
            <a:ext cx="5459413" cy="43180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GB" altLang="hu-HU"/>
              <a:t>Object</a:t>
            </a:r>
          </a:p>
          <a:p>
            <a:r>
              <a:rPr lang="en-GB" altLang="hu-HU"/>
              <a:t>String</a:t>
            </a:r>
          </a:p>
          <a:p>
            <a:r>
              <a:rPr lang="en-GB" altLang="hu-HU"/>
              <a:t>StringBuffer</a:t>
            </a:r>
          </a:p>
          <a:p>
            <a:r>
              <a:rPr lang="en-GB" altLang="hu-HU"/>
              <a:t>Integer, Double, ...</a:t>
            </a:r>
          </a:p>
          <a:p>
            <a:r>
              <a:rPr lang="en-GB" altLang="hu-HU"/>
              <a:t>System</a:t>
            </a:r>
          </a:p>
          <a:p>
            <a:r>
              <a:rPr lang="en-GB" altLang="hu-HU"/>
              <a:t>Math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4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Objektumok tömbje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838200" y="1447800"/>
            <a:ext cx="7378700" cy="501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33000"/>
              <a:buFont typeface="StarBats" pitchFamily="2" charset="2"/>
              <a:buNone/>
            </a:pPr>
            <a:r>
              <a:rPr lang="en-GB" altLang="hu-HU" sz="2900">
                <a:latin typeface="Times New Roman (CE)" charset="0"/>
              </a:rPr>
              <a:t>Igazándiból referenciákból álló tömb.</a:t>
            </a:r>
          </a:p>
          <a:p>
            <a:pPr>
              <a:buClr>
                <a:srgbClr val="000000"/>
              </a:buClr>
              <a:buSzPct val="38000"/>
              <a:buFont typeface="StarBats" pitchFamily="2" charset="2"/>
              <a:buNone/>
            </a:pPr>
            <a:endParaRPr lang="en-GB" altLang="hu-HU" sz="2500">
              <a:latin typeface="Courier (CE)" charset="0"/>
            </a:endParaRPr>
          </a:p>
          <a:p>
            <a:pPr>
              <a:buClr>
                <a:srgbClr val="000000"/>
              </a:buClr>
              <a:buSzPct val="38000"/>
              <a:buFont typeface="StarBats" pitchFamily="2" charset="2"/>
              <a:buNone/>
            </a:pPr>
            <a:endParaRPr lang="en-GB" altLang="hu-HU" sz="2500">
              <a:latin typeface="Courier (CE)" charset="0"/>
            </a:endParaRPr>
          </a:p>
          <a:p>
            <a:pPr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sz="2500" b="1">
                <a:latin typeface="Courier New" panose="02070309020205020404" pitchFamily="49" charset="0"/>
              </a:rPr>
              <a:t>Pont[] t;</a:t>
            </a:r>
          </a:p>
          <a:p>
            <a:pPr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sz="2500" b="1">
                <a:latin typeface="Courier New" panose="02070309020205020404" pitchFamily="49" charset="0"/>
              </a:rPr>
              <a:t>t = new Pont[3];</a:t>
            </a:r>
          </a:p>
          <a:p>
            <a:pPr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sz="2500" b="1">
                <a:latin typeface="Courier New" panose="02070309020205020404" pitchFamily="49" charset="0"/>
              </a:rPr>
              <a:t>for (int i=0; i&lt;3; i++)</a:t>
            </a:r>
          </a:p>
          <a:p>
            <a:pPr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sz="2500" b="1">
                <a:latin typeface="Courier New" panose="02070309020205020404" pitchFamily="49" charset="0"/>
              </a:rPr>
              <a:t>  t[i] = new Pont(i,2);</a:t>
            </a:r>
          </a:p>
          <a:p>
            <a:pPr>
              <a:buClr>
                <a:srgbClr val="000000"/>
              </a:buClr>
              <a:buSzPct val="38000"/>
              <a:buFont typeface="StarBats" pitchFamily="2" charset="2"/>
              <a:buNone/>
            </a:pPr>
            <a:endParaRPr lang="en-GB" altLang="hu-HU" sz="2500" b="1">
              <a:latin typeface="Courier New" panose="02070309020205020404" pitchFamily="49" charset="0"/>
            </a:endParaRPr>
          </a:p>
          <a:p>
            <a:pPr>
              <a:buClr>
                <a:srgbClr val="000000"/>
              </a:buClr>
              <a:buSzPct val="38000"/>
              <a:buFont typeface="StarBats" pitchFamily="2" charset="2"/>
              <a:buNone/>
            </a:pPr>
            <a:endParaRPr lang="en-GB" altLang="hu-HU" sz="2500" b="1">
              <a:latin typeface="Courier New" panose="02070309020205020404" pitchFamily="49" charset="0"/>
            </a:endParaRPr>
          </a:p>
          <a:p>
            <a:pPr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sz="2500" b="1">
                <a:latin typeface="Courier New" panose="02070309020205020404" pitchFamily="49" charset="0"/>
              </a:rPr>
              <a:t>Pont[] s = { new Pont(1,2),</a:t>
            </a:r>
          </a:p>
          <a:p>
            <a:pPr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sz="2500" b="1">
                <a:latin typeface="Courier New" panose="02070309020205020404" pitchFamily="49" charset="0"/>
              </a:rPr>
              <a:t>                  new Pont(2,2),</a:t>
            </a:r>
          </a:p>
          <a:p>
            <a:pPr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sz="2500" b="1">
                <a:latin typeface="Courier New" panose="02070309020205020404" pitchFamily="49" charset="0"/>
              </a:rPr>
              <a:t>                  new Pont(3,2) }</a:t>
            </a:r>
          </a:p>
          <a:p>
            <a:pPr>
              <a:buClr>
                <a:srgbClr val="000000"/>
              </a:buClr>
              <a:buSzPct val="38000"/>
              <a:buFont typeface="StarBats" pitchFamily="2" charset="2"/>
              <a:buNone/>
            </a:pPr>
            <a:endParaRPr lang="en-GB" altLang="hu-HU" sz="25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050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hu-HU" altLang="hu-HU"/>
              <a:t>Feladat</a:t>
            </a:r>
          </a:p>
        </p:txBody>
      </p:sp>
      <p:sp>
        <p:nvSpPr>
          <p:cNvPr id="134147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8001000" cy="5562600"/>
          </a:xfrm>
        </p:spPr>
        <p:txBody>
          <a:bodyPr/>
          <a:lstStyle/>
          <a:p>
            <a:r>
              <a:rPr lang="hu-HU" altLang="hu-HU"/>
              <a:t>A Verem osztály mintájára készítsd el a Sor osztályt! A sor Object-eket tárol, műveletei a put és a get. A reprezentációhoz használj tömböt, melynek méretét a konstruktornak kell átadni paraméterként.</a:t>
            </a:r>
          </a:p>
          <a:p>
            <a:r>
              <a:rPr lang="hu-HU" altLang="hu-HU"/>
              <a:t>Segítség: tarts nyilván két indexet, amelyek azt jelzik, hogy a soron következő get, ill. put művelet melyik elemen kell dolgozzon. A két index járjon körbe-körbe a tömbön. Kivételkezeléssel (üres</a:t>
            </a:r>
            <a:r>
              <a:rPr lang="en-US" altLang="hu-HU"/>
              <a:t> vagy </a:t>
            </a:r>
            <a:r>
              <a:rPr lang="hu-HU" altLang="hu-HU"/>
              <a:t>tele a sor) ne foglalkozz!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Text Box 1026"/>
          <p:cNvSpPr txBox="1">
            <a:spLocks noChangeArrowheads="1"/>
          </p:cNvSpPr>
          <p:nvPr/>
        </p:nvSpPr>
        <p:spPr bwMode="auto">
          <a:xfrm>
            <a:off x="3244850" y="0"/>
            <a:ext cx="5899150" cy="133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Clr>
                <a:srgbClr val="000000"/>
              </a:buClr>
              <a:buFont typeface="StarBats" pitchFamily="2" charset="2"/>
              <a:buNone/>
            </a:pPr>
            <a:r>
              <a:rPr lang="en-GB" altLang="hu-HU" sz="4400">
                <a:latin typeface="Times New Roman (CE)" charset="0"/>
              </a:rPr>
              <a:t>					Verem 					osztály</a:t>
            </a:r>
          </a:p>
        </p:txBody>
      </p:sp>
      <p:sp>
        <p:nvSpPr>
          <p:cNvPr id="135171" name="Text Box 1027"/>
          <p:cNvSpPr txBox="1">
            <a:spLocks noChangeArrowheads="1"/>
          </p:cNvSpPr>
          <p:nvPr/>
        </p:nvSpPr>
        <p:spPr bwMode="auto">
          <a:xfrm>
            <a:off x="228600" y="38100"/>
            <a:ext cx="8609013" cy="666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300" b="1">
                <a:latin typeface="Courier New" panose="02070309020205020404" pitchFamily="49" charset="0"/>
              </a:rPr>
              <a:t>public class Verem {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endParaRPr lang="en-GB" altLang="hu-HU" sz="2300" b="1">
              <a:latin typeface="Courier New" panose="02070309020205020404" pitchFamily="49" charset="0"/>
            </a:endParaRP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300" b="1">
                <a:latin typeface="Courier New" panose="02070309020205020404" pitchFamily="49" charset="0"/>
              </a:rPr>
              <a:t>  Object[] adatok;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300" b="1">
                <a:latin typeface="Courier New" panose="02070309020205020404" pitchFamily="49" charset="0"/>
              </a:rPr>
              <a:t>  int veremtető = 0;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300" b="1">
                <a:latin typeface="Courier New" panose="02070309020205020404" pitchFamily="49" charset="0"/>
              </a:rPr>
              <a:t>  int maxméret;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endParaRPr lang="en-GB" altLang="hu-HU" sz="2300" b="1">
              <a:latin typeface="Courier New" panose="02070309020205020404" pitchFamily="49" charset="0"/>
            </a:endParaRP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300" b="1">
                <a:latin typeface="Courier New" panose="02070309020205020404" pitchFamily="49" charset="0"/>
              </a:rPr>
              <a:t>  public Verem( int maxméret ){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300" b="1">
                <a:latin typeface="Courier New" panose="02070309020205020404" pitchFamily="49" charset="0"/>
              </a:rPr>
              <a:t>    this.maxméret = maxméret;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300" b="1">
                <a:latin typeface="Courier New" panose="02070309020205020404" pitchFamily="49" charset="0"/>
              </a:rPr>
              <a:t>    adatok = new Object[maxméret];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300" b="1">
                <a:latin typeface="Courier New" panose="02070309020205020404" pitchFamily="49" charset="0"/>
              </a:rPr>
              <a:t>  }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endParaRPr lang="en-GB" altLang="hu-HU" sz="2300" b="1">
              <a:latin typeface="Courier New" panose="02070309020205020404" pitchFamily="49" charset="0"/>
            </a:endParaRP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300" b="1">
                <a:latin typeface="Courier New" panose="02070309020205020404" pitchFamily="49" charset="0"/>
              </a:rPr>
              <a:t>  public void push( Object o )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300" b="1">
                <a:latin typeface="Courier New" panose="02070309020205020404" pitchFamily="49" charset="0"/>
              </a:rPr>
              <a:t>      adatok[veremtető] = o;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300" b="1">
                <a:latin typeface="Courier New" panose="02070309020205020404" pitchFamily="49" charset="0"/>
              </a:rPr>
              <a:t>      veremtető ++;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300" b="1">
                <a:latin typeface="Courier New" panose="02070309020205020404" pitchFamily="49" charset="0"/>
              </a:rPr>
              <a:t>  }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endParaRPr lang="en-GB" altLang="hu-HU" sz="2300" b="1">
              <a:latin typeface="Courier New" panose="02070309020205020404" pitchFamily="49" charset="0"/>
            </a:endParaRP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300" b="1">
                <a:latin typeface="Courier New" panose="02070309020205020404" pitchFamily="49" charset="0"/>
              </a:rPr>
              <a:t>  public Object pop()</a:t>
            </a:r>
            <a:r>
              <a:rPr lang="en-US" altLang="hu-HU" sz="2300" b="1">
                <a:latin typeface="Courier New" panose="02070309020205020404" pitchFamily="49" charset="0"/>
              </a:rPr>
              <a:t>{ ... }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endParaRPr lang="en-GB" altLang="hu-HU" sz="2300" b="1">
              <a:latin typeface="Courier New" panose="02070309020205020404" pitchFamily="49" charset="0"/>
            </a:endParaRP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300" b="1">
                <a:latin typeface="Courier New" panose="02070309020205020404" pitchFamily="49" charset="0"/>
              </a:rPr>
              <a:t>}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4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Többdimenziós tömb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31800" indent="-323850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Nincs Java-ban.</a:t>
            </a:r>
          </a:p>
          <a:p>
            <a:pPr marL="431800" indent="-323850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De lehet csinálni </a:t>
            </a:r>
            <a:r>
              <a:rPr lang="en-GB" altLang="hu-HU" b="1"/>
              <a:t>tömbök tömbjét</a:t>
            </a:r>
            <a:r>
              <a:rPr lang="en-GB" altLang="hu-HU"/>
              <a:t>.</a:t>
            </a:r>
          </a:p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altLang="hu-HU">
              <a:latin typeface="Courier (CE)" charset="0"/>
            </a:endParaRPr>
          </a:p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800" b="1">
                <a:latin typeface="Courier New" panose="02070309020205020404" pitchFamily="49" charset="0"/>
              </a:rPr>
              <a:t>int[][] mdt = new int[3][2];</a:t>
            </a:r>
          </a:p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800" b="1">
                <a:latin typeface="Courier New" panose="02070309020205020404" pitchFamily="49" charset="0"/>
              </a:rPr>
              <a:t>for (int i=0; i&lt;3; i++)</a:t>
            </a:r>
          </a:p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800" b="1">
                <a:latin typeface="Courier New" panose="02070309020205020404" pitchFamily="49" charset="0"/>
              </a:rPr>
              <a:t>  for (int j=0; j&lt;2; j++)</a:t>
            </a:r>
          </a:p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800" b="1">
                <a:latin typeface="Courier New" panose="02070309020205020404" pitchFamily="49" charset="0"/>
              </a:rPr>
              <a:t>     mdt[i][j] = i*j;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4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Szabálytalan alakú "mátrix"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1219200" y="1295400"/>
            <a:ext cx="6889750" cy="549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92113" indent="-29368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ts val="1288"/>
              </a:spcAft>
              <a:buClr>
                <a:srgbClr val="000000"/>
              </a:buClr>
              <a:buSzPct val="64000"/>
              <a:buFont typeface="StarBats" pitchFamily="2" charset="2"/>
              <a:buNone/>
            </a:pPr>
            <a:br>
              <a:rPr lang="en-GB" altLang="hu-HU" sz="2500">
                <a:latin typeface="Courier (CE)" charset="0"/>
              </a:rPr>
            </a:br>
            <a:r>
              <a:rPr lang="en-GB" altLang="hu-HU" sz="2500" b="1">
                <a:latin typeface="Courier New" panose="02070309020205020404" pitchFamily="49" charset="0"/>
              </a:rPr>
              <a:t>int mdt[][];</a:t>
            </a:r>
            <a:br>
              <a:rPr lang="en-GB" altLang="hu-HU" sz="2500" b="1">
                <a:latin typeface="Courier New" panose="02070309020205020404" pitchFamily="49" charset="0"/>
              </a:rPr>
            </a:br>
            <a:r>
              <a:rPr lang="en-GB" altLang="hu-HU" sz="2500" b="1">
                <a:latin typeface="Courier New" panose="02070309020205020404" pitchFamily="49" charset="0"/>
              </a:rPr>
              <a:t>mdt = new int[2][];</a:t>
            </a:r>
            <a:br>
              <a:rPr lang="en-GB" altLang="hu-HU" sz="2500" b="1">
                <a:latin typeface="Courier New" panose="02070309020205020404" pitchFamily="49" charset="0"/>
              </a:rPr>
            </a:br>
            <a:br>
              <a:rPr lang="en-GB" altLang="hu-HU" sz="2500" b="1">
                <a:latin typeface="Courier New" panose="02070309020205020404" pitchFamily="49" charset="0"/>
              </a:rPr>
            </a:br>
            <a:r>
              <a:rPr lang="en-GB" altLang="hu-HU" sz="2500" b="1">
                <a:latin typeface="Courier New" panose="02070309020205020404" pitchFamily="49" charset="0"/>
              </a:rPr>
              <a:t>mdt[0] = new int[3];</a:t>
            </a:r>
            <a:br>
              <a:rPr lang="en-GB" altLang="hu-HU" sz="2500" b="1">
                <a:latin typeface="Courier New" panose="02070309020205020404" pitchFamily="49" charset="0"/>
              </a:rPr>
            </a:br>
            <a:r>
              <a:rPr lang="en-GB" altLang="hu-HU" sz="2500" b="1">
                <a:latin typeface="Courier New" panose="02070309020205020404" pitchFamily="49" charset="0"/>
              </a:rPr>
              <a:t>mdt[0][0] = 7;</a:t>
            </a:r>
            <a:br>
              <a:rPr lang="en-GB" altLang="hu-HU" sz="2500" b="1">
                <a:latin typeface="Courier New" panose="02070309020205020404" pitchFamily="49" charset="0"/>
              </a:rPr>
            </a:br>
            <a:r>
              <a:rPr lang="en-GB" altLang="hu-HU" sz="2500" b="1">
                <a:latin typeface="Courier New" panose="02070309020205020404" pitchFamily="49" charset="0"/>
              </a:rPr>
              <a:t>mdt[0][1] = 2;</a:t>
            </a:r>
            <a:br>
              <a:rPr lang="en-GB" altLang="hu-HU" sz="2500" b="1">
                <a:latin typeface="Courier New" panose="02070309020205020404" pitchFamily="49" charset="0"/>
              </a:rPr>
            </a:br>
            <a:r>
              <a:rPr lang="en-GB" altLang="hu-HU" sz="2500" b="1">
                <a:latin typeface="Courier New" panose="02070309020205020404" pitchFamily="49" charset="0"/>
              </a:rPr>
              <a:t>mdt[0][2] = 9;</a:t>
            </a:r>
            <a:br>
              <a:rPr lang="en-GB" altLang="hu-HU" sz="2500" b="1">
                <a:latin typeface="Courier New" panose="02070309020205020404" pitchFamily="49" charset="0"/>
              </a:rPr>
            </a:br>
            <a:br>
              <a:rPr lang="en-GB" altLang="hu-HU" sz="2500" b="1">
                <a:latin typeface="Courier New" panose="02070309020205020404" pitchFamily="49" charset="0"/>
              </a:rPr>
            </a:br>
            <a:r>
              <a:rPr lang="en-GB" altLang="hu-HU" sz="2500" b="1">
                <a:latin typeface="Courier New" panose="02070309020205020404" pitchFamily="49" charset="0"/>
              </a:rPr>
              <a:t>mdt[1] = new int[4];</a:t>
            </a:r>
            <a:br>
              <a:rPr lang="en-GB" altLang="hu-HU" sz="2500" b="1">
                <a:latin typeface="Courier New" panose="02070309020205020404" pitchFamily="49" charset="0"/>
              </a:rPr>
            </a:br>
            <a:r>
              <a:rPr lang="en-GB" altLang="hu-HU" sz="2500" b="1">
                <a:latin typeface="Courier New" panose="02070309020205020404" pitchFamily="49" charset="0"/>
              </a:rPr>
              <a:t>mdt[1][0] = 2;</a:t>
            </a:r>
            <a:br>
              <a:rPr lang="en-GB" altLang="hu-HU" sz="2500" b="1">
                <a:latin typeface="Courier New" panose="02070309020205020404" pitchFamily="49" charset="0"/>
              </a:rPr>
            </a:br>
            <a:r>
              <a:rPr lang="en-GB" altLang="hu-HU" sz="2500" b="1">
                <a:latin typeface="Courier New" panose="02070309020205020404" pitchFamily="49" charset="0"/>
              </a:rPr>
              <a:t>mdt[1][1] = 4;</a:t>
            </a:r>
            <a:br>
              <a:rPr lang="en-GB" altLang="hu-HU" sz="2500" b="1">
                <a:latin typeface="Courier New" panose="02070309020205020404" pitchFamily="49" charset="0"/>
              </a:rPr>
            </a:br>
            <a:r>
              <a:rPr lang="en-GB" altLang="hu-HU" sz="2500" b="1">
                <a:latin typeface="Courier New" panose="02070309020205020404" pitchFamily="49" charset="0"/>
              </a:rPr>
              <a:t>mdt[1][2] = 8;</a:t>
            </a:r>
            <a:br>
              <a:rPr lang="en-GB" altLang="hu-HU" sz="2500" b="1">
                <a:latin typeface="Courier New" panose="02070309020205020404" pitchFamily="49" charset="0"/>
              </a:rPr>
            </a:br>
            <a:r>
              <a:rPr lang="en-GB" altLang="hu-HU" sz="2500" b="1">
                <a:latin typeface="Courier New" panose="02070309020205020404" pitchFamily="49" charset="0"/>
              </a:rPr>
              <a:t>mdt[1][3] = 0;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805738" cy="94773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Heterogén tömb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60198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31800" indent="-323850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800"/>
              <a:t>Egy tömbben többféle osztályú objektumot tárolhatok</a:t>
            </a:r>
          </a:p>
          <a:p>
            <a:pPr marL="431800" indent="-323850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800"/>
              <a:t>Ha: rendelkeznek valamilyen közös őstípussal</a:t>
            </a:r>
          </a:p>
          <a:p>
            <a:pPr marL="431800" indent="-323850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800"/>
              <a:t>A tömbelemek statikus típusa közös. Ez mondja meg, hogy milyen műveleteket használhatunk rájuk.</a:t>
            </a:r>
          </a:p>
          <a:p>
            <a:pPr marL="431800" indent="-323850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800"/>
              <a:t>A tömbelemek dinamikus típusa különböző lehet. Ez mondja meg, hogy melyik implementációt kell végrehajtani.</a:t>
            </a:r>
            <a:endParaRPr lang="en-GB" altLang="hu-HU"/>
          </a:p>
          <a:p>
            <a:pPr marL="431800" indent="-323850" defTabSz="457200">
              <a:lnSpc>
                <a:spcPct val="120000"/>
              </a:lnSpc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300" b="1">
                <a:latin typeface="Courier New" panose="02070309020205020404" pitchFamily="49" charset="0"/>
              </a:rPr>
              <a:t>    Alkalmazott t[] = new Alkalmazott[100];</a:t>
            </a:r>
          </a:p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300" b="1">
                <a:latin typeface="Courier New" panose="02070309020205020404" pitchFamily="49" charset="0"/>
              </a:rPr>
              <a:t>    for( int i=0; i&lt;100; i++ )</a:t>
            </a:r>
          </a:p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300" b="1">
                <a:latin typeface="Courier New" panose="02070309020205020404" pitchFamily="49" charset="0"/>
              </a:rPr>
              <a:t>       t[i] = new Alkalmazott();</a:t>
            </a:r>
          </a:p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300" b="1">
                <a:latin typeface="Courier New" panose="02070309020205020404" pitchFamily="49" charset="0"/>
              </a:rPr>
              <a:t>    t[42] = new Fonok();</a:t>
            </a:r>
          </a:p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altLang="hu-HU" sz="2300" b="1">
              <a:latin typeface="Courier New" panose="02070309020205020404" pitchFamily="49" charset="0"/>
            </a:endParaRPr>
          </a:p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300" b="1">
                <a:latin typeface="Courier New" panose="02070309020205020404" pitchFamily="49" charset="0"/>
              </a:rPr>
              <a:t>    for( int i=0; i&lt;100; i++ )</a:t>
            </a:r>
          </a:p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300" b="1">
                <a:latin typeface="Courier New" panose="02070309020205020404" pitchFamily="49" charset="0"/>
              </a:rPr>
              <a:t>       System.out.println( t[i].fizetés() );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4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Tömbtípus, mint osztály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958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31800" indent="-323850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Sok szempontból olyan...</a:t>
            </a:r>
          </a:p>
          <a:p>
            <a:pPr marL="431800" indent="-323850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"Altípusosság"</a:t>
            </a:r>
          </a:p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800" b="1">
                <a:latin typeface="Courier New" panose="02070309020205020404" pitchFamily="49" charset="0"/>
              </a:rPr>
              <a:t>Object[] t = new Alkalmazott[3];</a:t>
            </a:r>
          </a:p>
          <a:p>
            <a:pPr marL="431800" indent="-323850" defTabSz="457200">
              <a:spcBef>
                <a:spcPts val="4525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Vigyázat! Ezután futási idejű hibát okoz:</a:t>
            </a:r>
          </a:p>
          <a:p>
            <a:pPr marL="431800" indent="-323850" defTabSz="457200">
              <a:spcBef>
                <a:spcPts val="1700"/>
              </a:spcBef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800" b="1">
                <a:latin typeface="Courier New" panose="02070309020205020404" pitchFamily="49" charset="0"/>
              </a:rPr>
              <a:t>t[0] = new Object();</a:t>
            </a:r>
            <a:r>
              <a:rPr lang="en-GB" altLang="hu-HU" sz="2800">
                <a:latin typeface="Courier (CE)" charset="0"/>
              </a:rPr>
              <a:t> </a:t>
            </a:r>
          </a:p>
          <a:p>
            <a:pPr marL="431800" indent="-323850" defTabSz="457200">
              <a:spcBef>
                <a:spcPts val="17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Ez viszont j</a:t>
            </a:r>
            <a:r>
              <a:rPr lang="hu-HU" altLang="hu-HU"/>
              <a:t>ó</a:t>
            </a:r>
            <a:r>
              <a:rPr lang="en-US" altLang="hu-HU"/>
              <a:t> lesz</a:t>
            </a:r>
            <a:r>
              <a:rPr lang="en-GB" altLang="hu-HU"/>
              <a:t>:</a:t>
            </a:r>
          </a:p>
          <a:p>
            <a:pPr marL="431800" indent="-323850" defTabSz="457200">
              <a:spcBef>
                <a:spcPts val="1700"/>
              </a:spcBef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800" b="1">
                <a:latin typeface="Courier New" panose="02070309020205020404" pitchFamily="49" charset="0"/>
              </a:rPr>
              <a:t>t[0] = new Fonok();</a:t>
            </a:r>
            <a:endParaRPr lang="en-GB" altLang="hu-HU" sz="2800">
              <a:latin typeface="Courier (CE)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614363" y="242888"/>
            <a:ext cx="7807325" cy="114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Clr>
                <a:srgbClr val="000000"/>
              </a:buClr>
              <a:buFont typeface="StarBats" pitchFamily="2" charset="2"/>
              <a:buNone/>
            </a:pPr>
            <a:r>
              <a:rPr lang="en-GB" altLang="hu-HU" sz="4000">
                <a:latin typeface="Times New Roman (CE)" charset="0"/>
              </a:rPr>
              <a:t>Feladat</a:t>
            </a: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614363" y="-131763"/>
            <a:ext cx="7807325" cy="189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Clr>
                <a:srgbClr val="000000"/>
              </a:buClr>
              <a:buFont typeface="StarBats" pitchFamily="2" charset="2"/>
              <a:buNone/>
            </a:pPr>
            <a:r>
              <a:rPr lang="en-GB" altLang="hu-HU" sz="4000">
                <a:latin typeface="Times New Roman (CE)" charset="0"/>
              </a:rPr>
              <a:t>Feladat</a:t>
            </a:r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685800" y="268288"/>
            <a:ext cx="78073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Clr>
                <a:srgbClr val="000000"/>
              </a:buClr>
              <a:buFont typeface="StarBats" pitchFamily="2" charset="2"/>
              <a:buNone/>
            </a:pPr>
            <a:r>
              <a:rPr lang="en-GB" altLang="hu-HU" sz="4000">
                <a:solidFill>
                  <a:srgbClr val="FFFFFF"/>
                </a:solidFill>
                <a:latin typeface="Times New Roman (CE)" charset="0"/>
              </a:rPr>
              <a:t>Feladat</a:t>
            </a:r>
          </a:p>
        </p:txBody>
      </p:sp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685800" y="1206500"/>
            <a:ext cx="7805738" cy="55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92113" indent="-29368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ts val="1288"/>
              </a:spcAft>
              <a:buClr>
                <a:srgbClr val="000000"/>
              </a:buClr>
              <a:buSzPct val="56000"/>
              <a:buFont typeface="StarBats" pitchFamily="2" charset="2"/>
              <a:buChar char="/"/>
            </a:pPr>
            <a:r>
              <a:rPr lang="en-GB" altLang="hu-HU">
                <a:solidFill>
                  <a:schemeClr val="bg1"/>
                </a:solidFill>
              </a:rPr>
              <a:t>Valósítsd meg a Mátrix típust.</a:t>
            </a:r>
          </a:p>
          <a:p>
            <a:pPr>
              <a:spcAft>
                <a:spcPts val="1288"/>
              </a:spcAft>
              <a:buClr>
                <a:srgbClr val="000000"/>
              </a:buClr>
              <a:buSzPct val="56000"/>
              <a:buFont typeface="StarBats" pitchFamily="2" charset="2"/>
              <a:buNone/>
            </a:pPr>
            <a:r>
              <a:rPr lang="en-GB" altLang="hu-HU">
                <a:solidFill>
                  <a:schemeClr val="bg1"/>
                </a:solidFill>
              </a:rPr>
              <a:t>        Elemek típusa: double</a:t>
            </a:r>
          </a:p>
          <a:p>
            <a:pPr>
              <a:spcAft>
                <a:spcPts val="1288"/>
              </a:spcAft>
              <a:buClr>
                <a:srgbClr val="000000"/>
              </a:buClr>
              <a:buSzPct val="56000"/>
              <a:buFont typeface="StarBats" pitchFamily="2" charset="2"/>
              <a:buNone/>
            </a:pPr>
            <a:r>
              <a:rPr lang="en-GB" altLang="hu-HU">
                <a:solidFill>
                  <a:schemeClr val="bg1"/>
                </a:solidFill>
              </a:rPr>
              <a:t>		 Műveletek:</a:t>
            </a:r>
          </a:p>
          <a:p>
            <a:pPr>
              <a:lnSpc>
                <a:spcPct val="80000"/>
              </a:lnSpc>
              <a:spcAft>
                <a:spcPts val="1288"/>
              </a:spcAft>
              <a:buClr>
                <a:srgbClr val="000000"/>
              </a:buClr>
              <a:buSzPct val="56000"/>
              <a:buFont typeface="StarBats" pitchFamily="2" charset="2"/>
              <a:buNone/>
            </a:pPr>
            <a:r>
              <a:rPr lang="en-GB" altLang="hu-HU">
                <a:solidFill>
                  <a:schemeClr val="bg1"/>
                </a:solidFill>
              </a:rPr>
              <a:t>             Létrehozás</a:t>
            </a:r>
            <a:br>
              <a:rPr lang="en-GB" altLang="hu-HU">
                <a:solidFill>
                  <a:schemeClr val="bg1"/>
                </a:solidFill>
              </a:rPr>
            </a:br>
            <a:r>
              <a:rPr lang="en-GB" altLang="hu-HU">
                <a:solidFill>
                  <a:schemeClr val="bg1"/>
                </a:solidFill>
              </a:rPr>
              <a:t>                 (nullákkal, illetve egy adott elemmel feltöltve)</a:t>
            </a:r>
          </a:p>
          <a:p>
            <a:pPr>
              <a:lnSpc>
                <a:spcPct val="80000"/>
              </a:lnSpc>
              <a:spcAft>
                <a:spcPts val="1288"/>
              </a:spcAft>
              <a:buClr>
                <a:srgbClr val="000000"/>
              </a:buClr>
              <a:buSzPct val="56000"/>
              <a:buFont typeface="StarBats" pitchFamily="2" charset="2"/>
              <a:buNone/>
            </a:pPr>
            <a:r>
              <a:rPr lang="en-GB" altLang="hu-HU">
                <a:solidFill>
                  <a:schemeClr val="bg1"/>
                </a:solidFill>
              </a:rPr>
              <a:t>             Elem lekérdezése és beállítása</a:t>
            </a:r>
          </a:p>
          <a:p>
            <a:pPr>
              <a:lnSpc>
                <a:spcPct val="80000"/>
              </a:lnSpc>
              <a:spcAft>
                <a:spcPts val="1288"/>
              </a:spcAft>
              <a:buClr>
                <a:srgbClr val="000000"/>
              </a:buClr>
              <a:buSzPct val="56000"/>
              <a:buFont typeface="StarBats" pitchFamily="2" charset="2"/>
              <a:buNone/>
            </a:pPr>
            <a:r>
              <a:rPr lang="en-GB" altLang="hu-HU">
                <a:solidFill>
                  <a:schemeClr val="bg1"/>
                </a:solidFill>
              </a:rPr>
              <a:t>             Skalárral való szorzás</a:t>
            </a:r>
          </a:p>
          <a:p>
            <a:pPr>
              <a:lnSpc>
                <a:spcPct val="80000"/>
              </a:lnSpc>
              <a:spcAft>
                <a:spcPts val="1288"/>
              </a:spcAft>
              <a:buClr>
                <a:srgbClr val="000000"/>
              </a:buClr>
              <a:buSzPct val="56000"/>
              <a:buFont typeface="StarBats" pitchFamily="2" charset="2"/>
              <a:buNone/>
            </a:pPr>
            <a:r>
              <a:rPr lang="en-GB" altLang="hu-HU">
                <a:solidFill>
                  <a:schemeClr val="bg1"/>
                </a:solidFill>
              </a:rPr>
              <a:t>             Hozz</a:t>
            </a:r>
            <a:r>
              <a:rPr lang="hu-HU" altLang="hu-HU">
                <a:solidFill>
                  <a:schemeClr val="bg1"/>
                </a:solidFill>
              </a:rPr>
              <a:t>áadás, </a:t>
            </a:r>
            <a:r>
              <a:rPr lang="en-GB" altLang="hu-HU">
                <a:solidFill>
                  <a:schemeClr val="bg1"/>
                </a:solidFill>
              </a:rPr>
              <a:t>összeadás</a:t>
            </a:r>
          </a:p>
          <a:p>
            <a:pPr>
              <a:lnSpc>
                <a:spcPct val="80000"/>
              </a:lnSpc>
              <a:spcAft>
                <a:spcPts val="1288"/>
              </a:spcAft>
              <a:buClr>
                <a:srgbClr val="000000"/>
              </a:buClr>
              <a:buSzPct val="56000"/>
              <a:buFont typeface="StarBats" pitchFamily="2" charset="2"/>
              <a:buNone/>
            </a:pPr>
            <a:r>
              <a:rPr lang="en-GB" altLang="hu-HU">
                <a:solidFill>
                  <a:schemeClr val="bg1"/>
                </a:solidFill>
              </a:rPr>
              <a:t>             Szorzás (</a:t>
            </a:r>
            <a:r>
              <a:rPr lang="hu-HU" altLang="hu-HU">
                <a:solidFill>
                  <a:schemeClr val="bg1"/>
                </a:solidFill>
              </a:rPr>
              <a:t>Házi feladat</a:t>
            </a:r>
            <a:r>
              <a:rPr lang="en-GB" altLang="hu-HU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80000"/>
              </a:lnSpc>
              <a:spcAft>
                <a:spcPts val="1288"/>
              </a:spcAft>
              <a:buClr>
                <a:srgbClr val="000000"/>
              </a:buClr>
              <a:buSzPct val="56000"/>
              <a:buFont typeface="StarBats" pitchFamily="2" charset="2"/>
              <a:buNone/>
            </a:pPr>
            <a:r>
              <a:rPr lang="en-GB" altLang="hu-HU">
                <a:solidFill>
                  <a:schemeClr val="bg1"/>
                </a:solidFill>
              </a:rPr>
              <a:t>             egys</a:t>
            </a:r>
            <a:r>
              <a:rPr lang="hu-HU" altLang="hu-HU">
                <a:solidFill>
                  <a:schemeClr val="bg1"/>
                </a:solidFill>
              </a:rPr>
              <a:t>égmátrix létrehozása (négyzetes)</a:t>
            </a:r>
            <a:endParaRPr lang="en-GB" altLang="hu-HU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spcAft>
                <a:spcPts val="1288"/>
              </a:spcAft>
              <a:buClr>
                <a:srgbClr val="000000"/>
              </a:buClr>
              <a:buSzPct val="56000"/>
              <a:buFont typeface="StarBats" pitchFamily="2" charset="2"/>
              <a:buNone/>
            </a:pPr>
            <a:r>
              <a:rPr lang="en-GB" altLang="hu-HU">
                <a:solidFill>
                  <a:schemeClr val="bg1"/>
                </a:solidFill>
              </a:rPr>
              <a:t>             toString</a:t>
            </a:r>
          </a:p>
          <a:p>
            <a:pPr>
              <a:spcAft>
                <a:spcPts val="1288"/>
              </a:spcAft>
              <a:buClr>
                <a:srgbClr val="000000"/>
              </a:buClr>
              <a:buSzPct val="56000"/>
              <a:buFont typeface="StarBats" pitchFamily="2" charset="2"/>
              <a:buChar char="/"/>
            </a:pPr>
            <a:r>
              <a:rPr lang="en-GB" altLang="hu-HU">
                <a:solidFill>
                  <a:schemeClr val="bg1"/>
                </a:solidFill>
              </a:rPr>
              <a:t>A reprezentációhoz használj kétdimenziós tömböt.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71475"/>
            <a:ext cx="7805738" cy="1144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Egyéb kollekciók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71725" y="1792288"/>
            <a:ext cx="1804988" cy="28384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31800" indent="-323850" defTabSz="457200">
              <a:tabLst>
                <a:tab pos="723900" algn="l"/>
                <a:tab pos="1447800" algn="l"/>
              </a:tabLst>
            </a:pPr>
            <a:r>
              <a:rPr lang="en-GB" altLang="hu-HU"/>
              <a:t>sorozat</a:t>
            </a:r>
          </a:p>
          <a:p>
            <a:pPr marL="431800" indent="-323850" defTabSz="457200">
              <a:tabLst>
                <a:tab pos="723900" algn="l"/>
                <a:tab pos="1447800" algn="l"/>
              </a:tabLst>
            </a:pPr>
            <a:r>
              <a:rPr lang="en-GB" altLang="hu-HU"/>
              <a:t>halmaz</a:t>
            </a:r>
          </a:p>
          <a:p>
            <a:pPr marL="431800" indent="-323850" defTabSz="457200">
              <a:tabLst>
                <a:tab pos="723900" algn="l"/>
                <a:tab pos="1447800" algn="l"/>
              </a:tabLst>
            </a:pPr>
            <a:r>
              <a:rPr lang="en-GB" altLang="hu-HU"/>
              <a:t>verem</a:t>
            </a:r>
          </a:p>
          <a:p>
            <a:pPr marL="431800" indent="-323850" defTabSz="457200">
              <a:tabLst>
                <a:tab pos="723900" algn="l"/>
                <a:tab pos="1447800" algn="l"/>
              </a:tabLst>
            </a:pPr>
            <a:r>
              <a:rPr lang="en-GB" altLang="hu-HU"/>
              <a:t>kupac</a:t>
            </a:r>
          </a:p>
          <a:p>
            <a:pPr marL="431800" indent="-323850" defTabSz="457200">
              <a:tabLst>
                <a:tab pos="723900" algn="l"/>
                <a:tab pos="1447800" algn="l"/>
              </a:tabLst>
            </a:pPr>
            <a:r>
              <a:rPr lang="en-GB" altLang="hu-HU"/>
              <a:t>gráf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4878388" y="1792288"/>
            <a:ext cx="2214562" cy="309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92113" indent="-293688" defTabSz="828675">
              <a:tabLst>
                <a:tab pos="657225" algn="l"/>
                <a:tab pos="1312863" algn="l"/>
                <a:tab pos="19700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ts val="1288"/>
              </a:spcAft>
              <a:buClr>
                <a:srgbClr val="000000"/>
              </a:buClr>
              <a:buFontTx/>
              <a:buChar char="•"/>
            </a:pPr>
            <a:r>
              <a:rPr lang="en-GB" altLang="hu-HU" sz="3200"/>
              <a:t>vektor</a:t>
            </a:r>
          </a:p>
          <a:p>
            <a:pPr>
              <a:spcAft>
                <a:spcPts val="1288"/>
              </a:spcAft>
              <a:buClr>
                <a:srgbClr val="000000"/>
              </a:buClr>
              <a:buFontTx/>
              <a:buChar char="•"/>
            </a:pPr>
            <a:r>
              <a:rPr lang="en-GB" altLang="hu-HU" sz="3200"/>
              <a:t>lista</a:t>
            </a:r>
          </a:p>
          <a:p>
            <a:pPr>
              <a:spcAft>
                <a:spcPts val="1288"/>
              </a:spcAft>
              <a:buClr>
                <a:srgbClr val="000000"/>
              </a:buClr>
              <a:buFontTx/>
              <a:buChar char="•"/>
            </a:pPr>
            <a:r>
              <a:rPr lang="en-GB" altLang="hu-HU" sz="3200"/>
              <a:t>sor</a:t>
            </a:r>
          </a:p>
          <a:p>
            <a:pPr>
              <a:spcAft>
                <a:spcPts val="1288"/>
              </a:spcAft>
              <a:buClr>
                <a:srgbClr val="000000"/>
              </a:buClr>
              <a:buFontTx/>
              <a:buChar char="•"/>
            </a:pPr>
            <a:r>
              <a:rPr lang="en-GB" altLang="hu-HU" sz="3200"/>
              <a:t>fa</a:t>
            </a:r>
          </a:p>
          <a:p>
            <a:pPr>
              <a:spcAft>
                <a:spcPts val="1288"/>
              </a:spcAft>
              <a:buClr>
                <a:srgbClr val="000000"/>
              </a:buClr>
              <a:buFontTx/>
              <a:buChar char="•"/>
            </a:pPr>
            <a:r>
              <a:rPr lang="en-GB" altLang="hu-HU" sz="3200"/>
              <a:t>hash-tábla</a:t>
            </a:r>
            <a:endParaRPr lang="en-GB" altLang="hu-HU" sz="2900">
              <a:latin typeface="Times New Roman (CE)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4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Hatékonyság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31800" indent="-323850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"Trade-off"</a:t>
            </a:r>
          </a:p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altLang="hu-HU"/>
          </a:p>
          <a:p>
            <a:pPr marL="431800" indent="-323850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Tömb: konstans elérés, lineáris beszúrás</a:t>
            </a:r>
          </a:p>
          <a:p>
            <a:pPr marL="431800" indent="-323850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Lista: lineáris elérés, konstans beszúrás</a:t>
            </a:r>
          </a:p>
          <a:p>
            <a:pPr marL="431800" indent="-323850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Kupac: logaritmikus elérés és beszúrás</a:t>
            </a:r>
          </a:p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altLang="hu-HU"/>
          </a:p>
          <a:p>
            <a:pPr marL="431800" indent="-323850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Válasszuk azt, ami a feladathoz a leginkább megfelel.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805738" cy="1144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Object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10600" cy="50292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31800" indent="-323850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Minden más osztálynak az őse. (Alapértelmezett, ha nincs </a:t>
            </a:r>
            <a:r>
              <a:rPr lang="en-GB" altLang="hu-HU" sz="2600" b="1">
                <a:latin typeface="Courier" pitchFamily="49" charset="0"/>
              </a:rPr>
              <a:t>extends</a:t>
            </a:r>
            <a:r>
              <a:rPr lang="en-GB" altLang="hu-HU"/>
              <a:t>.)</a:t>
            </a:r>
          </a:p>
          <a:p>
            <a:pPr marL="431800" indent="-323850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Tehát minden objektum beletartozik az Object osztályba.</a:t>
            </a:r>
          </a:p>
          <a:p>
            <a:pPr marL="431800" indent="-323850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Alapvető műveleteket definiál, amelyekkel minden objektum kell, hogy rendelkezzen.</a:t>
            </a:r>
          </a:p>
          <a:p>
            <a:pPr marL="431800" indent="-323850" defTabSz="457200">
              <a:spcBef>
                <a:spcPts val="563"/>
              </a:spcBef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600" b="1">
                <a:latin typeface="Courier New" panose="02070309020205020404" pitchFamily="49" charset="0"/>
              </a:rPr>
              <a:t>String toString()</a:t>
            </a:r>
            <a:r>
              <a:rPr lang="en-GB" altLang="hu-HU"/>
              <a:t>                         stringgé alakít</a:t>
            </a:r>
          </a:p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600" b="1">
                <a:latin typeface="Courier New" panose="02070309020205020404" pitchFamily="49" charset="0"/>
              </a:rPr>
              <a:t>boolean equals( Object o )</a:t>
            </a:r>
            <a:r>
              <a:rPr lang="en-GB" altLang="hu-HU">
                <a:latin typeface="Courier (CE)" charset="0"/>
              </a:rPr>
              <a:t> </a:t>
            </a:r>
            <a:r>
              <a:rPr lang="en-GB" altLang="hu-HU"/>
              <a:t>      összehasonlít</a:t>
            </a:r>
          </a:p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egyebek: clone, getClass, hashCode, finalize, stb.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4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Lehetőségek Java-ban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153400" cy="54864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31800" indent="-323850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Tömbök</a:t>
            </a:r>
          </a:p>
          <a:p>
            <a:pPr marL="431800" indent="-323850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A </a:t>
            </a:r>
            <a:r>
              <a:rPr lang="en-GB" altLang="hu-HU" sz="2800" b="1">
                <a:latin typeface="Courier New" panose="02070309020205020404" pitchFamily="49" charset="0"/>
              </a:rPr>
              <a:t>Vector</a:t>
            </a:r>
            <a:r>
              <a:rPr lang="en-GB" altLang="hu-HU"/>
              <a:t>, </a:t>
            </a:r>
            <a:r>
              <a:rPr lang="en-GB" altLang="hu-HU" sz="2800" b="1">
                <a:latin typeface="Courier New" panose="02070309020205020404" pitchFamily="49" charset="0"/>
              </a:rPr>
              <a:t>Stack</a:t>
            </a:r>
            <a:r>
              <a:rPr lang="en-GB" altLang="hu-HU"/>
              <a:t> és </a:t>
            </a:r>
            <a:r>
              <a:rPr lang="en-GB" altLang="hu-HU" sz="2800" b="1">
                <a:latin typeface="Courier New" panose="02070309020205020404" pitchFamily="49" charset="0"/>
              </a:rPr>
              <a:t>Hashtable</a:t>
            </a:r>
            <a:r>
              <a:rPr lang="en-GB" altLang="hu-HU"/>
              <a:t> osztályok a </a:t>
            </a:r>
            <a:r>
              <a:rPr lang="en-GB" altLang="hu-HU" sz="2800" b="1">
                <a:latin typeface="Courier New" panose="02070309020205020404" pitchFamily="49" charset="0"/>
              </a:rPr>
              <a:t>java.util</a:t>
            </a:r>
            <a:r>
              <a:rPr lang="en-GB" altLang="hu-HU"/>
              <a:t> csomagból</a:t>
            </a:r>
          </a:p>
          <a:p>
            <a:pPr marL="863600" lvl="1" indent="-28733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A JDK 1.0 óta vannak már a nyelvben</a:t>
            </a:r>
          </a:p>
          <a:p>
            <a:pPr marL="431800" indent="-323850" defTabSz="457200">
              <a:lnSpc>
                <a:spcPct val="14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Gyűjtemény Keretrendszer </a:t>
            </a:r>
            <a:br>
              <a:rPr lang="en-GB" altLang="hu-HU"/>
            </a:br>
            <a:r>
              <a:rPr lang="en-GB" altLang="hu-HU"/>
              <a:t>(Collections Framework)</a:t>
            </a:r>
          </a:p>
          <a:p>
            <a:pPr marL="863600" lvl="1" indent="-28733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A JDK 1.2 óta szabványosított része a nyelvnek</a:t>
            </a:r>
          </a:p>
          <a:p>
            <a:pPr marL="431800" indent="-323850" defTabSz="457200">
              <a:lnSpc>
                <a:spcPct val="80000"/>
              </a:lnSpc>
              <a:spcBef>
                <a:spcPts val="4525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Egyéb, nem standard könyvtárak is elérhetők,</a:t>
            </a:r>
            <a:br>
              <a:rPr lang="en-GB" altLang="hu-HU"/>
            </a:br>
            <a:r>
              <a:rPr lang="en-GB" altLang="hu-HU"/>
              <a:t>pl. JGL.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14363" y="0"/>
            <a:ext cx="7807325" cy="90646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Vector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00113"/>
            <a:ext cx="8534400" cy="616743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31800" indent="-323850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3000"/>
              <a:t>Viszonylag gyors lekérdezés/beszúrás/törlés</a:t>
            </a:r>
            <a:br>
              <a:rPr lang="en-GB" altLang="hu-HU" sz="3000"/>
            </a:br>
            <a:r>
              <a:rPr lang="en-GB" altLang="hu-HU" sz="3000"/>
              <a:t>eleje, vége, közepe</a:t>
            </a:r>
          </a:p>
          <a:p>
            <a:pPr marL="431800" indent="-323850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3000"/>
              <a:t>Object-eket tárolhatunk benne</a:t>
            </a:r>
          </a:p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altLang="hu-HU" sz="3000"/>
          </a:p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300">
                <a:latin typeface="Courier (CE)" charset="0"/>
              </a:rPr>
              <a:t>boolean contains( Object elem )</a:t>
            </a:r>
          </a:p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300">
                <a:latin typeface="Courier (CE)" charset="0"/>
              </a:rPr>
              <a:t>int indexOf( Object elem )</a:t>
            </a:r>
          </a:p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300">
                <a:latin typeface="Courier (CE)" charset="0"/>
              </a:rPr>
              <a:t>Object elementAt( int index )</a:t>
            </a:r>
          </a:p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300">
                <a:latin typeface="Courier (CE)" charset="0"/>
              </a:rPr>
              <a:t>Object lastElement()</a:t>
            </a:r>
          </a:p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300">
                <a:latin typeface="Courier (CE)" charset="0"/>
              </a:rPr>
              <a:t>Object removeElementAt(int index)</a:t>
            </a:r>
          </a:p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300">
                <a:latin typeface="Courier (CE)" charset="0"/>
              </a:rPr>
              <a:t>boolean removeElement( Object elem )</a:t>
            </a:r>
          </a:p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300">
                <a:latin typeface="Courier (CE)" charset="0"/>
              </a:rPr>
              <a:t>void insertElementAt( Object elem, int index )</a:t>
            </a:r>
          </a:p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300">
                <a:latin typeface="Courier (CE)" charset="0"/>
              </a:rPr>
              <a:t>void addElement( Object elem )</a:t>
            </a:r>
          </a:p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300"/>
              <a:t>stb.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805738" cy="9032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Példa a Vector használatára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382000" cy="545147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600" b="1">
                <a:latin typeface="Courier New" panose="02070309020205020404" pitchFamily="49" charset="0"/>
              </a:rPr>
              <a:t>import java.util.*;</a:t>
            </a:r>
          </a:p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600" b="1">
                <a:latin typeface="Courier New" panose="02070309020205020404" pitchFamily="49" charset="0"/>
              </a:rPr>
              <a:t>class RövidSzavak {</a:t>
            </a:r>
          </a:p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600" b="1">
                <a:latin typeface="Courier New" panose="02070309020205020404" pitchFamily="49" charset="0"/>
              </a:rPr>
              <a:t>  public static void main(String args[]){</a:t>
            </a:r>
          </a:p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600" b="1">
                <a:latin typeface="Courier New" panose="02070309020205020404" pitchFamily="49" charset="0"/>
              </a:rPr>
              <a:t>    Vector v = new Vector();</a:t>
            </a:r>
          </a:p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600" b="1">
                <a:latin typeface="Courier New" panose="02070309020205020404" pitchFamily="49" charset="0"/>
              </a:rPr>
              <a:t>    for( int i=0; i&lt;args.length; i++ ){</a:t>
            </a:r>
          </a:p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600" b="1">
                <a:latin typeface="Courier New" panose="02070309020205020404" pitchFamily="49" charset="0"/>
              </a:rPr>
              <a:t>      if( args[i].length() &lt; 10 ){</a:t>
            </a:r>
          </a:p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600" b="1">
                <a:latin typeface="Courier New" panose="02070309020205020404" pitchFamily="49" charset="0"/>
              </a:rPr>
              <a:t>        v.add(args[i]);</a:t>
            </a:r>
          </a:p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600" b="1">
                <a:latin typeface="Courier New" panose="02070309020205020404" pitchFamily="49" charset="0"/>
              </a:rPr>
              <a:t>      }</a:t>
            </a:r>
          </a:p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600" b="1">
                <a:latin typeface="Courier New" panose="02070309020205020404" pitchFamily="49" charset="0"/>
              </a:rPr>
              <a:t>    }</a:t>
            </a:r>
          </a:p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600" b="1">
                <a:latin typeface="Courier New" panose="02070309020205020404" pitchFamily="49" charset="0"/>
              </a:rPr>
              <a:t>  }</a:t>
            </a:r>
          </a:p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600" b="1">
                <a:latin typeface="Courier New" panose="02070309020205020404" pitchFamily="49" charset="0"/>
              </a:rPr>
              <a:t>}</a:t>
            </a:r>
            <a:endParaRPr lang="en-GB" altLang="hu-HU" sz="2600">
              <a:latin typeface="Courier (CE)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152400"/>
            <a:ext cx="7805738" cy="1144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A Vector elemei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553450" cy="50022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31800" indent="-323850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hu-HU"/>
              <a:t>Az elemek Object típusúak.</a:t>
            </a:r>
          </a:p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endParaRPr lang="en-GB" altLang="hu-HU">
              <a:latin typeface="Courier (CE)" charset="0"/>
            </a:endParaRPr>
          </a:p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hu-HU" sz="2400" b="1">
                <a:latin typeface="Courier New" panose="02070309020205020404" pitchFamily="49" charset="0"/>
              </a:rPr>
              <a:t>void utolsóBorNélkül( Vector v ){</a:t>
            </a:r>
          </a:p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hu-HU" sz="2400" b="1">
                <a:latin typeface="Courier New" panose="02070309020205020404" pitchFamily="49" charset="0"/>
              </a:rPr>
              <a:t>  for( int i=v.size()-1; i</a:t>
            </a:r>
            <a:r>
              <a:rPr lang="en-US" altLang="hu-HU" sz="2400" b="1">
                <a:latin typeface="Courier New" panose="02070309020205020404" pitchFamily="49" charset="0"/>
              </a:rPr>
              <a:t>&gt;=0; </a:t>
            </a:r>
            <a:r>
              <a:rPr lang="en-GB" altLang="hu-HU" sz="2400" b="1">
                <a:latin typeface="Courier New" panose="02070309020205020404" pitchFamily="49" charset="0"/>
              </a:rPr>
              <a:t>i-- ){</a:t>
            </a:r>
          </a:p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hu-HU" sz="2400" b="1">
                <a:latin typeface="Courier New" panose="02070309020205020404" pitchFamily="49" charset="0"/>
              </a:rPr>
              <a:t>    String s = (String) v.getElementAt(i);</a:t>
            </a:r>
          </a:p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hu-HU" sz="2400" b="1">
                <a:latin typeface="Courier New" panose="02070309020205020404" pitchFamily="49" charset="0"/>
              </a:rPr>
              <a:t>    if( s.endsWith("bor") ){</a:t>
            </a:r>
          </a:p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hu-HU" sz="2400" b="1">
                <a:latin typeface="Courier New" panose="02070309020205020404" pitchFamily="49" charset="0"/>
              </a:rPr>
              <a:t>       v.removeElementAt(i);</a:t>
            </a:r>
          </a:p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hu-HU" sz="2400" b="1">
                <a:latin typeface="Courier New" panose="02070309020205020404" pitchFamily="49" charset="0"/>
              </a:rPr>
              <a:t>       return;</a:t>
            </a:r>
          </a:p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hu-HU" sz="2400" b="1">
                <a:latin typeface="Courier New" panose="02070309020205020404" pitchFamily="49" charset="0"/>
              </a:rPr>
              <a:t>    }</a:t>
            </a:r>
          </a:p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hu-HU" sz="2400" b="1">
                <a:latin typeface="Courier New" panose="02070309020205020404" pitchFamily="49" charset="0"/>
              </a:rPr>
              <a:t>  }</a:t>
            </a:r>
          </a:p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hu-HU" sz="2400" b="1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805738" cy="114617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Számok sorozata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54037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31800" indent="-323850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3000"/>
              <a:t>Ha tömböt szeretnénk használni:</a:t>
            </a:r>
            <a:endParaRPr lang="en-GB" altLang="hu-HU"/>
          </a:p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400">
                <a:latin typeface="Courier (CE)" charset="0"/>
              </a:rPr>
              <a:t>int[] t = {2,42,37};               new int[3]</a:t>
            </a:r>
          </a:p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400">
                <a:latin typeface="Courier (CE)" charset="0"/>
              </a:rPr>
              <a:t>Integer[] t = { new Integer(2),</a:t>
            </a:r>
          </a:p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400">
                <a:latin typeface="Courier (CE)" charset="0"/>
              </a:rPr>
              <a:t>       new Integer(42), new Integer(37) };</a:t>
            </a:r>
            <a:endParaRPr lang="en-GB" altLang="hu-HU" sz="2600">
              <a:latin typeface="Courier (CE)" charset="0"/>
            </a:endParaRPr>
          </a:p>
          <a:p>
            <a:pPr marL="863600" lvl="1" indent="-28733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600"/>
              <a:t>Egész másképp helyezkednek el a memóriában az adatok.</a:t>
            </a:r>
            <a:endParaRPr lang="en-GB" altLang="hu-HU"/>
          </a:p>
          <a:p>
            <a:pPr marL="431800" indent="-323850" defTabSz="457200">
              <a:spcBef>
                <a:spcPts val="311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3000"/>
              <a:t>Ha mást, mondjuk</a:t>
            </a:r>
            <a:r>
              <a:rPr lang="en-GB" altLang="hu-HU"/>
              <a:t> </a:t>
            </a:r>
            <a:r>
              <a:rPr lang="en-GB" altLang="hu-HU" sz="2600">
                <a:latin typeface="Courier (CE)" charset="0"/>
              </a:rPr>
              <a:t>Vector</a:t>
            </a:r>
            <a:r>
              <a:rPr lang="en-GB" altLang="hu-HU" sz="3000"/>
              <a:t>-t:</a:t>
            </a:r>
            <a:endParaRPr lang="en-GB" altLang="hu-HU"/>
          </a:p>
          <a:p>
            <a:pPr marL="431800" indent="-323850" defTabSz="457200">
              <a:spcBef>
                <a:spcPts val="3113"/>
              </a:spcBef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400">
                <a:latin typeface="Courier (CE)" charset="0"/>
              </a:rPr>
              <a:t>Vector v = new Vector();</a:t>
            </a:r>
          </a:p>
          <a:p>
            <a:pPr marL="431800" indent="-323850" defTabSz="457200">
              <a:spcBef>
                <a:spcPts val="1125"/>
              </a:spcBef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400">
                <a:latin typeface="Courier (CE)" charset="0"/>
              </a:rPr>
              <a:t>v.add( new Integer(42) );</a:t>
            </a:r>
          </a:p>
          <a:p>
            <a:pPr marL="431800" indent="-323850" defTabSz="457200">
              <a:spcBef>
                <a:spcPts val="1125"/>
              </a:spcBef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400">
                <a:latin typeface="Courier (CE)" charset="0"/>
              </a:rPr>
              <a:t>v.add( new Integer(37) );</a:t>
            </a:r>
          </a:p>
          <a:p>
            <a:pPr marL="431800" indent="-323850" defTabSz="457200">
              <a:spcBef>
                <a:spcPts val="1125"/>
              </a:spcBef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400">
                <a:latin typeface="Courier (CE)" charset="0"/>
              </a:rPr>
              <a:t>v.insertElementAt( new Integer(2), 0 );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807325" cy="114617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Enumeration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805738" cy="54086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31800" indent="-323850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3000"/>
              <a:t>Iterátor, melynek segítségével egy gyűjtemény bejárható. Például egy Vector...</a:t>
            </a:r>
            <a:endParaRPr lang="en-GB" altLang="hu-HU"/>
          </a:p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altLang="hu-HU">
              <a:latin typeface="Courier New (CE)" charset="0"/>
            </a:endParaRPr>
          </a:p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700">
                <a:latin typeface="Courier New (CE)" charset="0"/>
              </a:rPr>
              <a:t>void kiír( Enumeration e ){</a:t>
            </a:r>
          </a:p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700">
                <a:latin typeface="Courier New (CE)" charset="0"/>
              </a:rPr>
              <a:t>  while( e.hasMoreElements() ){</a:t>
            </a:r>
          </a:p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700">
                <a:latin typeface="Courier New (CE)" charset="0"/>
              </a:rPr>
              <a:t>    Object o = e.nextElement();</a:t>
            </a:r>
          </a:p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700">
                <a:latin typeface="Courier New (CE)" charset="0"/>
              </a:rPr>
              <a:t>    System.out.println(o);</a:t>
            </a:r>
          </a:p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700">
                <a:latin typeface="Courier New (CE)" charset="0"/>
              </a:rPr>
              <a:t>  }</a:t>
            </a:r>
          </a:p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700">
                <a:latin typeface="Courier New (CE)" charset="0"/>
              </a:rPr>
              <a:t>}</a:t>
            </a:r>
          </a:p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altLang="hu-HU" sz="2700">
              <a:latin typeface="Courier New (CE)" charset="0"/>
            </a:endParaRPr>
          </a:p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700">
                <a:latin typeface="Courier New (CE)" charset="0"/>
              </a:rPr>
              <a:t>kiír(v.elements())</a:t>
            </a:r>
            <a:endParaRPr lang="en-GB" altLang="hu-HU" sz="2800">
              <a:latin typeface="Courier New (CE)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152400"/>
            <a:ext cx="7805738" cy="96202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Kapacitás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8839200" cy="64579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31800" indent="-323850" defTabSz="457200">
              <a:spcBef>
                <a:spcPts val="275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800"/>
              <a:t>Akármennyi elemet tárolhatunk a Vector objektumokban.</a:t>
            </a:r>
          </a:p>
          <a:p>
            <a:pPr marL="431800" indent="-323850" defTabSz="457200">
              <a:spcBef>
                <a:spcPts val="275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800"/>
              <a:t>A pozícionálós műveletek hatékonyságának biztosítása érdekében "tömb jellegű" belső reprezentáció.</a:t>
            </a:r>
          </a:p>
          <a:p>
            <a:pPr marL="431800" indent="-323850" defTabSz="457200">
              <a:spcBef>
                <a:spcPts val="275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800"/>
              <a:t>Időnként "megtelik": ilyenkor szerez még egy kis memóriát, hogy tovább lehessen belepakolni.</a:t>
            </a:r>
          </a:p>
          <a:p>
            <a:pPr marL="431800" indent="-323850" defTabSz="457200">
              <a:spcBef>
                <a:spcPts val="275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800"/>
              <a:t>Automatikusan megnöveli a </a:t>
            </a:r>
            <a:r>
              <a:rPr lang="en-GB" altLang="hu-HU" sz="2800" b="1"/>
              <a:t>kapacitását</a:t>
            </a:r>
            <a:r>
              <a:rPr lang="en-GB" altLang="hu-HU" sz="2800"/>
              <a:t>.</a:t>
            </a:r>
          </a:p>
          <a:p>
            <a:pPr marL="431800" indent="-323850" defTabSz="457200">
              <a:spcBef>
                <a:spcPts val="275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800"/>
              <a:t>A kezdeti kapacitás beállítható a konstruktorban.</a:t>
            </a:r>
          </a:p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altLang="hu-HU" sz="2800"/>
          </a:p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400">
                <a:latin typeface="Courier (CE)" charset="0"/>
              </a:rPr>
              <a:t>Vector()      Vector( int initialCapacity )</a:t>
            </a:r>
          </a:p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400">
                <a:latin typeface="Courier (CE)" charset="0"/>
              </a:rPr>
              <a:t>Vector( int initialCapacity,</a:t>
            </a:r>
            <a:br>
              <a:rPr lang="en-GB" altLang="hu-HU" sz="2400">
                <a:latin typeface="Courier (CE)" charset="0"/>
              </a:rPr>
            </a:br>
            <a:r>
              <a:rPr lang="en-GB" altLang="hu-HU" sz="2400">
                <a:latin typeface="Courier (CE)" charset="0"/>
              </a:rPr>
              <a:t>       int capacityIncrement )</a:t>
            </a:r>
          </a:p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altLang="hu-HU" sz="2400">
              <a:latin typeface="Courier (CE)" charset="0"/>
            </a:endParaRPr>
          </a:p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400">
                <a:latin typeface="Courier (CE)" charset="0"/>
              </a:rPr>
              <a:t>capacity(), ensureCapacity(), trimToSize()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Feladat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458200" cy="51816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31800" indent="-323850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800"/>
              <a:t>Írj egy műveletet, amely egy vektorból kiszedi azon elemek első előfordulásait, amely elemek többször is előfordulnak a vektorban. Az alábbi módon valósítsd ezt meg. Lekérve egy Enumeration objektumot, pakold át sorra az elemeket egy másik vektorba, ha m</a:t>
            </a:r>
            <a:r>
              <a:rPr lang="hu-HU" altLang="hu-HU" sz="2800"/>
              <a:t>ég nem voltak benne</a:t>
            </a:r>
            <a:r>
              <a:rPr lang="en-GB" altLang="hu-HU" sz="2800"/>
              <a:t>. Ha már benne voltak, akkor egy harmadik vektorba tedd őket, ha abban még nem voltak. Ezután ezt a harmadik vektort járd be egy Enumeration segítségével, és minden elemének töröld ki az első előfordulását a legelső vektorból.</a:t>
            </a:r>
            <a:endParaRPr lang="en-GB" altLang="hu-H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4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Stack: verem adattípus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31800" indent="-323850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A Vector leszármazottjaként lett definiálva.</a:t>
            </a:r>
          </a:p>
          <a:p>
            <a:pPr marL="431800" indent="-323850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Szokásos veremműveletek:</a:t>
            </a:r>
          </a:p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altLang="hu-HU" sz="2600">
              <a:latin typeface="Courier (CE)" charset="0"/>
            </a:endParaRPr>
          </a:p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600">
                <a:latin typeface="Courier (CE)" charset="0"/>
              </a:rPr>
              <a:t>Object push( Object elem )</a:t>
            </a:r>
          </a:p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600">
                <a:latin typeface="Courier (CE)" charset="0"/>
              </a:rPr>
              <a:t>Object pop()</a:t>
            </a:r>
          </a:p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600">
                <a:latin typeface="Courier (CE)" charset="0"/>
              </a:rPr>
              <a:t>Object peek()</a:t>
            </a:r>
          </a:p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600">
                <a:latin typeface="Courier (CE)" charset="0"/>
              </a:rPr>
              <a:t>boolean empty()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807325" cy="96202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Hashtable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458200" cy="59166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31800" indent="-323850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800"/>
              <a:t>Ha nem egész számokkal akarunk indexelni, hanem tetszőleges objektumokkal...</a:t>
            </a:r>
          </a:p>
          <a:p>
            <a:pPr marL="431800" indent="-323850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800"/>
              <a:t>kulcs - érték párokat tárolhatunk</a:t>
            </a:r>
            <a:endParaRPr lang="en-GB" altLang="hu-HU"/>
          </a:p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400" b="1">
                <a:latin typeface="Courier New" panose="02070309020205020404" pitchFamily="49" charset="0"/>
              </a:rPr>
              <a:t>Hashtable ht = new Hashtable();</a:t>
            </a:r>
          </a:p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400" b="1">
                <a:latin typeface="Courier New" panose="02070309020205020404" pitchFamily="49" charset="0"/>
              </a:rPr>
              <a:t>ht.put("kalap", "piros");</a:t>
            </a:r>
          </a:p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400" b="1">
                <a:latin typeface="Courier New" panose="02070309020205020404" pitchFamily="49" charset="0"/>
              </a:rPr>
              <a:t>ht.put("kabát", "kék");</a:t>
            </a:r>
          </a:p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400" b="1">
                <a:latin typeface="Courier New" panose="02070309020205020404" pitchFamily="49" charset="0"/>
              </a:rPr>
              <a:t>String kalapSzíne = (String) ht.get("kalap");</a:t>
            </a:r>
          </a:p>
          <a:p>
            <a:pPr marL="431800" indent="-323850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800"/>
              <a:t>Egy pár beszúrása és visszakeresés kulcs alapján:</a:t>
            </a:r>
            <a:endParaRPr lang="en-GB" altLang="hu-HU"/>
          </a:p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400">
                <a:latin typeface="Courier New" panose="02070309020205020404" pitchFamily="49" charset="0"/>
              </a:rPr>
              <a:t>Object </a:t>
            </a:r>
            <a:r>
              <a:rPr lang="en-GB" altLang="hu-HU" sz="2400" b="1">
                <a:latin typeface="Courier New" panose="02070309020205020404" pitchFamily="49" charset="0"/>
              </a:rPr>
              <a:t>put</a:t>
            </a:r>
            <a:r>
              <a:rPr lang="en-GB" altLang="hu-HU" sz="2400">
                <a:latin typeface="Courier New" panose="02070309020205020404" pitchFamily="49" charset="0"/>
              </a:rPr>
              <a:t>( Object key, Object value)</a:t>
            </a:r>
          </a:p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400">
                <a:latin typeface="Courier New" panose="02070309020205020404" pitchFamily="49" charset="0"/>
              </a:rPr>
              <a:t>Object </a:t>
            </a:r>
            <a:r>
              <a:rPr lang="en-GB" altLang="hu-HU" sz="2400" b="1">
                <a:latin typeface="Courier New" panose="02070309020205020404" pitchFamily="49" charset="0"/>
              </a:rPr>
              <a:t>get</a:t>
            </a:r>
            <a:r>
              <a:rPr lang="en-GB" altLang="hu-HU" sz="2400">
                <a:latin typeface="Courier New" panose="02070309020205020404" pitchFamily="49" charset="0"/>
              </a:rPr>
              <a:t>( Object key )</a:t>
            </a:r>
          </a:p>
          <a:p>
            <a:pPr marL="863600" lvl="1" indent="-28733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600"/>
              <a:t>A kulcs is és az érték is akármilyen objektum lehet.</a:t>
            </a:r>
          </a:p>
          <a:p>
            <a:pPr marL="863600" lvl="1" indent="-28733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600"/>
              <a:t>Egy táblán belül is lehet többféle kulcs...</a:t>
            </a:r>
            <a:endParaRPr lang="en-GB" altLang="hu-H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152400"/>
            <a:ext cx="7807325" cy="1144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toString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763000" cy="58674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31800" indent="-323850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3000"/>
              <a:t>Tetszőleges objektumra működik:</a:t>
            </a:r>
          </a:p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600">
                <a:latin typeface="Courier (CE)" charset="0"/>
              </a:rPr>
              <a:t>    </a:t>
            </a:r>
            <a:r>
              <a:rPr lang="en-GB" altLang="hu-HU" sz="2600" b="1">
                <a:latin typeface="Courier New" panose="02070309020205020404" pitchFamily="49" charset="0"/>
              </a:rPr>
              <a:t>System.out.println( "o = " + o );</a:t>
            </a:r>
            <a:endParaRPr lang="en-GB" altLang="hu-HU" sz="2700" b="1">
              <a:latin typeface="Courier New" panose="02070309020205020404" pitchFamily="49" charset="0"/>
            </a:endParaRPr>
          </a:p>
          <a:p>
            <a:pPr marL="431800" indent="-323850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3000"/>
              <a:t>A + jel hatására az </a:t>
            </a:r>
            <a:r>
              <a:rPr lang="en-GB" altLang="hu-HU" sz="2600">
                <a:latin typeface="Courier (CE)" charset="0"/>
              </a:rPr>
              <a:t>o</a:t>
            </a:r>
            <a:r>
              <a:rPr lang="en-GB" altLang="hu-HU" sz="3000"/>
              <a:t> automatikusan </a:t>
            </a:r>
            <a:r>
              <a:rPr lang="en-GB" altLang="hu-HU" sz="2600">
                <a:latin typeface="Courier (CE)" charset="0"/>
              </a:rPr>
              <a:t>String</a:t>
            </a:r>
            <a:r>
              <a:rPr lang="en-GB" altLang="hu-HU" sz="3000"/>
              <a:t>-gé konvertálódik, mégpedig a </a:t>
            </a:r>
            <a:r>
              <a:rPr lang="en-GB" altLang="hu-HU" sz="2600">
                <a:latin typeface="Courier (CE)" charset="0"/>
              </a:rPr>
              <a:t>toString</a:t>
            </a:r>
            <a:r>
              <a:rPr lang="en-GB" altLang="hu-HU" sz="3000"/>
              <a:t> meghívásával.</a:t>
            </a:r>
          </a:p>
          <a:p>
            <a:pPr marL="431800" indent="-323850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3000"/>
              <a:t>Sok osztály definiálja a </a:t>
            </a:r>
            <a:r>
              <a:rPr lang="en-GB" altLang="hu-HU" sz="2600">
                <a:latin typeface="Courier (CE)" charset="0"/>
              </a:rPr>
              <a:t>toString</a:t>
            </a:r>
            <a:r>
              <a:rPr lang="en-GB" altLang="hu-HU" sz="3000"/>
              <a:t> specializálásával, hogy hogyan kell szöveges formára alakítani az objektumait.</a:t>
            </a:r>
            <a:endParaRPr lang="en-GB" altLang="hu-HU"/>
          </a:p>
          <a:p>
            <a:pPr marL="431800" indent="-323850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3000"/>
              <a:t>Az </a:t>
            </a:r>
            <a:r>
              <a:rPr lang="en-GB" altLang="hu-HU" sz="2600">
                <a:latin typeface="Courier (CE)" charset="0"/>
              </a:rPr>
              <a:t>Object</a:t>
            </a:r>
            <a:r>
              <a:rPr lang="en-GB" altLang="hu-HU" sz="3000"/>
              <a:t>-beli alapértelmezett működés az objektum dinamikus típusának nevét és </a:t>
            </a:r>
            <a:r>
              <a:rPr lang="en-GB" altLang="hu-HU" sz="2600">
                <a:latin typeface="Courier (CE)" charset="0"/>
              </a:rPr>
              <a:t>hashCode</a:t>
            </a:r>
            <a:r>
              <a:rPr lang="en-GB" altLang="hu-HU" sz="3000"/>
              <a:t>-ját írja ki.</a:t>
            </a:r>
            <a:br>
              <a:rPr lang="en-GB" altLang="hu-HU" sz="3000"/>
            </a:br>
            <a:r>
              <a:rPr lang="en-GB" altLang="hu-HU" sz="3000"/>
              <a:t>(Ez utóbbi egy szám.)</a:t>
            </a:r>
            <a:endParaRPr lang="en-GB" altLang="hu-HU"/>
          </a:p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400" b="1">
                <a:latin typeface="Courier New" panose="02070309020205020404" pitchFamily="49" charset="0"/>
              </a:rPr>
              <a:t>      System.out.println(new String[2]);</a:t>
            </a:r>
          </a:p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400" b="1">
                <a:latin typeface="Courier New" panose="02070309020205020404" pitchFamily="49" charset="0"/>
              </a:rPr>
              <a:t>      [Ljava.lang.String;@23bcc1</a:t>
            </a:r>
            <a:endParaRPr lang="en-GB" altLang="hu-HU" sz="2600">
              <a:latin typeface="Courier (CE)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152400"/>
            <a:ext cx="7807325" cy="1144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További Hashtable műveletek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38225"/>
            <a:ext cx="8207375" cy="581977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31800" indent="-323850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3000"/>
              <a:t>keresések, törlés, kulcsok és értékek lekérdezése, stb.</a:t>
            </a:r>
          </a:p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500">
                <a:latin typeface="Courier (CE)" charset="0"/>
              </a:rPr>
              <a:t>boolean </a:t>
            </a:r>
            <a:r>
              <a:rPr lang="en-GB" altLang="hu-HU" sz="2500" b="1">
                <a:latin typeface="Courier (CE)" charset="0"/>
              </a:rPr>
              <a:t>containsKey</a:t>
            </a:r>
            <a:r>
              <a:rPr lang="en-GB" altLang="hu-HU" sz="2500">
                <a:latin typeface="Courier (CE)" charset="0"/>
              </a:rPr>
              <a:t> ( Object key )</a:t>
            </a:r>
          </a:p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500">
                <a:latin typeface="Courier (CE)" charset="0"/>
              </a:rPr>
              <a:t>boolean </a:t>
            </a:r>
            <a:r>
              <a:rPr lang="en-GB" altLang="hu-HU" sz="2500" b="1">
                <a:latin typeface="Courier (CE)" charset="0"/>
              </a:rPr>
              <a:t>containsValue</a:t>
            </a:r>
            <a:r>
              <a:rPr lang="en-GB" altLang="hu-HU" sz="2500">
                <a:latin typeface="Courier (CE)" charset="0"/>
              </a:rPr>
              <a:t> ( Object value )</a:t>
            </a:r>
          </a:p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500">
                <a:latin typeface="Courier (CE)" charset="0"/>
              </a:rPr>
              <a:t>Object </a:t>
            </a:r>
            <a:r>
              <a:rPr lang="en-GB" altLang="hu-HU" sz="2500" b="1">
                <a:latin typeface="Courier (CE)" charset="0"/>
              </a:rPr>
              <a:t>remove</a:t>
            </a:r>
            <a:r>
              <a:rPr lang="en-GB" altLang="hu-HU" sz="2500">
                <a:latin typeface="Courier (CE)" charset="0"/>
              </a:rPr>
              <a:t> ( Object key )</a:t>
            </a:r>
          </a:p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500">
                <a:latin typeface="Courier (CE)" charset="0"/>
              </a:rPr>
              <a:t>Enumeration </a:t>
            </a:r>
            <a:r>
              <a:rPr lang="en-GB" altLang="hu-HU" sz="2500" b="1">
                <a:latin typeface="Courier (CE)" charset="0"/>
              </a:rPr>
              <a:t>keys</a:t>
            </a:r>
            <a:r>
              <a:rPr lang="en-GB" altLang="hu-HU" sz="2500">
                <a:latin typeface="Courier (CE)" charset="0"/>
              </a:rPr>
              <a:t>()</a:t>
            </a:r>
          </a:p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500">
                <a:latin typeface="Courier (CE)" charset="0"/>
              </a:rPr>
              <a:t>Enumeration </a:t>
            </a:r>
            <a:r>
              <a:rPr lang="en-GB" altLang="hu-HU" sz="2500" b="1">
                <a:latin typeface="Courier (CE)" charset="0"/>
              </a:rPr>
              <a:t>elements</a:t>
            </a:r>
            <a:r>
              <a:rPr lang="en-GB" altLang="hu-HU" sz="2500">
                <a:latin typeface="Courier (CE)" charset="0"/>
              </a:rPr>
              <a:t>()</a:t>
            </a:r>
          </a:p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500">
                <a:latin typeface="Courier (CE)" charset="0"/>
              </a:rPr>
              <a:t>int </a:t>
            </a:r>
            <a:r>
              <a:rPr lang="en-GB" altLang="hu-HU" sz="2500" b="1">
                <a:latin typeface="Courier (CE)" charset="0"/>
              </a:rPr>
              <a:t>size</a:t>
            </a:r>
            <a:r>
              <a:rPr lang="en-GB" altLang="hu-HU" sz="2500">
                <a:latin typeface="Courier (CE)" charset="0"/>
              </a:rPr>
              <a:t>()</a:t>
            </a:r>
          </a:p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500">
                <a:latin typeface="Courier (CE)" charset="0"/>
              </a:rPr>
              <a:t>void </a:t>
            </a:r>
            <a:r>
              <a:rPr lang="en-GB" altLang="hu-HU" sz="2500" b="1">
                <a:latin typeface="Courier (CE)" charset="0"/>
              </a:rPr>
              <a:t>clear</a:t>
            </a:r>
            <a:r>
              <a:rPr lang="en-GB" altLang="hu-HU" sz="2500">
                <a:latin typeface="Courier (CE)" charset="0"/>
              </a:rPr>
              <a:t>()</a:t>
            </a:r>
            <a:endParaRPr lang="en-GB" altLang="hu-HU" sz="2600">
              <a:latin typeface="Courier (CE)" charset="0"/>
            </a:endParaRPr>
          </a:p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altLang="hu-HU" sz="2600">
              <a:latin typeface="Courier (CE)" charset="0"/>
            </a:endParaRPr>
          </a:p>
          <a:p>
            <a:pPr marL="431800" indent="-323850" defTabSz="457200">
              <a:lnSpc>
                <a:spcPct val="8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3000"/>
              <a:t>Hatékony tárolás és keresés, a kulcsok </a:t>
            </a:r>
            <a:r>
              <a:rPr lang="en-GB" altLang="hu-HU" sz="2600">
                <a:latin typeface="Courier (CE)" charset="0"/>
              </a:rPr>
              <a:t>hashCode()</a:t>
            </a:r>
            <a:r>
              <a:rPr lang="en-GB" altLang="hu-HU" sz="3000"/>
              <a:t>-ja alapján</a:t>
            </a:r>
            <a:r>
              <a:rPr lang="en-GB" altLang="hu-HU"/>
              <a:t>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682625"/>
            <a:ext cx="7805738" cy="6477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Példa a Hashtable alkalmazására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798638"/>
            <a:ext cx="8272462" cy="329882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31800" indent="-323850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/>
              <a:t>Megszámoljuk, hogy a parancssori argumetumok közül melyik szó hányszor szerepel.</a:t>
            </a:r>
          </a:p>
          <a:p>
            <a:pPr marL="431800" indent="-323850" defTabSz="457200">
              <a:spcBef>
                <a:spcPts val="275"/>
              </a:spcBef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altLang="hu-HU" sz="2600">
              <a:latin typeface="Courier (CE)" charset="0"/>
            </a:endParaRPr>
          </a:p>
          <a:p>
            <a:pPr marL="431800" indent="-323850" defTabSz="457200">
              <a:spcBef>
                <a:spcPts val="275"/>
              </a:spcBef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600">
                <a:latin typeface="Courier (CE)" charset="0"/>
              </a:rPr>
              <a:t>java Hányszor elmegyek elmegyek messze megyek</a:t>
            </a:r>
          </a:p>
          <a:p>
            <a:pPr marL="431800" indent="-323850" defTabSz="457200">
              <a:spcBef>
                <a:spcPts val="275"/>
              </a:spcBef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altLang="hu-HU" sz="2600">
              <a:latin typeface="Courier (CE)" charset="0"/>
            </a:endParaRPr>
          </a:p>
          <a:p>
            <a:pPr marL="431800" indent="-323850" defTabSz="457200">
              <a:spcBef>
                <a:spcPts val="275"/>
              </a:spcBef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600">
                <a:latin typeface="Courier (CE)" charset="0"/>
              </a:rPr>
              <a:t>{messze=1, elmegyek=2, megyek=1}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body"/>
          </p:nvPr>
        </p:nvSpPr>
        <p:spPr>
          <a:xfrm>
            <a:off x="228600" y="152400"/>
            <a:ext cx="8667750" cy="643572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/>
          <a:p>
            <a:pPr marL="431800" indent="-323850" algn="l" defTabSz="457200">
              <a:spcBef>
                <a:spcPct val="200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hu-HU" sz="2200">
                <a:solidFill>
                  <a:schemeClr val="tx1"/>
                </a:solidFill>
                <a:latin typeface="Courier (CE)" charset="0"/>
              </a:rPr>
              <a:t>import java.util.*;</a:t>
            </a:r>
          </a:p>
          <a:p>
            <a:pPr marL="431800" indent="-323850" algn="l" defTabSz="457200">
              <a:spcBef>
                <a:spcPts val="275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hu-HU" sz="2200">
                <a:solidFill>
                  <a:schemeClr val="tx1"/>
                </a:solidFill>
                <a:latin typeface="Courier (CE)" charset="0"/>
              </a:rPr>
              <a:t>class Hányszor {</a:t>
            </a:r>
          </a:p>
          <a:p>
            <a:pPr marL="431800" indent="-323850" algn="l" defTabSz="457200">
              <a:spcBef>
                <a:spcPts val="275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hu-HU" sz="2200">
                <a:solidFill>
                  <a:schemeClr val="tx1"/>
                </a:solidFill>
                <a:latin typeface="Courier (CE)" charset="0"/>
              </a:rPr>
              <a:t>  public static void main(String[] args){</a:t>
            </a:r>
          </a:p>
          <a:p>
            <a:pPr marL="431800" indent="-323850" algn="l" defTabSz="457200">
              <a:spcBef>
                <a:spcPts val="275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hu-HU" sz="2200">
                <a:solidFill>
                  <a:schemeClr val="tx1"/>
                </a:solidFill>
                <a:latin typeface="Courier (CE)" charset="0"/>
              </a:rPr>
              <a:t>    Hashtable h = new Hashtable();</a:t>
            </a:r>
          </a:p>
          <a:p>
            <a:pPr marL="431800" indent="-323850" algn="l" defTabSz="457200">
              <a:spcBef>
                <a:spcPts val="275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hu-HU" sz="2200">
                <a:solidFill>
                  <a:schemeClr val="tx1"/>
                </a:solidFill>
                <a:latin typeface="Courier (CE)" charset="0"/>
              </a:rPr>
              <a:t>    for( int i=0; i&lt;args.length; i++ ){</a:t>
            </a:r>
          </a:p>
          <a:p>
            <a:pPr marL="431800" indent="-323850" algn="l" defTabSz="457200">
              <a:spcBef>
                <a:spcPts val="275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hu-HU" sz="2200">
                <a:solidFill>
                  <a:schemeClr val="tx1"/>
                </a:solidFill>
                <a:latin typeface="Courier (CE)" charset="0"/>
              </a:rPr>
              <a:t>      String kulcs = args[i];</a:t>
            </a:r>
          </a:p>
          <a:p>
            <a:pPr marL="431800" indent="-323850" algn="l" defTabSz="457200">
              <a:spcBef>
                <a:spcPts val="275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hu-HU" sz="2200">
                <a:solidFill>
                  <a:schemeClr val="tx1"/>
                </a:solidFill>
                <a:latin typeface="Courier (CE)" charset="0"/>
              </a:rPr>
              <a:t>      Integer hányszor;</a:t>
            </a:r>
          </a:p>
          <a:p>
            <a:pPr marL="431800" indent="-323850" algn="l" defTabSz="457200">
              <a:spcBef>
                <a:spcPts val="275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hu-HU" sz="2200">
                <a:solidFill>
                  <a:schemeClr val="tx1"/>
                </a:solidFill>
                <a:latin typeface="Courier (CE)" charset="0"/>
              </a:rPr>
              <a:t>      if( h.containsKey(kulcs) ){</a:t>
            </a:r>
          </a:p>
          <a:p>
            <a:pPr marL="431800" indent="-323850" algn="l" defTabSz="457200">
              <a:spcBef>
                <a:spcPts val="275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hu-HU" sz="2200">
                <a:solidFill>
                  <a:schemeClr val="tx1"/>
                </a:solidFill>
                <a:latin typeface="Courier (CE)" charset="0"/>
              </a:rPr>
              <a:t>          hányszor = (Integer) h.get(kulcs);</a:t>
            </a:r>
          </a:p>
          <a:p>
            <a:pPr marL="431800" indent="-323850" algn="l" defTabSz="457200">
              <a:spcBef>
                <a:spcPts val="275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hu-HU" sz="2200">
                <a:solidFill>
                  <a:schemeClr val="tx1"/>
                </a:solidFill>
                <a:latin typeface="Courier (CE)" charset="0"/>
              </a:rPr>
              <a:t>          int megEgy = hányszor.intValue() + 1;</a:t>
            </a:r>
          </a:p>
          <a:p>
            <a:pPr marL="431800" indent="-323850" algn="l" defTabSz="457200">
              <a:spcBef>
                <a:spcPts val="275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hu-HU" sz="2200">
                <a:solidFill>
                  <a:schemeClr val="tx1"/>
                </a:solidFill>
                <a:latin typeface="Courier (CE)" charset="0"/>
              </a:rPr>
              <a:t>          hányszor = new Integer(megEgy);</a:t>
            </a:r>
          </a:p>
          <a:p>
            <a:pPr marL="431800" indent="-323850" algn="l" defTabSz="457200">
              <a:spcBef>
                <a:spcPts val="275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hu-HU" sz="2200">
                <a:solidFill>
                  <a:schemeClr val="tx1"/>
                </a:solidFill>
                <a:latin typeface="Courier (CE)" charset="0"/>
              </a:rPr>
              <a:t>      } else</a:t>
            </a:r>
          </a:p>
          <a:p>
            <a:pPr marL="431800" indent="-323850" algn="l" defTabSz="457200">
              <a:spcBef>
                <a:spcPts val="275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hu-HU" sz="2200">
                <a:solidFill>
                  <a:schemeClr val="tx1"/>
                </a:solidFill>
                <a:latin typeface="Courier (CE)" charset="0"/>
              </a:rPr>
              <a:t>          hányszor = new Integer(1);</a:t>
            </a:r>
          </a:p>
          <a:p>
            <a:pPr marL="431800" indent="-323850" algn="l" defTabSz="457200">
              <a:spcBef>
                <a:spcPts val="275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hu-HU" sz="2200">
                <a:solidFill>
                  <a:schemeClr val="tx1"/>
                </a:solidFill>
                <a:latin typeface="Courier (CE)" charset="0"/>
              </a:rPr>
              <a:t>      h.put( kulcs, hányszor );</a:t>
            </a:r>
          </a:p>
          <a:p>
            <a:pPr marL="431800" indent="-323850" algn="l" defTabSz="457200">
              <a:spcBef>
                <a:spcPts val="275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hu-HU" sz="2200">
                <a:solidFill>
                  <a:schemeClr val="tx1"/>
                </a:solidFill>
                <a:latin typeface="Courier (CE)" charset="0"/>
              </a:rPr>
              <a:t>    }</a:t>
            </a:r>
          </a:p>
          <a:p>
            <a:pPr marL="431800" indent="-323850" algn="l" defTabSz="457200">
              <a:spcBef>
                <a:spcPts val="275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hu-HU" sz="2200">
                <a:solidFill>
                  <a:schemeClr val="tx1"/>
                </a:solidFill>
                <a:latin typeface="Courier (CE)" charset="0"/>
              </a:rPr>
              <a:t>    System.out.println(h);</a:t>
            </a:r>
          </a:p>
          <a:p>
            <a:pPr marL="431800" indent="-323850" algn="l" defTabSz="457200">
              <a:spcBef>
                <a:spcPts val="275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hu-HU" sz="2200">
                <a:solidFill>
                  <a:schemeClr val="tx1"/>
                </a:solidFill>
                <a:latin typeface="Courier (CE)" charset="0"/>
              </a:rPr>
              <a:t>  }</a:t>
            </a:r>
          </a:p>
          <a:p>
            <a:pPr marL="431800" indent="-323850" algn="l" defTabSz="457200">
              <a:spcBef>
                <a:spcPts val="275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hu-HU" sz="2200">
                <a:solidFill>
                  <a:schemeClr val="tx1"/>
                </a:solidFill>
                <a:latin typeface="Courier (CE)" charset="0"/>
              </a:rPr>
              <a:t>}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152400"/>
            <a:ext cx="7807325" cy="1144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Feladat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69950"/>
            <a:ext cx="8839200" cy="59880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31800" indent="-323850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800"/>
              <a:t>A parancssori argumentumokban számokat adunk át a programunknak. Minden előforduló számhoz tároljuk el, hogy hányadik parancssori argumentum. Ha többször is előfordul a szám, akkor az összes előfordulásának sorszámát el kell tárolni. Ez alapján a nyilvántartás alapján a programunk írja ki a képernyőre, hogy melyik szám hányadik pozíciókon fordult elő.</a:t>
            </a:r>
            <a:endParaRPr lang="en-GB" altLang="hu-HU"/>
          </a:p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400">
                <a:latin typeface="Courier (CE)" charset="0"/>
              </a:rPr>
              <a:t>java Kigyűjt 11 32 1 32 5 11 32</a:t>
            </a:r>
          </a:p>
          <a:p>
            <a:pPr marL="431800" indent="-323850" defTabSz="457200">
              <a:spcBef>
                <a:spcPts val="275"/>
              </a:spcBef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altLang="hu-HU" sz="2400">
              <a:latin typeface="Courier (CE)" charset="0"/>
            </a:endParaRPr>
          </a:p>
          <a:p>
            <a:pPr marL="431800" indent="-323850" defTabSz="457200">
              <a:spcBef>
                <a:spcPts val="275"/>
              </a:spcBef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400">
                <a:latin typeface="Courier (CE)" charset="0"/>
              </a:rPr>
              <a:t>32: 1 3 6 </a:t>
            </a:r>
          </a:p>
          <a:p>
            <a:pPr marL="431800" indent="-323850" defTabSz="457200">
              <a:spcBef>
                <a:spcPts val="275"/>
              </a:spcBef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400">
                <a:latin typeface="Courier (CE)" charset="0"/>
              </a:rPr>
              <a:t>5: 4 </a:t>
            </a:r>
          </a:p>
          <a:p>
            <a:pPr marL="431800" indent="-323850" defTabSz="457200">
              <a:spcBef>
                <a:spcPts val="275"/>
              </a:spcBef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400">
                <a:latin typeface="Courier (CE)" charset="0"/>
              </a:rPr>
              <a:t>1: 2 </a:t>
            </a:r>
          </a:p>
          <a:p>
            <a:pPr marL="431800" indent="-323850" defTabSz="457200">
              <a:spcBef>
                <a:spcPts val="275"/>
              </a:spcBef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400">
                <a:latin typeface="Courier (CE)" charset="0"/>
              </a:rPr>
              <a:t>11: 0 5 </a:t>
            </a:r>
          </a:p>
          <a:p>
            <a:pPr marL="431800" indent="-323850" defTabSz="457200">
              <a:spcBef>
                <a:spcPts val="275"/>
              </a:spcBef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400">
                <a:latin typeface="Courier (CE)" charset="0"/>
              </a:rPr>
              <a:t>{32=[1, 3, 6], 5=[4], 1=[2], 11=[0, 5]}</a:t>
            </a:r>
            <a:endParaRPr lang="en-GB" altLang="hu-HU" sz="2600">
              <a:latin typeface="Courier (CE)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2"/>
          <p:cNvSpPr txBox="1">
            <a:spLocks noChangeArrowheads="1"/>
          </p:cNvSpPr>
          <p:nvPr/>
        </p:nvSpPr>
        <p:spPr bwMode="auto">
          <a:xfrm>
            <a:off x="228600" y="228600"/>
            <a:ext cx="8637588" cy="669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41000"/>
              <a:buFont typeface="StarBats" pitchFamily="2" charset="2"/>
              <a:buNone/>
            </a:pPr>
            <a:r>
              <a:rPr lang="en-GB" altLang="hu-HU" sz="2200">
                <a:latin typeface="Courier (CE)" charset="0"/>
              </a:rPr>
              <a:t>import java.util.*;</a:t>
            </a:r>
          </a:p>
          <a:p>
            <a:pPr>
              <a:buClr>
                <a:srgbClr val="000000"/>
              </a:buClr>
              <a:buSzPct val="41000"/>
              <a:buFont typeface="StarBats" pitchFamily="2" charset="2"/>
              <a:buNone/>
            </a:pPr>
            <a:r>
              <a:rPr lang="en-GB" altLang="hu-HU" sz="2200">
                <a:latin typeface="Courier (CE)" charset="0"/>
              </a:rPr>
              <a:t>class Kigyűjt {</a:t>
            </a:r>
          </a:p>
          <a:p>
            <a:pPr>
              <a:buClr>
                <a:srgbClr val="000000"/>
              </a:buClr>
              <a:buSzPct val="41000"/>
              <a:buFont typeface="StarBats" pitchFamily="2" charset="2"/>
              <a:buNone/>
            </a:pPr>
            <a:endParaRPr lang="en-GB" altLang="hu-HU" sz="2200">
              <a:latin typeface="Courier (CE)" charset="0"/>
            </a:endParaRPr>
          </a:p>
          <a:p>
            <a:pPr>
              <a:buClr>
                <a:srgbClr val="000000"/>
              </a:buClr>
              <a:buSzPct val="41000"/>
              <a:buFont typeface="StarBats" pitchFamily="2" charset="2"/>
              <a:buNone/>
            </a:pPr>
            <a:r>
              <a:rPr lang="en-GB" altLang="hu-HU" sz="2200">
                <a:latin typeface="Courier (CE)" charset="0"/>
              </a:rPr>
              <a:t>  public static void main(String[] args){</a:t>
            </a:r>
          </a:p>
          <a:p>
            <a:pPr>
              <a:buClr>
                <a:srgbClr val="000000"/>
              </a:buClr>
              <a:buSzPct val="41000"/>
              <a:buFont typeface="StarBats" pitchFamily="2" charset="2"/>
              <a:buNone/>
            </a:pPr>
            <a:r>
              <a:rPr lang="en-GB" altLang="hu-HU" sz="2200">
                <a:latin typeface="Courier (CE)" charset="0"/>
              </a:rPr>
              <a:t>    Hashtable h = new Hashtable();</a:t>
            </a:r>
          </a:p>
          <a:p>
            <a:pPr>
              <a:buClr>
                <a:srgbClr val="000000"/>
              </a:buClr>
              <a:buSzPct val="41000"/>
              <a:buFont typeface="StarBats" pitchFamily="2" charset="2"/>
              <a:buNone/>
            </a:pPr>
            <a:r>
              <a:rPr lang="en-GB" altLang="hu-HU" sz="2200">
                <a:latin typeface="Courier (CE)" charset="0"/>
              </a:rPr>
              <a:t>    for( int i=0; i&lt;args.length; i++ )</a:t>
            </a:r>
          </a:p>
          <a:p>
            <a:pPr>
              <a:buClr>
                <a:srgbClr val="000000"/>
              </a:buClr>
              <a:buSzPct val="41000"/>
              <a:buFont typeface="StarBats" pitchFamily="2" charset="2"/>
              <a:buNone/>
            </a:pPr>
            <a:r>
              <a:rPr lang="en-GB" altLang="hu-HU" sz="2200">
                <a:latin typeface="Courier (CE)" charset="0"/>
              </a:rPr>
              <a:t>      betesz( h,</a:t>
            </a:r>
          </a:p>
          <a:p>
            <a:pPr>
              <a:buClr>
                <a:srgbClr val="000000"/>
              </a:buClr>
              <a:buSzPct val="41000"/>
              <a:buFont typeface="StarBats" pitchFamily="2" charset="2"/>
              <a:buNone/>
            </a:pPr>
            <a:r>
              <a:rPr lang="en-GB" altLang="hu-HU" sz="2200">
                <a:latin typeface="Courier (CE)" charset="0"/>
              </a:rPr>
              <a:t>              new Integer(i),</a:t>
            </a:r>
          </a:p>
          <a:p>
            <a:pPr>
              <a:buClr>
                <a:srgbClr val="000000"/>
              </a:buClr>
              <a:buSzPct val="41000"/>
              <a:buFont typeface="StarBats" pitchFamily="2" charset="2"/>
              <a:buNone/>
            </a:pPr>
            <a:r>
              <a:rPr lang="en-GB" altLang="hu-HU" sz="2200">
                <a:latin typeface="Courier (CE)" charset="0"/>
              </a:rPr>
              <a:t>              new Integer(args[i]) );</a:t>
            </a:r>
          </a:p>
          <a:p>
            <a:pPr>
              <a:buClr>
                <a:srgbClr val="000000"/>
              </a:buClr>
              <a:buSzPct val="41000"/>
              <a:buFont typeface="StarBats" pitchFamily="2" charset="2"/>
              <a:buNone/>
            </a:pPr>
            <a:r>
              <a:rPr lang="en-GB" altLang="hu-HU" sz="2200">
                <a:latin typeface="Courier (CE)" charset="0"/>
              </a:rPr>
              <a:t>    kiír(h);</a:t>
            </a:r>
          </a:p>
          <a:p>
            <a:pPr>
              <a:buClr>
                <a:srgbClr val="000000"/>
              </a:buClr>
              <a:buSzPct val="41000"/>
              <a:buFont typeface="StarBats" pitchFamily="2" charset="2"/>
              <a:buNone/>
            </a:pPr>
            <a:r>
              <a:rPr lang="en-GB" altLang="hu-HU" sz="2200">
                <a:latin typeface="Courier (CE)" charset="0"/>
              </a:rPr>
              <a:t>    // System.out.println(h);</a:t>
            </a:r>
          </a:p>
          <a:p>
            <a:pPr>
              <a:buClr>
                <a:srgbClr val="000000"/>
              </a:buClr>
              <a:buSzPct val="41000"/>
              <a:buFont typeface="StarBats" pitchFamily="2" charset="2"/>
              <a:buNone/>
            </a:pPr>
            <a:r>
              <a:rPr lang="en-GB" altLang="hu-HU" sz="2200">
                <a:latin typeface="Courier (CE)" charset="0"/>
              </a:rPr>
              <a:t>  }</a:t>
            </a:r>
          </a:p>
          <a:p>
            <a:pPr>
              <a:buClr>
                <a:srgbClr val="000000"/>
              </a:buClr>
              <a:buSzPct val="41000"/>
              <a:buFont typeface="StarBats" pitchFamily="2" charset="2"/>
              <a:buNone/>
            </a:pPr>
            <a:endParaRPr lang="en-GB" altLang="hu-HU" sz="2200">
              <a:latin typeface="Courier (CE)" charset="0"/>
            </a:endParaRPr>
          </a:p>
          <a:p>
            <a:pPr>
              <a:buClr>
                <a:srgbClr val="000000"/>
              </a:buClr>
              <a:buSzPct val="41000"/>
              <a:buFont typeface="StarBats" pitchFamily="2" charset="2"/>
              <a:buNone/>
            </a:pPr>
            <a:r>
              <a:rPr lang="en-GB" altLang="hu-HU" sz="2200">
                <a:latin typeface="Courier (CE)" charset="0"/>
              </a:rPr>
              <a:t>  public static void betesz( Hashtable h,</a:t>
            </a:r>
          </a:p>
          <a:p>
            <a:pPr>
              <a:buClr>
                <a:srgbClr val="000000"/>
              </a:buClr>
              <a:buSzPct val="41000"/>
              <a:buFont typeface="StarBats" pitchFamily="2" charset="2"/>
              <a:buNone/>
            </a:pPr>
            <a:r>
              <a:rPr lang="en-GB" altLang="hu-HU" sz="2200">
                <a:latin typeface="Courier (CE)" charset="0"/>
              </a:rPr>
              <a:t>                             Integer poz,</a:t>
            </a:r>
          </a:p>
          <a:p>
            <a:pPr>
              <a:buClr>
                <a:srgbClr val="000000"/>
              </a:buClr>
              <a:buSzPct val="41000"/>
              <a:buFont typeface="StarBats" pitchFamily="2" charset="2"/>
              <a:buNone/>
            </a:pPr>
            <a:r>
              <a:rPr lang="en-GB" altLang="hu-HU" sz="2200">
                <a:latin typeface="Courier (CE)" charset="0"/>
              </a:rPr>
              <a:t>                             Integer szám ){...}</a:t>
            </a:r>
          </a:p>
          <a:p>
            <a:pPr>
              <a:buClr>
                <a:srgbClr val="000000"/>
              </a:buClr>
              <a:buSzPct val="41000"/>
              <a:buFont typeface="StarBats" pitchFamily="2" charset="2"/>
              <a:buNone/>
            </a:pPr>
            <a:endParaRPr lang="en-GB" altLang="hu-HU" sz="2200">
              <a:latin typeface="Courier (CE)" charset="0"/>
            </a:endParaRPr>
          </a:p>
          <a:p>
            <a:pPr>
              <a:buClr>
                <a:srgbClr val="000000"/>
              </a:buClr>
              <a:buSzPct val="41000"/>
              <a:buFont typeface="StarBats" pitchFamily="2" charset="2"/>
              <a:buNone/>
            </a:pPr>
            <a:r>
              <a:rPr lang="en-GB" altLang="hu-HU" sz="2200">
                <a:latin typeface="Courier (CE)" charset="0"/>
              </a:rPr>
              <a:t>  public static void kiír( Hashtable h ){...}</a:t>
            </a:r>
          </a:p>
          <a:p>
            <a:pPr>
              <a:buClr>
                <a:srgbClr val="000000"/>
              </a:buClr>
              <a:buSzPct val="41000"/>
              <a:buFont typeface="StarBats" pitchFamily="2" charset="2"/>
              <a:buNone/>
            </a:pPr>
            <a:r>
              <a:rPr lang="en-GB" altLang="hu-HU" sz="2200">
                <a:latin typeface="Courier (CE)" charset="0"/>
              </a:rPr>
              <a:t>}</a:t>
            </a:r>
          </a:p>
          <a:p>
            <a:pPr>
              <a:buClr>
                <a:srgbClr val="000000"/>
              </a:buClr>
              <a:buSzPct val="41000"/>
              <a:buFont typeface="StarBats" pitchFamily="2" charset="2"/>
              <a:buNone/>
            </a:pPr>
            <a:endParaRPr lang="en-GB" altLang="hu-HU" sz="2200">
              <a:latin typeface="Courier (CE)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1026"/>
          <p:cNvSpPr txBox="1">
            <a:spLocks noChangeArrowheads="1"/>
          </p:cNvSpPr>
          <p:nvPr/>
        </p:nvSpPr>
        <p:spPr bwMode="auto">
          <a:xfrm>
            <a:off x="523875" y="425450"/>
            <a:ext cx="8115300" cy="510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41000"/>
              <a:buFont typeface="StarBats" pitchFamily="2" charset="2"/>
              <a:buNone/>
            </a:pPr>
            <a:endParaRPr lang="en-GB" altLang="hu-HU">
              <a:latin typeface="Courier (CE)" charset="0"/>
            </a:endParaRPr>
          </a:p>
          <a:p>
            <a:pPr>
              <a:buClr>
                <a:srgbClr val="000000"/>
              </a:buClr>
              <a:buSzPct val="41000"/>
              <a:buFont typeface="StarBats" pitchFamily="2" charset="2"/>
              <a:buNone/>
            </a:pPr>
            <a:r>
              <a:rPr lang="en-GB" altLang="hu-HU">
                <a:latin typeface="Courier (CE)" charset="0"/>
              </a:rPr>
              <a:t>public static void betesz( Hashtable h,</a:t>
            </a:r>
          </a:p>
          <a:p>
            <a:pPr>
              <a:buClr>
                <a:srgbClr val="000000"/>
              </a:buClr>
              <a:buSzPct val="41000"/>
              <a:buFont typeface="StarBats" pitchFamily="2" charset="2"/>
              <a:buNone/>
            </a:pPr>
            <a:r>
              <a:rPr lang="en-GB" altLang="hu-HU">
                <a:latin typeface="Courier (CE)" charset="0"/>
              </a:rPr>
              <a:t>                           Integer poz,</a:t>
            </a:r>
          </a:p>
          <a:p>
            <a:pPr>
              <a:buClr>
                <a:srgbClr val="000000"/>
              </a:buClr>
              <a:buSzPct val="41000"/>
              <a:buFont typeface="StarBats" pitchFamily="2" charset="2"/>
              <a:buNone/>
            </a:pPr>
            <a:r>
              <a:rPr lang="en-GB" altLang="hu-HU">
                <a:latin typeface="Courier (CE)" charset="0"/>
              </a:rPr>
              <a:t>                           Integer szám ){</a:t>
            </a:r>
          </a:p>
          <a:p>
            <a:pPr>
              <a:buClr>
                <a:srgbClr val="000000"/>
              </a:buClr>
              <a:buSzPct val="41000"/>
              <a:buFont typeface="StarBats" pitchFamily="2" charset="2"/>
              <a:buNone/>
            </a:pPr>
            <a:endParaRPr lang="en-GB" altLang="hu-HU">
              <a:latin typeface="Courier (CE)" charset="0"/>
            </a:endParaRPr>
          </a:p>
          <a:p>
            <a:pPr>
              <a:buClr>
                <a:srgbClr val="000000"/>
              </a:buClr>
              <a:buSzPct val="41000"/>
              <a:buFont typeface="StarBats" pitchFamily="2" charset="2"/>
              <a:buNone/>
            </a:pPr>
            <a:r>
              <a:rPr lang="en-GB" altLang="hu-HU">
                <a:latin typeface="Courier (CE)" charset="0"/>
              </a:rPr>
              <a:t>    Vector v;</a:t>
            </a:r>
          </a:p>
          <a:p>
            <a:pPr>
              <a:buClr>
                <a:srgbClr val="000000"/>
              </a:buClr>
              <a:buSzPct val="41000"/>
              <a:buFont typeface="StarBats" pitchFamily="2" charset="2"/>
              <a:buNone/>
            </a:pPr>
            <a:r>
              <a:rPr lang="en-GB" altLang="hu-HU">
                <a:latin typeface="Courier (CE)" charset="0"/>
              </a:rPr>
              <a:t>    if( h.containsKey(szám) )</a:t>
            </a:r>
          </a:p>
          <a:p>
            <a:pPr>
              <a:buClr>
                <a:srgbClr val="000000"/>
              </a:buClr>
              <a:buSzPct val="41000"/>
              <a:buFont typeface="StarBats" pitchFamily="2" charset="2"/>
              <a:buNone/>
            </a:pPr>
            <a:r>
              <a:rPr lang="en-GB" altLang="hu-HU">
                <a:latin typeface="Courier (CE)" charset="0"/>
              </a:rPr>
              <a:t>       v = (Vector) h.get(szám);</a:t>
            </a:r>
          </a:p>
          <a:p>
            <a:pPr>
              <a:buClr>
                <a:srgbClr val="000000"/>
              </a:buClr>
              <a:buSzPct val="41000"/>
              <a:buFont typeface="StarBats" pitchFamily="2" charset="2"/>
              <a:buNone/>
            </a:pPr>
            <a:r>
              <a:rPr lang="en-GB" altLang="hu-HU">
                <a:latin typeface="Courier (CE)" charset="0"/>
              </a:rPr>
              <a:t>    else</a:t>
            </a:r>
          </a:p>
          <a:p>
            <a:pPr>
              <a:buClr>
                <a:srgbClr val="000000"/>
              </a:buClr>
              <a:buSzPct val="41000"/>
              <a:buFont typeface="StarBats" pitchFamily="2" charset="2"/>
              <a:buNone/>
            </a:pPr>
            <a:r>
              <a:rPr lang="en-GB" altLang="hu-HU">
                <a:latin typeface="Courier (CE)" charset="0"/>
              </a:rPr>
              <a:t>       v = new Vector();</a:t>
            </a:r>
          </a:p>
          <a:p>
            <a:pPr>
              <a:buClr>
                <a:srgbClr val="000000"/>
              </a:buClr>
              <a:buSzPct val="41000"/>
              <a:buFont typeface="StarBats" pitchFamily="2" charset="2"/>
              <a:buNone/>
            </a:pPr>
            <a:r>
              <a:rPr lang="en-GB" altLang="hu-HU">
                <a:latin typeface="Courier (CE)" charset="0"/>
              </a:rPr>
              <a:t>    v.add(poz);</a:t>
            </a:r>
          </a:p>
          <a:p>
            <a:pPr>
              <a:buClr>
                <a:srgbClr val="000000"/>
              </a:buClr>
              <a:buSzPct val="41000"/>
              <a:buFont typeface="StarBats" pitchFamily="2" charset="2"/>
              <a:buNone/>
            </a:pPr>
            <a:r>
              <a:rPr lang="en-GB" altLang="hu-HU">
                <a:latin typeface="Courier (CE)" charset="0"/>
              </a:rPr>
              <a:t>    h.put( szám, v );</a:t>
            </a:r>
          </a:p>
          <a:p>
            <a:pPr>
              <a:buClr>
                <a:srgbClr val="000000"/>
              </a:buClr>
              <a:buSzPct val="41000"/>
              <a:buFont typeface="StarBats" pitchFamily="2" charset="2"/>
              <a:buNone/>
            </a:pPr>
            <a:endParaRPr lang="en-GB" altLang="hu-HU">
              <a:latin typeface="Courier (CE)" charset="0"/>
            </a:endParaRPr>
          </a:p>
          <a:p>
            <a:pPr>
              <a:buClr>
                <a:srgbClr val="000000"/>
              </a:buClr>
              <a:buSzPct val="41000"/>
              <a:buFont typeface="StarBats" pitchFamily="2" charset="2"/>
              <a:buNone/>
            </a:pPr>
            <a:r>
              <a:rPr lang="en-GB" altLang="hu-HU">
                <a:latin typeface="Courier (CE)" charset="0"/>
              </a:rPr>
              <a:t>}</a:t>
            </a:r>
          </a:p>
          <a:p>
            <a:pPr>
              <a:buClr>
                <a:srgbClr val="000000"/>
              </a:buClr>
              <a:buSzPct val="41000"/>
              <a:buFont typeface="StarBats" pitchFamily="2" charset="2"/>
              <a:buNone/>
            </a:pPr>
            <a:endParaRPr lang="en-GB" altLang="hu-HU">
              <a:latin typeface="Courier (CE)" charset="0"/>
            </a:endParaRPr>
          </a:p>
          <a:p>
            <a:pPr>
              <a:buClr>
                <a:srgbClr val="000000"/>
              </a:buClr>
              <a:buSzPct val="41000"/>
              <a:buFont typeface="StarBats" pitchFamily="2" charset="2"/>
              <a:buNone/>
            </a:pPr>
            <a:endParaRPr lang="en-GB" altLang="hu-HU">
              <a:latin typeface="Courier (CE)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533400" y="990600"/>
            <a:ext cx="8115300" cy="547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41000"/>
              <a:buFont typeface="StarBats" pitchFamily="2" charset="2"/>
              <a:buNone/>
            </a:pPr>
            <a:r>
              <a:rPr lang="en-GB" altLang="hu-HU">
                <a:latin typeface="Courier (CE)" charset="0"/>
              </a:rPr>
              <a:t>public static void kiír( Hashtable h ){</a:t>
            </a:r>
          </a:p>
          <a:p>
            <a:pPr>
              <a:buClr>
                <a:srgbClr val="000000"/>
              </a:buClr>
              <a:buSzPct val="41000"/>
              <a:buFont typeface="StarBats" pitchFamily="2" charset="2"/>
              <a:buNone/>
            </a:pPr>
            <a:r>
              <a:rPr lang="en-GB" altLang="hu-HU">
                <a:latin typeface="Courier (CE)" charset="0"/>
              </a:rPr>
              <a:t>    Enumeration számok = h.keys();</a:t>
            </a:r>
          </a:p>
          <a:p>
            <a:pPr>
              <a:buClr>
                <a:srgbClr val="000000"/>
              </a:buClr>
              <a:buSzPct val="41000"/>
              <a:buFont typeface="StarBats" pitchFamily="2" charset="2"/>
              <a:buNone/>
            </a:pPr>
            <a:r>
              <a:rPr lang="en-GB" altLang="hu-HU">
                <a:latin typeface="Courier (CE)" charset="0"/>
              </a:rPr>
              <a:t>    while( számok.hasMoreElements() ){</a:t>
            </a:r>
          </a:p>
          <a:p>
            <a:pPr>
              <a:buClr>
                <a:srgbClr val="000000"/>
              </a:buClr>
              <a:buSzPct val="41000"/>
              <a:buFont typeface="StarBats" pitchFamily="2" charset="2"/>
              <a:buNone/>
            </a:pPr>
            <a:r>
              <a:rPr lang="en-GB" altLang="hu-HU">
                <a:latin typeface="Courier (CE)" charset="0"/>
              </a:rPr>
              <a:t>      Integer szám = (Integer)</a:t>
            </a:r>
          </a:p>
          <a:p>
            <a:pPr>
              <a:buClr>
                <a:srgbClr val="000000"/>
              </a:buClr>
              <a:buSzPct val="41000"/>
              <a:buFont typeface="StarBats" pitchFamily="2" charset="2"/>
              <a:buNone/>
            </a:pPr>
            <a:r>
              <a:rPr lang="en-GB" altLang="hu-HU">
                <a:latin typeface="Courier (CE)" charset="0"/>
              </a:rPr>
              <a:t>                     számok.nextElement();</a:t>
            </a:r>
          </a:p>
          <a:p>
            <a:pPr>
              <a:buClr>
                <a:srgbClr val="000000"/>
              </a:buClr>
              <a:buSzPct val="41000"/>
              <a:buFont typeface="StarBats" pitchFamily="2" charset="2"/>
              <a:buNone/>
            </a:pPr>
            <a:r>
              <a:rPr lang="en-GB" altLang="hu-HU">
                <a:latin typeface="Courier (CE)" charset="0"/>
              </a:rPr>
              <a:t>      System.out.print(szám + ": ");</a:t>
            </a:r>
          </a:p>
          <a:p>
            <a:pPr>
              <a:buClr>
                <a:srgbClr val="000000"/>
              </a:buClr>
              <a:buSzPct val="41000"/>
              <a:buFont typeface="StarBats" pitchFamily="2" charset="2"/>
              <a:buNone/>
            </a:pPr>
            <a:r>
              <a:rPr lang="en-GB" altLang="hu-HU">
                <a:latin typeface="Courier (CE)" charset="0"/>
              </a:rPr>
              <a:t>      Vector v = (Vector) h.get(szám);</a:t>
            </a:r>
          </a:p>
          <a:p>
            <a:pPr>
              <a:buClr>
                <a:srgbClr val="000000"/>
              </a:buClr>
              <a:buSzPct val="41000"/>
              <a:buFont typeface="StarBats" pitchFamily="2" charset="2"/>
              <a:buNone/>
            </a:pPr>
            <a:r>
              <a:rPr lang="en-GB" altLang="hu-HU">
                <a:latin typeface="Courier (CE)" charset="0"/>
              </a:rPr>
              <a:t>      Enumeration pozíciók = v.elements();</a:t>
            </a:r>
          </a:p>
          <a:p>
            <a:pPr>
              <a:buClr>
                <a:srgbClr val="000000"/>
              </a:buClr>
              <a:buSzPct val="41000"/>
              <a:buFont typeface="StarBats" pitchFamily="2" charset="2"/>
              <a:buNone/>
            </a:pPr>
            <a:r>
              <a:rPr lang="en-GB" altLang="hu-HU">
                <a:latin typeface="Courier (CE)" charset="0"/>
              </a:rPr>
              <a:t>      while( pozíciók.hasMoreElements() )</a:t>
            </a:r>
          </a:p>
          <a:p>
            <a:pPr>
              <a:buClr>
                <a:srgbClr val="000000"/>
              </a:buClr>
              <a:buSzPct val="41000"/>
              <a:buFont typeface="StarBats" pitchFamily="2" charset="2"/>
              <a:buNone/>
            </a:pPr>
            <a:r>
              <a:rPr lang="en-GB" altLang="hu-HU">
                <a:latin typeface="Courier (CE)" charset="0"/>
              </a:rPr>
              <a:t>        System.out.print(</a:t>
            </a:r>
          </a:p>
          <a:p>
            <a:pPr>
              <a:buClr>
                <a:srgbClr val="000000"/>
              </a:buClr>
              <a:buSzPct val="41000"/>
              <a:buFont typeface="StarBats" pitchFamily="2" charset="2"/>
              <a:buNone/>
            </a:pPr>
            <a:r>
              <a:rPr lang="en-GB" altLang="hu-HU">
                <a:latin typeface="Courier (CE)" charset="0"/>
              </a:rPr>
              <a:t>            pozíciók.nextElement() + " "</a:t>
            </a:r>
          </a:p>
          <a:p>
            <a:pPr>
              <a:buClr>
                <a:srgbClr val="000000"/>
              </a:buClr>
              <a:buSzPct val="41000"/>
              <a:buFont typeface="StarBats" pitchFamily="2" charset="2"/>
              <a:buNone/>
            </a:pPr>
            <a:r>
              <a:rPr lang="en-GB" altLang="hu-HU">
                <a:latin typeface="Courier (CE)" charset="0"/>
              </a:rPr>
              <a:t>        );</a:t>
            </a:r>
          </a:p>
          <a:p>
            <a:pPr>
              <a:buClr>
                <a:srgbClr val="000000"/>
              </a:buClr>
              <a:buSzPct val="41000"/>
              <a:buFont typeface="StarBats" pitchFamily="2" charset="2"/>
              <a:buNone/>
            </a:pPr>
            <a:r>
              <a:rPr lang="en-GB" altLang="hu-HU">
                <a:latin typeface="Courier (CE)" charset="0"/>
              </a:rPr>
              <a:t>      System.out.println();</a:t>
            </a:r>
          </a:p>
          <a:p>
            <a:pPr>
              <a:buClr>
                <a:srgbClr val="000000"/>
              </a:buClr>
              <a:buSzPct val="41000"/>
              <a:buFont typeface="StarBats" pitchFamily="2" charset="2"/>
              <a:buNone/>
            </a:pPr>
            <a:r>
              <a:rPr lang="en-GB" altLang="hu-HU">
                <a:latin typeface="Courier (CE)" charset="0"/>
              </a:rPr>
              <a:t>    }</a:t>
            </a:r>
          </a:p>
          <a:p>
            <a:pPr>
              <a:buClr>
                <a:srgbClr val="000000"/>
              </a:buClr>
              <a:buSzPct val="41000"/>
              <a:buFont typeface="StarBats" pitchFamily="2" charset="2"/>
              <a:buNone/>
            </a:pPr>
            <a:r>
              <a:rPr lang="en-GB" altLang="hu-HU">
                <a:latin typeface="Courier (CE)" charset="0"/>
              </a:rPr>
              <a:t>}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14363" y="187325"/>
            <a:ext cx="7807325" cy="91757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A Gyűjtemény Keretrendszer</a:t>
            </a:r>
          </a:p>
        </p:txBody>
      </p:sp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1828800" y="3048000"/>
            <a:ext cx="2036763" cy="50323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28675">
              <a:tabLst>
                <a:tab pos="657225" algn="l"/>
                <a:tab pos="13128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8675" defTabSz="828675">
              <a:tabLst>
                <a:tab pos="657225" algn="l"/>
                <a:tab pos="13128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28675">
              <a:tabLst>
                <a:tab pos="657225" algn="l"/>
                <a:tab pos="13128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28675">
              <a:tabLst>
                <a:tab pos="657225" algn="l"/>
                <a:tab pos="13128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30000"/>
              <a:buFont typeface="StarBats" pitchFamily="2" charset="2"/>
              <a:buNone/>
            </a:pPr>
            <a:r>
              <a:rPr lang="en-GB" altLang="hu-HU" sz="3300">
                <a:latin typeface="Times New Roman (CE)" charset="0"/>
              </a:rPr>
              <a:t> </a:t>
            </a:r>
            <a:r>
              <a:rPr lang="en-GB" altLang="hu-HU" sz="3300"/>
              <a:t>Collection </a:t>
            </a:r>
          </a:p>
        </p:txBody>
      </p:sp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6019800" y="4495800"/>
            <a:ext cx="1966913" cy="50323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28675">
              <a:tabLst>
                <a:tab pos="657225" algn="l"/>
                <a:tab pos="13128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8675" defTabSz="828675">
              <a:tabLst>
                <a:tab pos="657225" algn="l"/>
                <a:tab pos="13128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28675">
              <a:tabLst>
                <a:tab pos="657225" algn="l"/>
                <a:tab pos="13128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28675">
              <a:tabLst>
                <a:tab pos="657225" algn="l"/>
                <a:tab pos="13128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30000"/>
              <a:buFont typeface="StarBats" pitchFamily="2" charset="2"/>
              <a:buNone/>
            </a:pPr>
            <a:r>
              <a:rPr lang="en-GB" altLang="hu-HU" sz="3300"/>
              <a:t>SortedMap </a:t>
            </a:r>
            <a:endParaRPr lang="en-GB" altLang="hu-HU" sz="3300">
              <a:latin typeface="Times New Roman (CE)" charset="0"/>
            </a:endParaRPr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6553200" y="2971800"/>
            <a:ext cx="873125" cy="50323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>
              <a:tabLst>
                <a:tab pos="657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28675">
              <a:tabLst>
                <a:tab pos="657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8675" defTabSz="828675">
              <a:tabLst>
                <a:tab pos="657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28675">
              <a:tabLst>
                <a:tab pos="657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28675">
              <a:tabLst>
                <a:tab pos="657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30000"/>
              <a:buFont typeface="StarBats" pitchFamily="2" charset="2"/>
              <a:buNone/>
            </a:pPr>
            <a:r>
              <a:rPr lang="en-GB" altLang="hu-HU" sz="3300"/>
              <a:t>Map </a:t>
            </a:r>
          </a:p>
        </p:txBody>
      </p:sp>
      <p:sp>
        <p:nvSpPr>
          <p:cNvPr id="97286" name="Text Box 6"/>
          <p:cNvSpPr txBox="1">
            <a:spLocks noChangeArrowheads="1"/>
          </p:cNvSpPr>
          <p:nvPr/>
        </p:nvSpPr>
        <p:spPr bwMode="auto">
          <a:xfrm>
            <a:off x="3540125" y="4656138"/>
            <a:ext cx="1155700" cy="503237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>
              <a:tabLst>
                <a:tab pos="657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28675">
              <a:tabLst>
                <a:tab pos="657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8675" defTabSz="828675">
              <a:tabLst>
                <a:tab pos="657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28675">
              <a:tabLst>
                <a:tab pos="657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28675">
              <a:tabLst>
                <a:tab pos="657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30000"/>
              <a:buFont typeface="StarBats" pitchFamily="2" charset="2"/>
              <a:buNone/>
            </a:pPr>
            <a:r>
              <a:rPr lang="en-GB" altLang="hu-HU" sz="3300">
                <a:latin typeface="Times New Roman (CE)" charset="0"/>
              </a:rPr>
              <a:t> </a:t>
            </a:r>
            <a:r>
              <a:rPr lang="en-GB" altLang="hu-HU" sz="3300"/>
              <a:t>List</a:t>
            </a:r>
            <a:r>
              <a:rPr lang="en-GB" altLang="hu-HU" sz="3300">
                <a:latin typeface="Times New Roman (CE)" charset="0"/>
              </a:rPr>
              <a:t> </a:t>
            </a:r>
          </a:p>
        </p:txBody>
      </p:sp>
      <p:sp>
        <p:nvSpPr>
          <p:cNvPr id="97287" name="Text Box 7"/>
          <p:cNvSpPr txBox="1">
            <a:spLocks noChangeArrowheads="1"/>
          </p:cNvSpPr>
          <p:nvPr/>
        </p:nvSpPr>
        <p:spPr bwMode="auto">
          <a:xfrm>
            <a:off x="838200" y="6096000"/>
            <a:ext cx="1985963" cy="50323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28675">
              <a:tabLst>
                <a:tab pos="657225" algn="l"/>
                <a:tab pos="13128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8675" defTabSz="828675">
              <a:tabLst>
                <a:tab pos="657225" algn="l"/>
                <a:tab pos="13128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28675">
              <a:tabLst>
                <a:tab pos="657225" algn="l"/>
                <a:tab pos="13128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28675">
              <a:tabLst>
                <a:tab pos="657225" algn="l"/>
                <a:tab pos="13128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30000"/>
              <a:buFont typeface="StarBats" pitchFamily="2" charset="2"/>
              <a:buNone/>
            </a:pPr>
            <a:r>
              <a:rPr lang="en-GB" altLang="hu-HU" sz="3300">
                <a:latin typeface="Times New Roman (CE)" charset="0"/>
              </a:rPr>
              <a:t> </a:t>
            </a:r>
            <a:r>
              <a:rPr lang="en-GB" altLang="hu-HU" sz="3300"/>
              <a:t>SortedSet </a:t>
            </a:r>
            <a:endParaRPr lang="en-GB" altLang="hu-HU" sz="3300">
              <a:latin typeface="Times New Roman (CE)" charset="0"/>
            </a:endParaRPr>
          </a:p>
        </p:txBody>
      </p:sp>
      <p:sp>
        <p:nvSpPr>
          <p:cNvPr id="97288" name="Text Box 8"/>
          <p:cNvSpPr txBox="1">
            <a:spLocks noChangeArrowheads="1"/>
          </p:cNvSpPr>
          <p:nvPr/>
        </p:nvSpPr>
        <p:spPr bwMode="auto">
          <a:xfrm>
            <a:off x="1295400" y="4648200"/>
            <a:ext cx="1039813" cy="50323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>
              <a:tabLst>
                <a:tab pos="657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28675">
              <a:tabLst>
                <a:tab pos="657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8675" defTabSz="828675">
              <a:tabLst>
                <a:tab pos="657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28675">
              <a:tabLst>
                <a:tab pos="657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28675">
              <a:tabLst>
                <a:tab pos="657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30000"/>
              <a:buFont typeface="StarBats" pitchFamily="2" charset="2"/>
              <a:buNone/>
            </a:pPr>
            <a:r>
              <a:rPr lang="en-GB" altLang="hu-HU" sz="3300">
                <a:latin typeface="Times New Roman (CE)" charset="0"/>
              </a:rPr>
              <a:t> </a:t>
            </a:r>
            <a:r>
              <a:rPr lang="en-GB" altLang="hu-HU" sz="3300"/>
              <a:t>Set</a:t>
            </a:r>
            <a:r>
              <a:rPr lang="en-GB" altLang="hu-HU" sz="3300">
                <a:latin typeface="Times New Roman (CE)" charset="0"/>
              </a:rPr>
              <a:t> </a:t>
            </a:r>
          </a:p>
        </p:txBody>
      </p:sp>
      <p:sp>
        <p:nvSpPr>
          <p:cNvPr id="97289" name="Text Box 9"/>
          <p:cNvSpPr txBox="1">
            <a:spLocks noChangeArrowheads="1"/>
          </p:cNvSpPr>
          <p:nvPr/>
        </p:nvSpPr>
        <p:spPr bwMode="auto">
          <a:xfrm>
            <a:off x="228600" y="1219200"/>
            <a:ext cx="8712200" cy="128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33000"/>
              <a:buFont typeface="StarBats" pitchFamily="2" charset="2"/>
              <a:buNone/>
            </a:pPr>
            <a:r>
              <a:rPr lang="en-GB" altLang="hu-HU" sz="2800"/>
              <a:t>Gyűjtemények rendszere, absztrakciós szintek bevezetésével.</a:t>
            </a:r>
          </a:p>
          <a:p>
            <a:pPr>
              <a:buClr>
                <a:srgbClr val="000000"/>
              </a:buClr>
              <a:buSzPct val="33000"/>
              <a:buFont typeface="StarBats" pitchFamily="2" charset="2"/>
              <a:buNone/>
            </a:pPr>
            <a:endParaRPr lang="en-GB" altLang="hu-HU" sz="2800"/>
          </a:p>
          <a:p>
            <a:pPr>
              <a:buClr>
                <a:srgbClr val="000000"/>
              </a:buClr>
              <a:buSzPct val="33000"/>
              <a:buFont typeface="StarBats" pitchFamily="2" charset="2"/>
              <a:buNone/>
            </a:pPr>
            <a:r>
              <a:rPr lang="en-GB" altLang="hu-HU" sz="2800"/>
              <a:t>Interfészek:      gyűjtemény, leképezés, halmaz, lista</a:t>
            </a:r>
            <a:endParaRPr lang="en-GB" altLang="hu-HU" sz="2800">
              <a:latin typeface="Times New Roman (CE)" charset="0"/>
            </a:endParaRPr>
          </a:p>
        </p:txBody>
      </p:sp>
      <p:sp>
        <p:nvSpPr>
          <p:cNvPr id="97290" name="Freeform 10"/>
          <p:cNvSpPr>
            <a:spLocks noChangeArrowheads="1"/>
          </p:cNvSpPr>
          <p:nvPr/>
        </p:nvSpPr>
        <p:spPr bwMode="auto">
          <a:xfrm>
            <a:off x="1806575" y="3567113"/>
            <a:ext cx="2130425" cy="1071562"/>
          </a:xfrm>
          <a:custGeom>
            <a:avLst/>
            <a:gdLst>
              <a:gd name="T0" fmla="*/ 0 w 6527"/>
              <a:gd name="T1" fmla="*/ 3286 h 3287"/>
              <a:gd name="T2" fmla="*/ 3263 w 6527"/>
              <a:gd name="T3" fmla="*/ 0 h 3287"/>
              <a:gd name="T4" fmla="*/ 6526 w 6527"/>
              <a:gd name="T5" fmla="*/ 3286 h 3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527" h="3287">
                <a:moveTo>
                  <a:pt x="0" y="3286"/>
                </a:moveTo>
                <a:lnTo>
                  <a:pt x="3263" y="0"/>
                </a:lnTo>
                <a:lnTo>
                  <a:pt x="6526" y="3286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97291" name="Line 11"/>
          <p:cNvSpPr>
            <a:spLocks noChangeShapeType="1"/>
          </p:cNvSpPr>
          <p:nvPr/>
        </p:nvSpPr>
        <p:spPr bwMode="auto">
          <a:xfrm>
            <a:off x="1828800" y="5181600"/>
            <a:ext cx="0" cy="914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97292" name="Line 12"/>
          <p:cNvSpPr>
            <a:spLocks noChangeShapeType="1"/>
          </p:cNvSpPr>
          <p:nvPr/>
        </p:nvSpPr>
        <p:spPr bwMode="auto">
          <a:xfrm>
            <a:off x="7000875" y="3465513"/>
            <a:ext cx="0" cy="10572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152400"/>
            <a:ext cx="7805738" cy="8763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4000"/>
              <a:t>Collection: gyűjtemény absztrakció</a:t>
            </a:r>
            <a:endParaRPr lang="en-GB" altLang="hu-HU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686800" cy="571976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31800" indent="-323850" defTabSz="457200">
              <a:spcBef>
                <a:spcPts val="1125"/>
              </a:spcBef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100">
                <a:latin typeface="Courier (CE)" charset="0"/>
              </a:rPr>
              <a:t>boolean add(Object o)</a:t>
            </a:r>
          </a:p>
          <a:p>
            <a:pPr marL="431800" indent="-323850" defTabSz="457200">
              <a:spcBef>
                <a:spcPts val="1125"/>
              </a:spcBef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100">
                <a:latin typeface="Courier (CE)" charset="0"/>
              </a:rPr>
              <a:t>boolean contains(Object o)</a:t>
            </a:r>
          </a:p>
          <a:p>
            <a:pPr marL="431800" indent="-323850" defTabSz="457200">
              <a:spcBef>
                <a:spcPts val="1125"/>
              </a:spcBef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100">
                <a:latin typeface="Courier (CE)" charset="0"/>
              </a:rPr>
              <a:t>boolean remove(Object o)</a:t>
            </a:r>
          </a:p>
          <a:p>
            <a:pPr marL="431800" indent="-323850" defTabSz="457200">
              <a:spcBef>
                <a:spcPts val="1125"/>
              </a:spcBef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altLang="hu-HU" sz="2100">
              <a:latin typeface="Courier (CE)" charset="0"/>
            </a:endParaRPr>
          </a:p>
          <a:p>
            <a:pPr marL="431800" indent="-323850" defTabSz="457200">
              <a:spcBef>
                <a:spcPts val="1125"/>
              </a:spcBef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100">
                <a:latin typeface="Courier (CE)" charset="0"/>
              </a:rPr>
              <a:t>boolean addAll(Collection c)</a:t>
            </a:r>
          </a:p>
          <a:p>
            <a:pPr marL="431800" indent="-323850" defTabSz="457200">
              <a:spcBef>
                <a:spcPts val="1125"/>
              </a:spcBef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100">
                <a:latin typeface="Courier (CE)" charset="0"/>
              </a:rPr>
              <a:t>boolean containsAll(Collection c)</a:t>
            </a:r>
          </a:p>
          <a:p>
            <a:pPr marL="431800" indent="-323850" defTabSz="457200">
              <a:spcBef>
                <a:spcPts val="1125"/>
              </a:spcBef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100">
                <a:latin typeface="Courier (CE)" charset="0"/>
              </a:rPr>
              <a:t>boolean removeAll(Collection c)</a:t>
            </a:r>
          </a:p>
          <a:p>
            <a:pPr marL="431800" indent="-323850" defTabSz="457200">
              <a:spcBef>
                <a:spcPts val="1125"/>
              </a:spcBef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100">
                <a:latin typeface="Courier (CE)" charset="0"/>
              </a:rPr>
              <a:t>boolean retainAll(Collection c)</a:t>
            </a:r>
          </a:p>
          <a:p>
            <a:pPr marL="431800" indent="-323850" defTabSz="457200">
              <a:spcBef>
                <a:spcPts val="1125"/>
              </a:spcBef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altLang="hu-HU" sz="2100">
              <a:latin typeface="Courier (CE)" charset="0"/>
            </a:endParaRPr>
          </a:p>
          <a:p>
            <a:pPr marL="431800" indent="-323850" defTabSz="457200">
              <a:spcBef>
                <a:spcPts val="1125"/>
              </a:spcBef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100">
                <a:latin typeface="Courier (CE)" charset="0"/>
              </a:rPr>
              <a:t>void clear()</a:t>
            </a:r>
          </a:p>
          <a:p>
            <a:pPr marL="431800" indent="-323850" defTabSz="457200">
              <a:spcBef>
                <a:spcPts val="1125"/>
              </a:spcBef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100">
                <a:latin typeface="Courier (CE)" charset="0"/>
              </a:rPr>
              <a:t>boolean isEmpty() </a:t>
            </a:r>
          </a:p>
          <a:p>
            <a:pPr marL="431800" indent="-323850" defTabSz="457200">
              <a:spcBef>
                <a:spcPts val="1125"/>
              </a:spcBef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100">
                <a:latin typeface="Courier (CE)" charset="0"/>
              </a:rPr>
              <a:t>int size()              Iterator iterator()</a:t>
            </a:r>
          </a:p>
          <a:p>
            <a:pPr marL="431800" indent="-323850" defTabSz="457200">
              <a:spcBef>
                <a:spcPts val="1125"/>
              </a:spcBef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100">
                <a:latin typeface="Courier (CE)" charset="0"/>
              </a:rPr>
              <a:t>Object[] toArray()</a:t>
            </a:r>
            <a:endParaRPr lang="en-GB" altLang="hu-HU" sz="2600">
              <a:latin typeface="Courier (CE)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807325" cy="7477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List: sorozat adattípus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763000" cy="54864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31800" indent="-323850" defTabSz="457200">
              <a:lnSpc>
                <a:spcPct val="120000"/>
              </a:lnSpc>
              <a:spcBef>
                <a:spcPts val="5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800"/>
              <a:t>ugyanaz az elem többször is szerepelhet</a:t>
            </a:r>
          </a:p>
          <a:p>
            <a:pPr marL="431800" indent="-323850" defTabSz="457200">
              <a:spcBef>
                <a:spcPts val="5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800"/>
              <a:t>az elemek sorrendje lényeges</a:t>
            </a:r>
          </a:p>
          <a:p>
            <a:pPr marL="431800" indent="-323850" defTabSz="457200">
              <a:spcBef>
                <a:spcPts val="5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800"/>
              <a:t>két lista egyenlő, ha ua. elemek ua. sorrendben</a:t>
            </a:r>
          </a:p>
          <a:p>
            <a:pPr marL="431800" indent="-323850" defTabSz="457200">
              <a:spcBef>
                <a:spcPts val="563"/>
              </a:spcBef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altLang="hu-HU" sz="2800"/>
          </a:p>
          <a:p>
            <a:pPr marL="431800" indent="-323850" defTabSz="457200">
              <a:spcBef>
                <a:spcPts val="5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800"/>
              <a:t>olyasminek képzelhetjük, mint a Vector</a:t>
            </a:r>
            <a:br>
              <a:rPr lang="en-GB" altLang="hu-HU" sz="2800"/>
            </a:br>
            <a:r>
              <a:rPr lang="en-GB" altLang="hu-HU" sz="2800"/>
              <a:t>sőt: a Vector megvalósítja ezt az interfészt</a:t>
            </a:r>
          </a:p>
          <a:p>
            <a:pPr marL="431800" indent="-323850" defTabSz="457200">
              <a:spcBef>
                <a:spcPts val="5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800"/>
              <a:t>rövidek a műveletek nevei:</a:t>
            </a:r>
            <a:r>
              <a:rPr lang="en-GB" altLang="hu-HU"/>
              <a:t>     </a:t>
            </a:r>
            <a:r>
              <a:rPr lang="en-GB" altLang="hu-HU" sz="2400">
                <a:latin typeface="Courier (CE)" charset="0"/>
              </a:rPr>
              <a:t>set, get, add</a:t>
            </a:r>
            <a:endParaRPr lang="en-GB" altLang="hu-HU" sz="2600">
              <a:latin typeface="Courier (CE)" charset="0"/>
            </a:endParaRPr>
          </a:p>
          <a:p>
            <a:pPr marL="431800" indent="-323850" defTabSz="457200">
              <a:spcBef>
                <a:spcPts val="563"/>
              </a:spcBef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altLang="hu-HU"/>
          </a:p>
          <a:p>
            <a:pPr marL="431800" indent="-323850" defTabSz="457200">
              <a:spcBef>
                <a:spcPts val="5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800"/>
              <a:t>a</a:t>
            </a:r>
            <a:r>
              <a:rPr lang="en-GB" altLang="hu-HU"/>
              <a:t> </a:t>
            </a:r>
            <a:r>
              <a:rPr lang="en-GB" altLang="hu-HU" sz="2400">
                <a:latin typeface="Courier (CE)" charset="0"/>
              </a:rPr>
              <a:t>remove</a:t>
            </a:r>
            <a:r>
              <a:rPr lang="en-GB" altLang="hu-HU" sz="2800"/>
              <a:t> az elem legelső előfordulását távolítja el</a:t>
            </a:r>
            <a:br>
              <a:rPr lang="en-GB" altLang="hu-HU" sz="2800"/>
            </a:br>
            <a:r>
              <a:rPr lang="en-GB" altLang="hu-HU" sz="2800"/>
              <a:t>az </a:t>
            </a:r>
            <a:r>
              <a:rPr lang="en-GB" altLang="hu-HU" sz="2400">
                <a:latin typeface="Courier (CE)" charset="0"/>
              </a:rPr>
              <a:t>add</a:t>
            </a:r>
            <a:r>
              <a:rPr lang="en-GB" altLang="hu-HU" sz="2800"/>
              <a:t> és </a:t>
            </a:r>
            <a:r>
              <a:rPr lang="en-GB" altLang="hu-HU" sz="2400">
                <a:latin typeface="Courier (CE)" charset="0"/>
              </a:rPr>
              <a:t>addAll</a:t>
            </a:r>
            <a:r>
              <a:rPr lang="en-GB" altLang="hu-HU" sz="2800"/>
              <a:t> a sorozat végéhez adja hozzá</a:t>
            </a:r>
            <a:endParaRPr lang="en-GB" altLang="hu-HU"/>
          </a:p>
          <a:p>
            <a:pPr marL="431800" indent="-323850" defTabSz="457200">
              <a:spcBef>
                <a:spcPts val="563"/>
              </a:spcBef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altLang="hu-HU"/>
          </a:p>
          <a:p>
            <a:pPr marL="431800" indent="-323850" defTabSz="457200">
              <a:lnSpc>
                <a:spcPct val="50000"/>
              </a:lnSpc>
              <a:spcBef>
                <a:spcPts val="5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800"/>
              <a:t>kétféle megvalósítás:</a:t>
            </a:r>
            <a:r>
              <a:rPr lang="en-GB" altLang="hu-HU"/>
              <a:t>  </a:t>
            </a:r>
            <a:r>
              <a:rPr lang="en-GB" altLang="hu-HU" sz="2400">
                <a:latin typeface="Courier (CE)" charset="0"/>
              </a:rPr>
              <a:t>LinkedList</a:t>
            </a:r>
            <a:r>
              <a:rPr lang="en-GB" altLang="hu-HU"/>
              <a:t> </a:t>
            </a:r>
            <a:r>
              <a:rPr lang="en-GB" altLang="hu-HU" sz="2800"/>
              <a:t>és</a:t>
            </a:r>
            <a:r>
              <a:rPr lang="en-GB" altLang="hu-HU"/>
              <a:t>  </a:t>
            </a:r>
            <a:r>
              <a:rPr lang="en-GB" altLang="hu-HU" sz="2400">
                <a:latin typeface="Courier (CE)" charset="0"/>
              </a:rPr>
              <a:t>ArrayList</a:t>
            </a:r>
            <a:endParaRPr lang="en-GB" altLang="hu-HU" sz="2600">
              <a:latin typeface="Courier (CE)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14363" y="0"/>
            <a:ext cx="7807325" cy="8620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equals vs. ==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28688"/>
            <a:ext cx="8686800" cy="592931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31800" indent="-323850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800"/>
              <a:t>Objektumok egyenlőségét az </a:t>
            </a:r>
            <a:r>
              <a:rPr lang="en-GB" altLang="hu-HU" sz="2800">
                <a:latin typeface="Courier (CE)" charset="0"/>
              </a:rPr>
              <a:t>equals</a:t>
            </a:r>
            <a:r>
              <a:rPr lang="en-GB" altLang="hu-HU" sz="2800"/>
              <a:t> metódussal illik vizsgálni. Alapértelmezésben ez ugyanaz, mint az </a:t>
            </a:r>
            <a:r>
              <a:rPr lang="en-GB" altLang="hu-HU" sz="2800">
                <a:latin typeface="Courier (CE)" charset="0"/>
              </a:rPr>
              <a:t>==</a:t>
            </a:r>
            <a:r>
              <a:rPr lang="en-GB" altLang="hu-HU" sz="2800"/>
              <a:t>.</a:t>
            </a:r>
          </a:p>
          <a:p>
            <a:pPr marL="431800" indent="-323850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800"/>
              <a:t>De például mikor egyenlő két dátum? Ha ugyanazt az időpontot jelölik, nem?</a:t>
            </a:r>
          </a:p>
          <a:p>
            <a:pPr marL="431800" indent="-323850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800"/>
              <a:t>Az </a:t>
            </a:r>
            <a:r>
              <a:rPr lang="en-GB" altLang="hu-HU" sz="2800" b="1">
                <a:solidFill>
                  <a:srgbClr val="0000FF"/>
                </a:solidFill>
                <a:latin typeface="Courier (CE)" charset="0"/>
              </a:rPr>
              <a:t>==</a:t>
            </a:r>
            <a:r>
              <a:rPr lang="en-GB" altLang="hu-HU" sz="2800"/>
              <a:t> azt mondja meg, hogy két referencia mikor egyenlő. (Azaz, hogy a két objektum mikor </a:t>
            </a:r>
            <a:r>
              <a:rPr lang="en-GB" altLang="hu-HU" sz="2800" b="1">
                <a:solidFill>
                  <a:srgbClr val="0000FF"/>
                </a:solidFill>
              </a:rPr>
              <a:t>azonos</a:t>
            </a:r>
            <a:r>
              <a:rPr lang="en-GB" altLang="hu-HU" sz="2800"/>
              <a:t>.)</a:t>
            </a:r>
            <a:br>
              <a:rPr lang="en-GB" altLang="hu-HU" sz="2800"/>
            </a:br>
            <a:r>
              <a:rPr lang="en-GB" altLang="hu-HU" sz="2800"/>
              <a:t>Például </a:t>
            </a:r>
            <a:r>
              <a:rPr lang="en-GB" altLang="hu-HU" sz="2800" b="1"/>
              <a:t>nem lesz igaz</a:t>
            </a:r>
            <a:r>
              <a:rPr lang="en-GB" altLang="hu-HU" sz="2800"/>
              <a:t> az alábbi:</a:t>
            </a:r>
          </a:p>
          <a:p>
            <a:pPr marL="431800" indent="-323850" defTabSz="457200">
              <a:lnSpc>
                <a:spcPct val="150000"/>
              </a:lnSpc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000" b="1">
                <a:latin typeface="Courier New" panose="02070309020205020404" pitchFamily="49" charset="0"/>
              </a:rPr>
              <a:t>      new Dátum(1970,4,28) == new Dátum(1970,4,28)</a:t>
            </a:r>
            <a:endParaRPr lang="en-GB" altLang="hu-HU" sz="2000" b="1">
              <a:latin typeface="Courier (CE)" charset="0"/>
            </a:endParaRPr>
          </a:p>
          <a:p>
            <a:pPr marL="431800" indent="-323850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800"/>
              <a:t>Az a szokás, hogy az osztályok, felüldefiniálva az </a:t>
            </a:r>
            <a:r>
              <a:rPr lang="en-GB" altLang="hu-HU" sz="2800" b="1">
                <a:solidFill>
                  <a:srgbClr val="0000FF"/>
                </a:solidFill>
                <a:latin typeface="Courier (CE)" charset="0"/>
              </a:rPr>
              <a:t>equals</a:t>
            </a:r>
            <a:r>
              <a:rPr lang="en-GB" altLang="hu-HU" sz="2800"/>
              <a:t> metódust, megadják, hogy mikor </a:t>
            </a:r>
            <a:r>
              <a:rPr lang="en-GB" altLang="hu-HU" sz="2800" b="1">
                <a:solidFill>
                  <a:srgbClr val="0000FF"/>
                </a:solidFill>
              </a:rPr>
              <a:t>egyenlő</a:t>
            </a:r>
            <a:r>
              <a:rPr lang="en-GB" altLang="hu-HU" sz="2800"/>
              <a:t> két objektum. Ez már </a:t>
            </a:r>
            <a:r>
              <a:rPr lang="en-GB" altLang="hu-HU" sz="2800" b="1"/>
              <a:t>igaz</a:t>
            </a:r>
            <a:r>
              <a:rPr lang="en-GB" altLang="hu-HU" sz="2800"/>
              <a:t> lehet:</a:t>
            </a:r>
            <a:endParaRPr lang="en-GB" altLang="hu-HU"/>
          </a:p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000" b="1">
                <a:latin typeface="Courier New" panose="02070309020205020404" pitchFamily="49" charset="0"/>
              </a:rPr>
              <a:t> </a:t>
            </a:r>
          </a:p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000" b="1">
                <a:latin typeface="Courier New" panose="02070309020205020404" pitchFamily="49" charset="0"/>
              </a:rPr>
              <a:t> (new Dátum(1970,4,28)).equals( new Dátum(1970,4,28) )</a:t>
            </a:r>
            <a:endParaRPr lang="en-GB" altLang="hu-HU" sz="2000" b="1">
              <a:latin typeface="Courier (CE)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101600"/>
            <a:ext cx="7805738" cy="79057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A List megvalósításai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4025" y="1184275"/>
            <a:ext cx="8199438" cy="44894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31800" indent="-323850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/>
              <a:t>kétféle megvalósítás</a:t>
            </a:r>
          </a:p>
          <a:p>
            <a:pPr marL="863600" lvl="1" indent="-28733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3200"/>
              <a:t>láncolt (lista)         a </a:t>
            </a:r>
            <a:r>
              <a:rPr lang="en-GB" altLang="hu-HU" sz="2600">
                <a:latin typeface="Courier (CE)" charset="0"/>
              </a:rPr>
              <a:t>LinkedList</a:t>
            </a:r>
            <a:r>
              <a:rPr lang="en-GB" altLang="hu-HU" sz="3200"/>
              <a:t> osztály</a:t>
            </a:r>
          </a:p>
          <a:p>
            <a:pPr marL="1295400" lvl="2" indent="-215900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3200"/>
              <a:t>hatékony a beszúrás a sorozat elejére</a:t>
            </a:r>
          </a:p>
          <a:p>
            <a:pPr marL="1295400" lvl="2" indent="-215900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3200"/>
              <a:t>hatékony törlés bejárás közben</a:t>
            </a:r>
          </a:p>
          <a:p>
            <a:pPr marL="863600" lvl="1" indent="-28733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3200"/>
              <a:t>vektor jellegű        az </a:t>
            </a:r>
            <a:r>
              <a:rPr lang="en-GB" altLang="hu-HU" sz="2600">
                <a:latin typeface="Courier (CE)" charset="0"/>
              </a:rPr>
              <a:t>ArrayList</a:t>
            </a:r>
            <a:r>
              <a:rPr lang="en-GB" altLang="hu-HU" sz="3200"/>
              <a:t> osztály</a:t>
            </a:r>
          </a:p>
          <a:p>
            <a:pPr marL="1295400" lvl="2" indent="-215900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3200"/>
              <a:t>hatékony pozícionáló műveletek</a:t>
            </a:r>
          </a:p>
          <a:p>
            <a:pPr marL="1295400" lvl="2" indent="-215900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3200"/>
              <a:t>általában ezt használjuk (általában ez hatékonyabb)</a:t>
            </a:r>
          </a:p>
          <a:p>
            <a:pPr marL="1295400" lvl="2" indent="-215900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3200"/>
              <a:t>a leszármazottja a </a:t>
            </a:r>
            <a:r>
              <a:rPr lang="en-GB" altLang="hu-HU" sz="2600">
                <a:latin typeface="Courier (CE)" charset="0"/>
              </a:rPr>
              <a:t>Vector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805738" cy="1144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Egy példa a List interfészhez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180388" cy="451167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31800" indent="-323850" defTabSz="457200">
              <a:spcBef>
                <a:spcPts val="275"/>
              </a:spcBef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400">
                <a:latin typeface="Courier (CE)" charset="0"/>
              </a:rPr>
              <a:t>import java. util.*;</a:t>
            </a:r>
          </a:p>
          <a:p>
            <a:pPr marL="431800" indent="-323850" defTabSz="457200">
              <a:spcBef>
                <a:spcPts val="275"/>
              </a:spcBef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400">
                <a:latin typeface="Courier (CE)" charset="0"/>
              </a:rPr>
              <a:t>public class ListábaPakolok {</a:t>
            </a:r>
          </a:p>
          <a:p>
            <a:pPr marL="431800" indent="-323850" defTabSz="457200">
              <a:spcBef>
                <a:spcPts val="275"/>
              </a:spcBef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400">
                <a:latin typeface="Courier (CE)" charset="0"/>
              </a:rPr>
              <a:t>  public static void main( String[] args) {</a:t>
            </a:r>
          </a:p>
          <a:p>
            <a:pPr marL="431800" indent="-323850" defTabSz="457200">
              <a:spcBef>
                <a:spcPts val="275"/>
              </a:spcBef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400">
                <a:latin typeface="Courier (CE)" charset="0"/>
              </a:rPr>
              <a:t>    List s = new ArrayList();</a:t>
            </a:r>
          </a:p>
          <a:p>
            <a:pPr marL="431800" indent="-323850" defTabSz="457200">
              <a:spcBef>
                <a:spcPts val="275"/>
              </a:spcBef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400">
                <a:latin typeface="Courier (CE)" charset="0"/>
              </a:rPr>
              <a:t>    s.add("Route");</a:t>
            </a:r>
          </a:p>
          <a:p>
            <a:pPr marL="431800" indent="-323850" defTabSz="457200">
              <a:spcBef>
                <a:spcPts val="275"/>
              </a:spcBef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400">
                <a:latin typeface="Courier (CE)" charset="0"/>
              </a:rPr>
              <a:t>    s.add(new Integer(66));</a:t>
            </a:r>
          </a:p>
          <a:p>
            <a:pPr marL="431800" indent="-323850" defTabSz="457200">
              <a:spcBef>
                <a:spcPts val="275"/>
              </a:spcBef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400">
                <a:latin typeface="Courier (CE)" charset="0"/>
              </a:rPr>
              <a:t>    s.add("Route");</a:t>
            </a:r>
          </a:p>
          <a:p>
            <a:pPr marL="431800" indent="-323850" defTabSz="457200">
              <a:spcBef>
                <a:spcPts val="275"/>
              </a:spcBef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400">
                <a:latin typeface="Courier (CE)" charset="0"/>
              </a:rPr>
              <a:t>    s.add("to LA");</a:t>
            </a:r>
          </a:p>
          <a:p>
            <a:pPr marL="431800" indent="-323850" defTabSz="457200">
              <a:spcBef>
                <a:spcPts val="275"/>
              </a:spcBef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400">
                <a:latin typeface="Courier (CE)" charset="0"/>
              </a:rPr>
              <a:t>    System.out.println(s);</a:t>
            </a:r>
          </a:p>
          <a:p>
            <a:pPr marL="431800" indent="-323850" defTabSz="457200">
              <a:spcBef>
                <a:spcPts val="275"/>
              </a:spcBef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400">
                <a:latin typeface="Courier (CE)" charset="0"/>
              </a:rPr>
              <a:t>  }</a:t>
            </a:r>
          </a:p>
          <a:p>
            <a:pPr marL="431800" indent="-323850" defTabSz="457200">
              <a:spcBef>
                <a:spcPts val="275"/>
              </a:spcBef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400">
                <a:latin typeface="Courier (CE)" charset="0"/>
              </a:rPr>
              <a:t>}</a:t>
            </a:r>
          </a:p>
          <a:p>
            <a:pPr marL="431800" indent="-323850" defTabSz="457200">
              <a:spcBef>
                <a:spcPts val="275"/>
              </a:spcBef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altLang="hu-HU" sz="2400">
              <a:latin typeface="Courier (CE)" charset="0"/>
            </a:endParaRPr>
          </a:p>
          <a:p>
            <a:pPr marL="431800" indent="-323850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400">
                <a:latin typeface="Courier (CE)" charset="0"/>
              </a:rPr>
              <a:t>[Route, 66, Route, to LA]</a:t>
            </a:r>
            <a:endParaRPr lang="en-GB" altLang="hu-HU" sz="2600">
              <a:latin typeface="Courier (CE)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152400"/>
            <a:ext cx="7805738" cy="1144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Set: halmaz adattípus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8094663" cy="629126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31800" indent="-323850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800"/>
              <a:t>egy elem csak egyszer szerepelhet a halmazban</a:t>
            </a:r>
          </a:p>
          <a:p>
            <a:pPr marL="431800" indent="-323850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800"/>
              <a:t>az elemek sorrendje indifferens</a:t>
            </a:r>
          </a:p>
          <a:p>
            <a:pPr marL="431800" indent="-323850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800"/>
              <a:t>két halmaz egyenlő, ha ua. az elemek vannak bennük</a:t>
            </a:r>
            <a:endParaRPr lang="en-GB" altLang="hu-HU"/>
          </a:p>
          <a:p>
            <a:pPr marL="431800" indent="-323850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800"/>
              <a:t>tartalmazás:     </a:t>
            </a:r>
            <a:r>
              <a:rPr lang="en-GB" altLang="hu-HU" sz="2400">
                <a:latin typeface="Courier (CE)" charset="0"/>
              </a:rPr>
              <a:t>contains, containsAll</a:t>
            </a:r>
            <a:br>
              <a:rPr lang="en-GB" altLang="hu-HU" sz="2800"/>
            </a:br>
            <a:r>
              <a:rPr lang="en-GB" altLang="hu-HU" sz="2800"/>
              <a:t>únió:                </a:t>
            </a:r>
            <a:r>
              <a:rPr lang="en-GB" altLang="hu-HU" sz="2400">
                <a:latin typeface="Courier (CE)" charset="0"/>
              </a:rPr>
              <a:t>addAll</a:t>
            </a:r>
            <a:br>
              <a:rPr lang="en-GB" altLang="hu-HU" sz="2800"/>
            </a:br>
            <a:r>
              <a:rPr lang="en-GB" altLang="hu-HU" sz="2800"/>
              <a:t>metszet:           </a:t>
            </a:r>
            <a:r>
              <a:rPr lang="en-GB" altLang="hu-HU" sz="2400">
                <a:latin typeface="Courier (CE)" charset="0"/>
              </a:rPr>
              <a:t>retainAll</a:t>
            </a:r>
            <a:br>
              <a:rPr lang="en-GB" altLang="hu-HU" sz="2800"/>
            </a:br>
            <a:r>
              <a:rPr lang="en-GB" altLang="hu-HU" sz="2800"/>
              <a:t>különbség:       </a:t>
            </a:r>
            <a:r>
              <a:rPr lang="en-GB" altLang="hu-HU" sz="2400">
                <a:latin typeface="Courier (CE)" charset="0"/>
              </a:rPr>
              <a:t>removeAll</a:t>
            </a:r>
            <a:endParaRPr lang="en-GB" altLang="hu-HU" sz="2800">
              <a:latin typeface="Courier (CE)" charset="0"/>
            </a:endParaRPr>
          </a:p>
          <a:p>
            <a:pPr marL="431800" indent="-323850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800"/>
              <a:t>Megvalósítás: </a:t>
            </a:r>
            <a:r>
              <a:rPr lang="en-GB" altLang="hu-HU" sz="2400">
                <a:latin typeface="Courier (CE)" charset="0"/>
              </a:rPr>
              <a:t>HashSet</a:t>
            </a:r>
            <a:endParaRPr lang="en-GB" altLang="hu-HU" sz="2800">
              <a:latin typeface="Courier (CE)" charset="0"/>
            </a:endParaRPr>
          </a:p>
          <a:p>
            <a:pPr marL="431800" indent="-323850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800"/>
              <a:t>Egy másik megvalósítás: </a:t>
            </a:r>
            <a:r>
              <a:rPr lang="en-GB" altLang="hu-HU" sz="2400">
                <a:latin typeface="Courier (CE)" charset="0"/>
              </a:rPr>
              <a:t>TreeSet</a:t>
            </a:r>
            <a:r>
              <a:rPr lang="en-GB" altLang="hu-HU" sz="2800"/>
              <a:t>, ami a </a:t>
            </a:r>
            <a:r>
              <a:rPr lang="en-GB" altLang="hu-HU" sz="2400">
                <a:latin typeface="Courier (CE)" charset="0"/>
              </a:rPr>
              <a:t>SortedSet</a:t>
            </a:r>
            <a:r>
              <a:rPr lang="en-GB" altLang="hu-HU" sz="2800"/>
              <a:t>-et is megvalósítja</a:t>
            </a:r>
          </a:p>
          <a:p>
            <a:pPr marL="863600" lvl="1" indent="-28733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/>
              <a:t>Azaz a halmaz elemeihez rendezetten is hozzáférünk.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2"/>
          <p:cNvSpPr txBox="1">
            <a:spLocks noChangeArrowheads="1"/>
          </p:cNvSpPr>
          <p:nvPr/>
        </p:nvSpPr>
        <p:spPr bwMode="auto">
          <a:xfrm>
            <a:off x="658813" y="441325"/>
            <a:ext cx="78057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Clr>
                <a:srgbClr val="000000"/>
              </a:buClr>
              <a:buFont typeface="StarBats" pitchFamily="2" charset="2"/>
              <a:buNone/>
            </a:pPr>
            <a:r>
              <a:rPr lang="en-GB" altLang="hu-HU" sz="4000"/>
              <a:t>Egy példa a Set interfészhez</a:t>
            </a:r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609600" y="1447800"/>
            <a:ext cx="8180388" cy="525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92113" indent="-29368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50"/>
              </a:spcBef>
              <a:buClr>
                <a:srgbClr val="000000"/>
              </a:buClr>
              <a:buSzPct val="69000"/>
              <a:buFont typeface="StarBats" pitchFamily="2" charset="2"/>
              <a:buNone/>
            </a:pPr>
            <a:r>
              <a:rPr lang="en-GB" altLang="hu-HU">
                <a:latin typeface="Courier (CE)" charset="0"/>
              </a:rPr>
              <a:t>import java. util.*;</a:t>
            </a:r>
          </a:p>
          <a:p>
            <a:pPr>
              <a:spcBef>
                <a:spcPts val="250"/>
              </a:spcBef>
              <a:buClr>
                <a:srgbClr val="000000"/>
              </a:buClr>
              <a:buSzPct val="69000"/>
              <a:buFont typeface="StarBats" pitchFamily="2" charset="2"/>
              <a:buNone/>
            </a:pPr>
            <a:r>
              <a:rPr lang="en-GB" altLang="hu-HU">
                <a:latin typeface="Courier (CE)" charset="0"/>
              </a:rPr>
              <a:t>public class HalmazbaPakolok {</a:t>
            </a:r>
          </a:p>
          <a:p>
            <a:pPr>
              <a:spcBef>
                <a:spcPts val="250"/>
              </a:spcBef>
              <a:buClr>
                <a:srgbClr val="000000"/>
              </a:buClr>
              <a:buSzPct val="69000"/>
              <a:buFont typeface="StarBats" pitchFamily="2" charset="2"/>
              <a:buNone/>
            </a:pPr>
            <a:r>
              <a:rPr lang="en-GB" altLang="hu-HU">
                <a:latin typeface="Courier (CE)" charset="0"/>
              </a:rPr>
              <a:t>  public static void main( String[] args) {</a:t>
            </a:r>
          </a:p>
          <a:p>
            <a:pPr>
              <a:spcBef>
                <a:spcPts val="250"/>
              </a:spcBef>
              <a:buClr>
                <a:srgbClr val="000000"/>
              </a:buClr>
              <a:buSzPct val="69000"/>
              <a:buFont typeface="StarBats" pitchFamily="2" charset="2"/>
              <a:buNone/>
            </a:pPr>
            <a:r>
              <a:rPr lang="en-GB" altLang="hu-HU">
                <a:latin typeface="Courier (CE)" charset="0"/>
              </a:rPr>
              <a:t>    Set s = new HashSet();</a:t>
            </a:r>
          </a:p>
          <a:p>
            <a:pPr>
              <a:spcBef>
                <a:spcPts val="250"/>
              </a:spcBef>
              <a:buClr>
                <a:srgbClr val="000000"/>
              </a:buClr>
              <a:buSzPct val="69000"/>
              <a:buFont typeface="StarBats" pitchFamily="2" charset="2"/>
              <a:buNone/>
            </a:pPr>
            <a:r>
              <a:rPr lang="en-GB" altLang="hu-HU">
                <a:latin typeface="Courier (CE)" charset="0"/>
              </a:rPr>
              <a:t>    s.add("Route");</a:t>
            </a:r>
          </a:p>
          <a:p>
            <a:pPr>
              <a:spcBef>
                <a:spcPts val="250"/>
              </a:spcBef>
              <a:buClr>
                <a:srgbClr val="000000"/>
              </a:buClr>
              <a:buSzPct val="69000"/>
              <a:buFont typeface="StarBats" pitchFamily="2" charset="2"/>
              <a:buNone/>
            </a:pPr>
            <a:r>
              <a:rPr lang="en-GB" altLang="hu-HU">
                <a:latin typeface="Courier (CE)" charset="0"/>
              </a:rPr>
              <a:t>    s.add(new Integer(66));</a:t>
            </a:r>
          </a:p>
          <a:p>
            <a:pPr>
              <a:spcBef>
                <a:spcPts val="250"/>
              </a:spcBef>
              <a:buClr>
                <a:srgbClr val="000000"/>
              </a:buClr>
              <a:buSzPct val="69000"/>
              <a:buFont typeface="StarBats" pitchFamily="2" charset="2"/>
              <a:buNone/>
            </a:pPr>
            <a:r>
              <a:rPr lang="en-GB" altLang="hu-HU">
                <a:latin typeface="Courier (CE)" charset="0"/>
              </a:rPr>
              <a:t>    s.add("Route");</a:t>
            </a:r>
          </a:p>
          <a:p>
            <a:pPr>
              <a:spcBef>
                <a:spcPts val="250"/>
              </a:spcBef>
              <a:buClr>
                <a:srgbClr val="000000"/>
              </a:buClr>
              <a:buSzPct val="69000"/>
              <a:buFont typeface="StarBats" pitchFamily="2" charset="2"/>
              <a:buNone/>
            </a:pPr>
            <a:r>
              <a:rPr lang="en-GB" altLang="hu-HU">
                <a:latin typeface="Courier (CE)" charset="0"/>
              </a:rPr>
              <a:t>    s.add("to LA");</a:t>
            </a:r>
          </a:p>
          <a:p>
            <a:pPr>
              <a:spcBef>
                <a:spcPts val="250"/>
              </a:spcBef>
              <a:buClr>
                <a:srgbClr val="000000"/>
              </a:buClr>
              <a:buSzPct val="69000"/>
              <a:buFont typeface="StarBats" pitchFamily="2" charset="2"/>
              <a:buNone/>
            </a:pPr>
            <a:r>
              <a:rPr lang="en-GB" altLang="hu-HU">
                <a:latin typeface="Courier (CE)" charset="0"/>
              </a:rPr>
              <a:t>    System.out.println(s);</a:t>
            </a:r>
          </a:p>
          <a:p>
            <a:pPr>
              <a:spcBef>
                <a:spcPts val="250"/>
              </a:spcBef>
              <a:buClr>
                <a:srgbClr val="000000"/>
              </a:buClr>
              <a:buSzPct val="69000"/>
              <a:buFont typeface="StarBats" pitchFamily="2" charset="2"/>
              <a:buNone/>
            </a:pPr>
            <a:r>
              <a:rPr lang="en-GB" altLang="hu-HU">
                <a:latin typeface="Courier (CE)" charset="0"/>
              </a:rPr>
              <a:t>  }</a:t>
            </a:r>
          </a:p>
          <a:p>
            <a:pPr>
              <a:spcBef>
                <a:spcPts val="250"/>
              </a:spcBef>
              <a:buClr>
                <a:srgbClr val="000000"/>
              </a:buClr>
              <a:buSzPct val="69000"/>
              <a:buFont typeface="StarBats" pitchFamily="2" charset="2"/>
              <a:buNone/>
            </a:pPr>
            <a:r>
              <a:rPr lang="en-GB" altLang="hu-HU">
                <a:latin typeface="Courier (CE)" charset="0"/>
              </a:rPr>
              <a:t>}</a:t>
            </a:r>
          </a:p>
          <a:p>
            <a:pPr>
              <a:spcBef>
                <a:spcPts val="250"/>
              </a:spcBef>
              <a:buClr>
                <a:srgbClr val="000000"/>
              </a:buClr>
              <a:buSzPct val="69000"/>
              <a:buFont typeface="StarBats" pitchFamily="2" charset="2"/>
              <a:buNone/>
            </a:pPr>
            <a:endParaRPr lang="en-GB" altLang="hu-HU">
              <a:latin typeface="Courier (CE)" charset="0"/>
            </a:endParaRPr>
          </a:p>
          <a:p>
            <a:pPr>
              <a:spcAft>
                <a:spcPts val="1288"/>
              </a:spcAft>
              <a:buClr>
                <a:srgbClr val="000000"/>
              </a:buClr>
              <a:buSzPct val="69000"/>
              <a:buFont typeface="StarBats" pitchFamily="2" charset="2"/>
              <a:buNone/>
            </a:pPr>
            <a:r>
              <a:rPr lang="en-GB" altLang="hu-HU">
                <a:latin typeface="Courier (CE)" charset="0"/>
              </a:rPr>
              <a:t>[to LA, Route, 66]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805738" cy="1144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Iterator: gyűjtemény bejárása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39175" cy="48783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31800" indent="-323850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hu-HU"/>
              <a:t>Olyasmi, mint az </a:t>
            </a:r>
            <a:r>
              <a:rPr lang="en-GB" altLang="hu-HU" sz="2600">
                <a:latin typeface="Courier (CE)" charset="0"/>
              </a:rPr>
              <a:t>Enumeration</a:t>
            </a:r>
            <a:r>
              <a:rPr lang="en-GB" altLang="hu-HU"/>
              <a:t> interfész</a:t>
            </a:r>
          </a:p>
          <a:p>
            <a:pPr marL="863600" lvl="1" indent="-28733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hu-HU"/>
              <a:t>picit rövidebbek a műveletek nevei</a:t>
            </a:r>
          </a:p>
          <a:p>
            <a:pPr marL="863600" lvl="1" indent="-28733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hu-HU"/>
              <a:t>lehet törölni is bejárás során</a:t>
            </a:r>
          </a:p>
          <a:p>
            <a:pPr marL="431800" indent="-323850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hu-HU"/>
              <a:t>Műveletek:</a:t>
            </a:r>
          </a:p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hu-HU" sz="2600">
                <a:latin typeface="Courier (CE)" charset="0"/>
              </a:rPr>
              <a:t>boolean hasNext(), Object next(), void remove()</a:t>
            </a:r>
          </a:p>
          <a:p>
            <a:pPr marL="431800" indent="-323850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hu-HU"/>
              <a:t>Leszármazottja a </a:t>
            </a:r>
            <a:r>
              <a:rPr lang="en-GB" altLang="hu-HU" sz="2600">
                <a:latin typeface="Courier (CE)" charset="0"/>
              </a:rPr>
              <a:t>ListIterator</a:t>
            </a:r>
            <a:r>
              <a:rPr lang="en-GB" altLang="hu-HU"/>
              <a:t>. Ilyen a sorozatoknak (</a:t>
            </a:r>
            <a:r>
              <a:rPr lang="en-GB" altLang="hu-HU" sz="2600">
                <a:latin typeface="Courier (CE)" charset="0"/>
              </a:rPr>
              <a:t>List</a:t>
            </a:r>
            <a:r>
              <a:rPr lang="en-GB" altLang="hu-HU"/>
              <a:t>) van. Még több művelet...</a:t>
            </a:r>
          </a:p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hu-HU" sz="2600">
                <a:latin typeface="Courier (CE)" charset="0"/>
              </a:rPr>
              <a:t>boolean hasPrevious(), Object previous()</a:t>
            </a:r>
          </a:p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hu-HU" sz="2600">
                <a:latin typeface="Courier (CE)" charset="0"/>
              </a:rPr>
              <a:t>void add(Object), void set(Object)</a:t>
            </a:r>
          </a:p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hu-HU" sz="2600">
                <a:latin typeface="Courier (CE)" charset="0"/>
              </a:rPr>
              <a:t>int nextIndex(), int previousIndex()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805738" cy="8763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Példa az Iterator használatára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1938" y="838200"/>
            <a:ext cx="8882062" cy="570547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31800" indent="-323850" defTabSz="457200">
              <a:spcBef>
                <a:spcPts val="563"/>
              </a:spcBef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200">
                <a:latin typeface="Courier (CE)" charset="0"/>
              </a:rPr>
              <a:t>import java.util.*;</a:t>
            </a:r>
          </a:p>
          <a:p>
            <a:pPr marL="431800" indent="-323850" defTabSz="457200">
              <a:spcBef>
                <a:spcPts val="563"/>
              </a:spcBef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200">
                <a:latin typeface="Courier (CE)" charset="0"/>
              </a:rPr>
              <a:t>public class Iteráció {</a:t>
            </a:r>
          </a:p>
          <a:p>
            <a:pPr marL="431800" indent="-323850" defTabSz="457200">
              <a:spcBef>
                <a:spcPts val="563"/>
              </a:spcBef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200">
                <a:latin typeface="Courier (CE)" charset="0"/>
              </a:rPr>
              <a:t>  public static void main(String[] args){</a:t>
            </a:r>
          </a:p>
          <a:p>
            <a:pPr marL="431800" indent="-323850" defTabSz="457200">
              <a:spcBef>
                <a:spcPts val="563"/>
              </a:spcBef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200">
                <a:latin typeface="Courier (CE)" charset="0"/>
              </a:rPr>
              <a:t>    Collection c = new ArrayList();</a:t>
            </a:r>
          </a:p>
          <a:p>
            <a:pPr marL="431800" indent="-323850" defTabSz="457200">
              <a:spcBef>
                <a:spcPts val="563"/>
              </a:spcBef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200">
                <a:latin typeface="Courier (CE)" charset="0"/>
              </a:rPr>
              <a:t>    for( int i=0; i&lt;10; i++)</a:t>
            </a:r>
          </a:p>
          <a:p>
            <a:pPr marL="431800" indent="-323850" defTabSz="457200">
              <a:spcBef>
                <a:spcPts val="563"/>
              </a:spcBef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200">
                <a:latin typeface="Courier (CE)" charset="0"/>
              </a:rPr>
              <a:t>      c.add( new Double(Math.random()) );</a:t>
            </a:r>
          </a:p>
          <a:p>
            <a:pPr marL="431800" indent="-323850" defTabSz="457200">
              <a:spcBef>
                <a:spcPts val="563"/>
              </a:spcBef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200">
                <a:latin typeface="Courier (CE)" charset="0"/>
              </a:rPr>
              <a:t>    Iterator it = c.iterator();</a:t>
            </a:r>
          </a:p>
          <a:p>
            <a:pPr marL="431800" indent="-323850" defTabSz="457200">
              <a:spcBef>
                <a:spcPts val="563"/>
              </a:spcBef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200">
                <a:latin typeface="Courier (CE)" charset="0"/>
              </a:rPr>
              <a:t>    while( it.hasNext() ){</a:t>
            </a:r>
          </a:p>
          <a:p>
            <a:pPr marL="431800" indent="-323850" defTabSz="457200">
              <a:spcBef>
                <a:spcPts val="563"/>
              </a:spcBef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200">
                <a:latin typeface="Courier (CE)" charset="0"/>
              </a:rPr>
              <a:t>      Double d = (Double) it.next(); </a:t>
            </a:r>
          </a:p>
          <a:p>
            <a:pPr marL="431800" indent="-323850" defTabSz="457200">
              <a:spcBef>
                <a:spcPts val="563"/>
              </a:spcBef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200">
                <a:latin typeface="Courier (CE)" charset="0"/>
              </a:rPr>
              <a:t>      if( d.doubleValue() &lt; 0.6 )</a:t>
            </a:r>
          </a:p>
          <a:p>
            <a:pPr marL="431800" indent="-323850" defTabSz="457200">
              <a:spcBef>
                <a:spcPts val="563"/>
              </a:spcBef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200">
                <a:latin typeface="Courier (CE)" charset="0"/>
              </a:rPr>
              <a:t>        it.remove();</a:t>
            </a:r>
          </a:p>
          <a:p>
            <a:pPr marL="431800" indent="-323850" defTabSz="457200">
              <a:spcBef>
                <a:spcPts val="563"/>
              </a:spcBef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200">
                <a:latin typeface="Courier (CE)" charset="0"/>
              </a:rPr>
              <a:t>    }</a:t>
            </a:r>
          </a:p>
          <a:p>
            <a:pPr marL="431800" indent="-323850" defTabSz="457200">
              <a:spcBef>
                <a:spcPts val="563"/>
              </a:spcBef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200">
                <a:latin typeface="Courier (CE)" charset="0"/>
              </a:rPr>
              <a:t>    System.out.println(c);</a:t>
            </a:r>
          </a:p>
          <a:p>
            <a:pPr marL="431800" indent="-323850" defTabSz="457200">
              <a:spcBef>
                <a:spcPts val="563"/>
              </a:spcBef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200">
                <a:latin typeface="Courier (CE)" charset="0"/>
              </a:rPr>
              <a:t>  }</a:t>
            </a:r>
          </a:p>
          <a:p>
            <a:pPr marL="431800" indent="-323850" defTabSz="457200">
              <a:spcBef>
                <a:spcPts val="563"/>
              </a:spcBef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200">
                <a:latin typeface="Courier (CE)" charset="0"/>
              </a:rPr>
              <a:t>}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152400"/>
            <a:ext cx="7805738" cy="1144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Map: leképezés adattípus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8388"/>
            <a:ext cx="7807325" cy="578961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31800" indent="-323850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800"/>
              <a:t>Olyasmi, mint a HashTable</a:t>
            </a:r>
          </a:p>
          <a:p>
            <a:pPr marL="431800" indent="-323850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800"/>
              <a:t>kulcs és érték párok</a:t>
            </a:r>
          </a:p>
          <a:p>
            <a:pPr marL="431800" indent="-323850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800"/>
              <a:t>Iteráció</a:t>
            </a:r>
            <a:endParaRPr lang="en-GB" altLang="hu-HU"/>
          </a:p>
          <a:p>
            <a:pPr marL="863600" lvl="1" indent="-28733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400"/>
              <a:t>kulcsokon: </a:t>
            </a:r>
            <a:r>
              <a:rPr lang="en-GB" altLang="hu-HU" sz="2400">
                <a:latin typeface="Courier (CE)" charset="0"/>
              </a:rPr>
              <a:t>keySet().iterator()</a:t>
            </a:r>
          </a:p>
          <a:p>
            <a:pPr marL="863600" lvl="1" indent="-28733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400"/>
              <a:t>értékeken: </a:t>
            </a:r>
            <a:r>
              <a:rPr lang="en-GB" altLang="hu-HU" sz="2400">
                <a:latin typeface="Courier (CE)" charset="0"/>
              </a:rPr>
              <a:t>values().iterator()</a:t>
            </a:r>
          </a:p>
          <a:p>
            <a:pPr marL="863600" lvl="1" indent="-28733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400"/>
              <a:t>párokon (</a:t>
            </a:r>
            <a:r>
              <a:rPr lang="en-GB" altLang="hu-HU" sz="2400">
                <a:latin typeface="Courier (CE)" charset="0"/>
              </a:rPr>
              <a:t>Entry</a:t>
            </a:r>
            <a:r>
              <a:rPr lang="en-GB" altLang="hu-HU" sz="2400"/>
              <a:t> a neve): </a:t>
            </a:r>
            <a:r>
              <a:rPr lang="en-GB" altLang="hu-HU" sz="2400">
                <a:latin typeface="Courier (CE)" charset="0"/>
              </a:rPr>
              <a:t>entrySet().iterator()</a:t>
            </a:r>
            <a:endParaRPr lang="en-GB" altLang="hu-HU" sz="2600">
              <a:latin typeface="Courier (CE)" charset="0"/>
            </a:endParaRPr>
          </a:p>
          <a:p>
            <a:pPr marL="431800" indent="-323850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800"/>
              <a:t>Két implementáció:</a:t>
            </a:r>
            <a:r>
              <a:rPr lang="en-GB" altLang="hu-HU"/>
              <a:t> </a:t>
            </a:r>
            <a:r>
              <a:rPr lang="en-GB" altLang="hu-HU" sz="2600">
                <a:latin typeface="Courier (CE)" charset="0"/>
              </a:rPr>
              <a:t>HashMap</a:t>
            </a:r>
            <a:r>
              <a:rPr lang="en-GB" altLang="hu-HU"/>
              <a:t> </a:t>
            </a:r>
            <a:r>
              <a:rPr lang="en-GB" altLang="hu-HU" sz="2800"/>
              <a:t>és</a:t>
            </a:r>
            <a:r>
              <a:rPr lang="en-GB" altLang="hu-HU"/>
              <a:t> </a:t>
            </a:r>
            <a:r>
              <a:rPr lang="en-GB" altLang="hu-HU" sz="2600">
                <a:latin typeface="Courier (CE)" charset="0"/>
              </a:rPr>
              <a:t>TreeMap</a:t>
            </a:r>
          </a:p>
          <a:p>
            <a:pPr marL="863600" lvl="1" indent="-28733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400"/>
              <a:t>A </a:t>
            </a:r>
            <a:r>
              <a:rPr lang="en-GB" altLang="hu-HU" sz="2400">
                <a:latin typeface="Courier (CE)" charset="0"/>
              </a:rPr>
              <a:t>TreeMap</a:t>
            </a:r>
            <a:r>
              <a:rPr lang="en-GB" altLang="hu-HU" sz="2400"/>
              <a:t> megvalósítja </a:t>
            </a:r>
            <a:r>
              <a:rPr lang="en-GB" altLang="hu-HU" sz="2400">
                <a:latin typeface="Courier (CE)" charset="0"/>
              </a:rPr>
              <a:t>SortedMap</a:t>
            </a:r>
            <a:r>
              <a:rPr lang="en-GB" altLang="hu-HU" sz="2400"/>
              <a:t>-et is (rendezettség!)</a:t>
            </a:r>
            <a:endParaRPr lang="en-GB" altLang="hu-HU"/>
          </a:p>
          <a:p>
            <a:pPr marL="431800" indent="-323850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800"/>
              <a:t>Általában a </a:t>
            </a:r>
            <a:r>
              <a:rPr lang="en-GB" altLang="hu-HU" sz="2600">
                <a:latin typeface="Courier (CE)" charset="0"/>
              </a:rPr>
              <a:t>HashMap</a:t>
            </a:r>
            <a:r>
              <a:rPr lang="en-GB" altLang="hu-HU" sz="2800"/>
              <a:t>-et használjuk, az hatékonyabb.</a:t>
            </a:r>
            <a:endParaRPr lang="en-GB" altLang="hu-HU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4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Rendezés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47180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31800" indent="-323850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Tömböket: az </a:t>
            </a:r>
            <a:r>
              <a:rPr lang="en-GB" altLang="hu-HU" sz="2600">
                <a:latin typeface="Courier (CE)" charset="0"/>
              </a:rPr>
              <a:t>Arrays</a:t>
            </a:r>
            <a:r>
              <a:rPr lang="en-GB" altLang="hu-HU"/>
              <a:t> osztály </a:t>
            </a:r>
            <a:r>
              <a:rPr lang="en-GB" altLang="hu-HU" sz="2600">
                <a:latin typeface="Courier (CE)" charset="0"/>
              </a:rPr>
              <a:t>sort</a:t>
            </a:r>
            <a:r>
              <a:rPr lang="en-GB" altLang="hu-HU"/>
              <a:t> műveletével</a:t>
            </a:r>
          </a:p>
          <a:p>
            <a:pPr marL="431800" indent="-323850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Sorozatokat, azaz </a:t>
            </a:r>
            <a:r>
              <a:rPr lang="en-GB" altLang="hu-HU" sz="2600">
                <a:latin typeface="Courier (CE)" charset="0"/>
              </a:rPr>
              <a:t>List</a:t>
            </a:r>
            <a:r>
              <a:rPr lang="en-GB" altLang="hu-HU"/>
              <a:t>-eket a </a:t>
            </a:r>
            <a:r>
              <a:rPr lang="en-GB" altLang="hu-HU" sz="2600">
                <a:latin typeface="Courier (CE)" charset="0"/>
              </a:rPr>
              <a:t>Collection</a:t>
            </a:r>
            <a:r>
              <a:rPr lang="en-GB" altLang="hu-HU" sz="2600" b="1">
                <a:latin typeface="Courier (CE)" charset="0"/>
              </a:rPr>
              <a:t>s</a:t>
            </a:r>
            <a:r>
              <a:rPr lang="en-GB" altLang="hu-HU"/>
              <a:t> osztály </a:t>
            </a:r>
            <a:r>
              <a:rPr lang="en-GB" altLang="hu-HU" sz="2600">
                <a:latin typeface="Courier (CE)" charset="0"/>
              </a:rPr>
              <a:t>sort</a:t>
            </a:r>
            <a:r>
              <a:rPr lang="en-GB" altLang="hu-HU"/>
              <a:t> műveletével.</a:t>
            </a:r>
          </a:p>
          <a:p>
            <a:pPr marL="431800" indent="-323850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Ha a tömbben/sorozatban tárolt elemeken van természetes rendezés. (Lásd a </a:t>
            </a:r>
            <a:r>
              <a:rPr lang="en-GB" altLang="hu-HU" sz="2600">
                <a:latin typeface="Courier (CE)" charset="0"/>
              </a:rPr>
              <a:t>Comparable</a:t>
            </a:r>
            <a:r>
              <a:rPr lang="en-GB" altLang="hu-HU"/>
              <a:t> interfészt!)</a:t>
            </a:r>
          </a:p>
          <a:p>
            <a:pPr marL="863600" lvl="1" indent="-28733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600">
                <a:latin typeface="Courier (CE)" charset="0"/>
              </a:rPr>
              <a:t>int[], Integer[]</a:t>
            </a:r>
          </a:p>
          <a:p>
            <a:pPr marL="863600" lvl="1" indent="-28733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600">
                <a:latin typeface="Courier (CE)" charset="0"/>
              </a:rPr>
              <a:t>List</a:t>
            </a:r>
            <a:r>
              <a:rPr lang="en-GB" altLang="hu-HU"/>
              <a:t>, amibe </a:t>
            </a:r>
            <a:r>
              <a:rPr lang="en-GB" altLang="hu-HU" sz="2600">
                <a:latin typeface="Courier (CE)" charset="0"/>
              </a:rPr>
              <a:t>Double</a:t>
            </a:r>
            <a:r>
              <a:rPr lang="en-GB" altLang="hu-HU"/>
              <a:t> objektumokat teszünk</a:t>
            </a:r>
          </a:p>
          <a:p>
            <a:pPr marL="431800" indent="-323850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Lehet saját rendezést definiálni, és aszerint rendezni. (Lásd a </a:t>
            </a:r>
            <a:r>
              <a:rPr lang="en-GB" altLang="hu-HU" sz="2600">
                <a:latin typeface="Courier (CE)" charset="0"/>
              </a:rPr>
              <a:t>Comparator</a:t>
            </a:r>
            <a:r>
              <a:rPr lang="en-GB" altLang="hu-HU"/>
              <a:t> interfészt!)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807325" cy="7747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Természetes rendezés szerint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81075"/>
            <a:ext cx="8763000" cy="587692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31800" indent="-323850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100">
                <a:latin typeface="Courier (CE)" charset="0"/>
              </a:rPr>
              <a:t>Comparable:   int compareTo(Object o)</a:t>
            </a:r>
          </a:p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altLang="hu-HU" sz="2100">
              <a:latin typeface="Courier (CE)" charset="0"/>
            </a:endParaRPr>
          </a:p>
          <a:p>
            <a:pPr marL="431800" indent="-323850" defTabSz="457200">
              <a:spcBef>
                <a:spcPts val="850"/>
              </a:spcBef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100">
                <a:latin typeface="Courier (CE)" charset="0"/>
              </a:rPr>
              <a:t>import java.util.*;</a:t>
            </a:r>
          </a:p>
          <a:p>
            <a:pPr marL="431800" indent="-323850" defTabSz="457200">
              <a:spcBef>
                <a:spcPts val="850"/>
              </a:spcBef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100">
                <a:latin typeface="Courier (CE)" charset="0"/>
              </a:rPr>
              <a:t>class Rendez {</a:t>
            </a:r>
          </a:p>
          <a:p>
            <a:pPr marL="431800" indent="-323850" defTabSz="457200">
              <a:spcBef>
                <a:spcPts val="850"/>
              </a:spcBef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100">
                <a:latin typeface="Courier (CE)" charset="0"/>
              </a:rPr>
              <a:t>  public static void main( String[] args )</a:t>
            </a:r>
          </a:p>
          <a:p>
            <a:pPr marL="431800" indent="-323850" defTabSz="457200">
              <a:spcBef>
                <a:spcPts val="850"/>
              </a:spcBef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100">
                <a:latin typeface="Courier (CE)" charset="0"/>
              </a:rPr>
              <a:t>  throws ClassCastException {</a:t>
            </a:r>
          </a:p>
          <a:p>
            <a:pPr marL="431800" indent="-323850" defTabSz="457200">
              <a:spcBef>
                <a:spcPts val="850"/>
              </a:spcBef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100">
                <a:latin typeface="Courier (CE)" charset="0"/>
              </a:rPr>
              <a:t>    Arrays.sort(args);</a:t>
            </a:r>
          </a:p>
          <a:p>
            <a:pPr marL="431800" indent="-323850" defTabSz="457200">
              <a:spcBef>
                <a:spcPts val="850"/>
              </a:spcBef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100">
                <a:latin typeface="Courier (CE)" charset="0"/>
              </a:rPr>
              <a:t>    for( int i=0; i&lt;args.length; i++ )</a:t>
            </a:r>
          </a:p>
          <a:p>
            <a:pPr marL="431800" indent="-323850" defTabSz="457200">
              <a:spcBef>
                <a:spcPts val="850"/>
              </a:spcBef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100">
                <a:latin typeface="Courier (CE)" charset="0"/>
              </a:rPr>
              <a:t>      System.out.println(args[i]);</a:t>
            </a:r>
          </a:p>
          <a:p>
            <a:pPr marL="431800" indent="-323850" defTabSz="457200">
              <a:spcBef>
                <a:spcPts val="850"/>
              </a:spcBef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100">
                <a:latin typeface="Courier (CE)" charset="0"/>
              </a:rPr>
              <a:t>  }</a:t>
            </a:r>
          </a:p>
          <a:p>
            <a:pPr marL="431800" indent="-323850" defTabSz="457200">
              <a:spcBef>
                <a:spcPts val="850"/>
              </a:spcBef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100">
                <a:latin typeface="Courier (CE)" charset="0"/>
              </a:rPr>
              <a:t>}</a:t>
            </a:r>
          </a:p>
          <a:p>
            <a:pPr marL="431800" indent="-323850" defTabSz="457200">
              <a:spcBef>
                <a:spcPts val="850"/>
              </a:spcBef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100">
                <a:latin typeface="Courier (CE)" charset="0"/>
              </a:rPr>
              <a:t>                                     			Hello</a:t>
            </a:r>
          </a:p>
          <a:p>
            <a:pPr marL="431800" indent="-323850" defTabSz="457200">
              <a:spcBef>
                <a:spcPts val="850"/>
              </a:spcBef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100">
                <a:latin typeface="Courier (CE)" charset="0"/>
              </a:rPr>
              <a:t>java Rendez Szia Hello Salut         		Salut</a:t>
            </a:r>
          </a:p>
          <a:p>
            <a:pPr marL="431800" indent="-323850" defTabSz="457200">
              <a:spcBef>
                <a:spcPts val="850"/>
              </a:spcBef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100">
                <a:latin typeface="Courier (CE)" charset="0"/>
              </a:rPr>
              <a:t>                                     			Szia</a:t>
            </a:r>
            <a:endParaRPr lang="en-GB" altLang="hu-HU" sz="2600">
              <a:latin typeface="Courier (CE)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4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Feladat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86000"/>
            <a:ext cx="7772400" cy="41148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31800" indent="-323850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Tegyük fel, hogy a parancssori argumentumok egész számok. Írjuk ki rendezve őket!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0"/>
            <a:ext cx="6858000" cy="10668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4000"/>
              <a:t>Az equals metódus a Dátum osztályban</a:t>
            </a:r>
            <a:endParaRPr lang="en-GB" altLang="hu-HU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839200" cy="548322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31800" indent="-323850" defTabSz="457200">
              <a:lnSpc>
                <a:spcPct val="80000"/>
              </a:lnSpc>
              <a:spcBef>
                <a:spcPts val="850"/>
              </a:spcBef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400" b="1">
                <a:latin typeface="Courier New" panose="02070309020205020404" pitchFamily="49" charset="0"/>
              </a:rPr>
              <a:t>public class Dátum {</a:t>
            </a:r>
          </a:p>
          <a:p>
            <a:pPr marL="431800" indent="-323850" defTabSz="457200">
              <a:lnSpc>
                <a:spcPct val="80000"/>
              </a:lnSpc>
              <a:spcBef>
                <a:spcPts val="850"/>
              </a:spcBef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400" b="1">
                <a:latin typeface="Courier New" panose="02070309020205020404" pitchFamily="49" charset="0"/>
              </a:rPr>
              <a:t>  int év, hónap, nap;</a:t>
            </a:r>
          </a:p>
          <a:p>
            <a:pPr marL="431800" indent="-323850" defTabSz="457200">
              <a:lnSpc>
                <a:spcPct val="80000"/>
              </a:lnSpc>
              <a:spcBef>
                <a:spcPts val="850"/>
              </a:spcBef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400" b="1">
                <a:latin typeface="Courier New" panose="02070309020205020404" pitchFamily="49" charset="0"/>
              </a:rPr>
              <a:t>  public boolean equals( Object d ){</a:t>
            </a:r>
          </a:p>
          <a:p>
            <a:pPr marL="431800" indent="-323850" defTabSz="457200">
              <a:lnSpc>
                <a:spcPct val="80000"/>
              </a:lnSpc>
              <a:spcBef>
                <a:spcPts val="850"/>
              </a:spcBef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400" b="1">
                <a:latin typeface="Courier New" panose="02070309020205020404" pitchFamily="49" charset="0"/>
              </a:rPr>
              <a:t>    if( d instanceof Dátum )</a:t>
            </a:r>
          </a:p>
          <a:p>
            <a:pPr marL="431800" indent="-323850" defTabSz="457200">
              <a:lnSpc>
                <a:spcPct val="80000"/>
              </a:lnSpc>
              <a:spcBef>
                <a:spcPts val="850"/>
              </a:spcBef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400" b="1">
                <a:latin typeface="Courier New" panose="02070309020205020404" pitchFamily="49" charset="0"/>
              </a:rPr>
              <a:t>       return év    == ((Dátum)d).év &amp;&amp;</a:t>
            </a:r>
          </a:p>
          <a:p>
            <a:pPr marL="431800" indent="-323850" defTabSz="457200">
              <a:lnSpc>
                <a:spcPct val="80000"/>
              </a:lnSpc>
              <a:spcBef>
                <a:spcPts val="850"/>
              </a:spcBef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400" b="1">
                <a:latin typeface="Courier New" panose="02070309020205020404" pitchFamily="49" charset="0"/>
              </a:rPr>
              <a:t>              hónap == ((Dátum)d).hónap &amp;&amp;</a:t>
            </a:r>
          </a:p>
          <a:p>
            <a:pPr marL="431800" indent="-323850" defTabSz="457200">
              <a:lnSpc>
                <a:spcPct val="80000"/>
              </a:lnSpc>
              <a:spcBef>
                <a:spcPts val="850"/>
              </a:spcBef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400" b="1">
                <a:latin typeface="Courier New" panose="02070309020205020404" pitchFamily="49" charset="0"/>
              </a:rPr>
              <a:t>              nap   == ((Dátum)d).nap;</a:t>
            </a:r>
          </a:p>
          <a:p>
            <a:pPr marL="431800" indent="-323850" defTabSz="457200">
              <a:lnSpc>
                <a:spcPct val="80000"/>
              </a:lnSpc>
              <a:spcBef>
                <a:spcPts val="850"/>
              </a:spcBef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400" b="1">
                <a:latin typeface="Courier New" panose="02070309020205020404" pitchFamily="49" charset="0"/>
              </a:rPr>
              <a:t>    else return false;</a:t>
            </a:r>
          </a:p>
          <a:p>
            <a:pPr marL="431800" indent="-323850" defTabSz="457200">
              <a:lnSpc>
                <a:spcPct val="80000"/>
              </a:lnSpc>
              <a:spcBef>
                <a:spcPts val="850"/>
              </a:spcBef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400" b="1">
                <a:latin typeface="Courier New" panose="02070309020205020404" pitchFamily="49" charset="0"/>
              </a:rPr>
              <a:t>  }</a:t>
            </a:r>
          </a:p>
          <a:p>
            <a:pPr marL="431800" indent="-323850" defTabSz="457200">
              <a:lnSpc>
                <a:spcPct val="80000"/>
              </a:lnSpc>
              <a:spcBef>
                <a:spcPts val="850"/>
              </a:spcBef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400" b="1">
                <a:latin typeface="Courier New" panose="02070309020205020404" pitchFamily="49" charset="0"/>
              </a:rPr>
              <a:t>  public int hashCode(){   // ez is kell </a:t>
            </a:r>
          </a:p>
          <a:p>
            <a:pPr marL="431800" indent="-323850" defTabSz="457200">
              <a:lnSpc>
                <a:spcPct val="80000"/>
              </a:lnSpc>
              <a:spcBef>
                <a:spcPts val="850"/>
              </a:spcBef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400" b="1">
                <a:latin typeface="Courier New" panose="02070309020205020404" pitchFamily="49" charset="0"/>
              </a:rPr>
              <a:t>    return 400*év + 31*hónap + nap;</a:t>
            </a:r>
          </a:p>
          <a:p>
            <a:pPr marL="431800" indent="-323850" defTabSz="457200">
              <a:lnSpc>
                <a:spcPct val="80000"/>
              </a:lnSpc>
              <a:spcBef>
                <a:spcPts val="850"/>
              </a:spcBef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400" b="1">
                <a:latin typeface="Courier New" panose="02070309020205020404" pitchFamily="49" charset="0"/>
              </a:rPr>
              <a:t>  }</a:t>
            </a:r>
          </a:p>
          <a:p>
            <a:pPr marL="431800" indent="-323850" defTabSz="457200">
              <a:lnSpc>
                <a:spcPct val="80000"/>
              </a:lnSpc>
              <a:spcBef>
                <a:spcPts val="850"/>
              </a:spcBef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400" b="1">
                <a:latin typeface="Courier New" panose="02070309020205020404" pitchFamily="49" charset="0"/>
              </a:rPr>
              <a:t>  ...</a:t>
            </a:r>
          </a:p>
          <a:p>
            <a:pPr marL="431800" indent="-323850" defTabSz="457200">
              <a:lnSpc>
                <a:spcPct val="80000"/>
              </a:lnSpc>
              <a:spcBef>
                <a:spcPts val="850"/>
              </a:spcBef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400" b="1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807325" cy="114617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Saját rendezés definiálása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47800"/>
            <a:ext cx="9144000" cy="514667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31800" indent="-323850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hu-HU" sz="2400" b="1">
                <a:latin typeface="Courier New" panose="02070309020205020404" pitchFamily="49" charset="0"/>
              </a:rPr>
              <a:t>Comparator: int compare( Object o1, Object o2 )</a:t>
            </a:r>
          </a:p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endParaRPr lang="en-GB" altLang="hu-HU" sz="2600">
              <a:latin typeface="Courier (CE)" charset="0"/>
            </a:endParaRPr>
          </a:p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hu-HU" sz="2600">
                <a:latin typeface="Courier New" panose="02070309020205020404" pitchFamily="49" charset="0"/>
              </a:rPr>
              <a:t>class HosszHasonlító implements Comparator {</a:t>
            </a:r>
          </a:p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hu-HU" sz="2600">
                <a:latin typeface="Courier New" panose="02070309020205020404" pitchFamily="49" charset="0"/>
              </a:rPr>
              <a:t>  public int compare(Object o1, Object o2) {</a:t>
            </a:r>
          </a:p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hu-HU" sz="2600">
                <a:latin typeface="Courier New" panose="02070309020205020404" pitchFamily="49" charset="0"/>
              </a:rPr>
              <a:t>    int h1 = ((String) o1).length();</a:t>
            </a:r>
          </a:p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hu-HU" sz="2600">
                <a:latin typeface="Courier New" panose="02070309020205020404" pitchFamily="49" charset="0"/>
              </a:rPr>
              <a:t>    int h2 = ((String) o2).length();</a:t>
            </a:r>
          </a:p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hu-HU" sz="2600">
                <a:latin typeface="Courier New" panose="02070309020205020404" pitchFamily="49" charset="0"/>
              </a:rPr>
              <a:t>    if( h1&lt;h2 )   return -1;</a:t>
            </a:r>
          </a:p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hu-HU" sz="2600">
                <a:latin typeface="Courier New" panose="02070309020205020404" pitchFamily="49" charset="0"/>
              </a:rPr>
              <a:t>    if( h2&lt;h1 )   return 1;</a:t>
            </a:r>
          </a:p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hu-HU" sz="2600">
                <a:latin typeface="Courier New" panose="02070309020205020404" pitchFamily="49" charset="0"/>
              </a:rPr>
              <a:t>    return 0;</a:t>
            </a:r>
          </a:p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hu-HU" sz="2600">
                <a:latin typeface="Courier New" panose="02070309020205020404" pitchFamily="49" charset="0"/>
              </a:rPr>
              <a:t>  }</a:t>
            </a:r>
          </a:p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hu-HU" sz="260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8251825" cy="609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92113" indent="-29368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ts val="1288"/>
              </a:spcAft>
              <a:buClr>
                <a:srgbClr val="000000"/>
              </a:buClr>
              <a:buSzPct val="69000"/>
              <a:buFont typeface="StarBats" pitchFamily="2" charset="2"/>
              <a:buNone/>
            </a:pPr>
            <a:endParaRPr lang="en-GB" altLang="hu-HU">
              <a:latin typeface="Courier (CE)" charset="0"/>
            </a:endParaRPr>
          </a:p>
          <a:p>
            <a:pPr>
              <a:spcBef>
                <a:spcPts val="775"/>
              </a:spcBef>
              <a:buClr>
                <a:srgbClr val="000000"/>
              </a:buClr>
              <a:buSzPct val="69000"/>
              <a:buFont typeface="StarBats" pitchFamily="2" charset="2"/>
              <a:buNone/>
            </a:pPr>
            <a:r>
              <a:rPr lang="en-GB" altLang="hu-HU" b="1">
                <a:latin typeface="Courier New" panose="02070309020205020404" pitchFamily="49" charset="0"/>
              </a:rPr>
              <a:t>import java.util.*;</a:t>
            </a:r>
          </a:p>
          <a:p>
            <a:pPr>
              <a:spcBef>
                <a:spcPts val="775"/>
              </a:spcBef>
              <a:buClr>
                <a:srgbClr val="000000"/>
              </a:buClr>
              <a:buSzPct val="69000"/>
              <a:buFont typeface="StarBats" pitchFamily="2" charset="2"/>
              <a:buNone/>
            </a:pPr>
            <a:r>
              <a:rPr lang="en-GB" altLang="hu-HU" b="1">
                <a:latin typeface="Courier New" panose="02070309020205020404" pitchFamily="49" charset="0"/>
              </a:rPr>
              <a:t>class Rendez {</a:t>
            </a:r>
          </a:p>
          <a:p>
            <a:pPr>
              <a:spcBef>
                <a:spcPts val="775"/>
              </a:spcBef>
              <a:buClr>
                <a:srgbClr val="000000"/>
              </a:buClr>
              <a:buSzPct val="69000"/>
              <a:buFont typeface="StarBats" pitchFamily="2" charset="2"/>
              <a:buNone/>
            </a:pPr>
            <a:r>
              <a:rPr lang="en-GB" altLang="hu-HU" b="1">
                <a:latin typeface="Courier New" panose="02070309020205020404" pitchFamily="49" charset="0"/>
              </a:rPr>
              <a:t>  public static void main( String[] args )</a:t>
            </a:r>
          </a:p>
          <a:p>
            <a:pPr>
              <a:spcBef>
                <a:spcPts val="775"/>
              </a:spcBef>
              <a:buClr>
                <a:srgbClr val="000000"/>
              </a:buClr>
              <a:buSzPct val="69000"/>
              <a:buFont typeface="StarBats" pitchFamily="2" charset="2"/>
              <a:buNone/>
            </a:pPr>
            <a:r>
              <a:rPr lang="en-GB" altLang="hu-HU" b="1">
                <a:latin typeface="Courier New" panose="02070309020205020404" pitchFamily="49" charset="0"/>
              </a:rPr>
              <a:t>  throws ClassCastException {</a:t>
            </a:r>
          </a:p>
          <a:p>
            <a:pPr>
              <a:spcBef>
                <a:spcPts val="775"/>
              </a:spcBef>
              <a:buClr>
                <a:srgbClr val="000000"/>
              </a:buClr>
              <a:buSzPct val="69000"/>
              <a:buFont typeface="StarBats" pitchFamily="2" charset="2"/>
              <a:buNone/>
            </a:pPr>
            <a:r>
              <a:rPr lang="en-GB" altLang="hu-HU" b="1">
                <a:latin typeface="Courier New" panose="02070309020205020404" pitchFamily="49" charset="0"/>
              </a:rPr>
              <a:t>    Arrays.sort(args, new HosszHasonlító());</a:t>
            </a:r>
          </a:p>
          <a:p>
            <a:pPr>
              <a:spcBef>
                <a:spcPts val="775"/>
              </a:spcBef>
              <a:buClr>
                <a:srgbClr val="000000"/>
              </a:buClr>
              <a:buSzPct val="69000"/>
              <a:buFont typeface="StarBats" pitchFamily="2" charset="2"/>
              <a:buNone/>
            </a:pPr>
            <a:r>
              <a:rPr lang="en-GB" altLang="hu-HU" b="1">
                <a:latin typeface="Courier New" panose="02070309020205020404" pitchFamily="49" charset="0"/>
              </a:rPr>
              <a:t>    for( int i=0; i&lt;args.length; i++ )</a:t>
            </a:r>
          </a:p>
          <a:p>
            <a:pPr>
              <a:spcBef>
                <a:spcPts val="775"/>
              </a:spcBef>
              <a:buClr>
                <a:srgbClr val="000000"/>
              </a:buClr>
              <a:buSzPct val="69000"/>
              <a:buFont typeface="StarBats" pitchFamily="2" charset="2"/>
              <a:buNone/>
            </a:pPr>
            <a:r>
              <a:rPr lang="en-GB" altLang="hu-HU" b="1">
                <a:latin typeface="Courier New" panose="02070309020205020404" pitchFamily="49" charset="0"/>
              </a:rPr>
              <a:t>      System.out.println(args[i]);</a:t>
            </a:r>
          </a:p>
          <a:p>
            <a:pPr>
              <a:spcBef>
                <a:spcPts val="775"/>
              </a:spcBef>
              <a:buClr>
                <a:srgbClr val="000000"/>
              </a:buClr>
              <a:buSzPct val="69000"/>
              <a:buFont typeface="StarBats" pitchFamily="2" charset="2"/>
              <a:buNone/>
            </a:pPr>
            <a:r>
              <a:rPr lang="en-GB" altLang="hu-HU" b="1">
                <a:latin typeface="Courier New" panose="02070309020205020404" pitchFamily="49" charset="0"/>
              </a:rPr>
              <a:t>  }</a:t>
            </a:r>
          </a:p>
          <a:p>
            <a:pPr>
              <a:spcBef>
                <a:spcPts val="775"/>
              </a:spcBef>
              <a:buClr>
                <a:srgbClr val="000000"/>
              </a:buClr>
              <a:buSzPct val="69000"/>
              <a:buFont typeface="StarBats" pitchFamily="2" charset="2"/>
              <a:buNone/>
            </a:pPr>
            <a:r>
              <a:rPr lang="en-GB" altLang="hu-HU" b="1">
                <a:latin typeface="Courier New" panose="02070309020205020404" pitchFamily="49" charset="0"/>
              </a:rPr>
              <a:t>}</a:t>
            </a:r>
          </a:p>
          <a:p>
            <a:pPr>
              <a:spcBef>
                <a:spcPts val="775"/>
              </a:spcBef>
              <a:buClr>
                <a:srgbClr val="000000"/>
              </a:buClr>
              <a:buSzPct val="69000"/>
              <a:buFont typeface="StarBats" pitchFamily="2" charset="2"/>
              <a:buNone/>
            </a:pPr>
            <a:r>
              <a:rPr lang="en-GB" altLang="hu-HU" b="1">
                <a:latin typeface="Courier New" panose="02070309020205020404" pitchFamily="49" charset="0"/>
              </a:rPr>
              <a:t>                                     Hi</a:t>
            </a:r>
          </a:p>
          <a:p>
            <a:pPr>
              <a:spcBef>
                <a:spcPts val="775"/>
              </a:spcBef>
              <a:buClr>
                <a:srgbClr val="000000"/>
              </a:buClr>
              <a:buSzPct val="69000"/>
              <a:buFont typeface="StarBats" pitchFamily="2" charset="2"/>
              <a:buNone/>
            </a:pPr>
            <a:r>
              <a:rPr lang="en-GB" altLang="hu-HU" b="1">
                <a:latin typeface="Courier New" panose="02070309020205020404" pitchFamily="49" charset="0"/>
              </a:rPr>
              <a:t>java Rendez Szia Hi Salut            Szia</a:t>
            </a:r>
          </a:p>
          <a:p>
            <a:pPr>
              <a:spcBef>
                <a:spcPts val="775"/>
              </a:spcBef>
              <a:buClr>
                <a:srgbClr val="000000"/>
              </a:buClr>
              <a:buSzPct val="69000"/>
              <a:buFont typeface="StarBats" pitchFamily="2" charset="2"/>
              <a:buNone/>
            </a:pPr>
            <a:r>
              <a:rPr lang="en-GB" altLang="hu-HU" b="1">
                <a:latin typeface="Courier New" panose="02070309020205020404" pitchFamily="49" charset="0"/>
              </a:rPr>
              <a:t>                                     Salut</a:t>
            </a:r>
            <a:endParaRPr lang="en-GB" altLang="hu-HU">
              <a:latin typeface="Courier (CE)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4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Rendezés sorozatokon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31800" indent="-323850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Ugyanígy, csak a </a:t>
            </a:r>
            <a:r>
              <a:rPr lang="en-GB" altLang="hu-HU" sz="2600">
                <a:latin typeface="Courier (CE)" charset="0"/>
              </a:rPr>
              <a:t>Collections.sort</a:t>
            </a:r>
            <a:r>
              <a:rPr lang="en-GB" altLang="hu-HU"/>
              <a:t> műveletet kell meghívni egy </a:t>
            </a:r>
            <a:r>
              <a:rPr lang="en-GB" altLang="hu-HU" sz="2600">
                <a:latin typeface="Courier (CE)" charset="0"/>
              </a:rPr>
              <a:t>List</a:t>
            </a:r>
            <a:r>
              <a:rPr lang="en-GB" altLang="hu-HU"/>
              <a:t> objektumon.</a:t>
            </a:r>
          </a:p>
          <a:p>
            <a:pPr marL="431800" indent="-323850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Akár természetes rendezés, akár saját rendezés lehet.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7772400" cy="1144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Egyéb műveletek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31800" indent="-323850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800"/>
              <a:t>minimum- és maximumkeresés        min(), max()</a:t>
            </a:r>
          </a:p>
          <a:p>
            <a:pPr marL="431800" indent="-323850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800"/>
              <a:t>bináris keresés                                   binarySearch()</a:t>
            </a:r>
          </a:p>
          <a:p>
            <a:pPr marL="431800" indent="-323850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800"/>
              <a:t>megfordítás                                        reverse()</a:t>
            </a:r>
          </a:p>
          <a:p>
            <a:pPr marL="431800" indent="-323850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800"/>
              <a:t>feltöltés, másolás                               fill(), copy()</a:t>
            </a:r>
          </a:p>
          <a:p>
            <a:pPr marL="431800" indent="-323850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800"/>
              <a:t>rendezés megszüntetése                     shuffle()</a:t>
            </a:r>
          </a:p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altLang="hu-HU" sz="2800"/>
          </a:p>
          <a:p>
            <a:pPr marL="431800" indent="-323850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800"/>
              <a:t>Arrays, Collections</a:t>
            </a:r>
            <a:endParaRPr lang="en-GB" altLang="hu-HU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4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Feladat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148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31800" indent="-323850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Oldd meg a számok rendezését másképp: írj egy olyan </a:t>
            </a:r>
            <a:r>
              <a:rPr lang="en-GB" altLang="hu-HU" sz="2600">
                <a:latin typeface="Courier (CE)" charset="0"/>
              </a:rPr>
              <a:t>Comparator</a:t>
            </a:r>
            <a:r>
              <a:rPr lang="en-GB" altLang="hu-HU"/>
              <a:t> osztályt, ami </a:t>
            </a:r>
            <a:r>
              <a:rPr lang="en-GB" altLang="hu-HU" sz="2600">
                <a:latin typeface="Courier (CE)" charset="0"/>
              </a:rPr>
              <a:t>String</a:t>
            </a:r>
            <a:r>
              <a:rPr lang="en-GB" altLang="hu-HU"/>
              <a:t>-eket úgy hasonlít össze, hogy a </a:t>
            </a:r>
            <a:r>
              <a:rPr lang="en-GB" altLang="hu-HU" sz="2600">
                <a:latin typeface="Courier (CE)" charset="0"/>
              </a:rPr>
              <a:t>parseInt</a:t>
            </a:r>
            <a:r>
              <a:rPr lang="en-GB" altLang="hu-HU"/>
              <a:t> művelettel először számot csinál belőlük, és azután ezeket hasonlítja össze.</a:t>
            </a:r>
          </a:p>
          <a:p>
            <a:pPr marL="431800" indent="-323850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Oldd meg a számok rendezését úgy, hogy a parancssori argumentumokat nem tömbbe pakolod, hanem egy </a:t>
            </a:r>
            <a:r>
              <a:rPr lang="en-GB" altLang="hu-HU" sz="2600">
                <a:latin typeface="Courier (CE)" charset="0"/>
              </a:rPr>
              <a:t>ArrayList</a:t>
            </a:r>
            <a:r>
              <a:rPr lang="en-GB" altLang="hu-HU"/>
              <a:t> objektumba!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805738" cy="1144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Példa dátumokkal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153400" cy="49418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600" b="1">
                <a:latin typeface="Courier New" panose="02070309020205020404" pitchFamily="49" charset="0"/>
              </a:rPr>
              <a:t>Dátum d1 = new Dátum(2001,1,1);</a:t>
            </a:r>
          </a:p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600" b="1">
                <a:latin typeface="Courier New" panose="02070309020205020404" pitchFamily="49" charset="0"/>
              </a:rPr>
              <a:t>Dátum d2 = new Dátum(2001,1,1);</a:t>
            </a:r>
          </a:p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600" b="1">
                <a:latin typeface="Courier New" panose="02070309020205020404" pitchFamily="49" charset="0"/>
              </a:rPr>
              <a:t>Dátum d3 = new Dátum(1789,7,14);</a:t>
            </a:r>
          </a:p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600" b="1">
                <a:latin typeface="Courier New" panose="02070309020205020404" pitchFamily="49" charset="0"/>
              </a:rPr>
              <a:t>d1.equals(d2) ?</a:t>
            </a:r>
          </a:p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600" b="1">
                <a:latin typeface="Courier New" panose="02070309020205020404" pitchFamily="49" charset="0"/>
              </a:rPr>
              <a:t>d1.equals(d3) ?</a:t>
            </a:r>
          </a:p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600" b="1">
                <a:latin typeface="Courier New" panose="02070309020205020404" pitchFamily="49" charset="0"/>
              </a:rPr>
              <a:t>d1 == d2 ?</a:t>
            </a:r>
          </a:p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600" b="1">
                <a:latin typeface="Courier New" panose="02070309020205020404" pitchFamily="49" charset="0"/>
              </a:rPr>
              <a:t>d1 == d3 ?</a:t>
            </a:r>
          </a:p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altLang="hu-HU" sz="2600" b="1">
              <a:latin typeface="Courier New" panose="02070309020205020404" pitchFamily="49" charset="0"/>
            </a:endParaRPr>
          </a:p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600" b="1">
                <a:latin typeface="Courier New" panose="02070309020205020404" pitchFamily="49" charset="0"/>
              </a:rPr>
              <a:t>(new Object()).equals( new Object() ) ?</a:t>
            </a:r>
          </a:p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 sz="2600" b="1">
                <a:latin typeface="Courier New" panose="02070309020205020404" pitchFamily="49" charset="0"/>
              </a:rPr>
              <a:t>     new Object() == new Object() 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805738" cy="9588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A String osztály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763000" cy="582612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31800" indent="-323850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3000"/>
              <a:t>Unicode karakterek sorozata</a:t>
            </a:r>
            <a:endParaRPr lang="en-GB" altLang="hu-HU"/>
          </a:p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500" b="1">
                <a:latin typeface="Courier New" panose="02070309020205020404" pitchFamily="49" charset="0"/>
              </a:rPr>
              <a:t>String s = "Szia!";</a:t>
            </a:r>
          </a:p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500" b="1">
                <a:latin typeface="Courier New" panose="02070309020205020404" pitchFamily="49" charset="0"/>
              </a:rPr>
              <a:t>String s = new String("Szia!");</a:t>
            </a:r>
          </a:p>
          <a:p>
            <a:pPr marL="431800" indent="-323850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3000"/>
              <a:t>Egy String objektum tartalmát nem lehet módosítani.</a:t>
            </a:r>
            <a:br>
              <a:rPr lang="en-GB" altLang="hu-HU" sz="3000"/>
            </a:br>
            <a:r>
              <a:rPr lang="en-GB" altLang="hu-HU" sz="3000"/>
              <a:t>Helyette új stringet kell létrehozni.</a:t>
            </a:r>
          </a:p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500" b="1">
                <a:latin typeface="Courier New" panose="02070309020205020404" pitchFamily="49" charset="0"/>
              </a:rPr>
              <a:t>s = "Szia?";</a:t>
            </a:r>
          </a:p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500" b="1">
                <a:latin typeface="Courier New" panose="02070309020205020404" pitchFamily="49" charset="0"/>
              </a:rPr>
              <a:t>s = new String("Szia?");</a:t>
            </a:r>
            <a:endParaRPr lang="en-GB" altLang="hu-HU" sz="2600" b="1">
              <a:latin typeface="Courier New" panose="02070309020205020404" pitchFamily="49" charset="0"/>
            </a:endParaRPr>
          </a:p>
          <a:p>
            <a:pPr marL="431800" indent="-323850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3000"/>
              <a:t>De rengeteg konstruáló, lekérdező és összehasonlító művelet van.</a:t>
            </a:r>
          </a:p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500">
                <a:latin typeface="Courier New" panose="02070309020205020404" pitchFamily="49" charset="0"/>
              </a:rPr>
              <a:t>length, charAt, compareTo, concat, endsWith, replace, substring, trim, valueOf, indexOf, equalsIgnoreCase, toLowerCase</a:t>
            </a:r>
            <a:r>
              <a:rPr lang="en-GB" altLang="hu-HU" sz="2600">
                <a:latin typeface="Courier New" panose="02070309020205020404" pitchFamily="49" charset="0"/>
              </a:rPr>
              <a:t>, ...</a:t>
            </a:r>
            <a:r>
              <a:rPr lang="en-GB" altLang="hu-HU" sz="2600">
                <a:latin typeface="Courier (CE)" charset="0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805738" cy="1144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hu-HU"/>
              <a:t>A StringBuffer osztály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8839200" cy="55626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31800" indent="-323850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800"/>
              <a:t>Unicode karakterek sorozata</a:t>
            </a:r>
          </a:p>
          <a:p>
            <a:pPr marL="431800" indent="-323850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800"/>
              <a:t>A tartalmát megváltoztathatom anélkül, hogy új objektumot kellene létrehozni.</a:t>
            </a:r>
          </a:p>
          <a:p>
            <a:pPr marL="431800" indent="-323850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800"/>
              <a:t>Más a reprezentációja, mint a String osztálynak, ezért más műveleteket lehet rajta hatékonyan megvalósítani.</a:t>
            </a:r>
            <a:endParaRPr lang="en-GB" altLang="hu-HU"/>
          </a:p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400">
                <a:latin typeface="Courier New" panose="02070309020205020404" pitchFamily="49" charset="0"/>
              </a:rPr>
              <a:t> append, insert, reverse, setCharAt, setLength</a:t>
            </a:r>
            <a:endParaRPr lang="en-GB" altLang="hu-HU" sz="2500">
              <a:latin typeface="Courier New" panose="02070309020205020404" pitchFamily="49" charset="0"/>
            </a:endParaRPr>
          </a:p>
          <a:p>
            <a:pPr marL="431800" indent="-323850" defTabSz="457200">
              <a:spcBef>
                <a:spcPts val="39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800"/>
              <a:t>A műveletek, azon kívül, hogy transzformálják az objektumot, vissza is adnak egy referenciát rá. Ez ezért jó:</a:t>
            </a:r>
            <a:endParaRPr lang="en-GB" altLang="hu-HU" sz="3000"/>
          </a:p>
          <a:p>
            <a:pPr marL="431800" indent="-323850" defTabSz="457200">
              <a:spcBef>
                <a:spcPts val="1700"/>
              </a:spcBef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400" b="1">
                <a:latin typeface="Courier New" panose="02070309020205020404" pitchFamily="49" charset="0"/>
              </a:rPr>
              <a:t> StringBuffer b = new StringBuffer("Szia!");</a:t>
            </a:r>
          </a:p>
          <a:p>
            <a:pPr marL="431800" indent="-323850" defTabSz="457200">
              <a:spcBef>
                <a:spcPts val="850"/>
              </a:spcBef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hu-HU" sz="2400" b="1">
                <a:latin typeface="Courier New" panose="02070309020205020404" pitchFamily="49" charset="0"/>
              </a:rPr>
              <a:t> b.append(" Hi!").append(" Salut!").reverse();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Üres bemutató">
  <a:themeElements>
    <a:clrScheme name="Üres bemutat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Üres bemutató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hu-H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hu-H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Üres bemutat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Üres bemutató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Üres bemutató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Üres bemutató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Üres bemutat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Üres bemutat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Üres bemutat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Office\Sablonok\Üres bemutató.pot</Template>
  <TotalTime>384</TotalTime>
  <Words>3289</Words>
  <Application>Microsoft Office PowerPoint</Application>
  <PresentationFormat>Diavetítés a képernyőre (4:3 oldalarány)</PresentationFormat>
  <Paragraphs>694</Paragraphs>
  <Slides>64</Slides>
  <Notes>62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64</vt:i4>
      </vt:variant>
    </vt:vector>
  </HeadingPairs>
  <TitlesOfParts>
    <vt:vector size="72" baseType="lpstr">
      <vt:lpstr>Times New Roman</vt:lpstr>
      <vt:lpstr>Times New Roman (CE)</vt:lpstr>
      <vt:lpstr>StarBats</vt:lpstr>
      <vt:lpstr>Courier</vt:lpstr>
      <vt:lpstr>Courier New</vt:lpstr>
      <vt:lpstr>Courier (CE)</vt:lpstr>
      <vt:lpstr>Courier New (CE)</vt:lpstr>
      <vt:lpstr>Üres bemutató</vt:lpstr>
      <vt:lpstr>PowerPoint-bemutató</vt:lpstr>
      <vt:lpstr>Néhány alaposztály, amit ismerni illik</vt:lpstr>
      <vt:lpstr>Object</vt:lpstr>
      <vt:lpstr>toString</vt:lpstr>
      <vt:lpstr>equals vs. ==</vt:lpstr>
      <vt:lpstr>Az equals metódus a Dátum osztályban</vt:lpstr>
      <vt:lpstr>Példa dátumokkal</vt:lpstr>
      <vt:lpstr>A String osztály</vt:lpstr>
      <vt:lpstr>A StringBuffer osztály</vt:lpstr>
      <vt:lpstr>Csomagoló osztályok</vt:lpstr>
      <vt:lpstr>Csomagoló osztályok (2)</vt:lpstr>
      <vt:lpstr>Még néhány érdekes osztály</vt:lpstr>
      <vt:lpstr>Feladat</vt:lpstr>
      <vt:lpstr>A String-es feladathoz:</vt:lpstr>
      <vt:lpstr>Tömbök</vt:lpstr>
      <vt:lpstr>PowerPoint-bemutató</vt:lpstr>
      <vt:lpstr>Tömb létrehozása</vt:lpstr>
      <vt:lpstr>A tömb elemeinek elérése</vt:lpstr>
      <vt:lpstr>Tömb feltöltése</vt:lpstr>
      <vt:lpstr>Objektumok tömbje</vt:lpstr>
      <vt:lpstr>Feladat</vt:lpstr>
      <vt:lpstr>PowerPoint-bemutató</vt:lpstr>
      <vt:lpstr>Többdimenziós tömb</vt:lpstr>
      <vt:lpstr>Szabálytalan alakú "mátrix"</vt:lpstr>
      <vt:lpstr>Heterogén tömb</vt:lpstr>
      <vt:lpstr>Tömbtípus, mint osztály</vt:lpstr>
      <vt:lpstr>PowerPoint-bemutató</vt:lpstr>
      <vt:lpstr>Egyéb kollekciók</vt:lpstr>
      <vt:lpstr>Hatékonyság</vt:lpstr>
      <vt:lpstr>Lehetőségek Java-ban</vt:lpstr>
      <vt:lpstr>Vector</vt:lpstr>
      <vt:lpstr>Példa a Vector használatára</vt:lpstr>
      <vt:lpstr>A Vector elemei</vt:lpstr>
      <vt:lpstr>Számok sorozata</vt:lpstr>
      <vt:lpstr>Enumeration</vt:lpstr>
      <vt:lpstr>Kapacitás</vt:lpstr>
      <vt:lpstr>Feladat</vt:lpstr>
      <vt:lpstr>Stack: verem adattípus</vt:lpstr>
      <vt:lpstr>Hashtable</vt:lpstr>
      <vt:lpstr>További Hashtable műveletek</vt:lpstr>
      <vt:lpstr>Példa a Hashtable alkalmazására</vt:lpstr>
      <vt:lpstr>PowerPoint-bemutató</vt:lpstr>
      <vt:lpstr>Feladat</vt:lpstr>
      <vt:lpstr>PowerPoint-bemutató</vt:lpstr>
      <vt:lpstr>PowerPoint-bemutató</vt:lpstr>
      <vt:lpstr>PowerPoint-bemutató</vt:lpstr>
      <vt:lpstr>A Gyűjtemény Keretrendszer</vt:lpstr>
      <vt:lpstr>Collection: gyűjtemény absztrakció</vt:lpstr>
      <vt:lpstr>List: sorozat adattípus</vt:lpstr>
      <vt:lpstr>A List megvalósításai</vt:lpstr>
      <vt:lpstr>Egy példa a List interfészhez</vt:lpstr>
      <vt:lpstr>Set: halmaz adattípus</vt:lpstr>
      <vt:lpstr>PowerPoint-bemutató</vt:lpstr>
      <vt:lpstr>Iterator: gyűjtemény bejárása</vt:lpstr>
      <vt:lpstr>Példa az Iterator használatára</vt:lpstr>
      <vt:lpstr>Map: leképezés adattípus</vt:lpstr>
      <vt:lpstr>Rendezés</vt:lpstr>
      <vt:lpstr>Természetes rendezés szerint</vt:lpstr>
      <vt:lpstr>Feladat</vt:lpstr>
      <vt:lpstr>Saját rendezés definiálása</vt:lpstr>
      <vt:lpstr>PowerPoint-bemutató</vt:lpstr>
      <vt:lpstr>Rendezés sorozatokon</vt:lpstr>
      <vt:lpstr>Egyéb műveletek</vt:lpstr>
      <vt:lpstr>Feladat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Nincs diacím</dc:title>
  <dc:subject/>
  <dc:creator>ELTE TTK Informatikai Tsz.</dc:creator>
  <cp:lastModifiedBy>András Emese</cp:lastModifiedBy>
  <cp:revision>18</cp:revision>
  <dcterms:created xsi:type="dcterms:W3CDTF">2001-07-26T13:06:52Z</dcterms:created>
  <dcterms:modified xsi:type="dcterms:W3CDTF">2016-09-14T10:08:17Z</dcterms:modified>
</cp:coreProperties>
</file>